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6" r:id="rId2"/>
    <p:sldId id="299" r:id="rId3"/>
    <p:sldId id="307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10" r:id="rId15"/>
    <p:sldId id="276" r:id="rId16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3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6" y="1144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2017/2/25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zh-CN/docs/Web/JavaScript/Guide" TargetMode="External"/><Relationship Id="rId3" Type="http://schemas.openxmlformats.org/officeDocument/2006/relationships/hyperlink" Target="http://es6.ruanyifeng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ECMAScript 6 (2015)</a:t>
            </a:r>
            <a:r>
              <a:rPr lang="zh-CN" altLang="en-US" sz="5400" dirty="0"/>
              <a:t>基础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00540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解构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429274"/>
            <a:ext cx="751143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数组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sz="2000" b="1" dirty="0" err="1"/>
              <a:t>let</a:t>
            </a:r>
            <a:r>
              <a:rPr lang="pt-BR" altLang="zh-CN" sz="2000" b="1" dirty="0"/>
              <a:t> [a, </a:t>
            </a:r>
            <a:r>
              <a:rPr lang="pt-BR" altLang="zh-CN" sz="2000" b="1" dirty="0" err="1"/>
              <a:t>b</a:t>
            </a:r>
            <a:r>
              <a:rPr lang="pt-BR" altLang="zh-CN" sz="2000" b="1" dirty="0"/>
              <a:t>, </a:t>
            </a:r>
            <a:r>
              <a:rPr lang="pt-BR" altLang="zh-CN" sz="2000" b="1" dirty="0" err="1"/>
              <a:t>c</a:t>
            </a:r>
            <a:r>
              <a:rPr lang="pt-BR" altLang="zh-CN" sz="2000" b="1" dirty="0"/>
              <a:t>] = [1, 2, 3</a:t>
            </a:r>
            <a:r>
              <a:rPr lang="pt-BR" altLang="zh-CN" sz="2000" b="1" dirty="0" smtClean="0"/>
              <a:t>];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err="1" smtClean="0"/>
              <a:t>console.log</a:t>
            </a:r>
            <a:r>
              <a:rPr lang="en-US" altLang="zh-CN" sz="2000" b="1" dirty="0" smtClean="0"/>
              <a:t>(a,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b,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c);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	//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3</a:t>
            </a:r>
          </a:p>
          <a:p>
            <a:pPr lvl="2">
              <a:lnSpc>
                <a:spcPct val="150000"/>
              </a:lnSpc>
            </a:pP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对象</a:t>
            </a:r>
            <a:endParaRPr lang="pt-BR" altLang="zh-CN" sz="2000" b="1" dirty="0"/>
          </a:p>
          <a:p>
            <a:pPr lvl="2">
              <a:lnSpc>
                <a:spcPct val="150000"/>
              </a:lnSpc>
            </a:pPr>
            <a:r>
              <a:rPr lang="pt-BR" altLang="zh-CN" sz="2000" b="1" dirty="0"/>
              <a:t>var </a:t>
            </a:r>
            <a:r>
              <a:rPr lang="en-US" altLang="zh-CN" sz="2000" b="1" dirty="0" smtClean="0"/>
              <a:t>props</a:t>
            </a:r>
            <a:r>
              <a:rPr lang="zh-CN" altLang="en-US" sz="2000" b="1" dirty="0" smtClean="0"/>
              <a:t> </a:t>
            </a:r>
            <a:r>
              <a:rPr lang="pt-BR" altLang="zh-CN" sz="2000" b="1" dirty="0" smtClean="0"/>
              <a:t>= </a:t>
            </a:r>
            <a:r>
              <a:rPr lang="pt-BR" altLang="zh-CN" sz="2000" b="1" dirty="0"/>
              <a:t>{ </a:t>
            </a:r>
            <a:r>
              <a:rPr lang="en-US" altLang="zh-CN" sz="2000" b="1" dirty="0" smtClean="0"/>
              <a:t>checked: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false,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data: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count: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3,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price: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100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 </a:t>
            </a:r>
            <a:r>
              <a:rPr lang="pt-BR" altLang="zh-CN" sz="2000" b="1" dirty="0" smtClean="0"/>
              <a:t>}; </a:t>
            </a:r>
          </a:p>
          <a:p>
            <a:pPr lvl="2">
              <a:lnSpc>
                <a:spcPct val="150000"/>
              </a:lnSpc>
            </a:pPr>
            <a:r>
              <a:rPr lang="pt-BR" altLang="zh-CN" sz="2000" b="1" dirty="0" smtClean="0"/>
              <a:t>var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checked,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data: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count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props;	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err="1" smtClean="0"/>
              <a:t>console.log</a:t>
            </a:r>
            <a:r>
              <a:rPr lang="en-US" altLang="zh-CN" sz="2000" b="1" dirty="0" smtClean="0"/>
              <a:t>(checked,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count);	//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false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3</a:t>
            </a: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b="1" dirty="0" smtClean="0"/>
              <a:t>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662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05724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模块的导入导出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429274"/>
            <a:ext cx="7511433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400" b="1" dirty="0"/>
              <a:t>i</a:t>
            </a:r>
            <a:r>
              <a:rPr lang="en-US" altLang="zh-CN" sz="2400" b="1" dirty="0" smtClean="0"/>
              <a:t>mport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ooxx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from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‘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？？</a:t>
            </a:r>
            <a:r>
              <a:rPr lang="en-US" altLang="zh-CN" sz="2400" b="1" dirty="0" smtClean="0"/>
              <a:t>’</a:t>
            </a:r>
          </a:p>
          <a:p>
            <a:pPr lvl="2">
              <a:lnSpc>
                <a:spcPct val="150000"/>
              </a:lnSpc>
            </a:pPr>
            <a:endParaRPr lang="en-US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‘</a:t>
            </a:r>
            <a:r>
              <a:rPr lang="en-US" altLang="zh-CN" sz="2000" dirty="0" err="1" smtClean="0"/>
              <a:t>ooxx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 </a:t>
            </a:r>
            <a:r>
              <a:rPr lang="mr-IN" altLang="zh-CN" sz="2000" dirty="0"/>
              <a:t>–</a:t>
            </a:r>
            <a:r>
              <a:rPr lang="zh-CN" altLang="en-US" sz="2000" dirty="0"/>
              <a:t> 引用</a:t>
            </a:r>
            <a:r>
              <a:rPr lang="en-US" altLang="zh-CN" sz="2000" dirty="0" err="1"/>
              <a:t>node_modules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ooxx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index.js</a:t>
            </a:r>
            <a:r>
              <a:rPr lang="zh-CN" altLang="en-US" sz="2000" dirty="0"/>
              <a:t>，或是</a:t>
            </a:r>
            <a:r>
              <a:rPr lang="en-US" altLang="zh-CN" sz="2000" dirty="0" err="1"/>
              <a:t>node_modules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ooxx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package.json</a:t>
            </a:r>
            <a:r>
              <a:rPr lang="zh-CN" altLang="en-US" sz="2000" dirty="0"/>
              <a:t>中</a:t>
            </a:r>
            <a:r>
              <a:rPr lang="en-US" altLang="zh-CN" sz="2000" dirty="0"/>
              <a:t>main</a:t>
            </a:r>
            <a:r>
              <a:rPr lang="zh-CN" altLang="en-US" sz="2000" dirty="0"/>
              <a:t>字段所指定的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‘./a’</a:t>
            </a:r>
            <a:r>
              <a:rPr lang="mr-IN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引用同目录下的</a:t>
            </a:r>
            <a:r>
              <a:rPr lang="en-US" altLang="zh-CN" sz="2000" dirty="0" err="1"/>
              <a:t>a.js</a:t>
            </a:r>
            <a:r>
              <a:rPr lang="zh-CN" altLang="en-US" sz="2000" dirty="0"/>
              <a:t>文件。注意 </a:t>
            </a:r>
            <a:r>
              <a:rPr lang="en-US" altLang="zh-CN" sz="2000" dirty="0">
                <a:solidFill>
                  <a:srgbClr val="FF0000"/>
                </a:solidFill>
              </a:rPr>
              <a:t>./</a:t>
            </a:r>
            <a:r>
              <a:rPr lang="zh-CN" altLang="en-US" sz="2000" dirty="0">
                <a:solidFill>
                  <a:srgbClr val="FF0000"/>
                </a:solidFill>
              </a:rPr>
              <a:t> 不能省略，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</a:rPr>
              <a:t>js</a:t>
            </a:r>
            <a:r>
              <a:rPr lang="zh-CN" altLang="en-US" sz="2000" dirty="0">
                <a:solidFill>
                  <a:srgbClr val="FF0000"/>
                </a:solidFill>
              </a:rPr>
              <a:t>后缀可写可不写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‘../a/b’</a:t>
            </a:r>
            <a:r>
              <a:rPr lang="zh-CN" altLang="en-US" sz="2000" dirty="0" smtClean="0"/>
              <a:t> </a:t>
            </a:r>
            <a:r>
              <a:rPr lang="mr-IN" altLang="zh-CN" sz="2000" dirty="0"/>
              <a:t>–</a:t>
            </a:r>
            <a:r>
              <a:rPr lang="zh-CN" altLang="en-US" sz="2000" dirty="0"/>
              <a:t> 引用父目录中的</a:t>
            </a:r>
            <a:r>
              <a:rPr lang="en-US" altLang="zh-CN" sz="2000" dirty="0"/>
              <a:t>a</a:t>
            </a:r>
            <a:r>
              <a:rPr lang="zh-CN" altLang="en-US" sz="2000" dirty="0"/>
              <a:t>目录中的</a:t>
            </a:r>
            <a:r>
              <a:rPr lang="en-US" altLang="zh-CN" sz="2000" dirty="0" err="1"/>
              <a:t>b.js</a:t>
            </a:r>
            <a:r>
              <a:rPr lang="zh-CN" altLang="en-US" sz="2000" dirty="0"/>
              <a:t>文件；若</a:t>
            </a:r>
            <a:r>
              <a:rPr lang="en-US" altLang="zh-CN" sz="2000" dirty="0"/>
              <a:t>b</a:t>
            </a:r>
            <a:r>
              <a:rPr lang="zh-CN" altLang="en-US" sz="2000" dirty="0"/>
              <a:t>为目录名，则查找引用</a:t>
            </a:r>
            <a:r>
              <a:rPr lang="en-US" altLang="zh-CN" sz="2000" dirty="0"/>
              <a:t>b</a:t>
            </a:r>
            <a:r>
              <a:rPr lang="zh-CN" altLang="en-US" sz="2000" dirty="0"/>
              <a:t>目录中的</a:t>
            </a:r>
            <a:r>
              <a:rPr lang="en-US" altLang="zh-CN" sz="2000" dirty="0" err="1"/>
              <a:t>index.js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b="1" dirty="0" smtClean="0"/>
              <a:t> 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8025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05724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模块的导入导出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261471"/>
            <a:ext cx="75114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 </a:t>
            </a:r>
            <a:r>
              <a:rPr lang="en-US" altLang="zh-CN" sz="2000" b="1" dirty="0" err="1" smtClean="0"/>
              <a:t>b.js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import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ooxx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from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‘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./a</a:t>
            </a:r>
            <a:r>
              <a:rPr lang="en-US" altLang="zh-CN" sz="2000" b="1" dirty="0" smtClean="0"/>
              <a:t>’   // </a:t>
            </a:r>
            <a:r>
              <a:rPr lang="zh-CN" altLang="en-US" sz="2000" b="1" dirty="0" smtClean="0"/>
              <a:t>没有</a:t>
            </a:r>
            <a:r>
              <a:rPr lang="en-US" altLang="zh-CN" sz="2000" b="1" dirty="0" smtClean="0"/>
              <a:t> { } 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 </a:t>
            </a:r>
            <a:r>
              <a:rPr lang="en-US" altLang="zh-CN" sz="2000" b="1" dirty="0" err="1" smtClean="0"/>
              <a:t>a.js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xport default </a:t>
            </a:r>
            <a:r>
              <a:rPr lang="en-US" altLang="zh-CN" sz="2000" b="1" dirty="0" err="1" smtClean="0"/>
              <a:t>ooxx</a:t>
            </a:r>
            <a:r>
              <a:rPr lang="en-US" altLang="zh-CN" sz="2000" b="1" dirty="0" smtClean="0"/>
              <a:t>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有且仅有一个</a:t>
            </a:r>
            <a:r>
              <a:rPr lang="en-US" altLang="zh-CN" sz="2000" b="1" dirty="0" smtClean="0"/>
              <a:t>default</a:t>
            </a:r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 </a:t>
            </a:r>
            <a:r>
              <a:rPr lang="en-US" altLang="zh-CN" sz="2000" b="1" dirty="0" err="1" smtClean="0"/>
              <a:t>b.js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i</a:t>
            </a:r>
            <a:r>
              <a:rPr lang="en-US" altLang="zh-CN" sz="2000" b="1" dirty="0" smtClean="0"/>
              <a:t>mport { </a:t>
            </a:r>
            <a:r>
              <a:rPr lang="en-US" altLang="zh-CN" sz="2000" b="1" dirty="0" err="1" smtClean="0"/>
              <a:t>moduleA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moduleB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} from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‘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./a</a:t>
            </a:r>
            <a:r>
              <a:rPr lang="en-US" altLang="zh-CN" sz="2000" b="1" dirty="0" smtClean="0"/>
              <a:t>’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a.js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export </a:t>
            </a:r>
            <a:r>
              <a:rPr lang="en-US" altLang="zh-CN" sz="2000" b="1" dirty="0" err="1"/>
              <a:t>moduleA</a:t>
            </a:r>
            <a:r>
              <a:rPr lang="en-US" altLang="zh-CN" sz="2000" b="1" dirty="0" smtClean="0"/>
              <a:t>;	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export </a:t>
            </a:r>
            <a:r>
              <a:rPr lang="en-US" altLang="zh-CN" sz="2000" b="1" dirty="0" err="1" smtClean="0"/>
              <a:t>moduleB</a:t>
            </a:r>
            <a:r>
              <a:rPr lang="en-US" altLang="zh-CN" sz="2000" b="1" dirty="0" smtClean="0"/>
              <a:t>; 	</a:t>
            </a:r>
            <a:r>
              <a:rPr lang="en-US" altLang="zh-CN" sz="2000" b="1" dirty="0"/>
              <a:t>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default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endParaRPr lang="en-US" altLang="zh-CN" sz="2400" b="1" dirty="0"/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438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609173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数组的新增方法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(map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、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includes</a:t>
            </a:r>
            <a:r>
              <a:rPr lang="en-US" altLang="zh-CN" sz="3200" b="1" dirty="0">
                <a:solidFill>
                  <a:srgbClr val="404040"/>
                </a:solidFill>
              </a:rPr>
              <a:t>)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261471"/>
            <a:ext cx="751143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数组查找元素</a:t>
            </a: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sz="2000" b="1" dirty="0" smtClean="0"/>
              <a:t>[</a:t>
            </a:r>
            <a:r>
              <a:rPr lang="pt-BR" altLang="zh-CN" sz="2000" b="1" dirty="0"/>
              <a:t>1, 2, 3].includes(2); </a:t>
            </a:r>
            <a:r>
              <a:rPr lang="pt-BR" altLang="zh-CN" sz="2000" b="1" dirty="0" smtClean="0"/>
              <a:t>	// </a:t>
            </a:r>
            <a:r>
              <a:rPr lang="pt-BR" altLang="zh-CN" sz="2000" b="1" dirty="0" err="1"/>
              <a:t>true</a:t>
            </a:r>
            <a:r>
              <a:rPr lang="pt-BR" altLang="zh-CN" sz="2000" b="1" dirty="0"/>
              <a:t> </a:t>
            </a: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sz="2000" b="1" dirty="0" smtClean="0"/>
              <a:t>[</a:t>
            </a:r>
            <a:r>
              <a:rPr lang="pt-BR" altLang="zh-CN" sz="2000" b="1" dirty="0"/>
              <a:t>1, 2, 3].includes(4); </a:t>
            </a:r>
            <a:r>
              <a:rPr lang="pt-BR" altLang="zh-CN" sz="2000" b="1" dirty="0" smtClean="0"/>
              <a:t>	// false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字符串也可用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zh-CN" altLang="en-US" sz="2000" b="1" dirty="0" smtClean="0"/>
              <a:t>‘</a:t>
            </a:r>
            <a:r>
              <a:rPr lang="en-US" altLang="zh-CN" sz="2000" b="1" dirty="0" smtClean="0"/>
              <a:t>hello</a:t>
            </a:r>
            <a:r>
              <a:rPr lang="zh-CN" altLang="en-US" sz="2000" b="1" dirty="0" smtClean="0"/>
              <a:t>’</a:t>
            </a:r>
            <a:r>
              <a:rPr lang="en-US" altLang="zh-CN" sz="2000" b="1" dirty="0" smtClean="0"/>
              <a:t>.includes(‘hell’);	//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true</a:t>
            </a:r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 map</a:t>
            </a:r>
            <a:r>
              <a:rPr lang="zh-CN" altLang="en-US" sz="2000" b="1" dirty="0" smtClean="0"/>
              <a:t>返回等长的新数组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l</a:t>
            </a:r>
            <a:r>
              <a:rPr lang="en-US" altLang="zh-CN" sz="2000" b="1" dirty="0" smtClean="0"/>
              <a:t>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odds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[1,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3,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5,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7,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9];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l</a:t>
            </a:r>
            <a:r>
              <a:rPr lang="en-US" altLang="zh-CN" sz="2000" b="1" dirty="0" smtClean="0"/>
              <a:t>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evens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odds.map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=&gt;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[2,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4,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6,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8,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10]</a:t>
            </a:r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let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names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[‘tom’,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‘jerry’];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l</a:t>
            </a:r>
            <a:r>
              <a:rPr lang="en-US" altLang="zh-CN" sz="2000" b="1" dirty="0" smtClean="0"/>
              <a:t>et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nameTags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names.map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=&gt;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&lt;Text&gt;{n}&lt;/Text&gt;)</a:t>
            </a:r>
          </a:p>
          <a:p>
            <a:pPr lvl="2">
              <a:lnSpc>
                <a:spcPct val="150000"/>
              </a:lnSpc>
            </a:pPr>
            <a:endParaRPr lang="en-US" altLang="zh-CN" sz="2400" b="1" dirty="0"/>
          </a:p>
          <a:p>
            <a:pPr lvl="2">
              <a:lnSpc>
                <a:spcPct val="150000"/>
              </a:lnSpc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040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64207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线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上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参考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资料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613" y="1919111"/>
            <a:ext cx="73420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MDN</a:t>
            </a:r>
            <a:r>
              <a:rPr lang="zh-CN" altLang="en-US" sz="2000" dirty="0"/>
              <a:t>（</a:t>
            </a:r>
            <a:r>
              <a:rPr lang="en-US" altLang="zh-CN" sz="2000" dirty="0"/>
              <a:t>Mozilla</a:t>
            </a:r>
            <a:r>
              <a:rPr lang="zh-CN" altLang="en-US" sz="2000" dirty="0"/>
              <a:t>开发者网络）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https://developer.mozilla.org/zh-CN/docs/Web/JavaScript/Guide</a:t>
            </a:r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ECMAScript 6 入门</a:t>
            </a:r>
            <a:r>
              <a:rPr lang="zh-CN" altLang="en-US" sz="2000" dirty="0"/>
              <a:t>（阮一峰）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http://es6.ruanyifeng.com/</a:t>
            </a:r>
            <a:endParaRPr lang="en-US" altLang="zh-CN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46761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面向生产力的学习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99049" y="175978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定义</a:t>
            </a:r>
            <a:r>
              <a:rPr lang="zh-CN" altLang="en-US" sz="2800" dirty="0"/>
              <a:t>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49551" y="17597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历史？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78421" y="3950885"/>
            <a:ext cx="6170509" cy="830998"/>
            <a:chOff x="3078421" y="3273551"/>
            <a:chExt cx="6170509" cy="830998"/>
          </a:xfrm>
        </p:grpSpPr>
        <p:sp>
          <p:nvSpPr>
            <p:cNvPr id="6" name="文本框 5"/>
            <p:cNvSpPr txBox="1"/>
            <p:nvPr/>
          </p:nvSpPr>
          <p:spPr>
            <a:xfrm>
              <a:off x="3078421" y="3273552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/>
                <a:t>学什么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17605" y="3273551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/>
                <a:t>用什么</a:t>
              </a:r>
            </a:p>
          </p:txBody>
        </p:sp>
        <p:sp>
          <p:nvSpPr>
            <p:cNvPr id="9" name="左右箭头 8"/>
            <p:cNvSpPr/>
            <p:nvPr/>
          </p:nvSpPr>
          <p:spPr>
            <a:xfrm>
              <a:off x="5528167" y="3481299"/>
              <a:ext cx="1271016" cy="4154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我们</a:t>
            </a:r>
            <a:r>
              <a:rPr lang="zh-CN" altLang="en-US" sz="3200" b="1" dirty="0">
                <a:solidFill>
                  <a:srgbClr val="404040"/>
                </a:solidFill>
              </a:rPr>
              <a:t>最常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用到哪些语法？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6745" y="1196799"/>
            <a:ext cx="75114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变量和常量声明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let greeting = 'hi';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const answer = 42;</a:t>
            </a:r>
            <a:r>
              <a:rPr lang="en-US" altLang="zh-CN" sz="2000" b="1" dirty="0"/>
              <a:t>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/>
              <a:t>箭头函数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(a,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b)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=&gt; 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b;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/>
              <a:t>扩展运算</a:t>
            </a:r>
            <a:r>
              <a:rPr lang="zh-CN" altLang="en-US" sz="2000" b="1" dirty="0"/>
              <a:t>符</a:t>
            </a:r>
            <a:endParaRPr lang="en-US" sz="2000" b="1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数组扩展：</a:t>
            </a:r>
            <a:r>
              <a:rPr lang="en-US" sz="2000" b="1" dirty="0"/>
              <a:t>Math.max(...array);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对象扩展：</a:t>
            </a:r>
            <a:r>
              <a:rPr lang="en-US" altLang="zh-CN" sz="2000" b="1" dirty="0"/>
              <a:t>var</a:t>
            </a:r>
            <a:r>
              <a:rPr lang="zh-CN" altLang="en-US" sz="2000" b="1" dirty="0"/>
              <a:t> </a:t>
            </a:r>
            <a:r>
              <a:rPr lang="en-US" sz="2000" b="1" dirty="0"/>
              <a:t>extended = { ...obj, a: 10 };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/>
              <a:t> 类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class C extends Component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/>
              <a:t>解构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var {</a:t>
            </a:r>
            <a:r>
              <a:rPr lang="zh-CN" altLang="en-US" sz="2000" b="1" dirty="0"/>
              <a:t> </a:t>
            </a:r>
            <a:r>
              <a:rPr lang="en-US" sz="2000" b="1" dirty="0"/>
              <a:t>isActive, style</a:t>
            </a:r>
            <a:r>
              <a:rPr lang="zh-CN" altLang="en-US" sz="2000" b="1" dirty="0"/>
              <a:t> </a:t>
            </a:r>
            <a:r>
              <a:rPr lang="en-US" sz="2000" b="1" dirty="0"/>
              <a:t>} = this.props;</a:t>
            </a:r>
          </a:p>
        </p:txBody>
      </p:sp>
    </p:spTree>
    <p:extLst>
      <p:ext uri="{BB962C8B-B14F-4D97-AF65-F5344CB8AC3E}">
        <p14:creationId xmlns:p14="http://schemas.microsoft.com/office/powerpoint/2010/main" val="33719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我们</a:t>
            </a:r>
            <a:r>
              <a:rPr lang="zh-CN" altLang="en-US" sz="3200" b="1" dirty="0">
                <a:solidFill>
                  <a:srgbClr val="404040"/>
                </a:solidFill>
              </a:rPr>
              <a:t>最常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用到哪些语法？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6745" y="1196799"/>
            <a:ext cx="75114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模块的导入导出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import React, { Component } from 'react';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 对象方法的简写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var obj = { method() { return 10; } };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 对象属性的简写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var name = ‘</a:t>
            </a:r>
            <a:r>
              <a:rPr lang="en-US" sz="2000" b="1" dirty="0" err="1"/>
              <a:t>reactnativecn</a:t>
            </a:r>
            <a:r>
              <a:rPr lang="en-US" sz="2000" b="1" dirty="0"/>
              <a:t>'; var obj = { name };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字符串模板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var who = 'world'; var </a:t>
            </a:r>
            <a:r>
              <a:rPr lang="en-US" sz="2000" b="1" dirty="0" err="1"/>
              <a:t>str</a:t>
            </a:r>
            <a:r>
              <a:rPr lang="en-US" sz="2000" b="1" dirty="0"/>
              <a:t> = `Hello ${who}`;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/>
              <a:t> </a:t>
            </a:r>
            <a:r>
              <a:rPr lang="zh-CN" altLang="en-US" sz="2000" b="1" dirty="0"/>
              <a:t>数组的新增方法（</a:t>
            </a:r>
            <a:r>
              <a:rPr lang="en-US" altLang="zh-CN" sz="2000" b="1" dirty="0"/>
              <a:t>map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includes</a:t>
            </a:r>
            <a:r>
              <a:rPr lang="zh-CN" altLang="en-US" sz="2000" b="1" dirty="0"/>
              <a:t>）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/>
              <a:t>Async</a:t>
            </a:r>
            <a:r>
              <a:rPr lang="zh-CN" altLang="en-US" sz="2000" b="1" dirty="0"/>
              <a:t>函数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async</a:t>
            </a:r>
            <a:r>
              <a:rPr lang="en-US" sz="2000" b="1" dirty="0"/>
              <a:t> function </a:t>
            </a:r>
            <a:r>
              <a:rPr lang="en-US" sz="2000" b="1" dirty="0" err="1"/>
              <a:t>doStuffAsync</a:t>
            </a:r>
            <a:r>
              <a:rPr lang="en-US" sz="2000" b="1" dirty="0"/>
              <a:t>() { </a:t>
            </a:r>
            <a:r>
              <a:rPr lang="en-US" sz="2000" b="1" dirty="0" err="1"/>
              <a:t>const</a:t>
            </a:r>
            <a:r>
              <a:rPr lang="en-US" sz="2000" b="1" dirty="0"/>
              <a:t> foo = await </a:t>
            </a:r>
            <a:r>
              <a:rPr lang="en-US" sz="2000" b="1" dirty="0" err="1"/>
              <a:t>doOtherStuffAsync</a:t>
            </a:r>
            <a:r>
              <a:rPr lang="en-US" sz="2000" b="1" dirty="0"/>
              <a:t>(); };</a:t>
            </a:r>
          </a:p>
        </p:txBody>
      </p:sp>
    </p:spTree>
    <p:extLst>
      <p:ext uri="{BB962C8B-B14F-4D97-AF65-F5344CB8AC3E}">
        <p14:creationId xmlns:p14="http://schemas.microsoft.com/office/powerpoint/2010/main" val="1135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46761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变量和常量的声明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45" y="1196799"/>
            <a:ext cx="751143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变量的声明有两种：  </a:t>
            </a:r>
            <a:r>
              <a:rPr lang="en-US" altLang="zh-CN" sz="2000" b="1" dirty="0" err="1" smtClean="0"/>
              <a:t>var</a:t>
            </a:r>
            <a:r>
              <a:rPr lang="zh-CN" altLang="en-US" sz="2000" b="1" dirty="0" smtClean="0"/>
              <a:t> 或者 </a:t>
            </a:r>
            <a:r>
              <a:rPr lang="en-US" altLang="zh-CN" sz="2000" b="1" dirty="0" smtClean="0"/>
              <a:t>let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 smtClean="0"/>
              <a:t>var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let</a:t>
            </a:r>
            <a:r>
              <a:rPr lang="zh-CN" altLang="en-US" sz="2000" b="1" dirty="0" smtClean="0"/>
              <a:t>有如此</a:t>
            </a:r>
            <a:r>
              <a:rPr lang="en-US" altLang="zh-CN" sz="2000" b="1" dirty="0"/>
              <a:t>……</a:t>
            </a:r>
            <a:r>
              <a:rPr lang="zh-CN" altLang="en-US" sz="2000" b="1" dirty="0" smtClean="0"/>
              <a:t>这般的不同等等，</a:t>
            </a:r>
            <a:endParaRPr lang="en-US" altLang="zh-CN" sz="2000" b="1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虽然绝大部分现有的代码是</a:t>
            </a:r>
            <a:r>
              <a:rPr lang="en-US" altLang="zh-CN" sz="2000" b="1" dirty="0" err="1" smtClean="0"/>
              <a:t>var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总之你始终用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let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就好了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常量的声明使用</a:t>
            </a:r>
            <a:r>
              <a:rPr lang="en-US" altLang="zh-CN" sz="2000" b="1" dirty="0" err="1" smtClean="0"/>
              <a:t>const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const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number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1;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let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title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‘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详情页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’,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reactnative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’;</a:t>
            </a: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没有声明或声明后没有赋值的变量值为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undefined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8261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箭头函数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44613" y="1429274"/>
                <a:ext cx="7511433" cy="4083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zh-CN" altLang="en-US" sz="2000" b="1" dirty="0" smtClean="0"/>
                  <a:t>箭头函数类似于很多语言中有的</a:t>
                </a:r>
                <a:r>
                  <a:rPr lang="en-US" altLang="zh-CN" sz="2000" b="1" dirty="0" smtClean="0"/>
                  <a:t>lambda</a:t>
                </a:r>
                <a:r>
                  <a:rPr lang="zh-CN" altLang="en-US" sz="2000" b="1" dirty="0" smtClean="0"/>
                  <a:t>表达式，更接近于函数的数学符号表达。</a:t>
                </a:r>
                <a:endParaRPr lang="en-US" altLang="zh-CN" sz="2000" b="1" dirty="0" smtClean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mr-IN" sz="4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lang="mr-IN" sz="4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sz="4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mr-IN" sz="4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mr-IN" sz="40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𝝅</m:t>
                      </m:r>
                      <m:sSup>
                        <m:sSupPr>
                          <m:ctrlPr>
                            <a:rPr lang="mr-IN" sz="4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mr-IN" sz="4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 smtClean="0">
                  <a:solidFill>
                    <a:srgbClr val="FF0000"/>
                  </a:solidFill>
                </a:endParaRPr>
              </a:p>
              <a:p>
                <a:pPr lvl="3" algn="ctr">
                  <a:lnSpc>
                    <a:spcPct val="150000"/>
                  </a:lnSpc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(x)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=&gt;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3.14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*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*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x;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输入 </a:t>
                </a: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=&gt;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输出</a:t>
                </a:r>
                <a:endParaRPr lang="en-US" altLang="zh-CN" sz="3200" b="1" dirty="0" smtClean="0">
                  <a:solidFill>
                    <a:srgbClr val="FF0000"/>
                  </a:solidFill>
                </a:endParaRP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zh-CN" sz="3200" b="1" dirty="0" smtClean="0">
                    <a:solidFill>
                      <a:srgbClr val="FF0000"/>
                    </a:solidFill>
                  </a:rPr>
                  <a:t>	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参数 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=&gt;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返回值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13" y="1429274"/>
                <a:ext cx="7511433" cy="4083554"/>
              </a:xfrm>
              <a:prstGeom prst="rect">
                <a:avLst/>
              </a:prstGeom>
              <a:blipFill rotWithShape="0">
                <a:blip r:embed="rId2"/>
                <a:stretch>
                  <a:fillRect l="-731" r="-731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8261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箭头函数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429274"/>
            <a:ext cx="75114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我们只需记住两种函数写法：</a:t>
            </a:r>
            <a:endParaRPr lang="en-US" altLang="zh-CN" sz="2000" b="1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lass</a:t>
            </a:r>
            <a:r>
              <a:rPr lang="zh-CN" altLang="en-US" sz="2000" b="1" dirty="0" smtClean="0"/>
              <a:t>外部：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let</a:t>
            </a:r>
            <a:r>
              <a:rPr lang="zh-CN" altLang="en-US" sz="2000" b="1" dirty="0" smtClean="0"/>
              <a:t> 函数名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=&gt;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内部逻辑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/>
              <a:t>class</a:t>
            </a:r>
            <a:r>
              <a:rPr lang="zh-CN" altLang="en-US" sz="2000" b="1" dirty="0" smtClean="0"/>
              <a:t>内部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class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SomeComponent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extends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Component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{</a:t>
            </a:r>
          </a:p>
          <a:p>
            <a:pPr lvl="3">
              <a:lnSpc>
                <a:spcPct val="150000"/>
              </a:lnSpc>
            </a:pPr>
            <a:r>
              <a:rPr lang="zh-CN" altLang="en-US" sz="2000" b="1" dirty="0" smtClean="0"/>
              <a:t>方法名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=&gt;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  <a:br>
              <a:rPr lang="en-US" altLang="zh-CN" sz="2000" b="1" dirty="0" smtClean="0">
                <a:solidFill>
                  <a:srgbClr val="FF0000"/>
                </a:solidFill>
              </a:rPr>
            </a:br>
            <a:r>
              <a:rPr lang="en-US" altLang="zh-CN" sz="2000" b="1" dirty="0" smtClean="0">
                <a:solidFill>
                  <a:srgbClr val="FF0000"/>
                </a:solidFill>
              </a:rPr>
              <a:t>	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内部逻辑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};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endParaRPr lang="en-US" altLang="zh-CN" b="1" dirty="0" smtClean="0"/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73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8261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箭头函数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429274"/>
            <a:ext cx="75114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 smtClean="0"/>
              <a:t>务必还要记住一个坑：</a:t>
            </a:r>
            <a:endParaRPr lang="en-US" altLang="zh-CN" sz="2000" b="1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b="1" dirty="0"/>
              <a:t>如果箭头函数的代码块</a:t>
            </a:r>
            <a:r>
              <a:rPr lang="zh-CN" altLang="en-US" sz="2000" b="1" dirty="0" smtClean="0"/>
              <a:t>部分使用了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大括号</a:t>
            </a:r>
            <a:r>
              <a:rPr lang="zh-CN" altLang="en-US" sz="2000" b="1" dirty="0" smtClean="0"/>
              <a:t>，则此时切莫忘了使用</a:t>
            </a:r>
            <a:r>
              <a:rPr lang="en-US" altLang="zh-CN" sz="2000" b="1" dirty="0">
                <a:solidFill>
                  <a:srgbClr val="FF0000"/>
                </a:solidFill>
              </a:rPr>
              <a:t>return</a:t>
            </a:r>
            <a:r>
              <a:rPr lang="zh-CN" altLang="en-US" sz="2000" b="1" dirty="0"/>
              <a:t>语句</a:t>
            </a:r>
            <a:r>
              <a:rPr lang="zh-CN" altLang="en-US" sz="2000" b="1" dirty="0" smtClean="0"/>
              <a:t>返回：</a:t>
            </a:r>
            <a:endParaRPr lang="en-US" altLang="zh-CN" sz="2000" b="1" dirty="0"/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=&gt;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		//</a:t>
            </a:r>
            <a:r>
              <a:rPr lang="zh-CN" altLang="en-US" sz="2000" b="1" dirty="0" smtClean="0"/>
              <a:t> 返回</a:t>
            </a:r>
            <a:r>
              <a:rPr lang="en-US" altLang="zh-CN" sz="2000" b="1" dirty="0" smtClean="0"/>
              <a:t>1</a:t>
            </a:r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=&gt;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		//</a:t>
            </a:r>
            <a:r>
              <a:rPr lang="zh-CN" altLang="en-US" sz="2000" b="1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undefined</a:t>
            </a:r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=&gt;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return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1;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	//</a:t>
            </a:r>
            <a:r>
              <a:rPr lang="zh-CN" altLang="en-US" sz="2000" b="1" dirty="0" smtClean="0"/>
              <a:t> 返回</a:t>
            </a:r>
            <a:r>
              <a:rPr lang="en-US" altLang="zh-CN" sz="2000" b="1" dirty="0" smtClean="0"/>
              <a:t>1</a:t>
            </a:r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endParaRPr lang="en-US" altLang="zh-CN" b="1" dirty="0" smtClean="0"/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67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扩展运算符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429274"/>
            <a:ext cx="7511433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b="1" dirty="0" smtClean="0"/>
              <a:t>…</a:t>
            </a:r>
            <a:r>
              <a:rPr lang="zh-CN" altLang="en-US" sz="2000" b="1" dirty="0" smtClean="0"/>
              <a:t>扩展运算符好比是把一个压缩包给解压到当前目录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数组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let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[1,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2,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3]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pt-BR" altLang="zh-CN" sz="2000" b="1" dirty="0" err="1"/>
              <a:t>console.log</a:t>
            </a:r>
            <a:r>
              <a:rPr lang="pt-BR" altLang="zh-CN" sz="2000" b="1" dirty="0" smtClean="0"/>
              <a:t>(...</a:t>
            </a:r>
            <a:r>
              <a:rPr lang="en-US" altLang="zh-CN" sz="2000" b="1" dirty="0" smtClean="0"/>
              <a:t>a</a:t>
            </a:r>
            <a:r>
              <a:rPr lang="pt-BR" altLang="zh-CN" sz="2000" b="1" dirty="0" smtClean="0"/>
              <a:t>) 		// </a:t>
            </a:r>
            <a:r>
              <a:rPr lang="pt-BR" altLang="zh-CN" sz="2000" b="1" dirty="0"/>
              <a:t>1 2 3 </a:t>
            </a: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pt-BR" altLang="zh-CN" sz="2000" b="1" dirty="0" err="1" smtClean="0"/>
              <a:t>console.log</a:t>
            </a:r>
            <a:r>
              <a:rPr lang="pt-BR" altLang="zh-CN" sz="2000" b="1" dirty="0" smtClean="0"/>
              <a:t>(1</a:t>
            </a:r>
            <a:r>
              <a:rPr lang="pt-BR" altLang="zh-CN" sz="2000" b="1" dirty="0"/>
              <a:t>, </a:t>
            </a:r>
            <a:r>
              <a:rPr lang="pt-BR" altLang="zh-CN" sz="2000" b="1" dirty="0" smtClean="0"/>
              <a:t>...</a:t>
            </a:r>
            <a:r>
              <a:rPr lang="en-US" altLang="zh-CN" sz="2000" b="1" dirty="0" smtClean="0"/>
              <a:t>a</a:t>
            </a:r>
            <a:r>
              <a:rPr lang="pt-BR" altLang="zh-CN" sz="2000" b="1" dirty="0" smtClean="0"/>
              <a:t>, </a:t>
            </a:r>
            <a:r>
              <a:rPr lang="pt-BR" altLang="zh-CN" sz="2000" b="1" dirty="0"/>
              <a:t>5) </a:t>
            </a:r>
            <a:r>
              <a:rPr lang="pt-BR" altLang="zh-CN" sz="2000" b="1" dirty="0" smtClean="0"/>
              <a:t>	// </a:t>
            </a:r>
            <a:r>
              <a:rPr lang="pt-BR" altLang="zh-CN" sz="2000" b="1" dirty="0"/>
              <a:t>1 2 3 4 </a:t>
            </a:r>
            <a:r>
              <a:rPr lang="pt-BR" altLang="zh-CN" sz="2000" b="1" dirty="0" smtClean="0"/>
              <a:t>5</a:t>
            </a:r>
          </a:p>
          <a:p>
            <a:pPr lvl="2">
              <a:lnSpc>
                <a:spcPct val="150000"/>
              </a:lnSpc>
            </a:pPr>
            <a:endParaRPr lang="pt-BR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对象</a:t>
            </a:r>
            <a:endParaRPr lang="pt-BR" altLang="zh-CN" sz="2000" b="1" dirty="0"/>
          </a:p>
          <a:p>
            <a:pPr lvl="2">
              <a:lnSpc>
                <a:spcPct val="150000"/>
              </a:lnSpc>
            </a:pPr>
            <a:r>
              <a:rPr lang="mr-IN" altLang="zh-CN" sz="2000" b="1" dirty="0" err="1"/>
              <a:t>let</a:t>
            </a:r>
            <a:r>
              <a:rPr lang="mr-IN" altLang="zh-CN" sz="2000" b="1" dirty="0"/>
              <a:t> </a:t>
            </a:r>
            <a:r>
              <a:rPr lang="mr-IN" altLang="zh-CN" sz="2000" b="1" dirty="0" err="1"/>
              <a:t>z</a:t>
            </a:r>
            <a:r>
              <a:rPr lang="mr-IN" altLang="zh-CN" sz="2000" b="1" dirty="0"/>
              <a:t> = { </a:t>
            </a:r>
            <a:r>
              <a:rPr lang="mr-IN" altLang="zh-CN" sz="2000" b="1" dirty="0" err="1"/>
              <a:t>a</a:t>
            </a:r>
            <a:r>
              <a:rPr lang="mr-IN" altLang="zh-CN" sz="2000" b="1" dirty="0"/>
              <a:t>: 3, </a:t>
            </a:r>
            <a:r>
              <a:rPr lang="mr-IN" altLang="zh-CN" sz="2000" b="1" dirty="0" err="1"/>
              <a:t>b</a:t>
            </a:r>
            <a:r>
              <a:rPr lang="mr-IN" altLang="zh-CN" sz="2000" b="1" dirty="0"/>
              <a:t>: 4 }; 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mr-IN" altLang="zh-CN" sz="2000" b="1" dirty="0" err="1" smtClean="0"/>
              <a:t>let</a:t>
            </a:r>
            <a:r>
              <a:rPr lang="mr-IN" altLang="zh-CN" sz="2000" b="1" dirty="0" smtClean="0"/>
              <a:t> </a:t>
            </a:r>
            <a:r>
              <a:rPr lang="mr-IN" altLang="zh-CN" sz="2000" b="1" dirty="0" err="1"/>
              <a:t>n</a:t>
            </a:r>
            <a:r>
              <a:rPr lang="mr-IN" altLang="zh-CN" sz="2000" b="1" dirty="0"/>
              <a:t> = { ...</a:t>
            </a:r>
            <a:r>
              <a:rPr lang="mr-IN" altLang="zh-CN" sz="2000" b="1" dirty="0" err="1"/>
              <a:t>z</a:t>
            </a:r>
            <a:r>
              <a:rPr lang="mr-IN" altLang="zh-CN" sz="2000" b="1" dirty="0"/>
              <a:t> }; 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2000" b="1" dirty="0" err="1"/>
              <a:t>c</a:t>
            </a:r>
            <a:r>
              <a:rPr lang="en-US" altLang="zh-CN" sz="2000" b="1" dirty="0" err="1" smtClean="0"/>
              <a:t>onsole.log</a:t>
            </a:r>
            <a:r>
              <a:rPr lang="en-US" altLang="zh-CN" sz="2000" b="1" dirty="0" smtClean="0"/>
              <a:t>(</a:t>
            </a:r>
            <a:r>
              <a:rPr lang="mr-IN" altLang="zh-CN" sz="2000" b="1" dirty="0" err="1" smtClean="0"/>
              <a:t>n</a:t>
            </a:r>
            <a:r>
              <a:rPr lang="en-US" altLang="zh-CN" sz="2000" b="1" dirty="0" smtClean="0"/>
              <a:t>)		</a:t>
            </a:r>
            <a:r>
              <a:rPr lang="mr-IN" altLang="zh-CN" sz="2000" b="1" dirty="0" smtClean="0"/>
              <a:t>// </a:t>
            </a:r>
            <a:r>
              <a:rPr lang="mr-IN" altLang="zh-CN" sz="2000" b="1" dirty="0"/>
              <a:t>{ </a:t>
            </a:r>
            <a:r>
              <a:rPr lang="mr-IN" altLang="zh-CN" sz="2000" b="1" dirty="0" err="1"/>
              <a:t>a</a:t>
            </a:r>
            <a:r>
              <a:rPr lang="mr-IN" altLang="zh-CN" sz="2000" b="1" dirty="0"/>
              <a:t>: 3, </a:t>
            </a:r>
            <a:r>
              <a:rPr lang="mr-IN" altLang="zh-CN" sz="2000" b="1" dirty="0" err="1"/>
              <a:t>b</a:t>
            </a:r>
            <a:r>
              <a:rPr lang="mr-IN" altLang="zh-CN" sz="2000" b="1" dirty="0"/>
              <a:t>: 4 </a:t>
            </a:r>
            <a:r>
              <a:rPr lang="mr-IN" altLang="zh-CN" sz="2000" b="1" dirty="0" smtClean="0"/>
              <a:t>}</a:t>
            </a:r>
            <a:endParaRPr lang="en-US" altLang="zh-CN" sz="2000" b="1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b="1" dirty="0" smtClean="0"/>
          </a:p>
          <a:p>
            <a:pPr marL="1257300" lvl="2" indent="-342900">
              <a:lnSpc>
                <a:spcPct val="150000"/>
              </a:lnSpc>
              <a:buFont typeface="Arial" charset="0"/>
              <a:buChar char="•"/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4322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618</Words>
  <Application>Microsoft Macintosh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Gotham Rounded Medium</vt:lpstr>
      <vt:lpstr>等线</vt:lpstr>
      <vt:lpstr>等线 Light</vt:lpstr>
      <vt:lpstr>Arial</vt:lpstr>
      <vt:lpstr>Office 主题​​</vt:lpstr>
      <vt:lpstr>ECMAScript 6 (2015)基础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343</cp:revision>
  <dcterms:created xsi:type="dcterms:W3CDTF">2016-01-19T08:46:00Z</dcterms:created>
  <dcterms:modified xsi:type="dcterms:W3CDTF">2017-02-25T13:21:26Z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