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6" r:id="rId2"/>
    <p:sldId id="299" r:id="rId3"/>
    <p:sldId id="313" r:id="rId4"/>
    <p:sldId id="312" r:id="rId5"/>
    <p:sldId id="310" r:id="rId6"/>
    <p:sldId id="314" r:id="rId7"/>
    <p:sldId id="311" r:id="rId8"/>
    <p:sldId id="315" r:id="rId9"/>
    <p:sldId id="316" r:id="rId10"/>
    <p:sldId id="317" r:id="rId11"/>
    <p:sldId id="318" r:id="rId12"/>
    <p:sldId id="319" r:id="rId13"/>
    <p:sldId id="320" r:id="rId14"/>
    <p:sldId id="276" r:id="rId15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/>
    <p:restoredTop sz="94660"/>
  </p:normalViewPr>
  <p:slideViewPr>
    <p:cSldViewPr snapToGrid="0" showGuides="1">
      <p:cViewPr varScale="1">
        <p:scale>
          <a:sx n="82" d="100"/>
          <a:sy n="82" d="100"/>
        </p:scale>
        <p:origin x="184" y="1144"/>
      </p:cViewPr>
      <p:guideLst>
        <p:guide orient="horz" pos="214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9EA2A-4C48-4C61-B30A-DAB1A3E93B2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2017/2/23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BE2091-D2CE-4BEA-B474-6001FE58CB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8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EA753-0412-DC4A-89F9-38CD8F7464CB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C5CC5-A6AD-C440-8E5D-74CE14FD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docs/latest/api/module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dirty="0"/>
              <a:t>Node.js</a:t>
            </a:r>
            <a:r>
              <a:rPr lang="zh-CN" altLang="en-US" sz="5400" dirty="0"/>
              <a:t>基础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中文网  晴明</a:t>
            </a: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https://reactnative.cn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9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1005403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小结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7138" y="1640141"/>
            <a:ext cx="9754593" cy="2713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400" dirty="0" smtClean="0"/>
              <a:t>新装第三方库执行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npm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install</a:t>
            </a:r>
            <a:r>
              <a:rPr lang="zh-CN" altLang="en-US" sz="2400" dirty="0" smtClean="0">
                <a:solidFill>
                  <a:srgbClr val="FF0000"/>
                </a:solidFill>
              </a:rPr>
              <a:t> 库名 </a:t>
            </a:r>
            <a:r>
              <a:rPr lang="mr-IN" altLang="zh-CN" sz="2400" dirty="0" smtClean="0">
                <a:solidFill>
                  <a:srgbClr val="FF0000"/>
                </a:solidFill>
              </a:rPr>
              <a:t>–</a:t>
            </a:r>
            <a:r>
              <a:rPr lang="en-US" altLang="zh-CN" sz="2400" dirty="0" smtClean="0">
                <a:solidFill>
                  <a:srgbClr val="FF0000"/>
                </a:solidFill>
              </a:rPr>
              <a:t>save</a:t>
            </a:r>
          </a:p>
          <a:p>
            <a:pPr marL="342900" lvl="0" indent="-3429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zh-CN" altLang="en-US" sz="2400" dirty="0" smtClean="0"/>
              <a:t>复制或下载项目后，第一反应是执行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npm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install</a:t>
            </a:r>
            <a:r>
              <a:rPr lang="zh-CN" altLang="en-US" sz="2400" dirty="0" smtClean="0">
                <a:solidFill>
                  <a:srgbClr val="FF0000"/>
                </a:solidFill>
              </a:rPr>
              <a:t>（不带库名和参数）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lvl="0" indent="-3429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zh-CN" sz="2400" dirty="0" err="1"/>
              <a:t>node_modules</a:t>
            </a:r>
            <a:r>
              <a:rPr lang="zh-CN" altLang="en-US" sz="2400" dirty="0"/>
              <a:t>随用随装，原则上不复制、不移动、不修改、不上</a:t>
            </a:r>
            <a:r>
              <a:rPr lang="zh-CN" altLang="en-US" sz="2400" dirty="0" smtClean="0"/>
              <a:t>传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636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58010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什么是</a:t>
            </a:r>
            <a:r>
              <a:rPr lang="en-US" altLang="zh-CN" sz="3200" b="1" dirty="0" err="1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commonjs</a:t>
            </a:r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规范？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4613" y="1414046"/>
            <a:ext cx="80778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j</a:t>
            </a:r>
            <a:r>
              <a:rPr lang="en-US" altLang="zh-CN" sz="2400" dirty="0" err="1" smtClean="0"/>
              <a:t>s</a:t>
            </a:r>
            <a:r>
              <a:rPr lang="zh-CN" altLang="en-US" sz="2400" dirty="0" smtClean="0"/>
              <a:t>本没有模块的概念，无法互相引用。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Node.js</a:t>
            </a:r>
            <a:r>
              <a:rPr lang="zh-CN" altLang="en-US" sz="2400" dirty="0" smtClean="0"/>
              <a:t>制定了</a:t>
            </a:r>
            <a:r>
              <a:rPr lang="en-US" altLang="zh-CN" sz="2400" dirty="0" err="1" smtClean="0"/>
              <a:t>commonjs</a:t>
            </a:r>
            <a:r>
              <a:rPr lang="zh-CN" altLang="en-US" sz="2400" dirty="0" smtClean="0"/>
              <a:t>模块规范，便于分拆、引用代码</a:t>
            </a:r>
            <a:endParaRPr lang="en-US" altLang="zh-CN" sz="2400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nodejs.org/docs/latest/api/modules.html</a:t>
            </a:r>
            <a:endParaRPr lang="en-US" altLang="zh-CN" sz="24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Native</a:t>
            </a:r>
            <a:r>
              <a:rPr lang="zh-CN" altLang="en-US" sz="2400" dirty="0" smtClean="0"/>
              <a:t>借鉴了这一做法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4879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69872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那我们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需要了解什么呢？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4613" y="1528753"/>
            <a:ext cx="104293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两种引用语法：</a:t>
            </a:r>
            <a:endParaRPr lang="en-US" altLang="zh-CN" sz="24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ES5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commonjs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不推荐</a:t>
            </a:r>
            <a:r>
              <a:rPr lang="en-US" altLang="zh-CN" sz="2400" dirty="0" smtClean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</a:t>
            </a:r>
            <a:r>
              <a:rPr lang="en-US" altLang="zh-CN" sz="2400" dirty="0" err="1" smtClean="0"/>
              <a:t>odule.exports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moduleA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a.js</a:t>
            </a:r>
            <a:endParaRPr lang="en-US" altLang="zh-CN" sz="2400" dirty="0" smtClean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var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moduleA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require(’</a:t>
            </a:r>
            <a:r>
              <a:rPr lang="en-US" altLang="zh-CN" sz="2400" dirty="0" smtClean="0"/>
              <a:t>./a’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 与</a:t>
            </a:r>
            <a:r>
              <a:rPr lang="en-US" altLang="zh-CN" sz="2400" dirty="0" err="1" smtClean="0"/>
              <a:t>a.js</a:t>
            </a:r>
            <a:r>
              <a:rPr lang="zh-CN" altLang="en-US" sz="2400" dirty="0" smtClean="0"/>
              <a:t>同目录的</a:t>
            </a:r>
            <a:r>
              <a:rPr lang="en-US" altLang="zh-CN" sz="2400" dirty="0" err="1"/>
              <a:t>b.js</a:t>
            </a:r>
            <a:endParaRPr lang="en-US" altLang="zh-CN" sz="2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ES6</a:t>
            </a:r>
            <a:r>
              <a:rPr lang="zh-CN" altLang="en-US" sz="2400" dirty="0" smtClean="0"/>
              <a:t> 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推荐</a:t>
            </a:r>
            <a:r>
              <a:rPr lang="en-US" altLang="zh-CN" sz="2400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e</a:t>
            </a:r>
            <a:r>
              <a:rPr lang="en-US" altLang="zh-CN" sz="2400" dirty="0" smtClean="0"/>
              <a:t>xport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default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moduleA</a:t>
            </a:r>
            <a:r>
              <a:rPr lang="en-US" altLang="zh-CN" sz="2400" dirty="0"/>
              <a:t>;</a:t>
            </a:r>
            <a:r>
              <a:rPr lang="zh-CN" altLang="en-US" sz="2400" dirty="0"/>
              <a:t>    </a:t>
            </a: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a.js</a:t>
            </a:r>
            <a:endParaRPr lang="en-US" altLang="zh-CN" sz="24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/>
              <a:t>import</a:t>
            </a:r>
            <a:r>
              <a:rPr lang="zh-CN" altLang="en-US" sz="2400" smtClean="0"/>
              <a:t> </a:t>
            </a:r>
            <a:r>
              <a:rPr lang="en-US" altLang="zh-CN" sz="2400" dirty="0" err="1" smtClean="0"/>
              <a:t>moduleA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’./a’</a:t>
            </a:r>
            <a:r>
              <a:rPr lang="zh-CN" altLang="en-US" sz="2400" dirty="0" smtClean="0"/>
              <a:t>  </a:t>
            </a:r>
            <a:r>
              <a:rPr lang="en-US" altLang="zh-CN" sz="2400" dirty="0"/>
              <a:t>//</a:t>
            </a:r>
            <a:r>
              <a:rPr lang="zh-CN" altLang="en-US" sz="2400" dirty="0"/>
              <a:t> 与</a:t>
            </a:r>
            <a:r>
              <a:rPr lang="en-US" altLang="zh-CN" sz="2400" dirty="0" err="1"/>
              <a:t>a.js</a:t>
            </a:r>
            <a:r>
              <a:rPr lang="zh-CN" altLang="en-US" sz="2400" dirty="0"/>
              <a:t>同目录的</a:t>
            </a:r>
            <a:r>
              <a:rPr lang="en-US" altLang="zh-CN" sz="2400" dirty="0" err="1"/>
              <a:t>b.js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02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69872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那我们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需要了解什么呢？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4613" y="1528753"/>
            <a:ext cx="104293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模块查找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引用规则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require(‘</a:t>
            </a:r>
            <a:r>
              <a:rPr lang="en-US" altLang="zh-CN" sz="2400" dirty="0" err="1" smtClean="0"/>
              <a:t>ooxx</a:t>
            </a:r>
            <a:r>
              <a:rPr lang="en-US" altLang="zh-CN" sz="2400" dirty="0" smtClean="0"/>
              <a:t>’)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引用</a:t>
            </a:r>
            <a:r>
              <a:rPr lang="en-US" altLang="zh-CN" sz="2400" dirty="0" err="1" smtClean="0"/>
              <a:t>node_modules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ooxx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index.js</a:t>
            </a:r>
            <a:r>
              <a:rPr lang="zh-CN" altLang="en-US" sz="2400" dirty="0" smtClean="0"/>
              <a:t>，或是</a:t>
            </a:r>
            <a:r>
              <a:rPr lang="en-US" altLang="zh-CN" sz="2400" dirty="0" err="1" smtClean="0"/>
              <a:t>node_modules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ooxx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package.json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main</a:t>
            </a:r>
            <a:r>
              <a:rPr lang="zh-CN" altLang="en-US" sz="2400" dirty="0" smtClean="0"/>
              <a:t>字段所指定的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</a:t>
            </a:r>
            <a:r>
              <a:rPr lang="en-US" altLang="zh-CN" sz="2400" dirty="0" smtClean="0"/>
              <a:t>equire(‘./a’)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引用同目录下的</a:t>
            </a:r>
            <a:r>
              <a:rPr lang="en-US" altLang="zh-CN" sz="2400" dirty="0" err="1" smtClean="0"/>
              <a:t>a.js</a:t>
            </a:r>
            <a:r>
              <a:rPr lang="zh-CN" altLang="en-US" sz="2400" dirty="0" smtClean="0"/>
              <a:t>文件。注意 </a:t>
            </a:r>
            <a:r>
              <a:rPr lang="en-US" altLang="zh-CN" sz="2400" dirty="0" smtClean="0">
                <a:solidFill>
                  <a:srgbClr val="FF0000"/>
                </a:solidFill>
              </a:rPr>
              <a:t>./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不能省略，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js</a:t>
            </a:r>
            <a:r>
              <a:rPr lang="zh-CN" altLang="en-US" sz="2400" dirty="0" smtClean="0">
                <a:solidFill>
                  <a:srgbClr val="FF0000"/>
                </a:solidFill>
              </a:rPr>
              <a:t>后缀可写可不写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</a:t>
            </a:r>
            <a:r>
              <a:rPr lang="en-US" altLang="zh-CN" sz="2400" dirty="0" smtClean="0"/>
              <a:t>equire(‘../a/b’)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引用父目录中的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目录中的</a:t>
            </a:r>
            <a:r>
              <a:rPr lang="en-US" altLang="zh-CN" sz="2400" dirty="0" err="1" smtClean="0"/>
              <a:t>b.js</a:t>
            </a:r>
            <a:r>
              <a:rPr lang="zh-CN" altLang="en-US" sz="2400" dirty="0" smtClean="0"/>
              <a:t>文件；若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为目录名，则查找引用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目录中的</a:t>
            </a:r>
            <a:r>
              <a:rPr lang="en-US" altLang="zh-CN" sz="2400" dirty="0" err="1" smtClean="0"/>
              <a:t>index.js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843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-122"/>
                <a:ea typeface="等线" pitchFamily="2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-122"/>
              <a:ea typeface="等线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0771" y="4472731"/>
            <a:ext cx="45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https://reactnative.cn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6407523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为什么</a:t>
            </a:r>
            <a:r>
              <a:rPr lang="en-US" altLang="zh-CN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React Native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需要</a:t>
            </a:r>
            <a:r>
              <a:rPr lang="en-US" altLang="zh-CN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Node.js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4614" y="1903138"/>
            <a:ext cx="4666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提供</a:t>
            </a:r>
            <a:r>
              <a:rPr lang="en-US" altLang="zh-CN" sz="2400" dirty="0"/>
              <a:t>React Packager</a:t>
            </a:r>
            <a:r>
              <a:rPr lang="zh-CN" altLang="en-US" sz="2400" dirty="0"/>
              <a:t>的运行环境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44613" y="3116587"/>
            <a:ext cx="762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提供</a:t>
            </a:r>
            <a:r>
              <a:rPr lang="en-US" altLang="zh-CN" sz="2400" dirty="0"/>
              <a:t>npm</a:t>
            </a:r>
            <a:r>
              <a:rPr lang="zh-CN" altLang="en-US" sz="2400" dirty="0"/>
              <a:t>包</a:t>
            </a:r>
            <a:r>
              <a:rPr lang="zh-CN" altLang="en-US" sz="2400" dirty="0" smtClean="0"/>
              <a:t>管理器来安装</a:t>
            </a:r>
            <a:r>
              <a:rPr lang="zh-CN" altLang="en-US" sz="2400" dirty="0"/>
              <a:t>第三方</a:t>
            </a:r>
            <a:r>
              <a:rPr lang="zh-CN" altLang="en-US" sz="2400" dirty="0" smtClean="0"/>
              <a:t>模块 </a:t>
            </a:r>
            <a:r>
              <a:rPr lang="en-US" altLang="zh-CN" sz="2400" dirty="0" smtClean="0"/>
              <a:t>(node_modules)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344613" y="4426362"/>
            <a:ext cx="618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提供一些可参考的代码规范（</a:t>
            </a:r>
            <a:r>
              <a:rPr lang="en-US" altLang="zh-CN" sz="2400" dirty="0" err="1" smtClean="0"/>
              <a:t>commonjs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54260" y="2810312"/>
            <a:ext cx="5965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/>
              <a:t>回顾下</a:t>
            </a:r>
            <a:r>
              <a:rPr lang="en-US" altLang="zh-CN" sz="3200" dirty="0"/>
              <a:t>React Native</a:t>
            </a:r>
            <a:r>
              <a:rPr lang="zh-CN" altLang="en-US" sz="3200" dirty="0"/>
              <a:t>的基本架构</a:t>
            </a:r>
            <a:r>
              <a:rPr lang="en-US" altLang="zh-CN" sz="3200" dirty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82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08"/>
          <a:stretch/>
        </p:blipFill>
        <p:spPr>
          <a:xfrm>
            <a:off x="1008000" y="177800"/>
            <a:ext cx="6552000" cy="650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2872" y="2718007"/>
            <a:ext cx="418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Native Shell (standard oc/java)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6606" y="4528067"/>
            <a:ext cx="4531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 main.jsbundle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  (all javascript in one)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2872" y="982018"/>
            <a:ext cx="4182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javascriptCore</a:t>
            </a:r>
          </a:p>
          <a:p>
            <a:pPr algn="ctr"/>
            <a:r>
              <a:rPr lang="en-US" sz="2800" dirty="0"/>
              <a:t>(javascript engine)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26046" y="3276600"/>
            <a:ext cx="8963454" cy="3581400"/>
            <a:chOff x="6026046" y="3276600"/>
            <a:chExt cx="8963454" cy="3581400"/>
          </a:xfrm>
        </p:grpSpPr>
        <p:sp>
          <p:nvSpPr>
            <p:cNvPr id="10" name="Left Arrow 9"/>
            <p:cNvSpPr/>
            <p:nvPr/>
          </p:nvSpPr>
          <p:spPr>
            <a:xfrm>
              <a:off x="6026046" y="5066676"/>
              <a:ext cx="1533954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0000" y="3276600"/>
              <a:ext cx="7429500" cy="3581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824948" y="5028088"/>
              <a:ext cx="25298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React Packager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0183" y="81505"/>
            <a:ext cx="4899598" cy="2968834"/>
            <a:chOff x="6840183" y="81505"/>
            <a:chExt cx="4899598" cy="2968834"/>
          </a:xfrm>
        </p:grpSpPr>
        <p:grpSp>
          <p:nvGrpSpPr>
            <p:cNvPr id="20" name="Group 19"/>
            <p:cNvGrpSpPr/>
            <p:nvPr/>
          </p:nvGrpSpPr>
          <p:grpSpPr>
            <a:xfrm>
              <a:off x="6840183" y="81505"/>
              <a:ext cx="4899598" cy="2968834"/>
              <a:chOff x="6840183" y="81505"/>
              <a:chExt cx="4899598" cy="296883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840183" y="1191941"/>
                <a:ext cx="19046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index.ios.js</a:t>
                </a:r>
              </a:p>
              <a:p>
                <a:r>
                  <a:rPr lang="en-US" sz="2000" dirty="0"/>
                  <a:t>index.android.js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009820" y="81505"/>
                <a:ext cx="11063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src</a:t>
                </a:r>
                <a:r>
                  <a:rPr lang="en-US" dirty="0"/>
                  <a:t>/</a:t>
                </a:r>
              </a:p>
              <a:p>
                <a:r>
                  <a:rPr lang="en-US" dirty="0" err="1"/>
                  <a:t>Header.js</a:t>
                </a:r>
                <a:endParaRPr lang="en-US" dirty="0"/>
              </a:p>
              <a:p>
                <a:r>
                  <a:rPr lang="en-US" dirty="0" err="1"/>
                  <a:t>List.js</a:t>
                </a:r>
                <a:endParaRPr lang="en-US" dirty="0"/>
              </a:p>
              <a:p>
                <a:r>
                  <a:rPr lang="en-US" dirty="0" err="1"/>
                  <a:t>Item.js</a:t>
                </a:r>
                <a:endParaRPr lang="en-US" dirty="0"/>
              </a:p>
              <a:p>
                <a:r>
                  <a:rPr lang="mr-IN" dirty="0"/>
                  <a:t>…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09820" y="1573011"/>
                <a:ext cx="172996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node_modules/</a:t>
                </a:r>
              </a:p>
              <a:p>
                <a:r>
                  <a:rPr lang="en-US" dirty="0"/>
                  <a:t>vector-icons</a:t>
                </a:r>
              </a:p>
              <a:p>
                <a:r>
                  <a:rPr lang="en-US" dirty="0"/>
                  <a:t>video</a:t>
                </a:r>
              </a:p>
              <a:p>
                <a:r>
                  <a:rPr lang="en-US" dirty="0"/>
                  <a:t>Image-picker</a:t>
                </a:r>
              </a:p>
              <a:p>
                <a:r>
                  <a:rPr lang="mr-IN" dirty="0"/>
                  <a:t>…</a:t>
                </a:r>
                <a:endParaRPr lang="en-US" dirty="0"/>
              </a:p>
            </p:txBody>
          </p:sp>
          <p:sp>
            <p:nvSpPr>
              <p:cNvPr id="18" name="Left Brace 17"/>
              <p:cNvSpPr/>
              <p:nvPr/>
            </p:nvSpPr>
            <p:spPr>
              <a:xfrm>
                <a:off x="8536156" y="860865"/>
                <a:ext cx="1345257" cy="1297719"/>
              </a:xfrm>
              <a:prstGeom prst="lef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32238" y="1078761"/>
                <a:ext cx="848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</a:t>
                </a:r>
              </a:p>
            </p:txBody>
          </p:sp>
        </p:grpSp>
        <p:sp>
          <p:nvSpPr>
            <p:cNvPr id="21" name="Down Arrow 20"/>
            <p:cNvSpPr/>
            <p:nvPr/>
          </p:nvSpPr>
          <p:spPr>
            <a:xfrm>
              <a:off x="7831372" y="2311675"/>
              <a:ext cx="562715" cy="6809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70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69872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那我们需要了解什么呢？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4613" y="1792224"/>
            <a:ext cx="10429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目前</a:t>
            </a:r>
            <a:r>
              <a:rPr lang="en-US" altLang="zh-CN" sz="2400" dirty="0"/>
              <a:t>React Packager</a:t>
            </a:r>
            <a:r>
              <a:rPr lang="zh-CN" altLang="en-US" sz="2400" dirty="0"/>
              <a:t>所需的</a:t>
            </a:r>
            <a:r>
              <a:rPr lang="en-US" altLang="zh-CN" sz="2400" dirty="0"/>
              <a:t>Node</a:t>
            </a:r>
            <a:r>
              <a:rPr lang="zh-CN" altLang="en-US" sz="2400" dirty="0"/>
              <a:t>版本最低为</a:t>
            </a:r>
            <a:r>
              <a:rPr lang="en-US" altLang="zh-CN" sz="2400" dirty="0"/>
              <a:t>4.0</a:t>
            </a:r>
            <a:r>
              <a:rPr lang="zh-CN" altLang="en-US" sz="2400" dirty="0"/>
              <a:t>以上</a:t>
            </a:r>
            <a:endParaRPr lang="en-US" altLang="zh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但由于</a:t>
            </a:r>
            <a:r>
              <a:rPr lang="en-US" altLang="zh-CN" sz="2400" dirty="0"/>
              <a:t>Node 4.x</a:t>
            </a:r>
            <a:r>
              <a:rPr lang="zh-CN" altLang="en-US" sz="2400" dirty="0"/>
              <a:t>所附带的</a:t>
            </a:r>
            <a:r>
              <a:rPr lang="en-US" altLang="zh-CN" sz="2400" dirty="0"/>
              <a:t>npm2.x</a:t>
            </a:r>
            <a:r>
              <a:rPr lang="zh-CN" altLang="en-US" sz="2400" dirty="0"/>
              <a:t>版本在模块管理上遗留很多问题</a:t>
            </a:r>
            <a:endParaRPr lang="en-US" altLang="zh-CN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所以我们推荐</a:t>
            </a:r>
            <a:r>
              <a:rPr lang="zh-CN" altLang="en-US" sz="2400" dirty="0">
                <a:solidFill>
                  <a:srgbClr val="FF0000"/>
                </a:solidFill>
              </a:rPr>
              <a:t>至少使用</a:t>
            </a:r>
            <a:r>
              <a:rPr lang="en-US" altLang="zh-CN" sz="2400" dirty="0">
                <a:solidFill>
                  <a:srgbClr val="FF0000"/>
                </a:solidFill>
              </a:rPr>
              <a:t>Node 5.x</a:t>
            </a:r>
            <a:r>
              <a:rPr lang="zh-CN" altLang="en-US" sz="2400" dirty="0">
                <a:solidFill>
                  <a:srgbClr val="FF0000"/>
                </a:solidFill>
              </a:rPr>
              <a:t>以上版本（</a:t>
            </a:r>
            <a:r>
              <a:rPr lang="en-US" altLang="zh-CN" sz="2400" dirty="0">
                <a:solidFill>
                  <a:srgbClr val="FF0000"/>
                </a:solidFill>
              </a:rPr>
              <a:t>Node 5.x</a:t>
            </a:r>
            <a:r>
              <a:rPr lang="zh-CN" altLang="en-US" sz="2400" dirty="0">
                <a:solidFill>
                  <a:srgbClr val="FF0000"/>
                </a:solidFill>
              </a:rPr>
              <a:t>自带</a:t>
            </a:r>
            <a:r>
              <a:rPr lang="en-US" altLang="zh-CN" sz="2400" dirty="0">
                <a:solidFill>
                  <a:srgbClr val="FF0000"/>
                </a:solidFill>
              </a:rPr>
              <a:t>npm3.x</a:t>
            </a:r>
            <a:r>
              <a:rPr lang="zh-CN" altLang="en-US" sz="2400" dirty="0">
                <a:solidFill>
                  <a:srgbClr val="FF0000"/>
                </a:solidFill>
              </a:rPr>
              <a:t>版本）</a:t>
            </a:r>
          </a:p>
        </p:txBody>
      </p:sp>
    </p:spTree>
    <p:extLst>
      <p:ext uri="{BB962C8B-B14F-4D97-AF65-F5344CB8AC3E}">
        <p14:creationId xmlns:p14="http://schemas.microsoft.com/office/powerpoint/2010/main" val="1202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982180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npm</a:t>
            </a:r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又应该怎么用？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44613" y="1414046"/>
            <a:ext cx="84850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我们只需要学习一条命令</a:t>
            </a:r>
            <a:r>
              <a:rPr lang="zh-CN" altLang="en-US" sz="2400" dirty="0">
                <a:solidFill>
                  <a:srgbClr val="FF0000"/>
                </a:solidFill>
              </a:rPr>
              <a:t>： </a:t>
            </a:r>
            <a:r>
              <a:rPr lang="en-US" altLang="zh-CN" sz="2400" dirty="0">
                <a:solidFill>
                  <a:srgbClr val="FF0000"/>
                </a:solidFill>
              </a:rPr>
              <a:t>npm install ( </a:t>
            </a:r>
            <a:r>
              <a:rPr lang="zh-CN" altLang="en-US" sz="2400" dirty="0">
                <a:solidFill>
                  <a:srgbClr val="FF0000"/>
                </a:solidFill>
              </a:rPr>
              <a:t>简写</a:t>
            </a:r>
            <a:r>
              <a:rPr lang="en-US" altLang="zh-CN" sz="2400" dirty="0">
                <a:solidFill>
                  <a:srgbClr val="FF0000"/>
                </a:solidFill>
              </a:rPr>
              <a:t>npm i 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但是</a:t>
            </a:r>
            <a:r>
              <a:rPr lang="en-US" altLang="zh-CN" sz="2400" dirty="0"/>
              <a:t>…</a:t>
            </a:r>
            <a:r>
              <a:rPr lang="zh-CN" altLang="en-US" sz="2400" dirty="0"/>
              <a:t>它有两</a:t>
            </a:r>
            <a:r>
              <a:rPr lang="zh-CN" altLang="en-US" sz="2400" dirty="0" smtClean="0"/>
              <a:t>个需要记住的</a:t>
            </a:r>
            <a:r>
              <a:rPr lang="zh-CN" altLang="en-US" sz="2400" dirty="0" smtClean="0">
                <a:solidFill>
                  <a:srgbClr val="FF0000"/>
                </a:solidFill>
              </a:rPr>
              <a:t>重要</a:t>
            </a:r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-g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安装可在命令行直接执行的模块，如</a:t>
            </a:r>
            <a:r>
              <a:rPr lang="en-US" altLang="zh-CN" sz="2400" dirty="0" smtClean="0">
                <a:solidFill>
                  <a:srgbClr val="FF0000"/>
                </a:solidFill>
              </a:rPr>
              <a:t>react-native-cli)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–save (</a:t>
            </a:r>
            <a:r>
              <a:rPr lang="zh-CN" altLang="en-US" sz="2400" dirty="0">
                <a:solidFill>
                  <a:srgbClr val="FF0000"/>
                </a:solidFill>
              </a:rPr>
              <a:t>注意是两个杠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zh-CN" altLang="en-US" sz="2400" dirty="0">
                <a:solidFill>
                  <a:srgbClr val="FF0000"/>
                </a:solidFill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</a:rPr>
              <a:t>–S </a:t>
            </a:r>
            <a:r>
              <a:rPr lang="zh-CN" altLang="en-US" sz="2400" dirty="0">
                <a:solidFill>
                  <a:srgbClr val="FF0000"/>
                </a:solidFill>
              </a:rPr>
              <a:t>（一个杠加大写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571983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 err="1" smtClean="0">
                <a:solidFill>
                  <a:srgbClr val="404040"/>
                </a:solidFill>
              </a:rPr>
              <a:t>Package.json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和</a:t>
            </a:r>
            <a:r>
              <a:rPr lang="en-US" altLang="zh-CN" sz="3200" b="1" dirty="0" err="1" smtClean="0">
                <a:solidFill>
                  <a:srgbClr val="404040"/>
                </a:solidFill>
              </a:rPr>
              <a:t>node_modules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7138" y="1640141"/>
            <a:ext cx="9801081" cy="4262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dirty="0" err="1" smtClean="0"/>
              <a:t>npm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install</a:t>
            </a:r>
            <a:r>
              <a:rPr lang="zh-CN" altLang="en-US" sz="2400" dirty="0" smtClean="0"/>
              <a:t> 命令必须在有</a:t>
            </a:r>
            <a:r>
              <a:rPr lang="en-US" altLang="zh-CN" sz="2400" dirty="0" err="1" smtClean="0"/>
              <a:t>package.json</a:t>
            </a:r>
            <a:r>
              <a:rPr lang="zh-CN" altLang="en-US" sz="2400" dirty="0" smtClean="0"/>
              <a:t>文件的目录中执行</a:t>
            </a:r>
            <a:endParaRPr lang="en-US" altLang="zh-CN" sz="2400" dirty="0" smtClean="0"/>
          </a:p>
          <a:p>
            <a:pPr marL="342900" marR="0" lvl="0" indent="-342900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400" dirty="0" smtClean="0"/>
              <a:t>一个正常创建的</a:t>
            </a:r>
            <a:r>
              <a:rPr lang="en-US" altLang="zh-CN" sz="2400" dirty="0" smtClean="0"/>
              <a:t>React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Native</a:t>
            </a:r>
            <a:r>
              <a:rPr lang="zh-CN" altLang="en-US" sz="2400" dirty="0" smtClean="0"/>
              <a:t>项目已经包含有</a:t>
            </a:r>
            <a:r>
              <a:rPr lang="en-US" altLang="zh-CN" sz="2400" dirty="0" err="1" smtClean="0"/>
              <a:t>package.json</a:t>
            </a:r>
            <a:endParaRPr lang="en-US" altLang="zh-CN" sz="2400" dirty="0" smtClean="0"/>
          </a:p>
          <a:p>
            <a:pPr marL="342900" marR="0" lvl="0" indent="-342900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2400" dirty="0" smtClean="0"/>
              <a:t>你也可以使用</a:t>
            </a:r>
            <a:r>
              <a:rPr lang="en-US" altLang="zh-CN" sz="2400" dirty="0" err="1" smtClean="0"/>
              <a:t>npm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init</a:t>
            </a:r>
            <a:r>
              <a:rPr lang="zh-CN" altLang="en-US" sz="2400" dirty="0" smtClean="0"/>
              <a:t>命令创建一个空的</a:t>
            </a:r>
            <a:r>
              <a:rPr lang="en-US" altLang="zh-CN" sz="2400" dirty="0" err="1" smtClean="0"/>
              <a:t>package.json</a:t>
            </a:r>
            <a:r>
              <a:rPr lang="zh-CN" altLang="en-US" sz="2400" dirty="0" smtClean="0"/>
              <a:t>（混编原生时）</a:t>
            </a:r>
            <a:endParaRPr lang="en-US" altLang="zh-CN" sz="2400" dirty="0" smtClean="0"/>
          </a:p>
          <a:p>
            <a:pPr marL="342900" marR="0" lvl="0" indent="-342900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400" dirty="0" err="1" smtClean="0"/>
              <a:t>package.json</a:t>
            </a:r>
            <a:r>
              <a:rPr lang="zh-CN" altLang="en-US" sz="2400" dirty="0" smtClean="0"/>
              <a:t>文件好比是一个“</a:t>
            </a:r>
            <a:r>
              <a:rPr lang="zh-CN" altLang="en-US" sz="2400" dirty="0" smtClean="0">
                <a:solidFill>
                  <a:srgbClr val="FF0000"/>
                </a:solidFill>
              </a:rPr>
              <a:t>购物清单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marL="342900" marR="0" lvl="0" indent="-3429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7780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407780" y="934176"/>
            <a:ext cx="3106550" cy="1871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</a:rPr>
              <a:t>n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pm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install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</a:rPr>
              <a:t>不带任何库名和参数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14330" y="0"/>
            <a:ext cx="2650210" cy="314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去</a:t>
            </a:r>
            <a:r>
              <a:rPr lang="en-US" altLang="zh-CN" sz="2000" b="1" dirty="0" smtClean="0"/>
              <a:t>NPM</a:t>
            </a:r>
            <a:r>
              <a:rPr lang="zh-CN" altLang="en-US" sz="2000" b="1" dirty="0" smtClean="0"/>
              <a:t>“超市”查找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err="1" smtClean="0"/>
              <a:t>Package.json</a:t>
            </a:r>
            <a:r>
              <a:rPr lang="zh-CN" altLang="en-US" sz="2000" b="1" dirty="0" smtClean="0"/>
              <a:t>中记录的所有“货物”</a:t>
            </a:r>
            <a:endParaRPr lang="en-US" altLang="zh-CN" sz="2000" b="1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官方源（需翻墙）：</a:t>
            </a:r>
            <a:endParaRPr lang="en-US" altLang="zh-CN" dirty="0" smtClean="0"/>
          </a:p>
          <a:p>
            <a:pPr algn="ctr"/>
            <a:r>
              <a:rPr lang="en-US" dirty="0" err="1"/>
              <a:t>registry.npmjs.org</a:t>
            </a:r>
            <a:endParaRPr lang="en-US" dirty="0"/>
          </a:p>
          <a:p>
            <a:pPr algn="ctr"/>
            <a:r>
              <a:rPr lang="zh-CN" altLang="en-US" dirty="0" smtClean="0"/>
              <a:t>淘宝镜像源：</a:t>
            </a:r>
            <a:endParaRPr lang="en-US" altLang="zh-CN" dirty="0" smtClean="0"/>
          </a:p>
          <a:p>
            <a:pPr algn="ctr"/>
            <a:r>
              <a:rPr lang="en-US" dirty="0" err="1"/>
              <a:t>registry.npm.taobao.org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653000" y="3244500"/>
            <a:ext cx="1024517" cy="1671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下载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17" y="5003800"/>
            <a:ext cx="2590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565" y="569402"/>
            <a:ext cx="4921896" cy="2675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</a:rPr>
              <a:t>n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pm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install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ooxx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--save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6950" y="569402"/>
            <a:ext cx="4169043" cy="253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去</a:t>
            </a:r>
            <a:r>
              <a:rPr lang="en-US" altLang="zh-CN" sz="2800" b="1" dirty="0" smtClean="0"/>
              <a:t>NPM</a:t>
            </a:r>
            <a:r>
              <a:rPr lang="zh-CN" altLang="en-US" sz="2800" b="1" dirty="0" smtClean="0"/>
              <a:t>“超市”中查找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名为“</a:t>
            </a:r>
            <a:r>
              <a:rPr lang="en-US" altLang="zh-CN" sz="2800" b="1" dirty="0" err="1" smtClean="0"/>
              <a:t>ooxx</a:t>
            </a:r>
            <a:r>
              <a:rPr lang="zh-CN" altLang="en-US" sz="2800" b="1" dirty="0" smtClean="0"/>
              <a:t>”的货物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6149429" y="3215898"/>
            <a:ext cx="1024517" cy="1671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下载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87" y="5003800"/>
            <a:ext cx="2590800" cy="1854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205993" y="1156270"/>
            <a:ext cx="3189253" cy="2436515"/>
            <a:chOff x="9205993" y="1156270"/>
            <a:chExt cx="3189253" cy="2436515"/>
          </a:xfrm>
        </p:grpSpPr>
        <p:sp>
          <p:nvSpPr>
            <p:cNvPr id="6" name="Bent Arrow 5"/>
            <p:cNvSpPr/>
            <p:nvPr/>
          </p:nvSpPr>
          <p:spPr>
            <a:xfrm rot="5400000">
              <a:off x="9627158" y="824697"/>
              <a:ext cx="2436515" cy="30996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05993" y="1243151"/>
              <a:ext cx="29546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</a:rPr>
                <a:t> 同时根据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save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参数写</a:t>
              </a:r>
              <a:endParaRPr lang="en-US" altLang="zh-CN" sz="2000" b="1" dirty="0" smtClean="0">
                <a:solidFill>
                  <a:schemeClr val="bg1"/>
                </a:solidFill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                             入</a:t>
              </a:r>
              <a:endParaRPr lang="en-US" altLang="zh-CN" sz="2000" b="1" dirty="0" smtClean="0">
                <a:solidFill>
                  <a:schemeClr val="bg1"/>
                </a:solidFill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</a:rPr>
                <a:t>                               清单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14" y="3592785"/>
            <a:ext cx="3759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</TotalTime>
  <Words>574</Words>
  <Application>Microsoft Macintosh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Gotham Rounded Medium</vt:lpstr>
      <vt:lpstr>等线</vt:lpstr>
      <vt:lpstr>等线 Light</vt:lpstr>
      <vt:lpstr>Arial</vt:lpstr>
      <vt:lpstr>Office 主题​​</vt:lpstr>
      <vt:lpstr>Node.js基础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晴明</cp:lastModifiedBy>
  <cp:revision>312</cp:revision>
  <dcterms:created xsi:type="dcterms:W3CDTF">2016-01-19T08:46:00Z</dcterms:created>
  <dcterms:modified xsi:type="dcterms:W3CDTF">2017-02-23T15:29:33Z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name">
    <vt:lpwstr>低多边形简洁PPT.ppt</vt:lpwstr>
  </property>
  <property fmtid="{D5CDD505-2E9C-101B-9397-08002B2CF9AE}" pid="4" name="fileid">
    <vt:lpwstr>813430</vt:lpwstr>
  </property>
</Properties>
</file>