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6" r:id="rId2"/>
    <p:sldId id="299" r:id="rId3"/>
    <p:sldId id="322" r:id="rId4"/>
    <p:sldId id="323" r:id="rId5"/>
    <p:sldId id="307" r:id="rId6"/>
    <p:sldId id="312" r:id="rId7"/>
    <p:sldId id="313" r:id="rId8"/>
    <p:sldId id="324" r:id="rId9"/>
    <p:sldId id="326" r:id="rId10"/>
    <p:sldId id="327" r:id="rId11"/>
    <p:sldId id="328" r:id="rId12"/>
    <p:sldId id="329" r:id="rId13"/>
    <p:sldId id="310" r:id="rId14"/>
    <p:sldId id="276" r:id="rId15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晴明" initials="晴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71"/>
    <p:restoredTop sz="94660"/>
  </p:normalViewPr>
  <p:slideViewPr>
    <p:cSldViewPr snapToGrid="0" showGuides="1">
      <p:cViewPr varScale="1">
        <p:scale>
          <a:sx n="75" d="100"/>
          <a:sy n="75" d="100"/>
        </p:scale>
        <p:origin x="168" y="1296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2017/2/26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2/26/17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/docs/introducing-jsx.html" TargetMode="External"/><Relationship Id="rId3" Type="http://schemas.openxmlformats.org/officeDocument/2006/relationships/hyperlink" Target="https://facebook.github.io/react/docs/jsx-in-depth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400" smtClean="0"/>
              <a:t>React</a:t>
            </a:r>
            <a:r>
              <a:rPr lang="zh-CN" altLang="en-US" sz="5400" smtClean="0"/>
              <a:t> </a:t>
            </a:r>
            <a:r>
              <a:rPr lang="en-US" altLang="zh-CN" sz="5400" smtClean="0"/>
              <a:t>JSX</a:t>
            </a:r>
            <a:r>
              <a:rPr lang="zh-CN" altLang="en-US" sz="5400" smtClean="0"/>
              <a:t>基础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830168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文本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写在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Text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组件内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18112" y="1887517"/>
            <a:ext cx="3514104" cy="3579561"/>
            <a:chOff x="1718112" y="1887517"/>
            <a:chExt cx="3514104" cy="3579561"/>
          </a:xfrm>
        </p:grpSpPr>
        <p:sp>
          <p:nvSpPr>
            <p:cNvPr id="2" name="TextBox 1"/>
            <p:cNvSpPr txBox="1"/>
            <p:nvPr/>
          </p:nvSpPr>
          <p:spPr>
            <a:xfrm>
              <a:off x="2073712" y="1887517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8112" y="2912533"/>
              <a:ext cx="351410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&lt;View&gt;</a:t>
              </a:r>
            </a:p>
            <a:p>
              <a:r>
                <a:rPr lang="en-US" altLang="zh-CN" sz="3200" dirty="0" err="1" smtClean="0"/>
                <a:t>ReactNative</a:t>
              </a:r>
              <a:r>
                <a:rPr lang="zh-CN" altLang="en-US" sz="3200" dirty="0" smtClean="0"/>
                <a:t>中文网</a:t>
              </a:r>
              <a:endParaRPr lang="en-US" altLang="zh-CN" sz="3200" dirty="0" smtClean="0"/>
            </a:p>
            <a:p>
              <a:r>
                <a:rPr lang="en-US" altLang="zh-CN" sz="3200" dirty="0" smtClean="0"/>
                <a:t>&lt;/View&gt;</a:t>
              </a:r>
            </a:p>
            <a:p>
              <a:endParaRPr lang="en-US" sz="3200" dirty="0"/>
            </a:p>
            <a:p>
              <a:r>
                <a:rPr lang="en-US" altLang="zh-CN" sz="3200" dirty="0" smtClean="0"/>
                <a:t>&lt;View&gt;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&lt;/View&gt;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63707" y="1887517"/>
            <a:ext cx="3514104" cy="4564446"/>
            <a:chOff x="7163707" y="1887517"/>
            <a:chExt cx="3514104" cy="4564446"/>
          </a:xfrm>
        </p:grpSpPr>
        <p:sp>
          <p:nvSpPr>
            <p:cNvPr id="11" name="TextBox 10"/>
            <p:cNvSpPr txBox="1"/>
            <p:nvPr/>
          </p:nvSpPr>
          <p:spPr>
            <a:xfrm>
              <a:off x="7163707" y="1887517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</a:rPr>
                <a:t>     </a:t>
              </a:r>
              <a:r>
                <a:rPr lang="en-US" altLang="zh-CN" sz="2800" dirty="0" smtClean="0">
                  <a:solidFill>
                    <a:srgbClr val="0070C0"/>
                  </a:solidFill>
                </a:rPr>
                <a:t>Right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3707" y="2912533"/>
              <a:ext cx="3514104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&lt;View</a:t>
              </a:r>
              <a:r>
                <a:rPr lang="en-US" altLang="zh-CN" sz="3200" dirty="0" smtClean="0"/>
                <a:t>&gt;</a:t>
              </a:r>
            </a:p>
            <a:p>
              <a:r>
                <a:rPr lang="en-US" altLang="zh-CN" sz="3200" dirty="0" smtClean="0"/>
                <a:t>&lt;Text&gt;</a:t>
              </a:r>
              <a:endParaRPr lang="en-US" altLang="zh-CN" sz="3200" dirty="0"/>
            </a:p>
            <a:p>
              <a:r>
                <a:rPr lang="en-US" altLang="zh-CN" sz="3200" dirty="0" err="1"/>
                <a:t>ReactNative</a:t>
              </a:r>
              <a:r>
                <a:rPr lang="zh-CN" altLang="en-US" sz="3200" dirty="0"/>
                <a:t>中文</a:t>
              </a:r>
              <a:r>
                <a:rPr lang="zh-CN" altLang="en-US" sz="3200" dirty="0" smtClean="0"/>
                <a:t>网</a:t>
              </a:r>
              <a:endParaRPr lang="en-US" altLang="zh-CN" sz="3200" dirty="0"/>
            </a:p>
            <a:p>
              <a:r>
                <a:rPr lang="en-US" altLang="zh-CN" sz="3200" dirty="0" smtClean="0"/>
                <a:t>&lt;/Text&gt;</a:t>
              </a:r>
              <a:endParaRPr lang="en-US" altLang="zh-CN" sz="3200" dirty="0"/>
            </a:p>
            <a:p>
              <a:r>
                <a:rPr lang="en-US" altLang="zh-CN" sz="3200" dirty="0"/>
                <a:t>&lt;/View&gt;</a:t>
              </a:r>
            </a:p>
            <a:p>
              <a:endParaRPr lang="en-US" sz="3200" dirty="0"/>
            </a:p>
            <a:p>
              <a:r>
                <a:rPr lang="en-US" altLang="zh-CN" sz="3200" dirty="0"/>
                <a:t>&lt;View</a:t>
              </a:r>
              <a:r>
                <a:rPr lang="en-US" altLang="zh-CN" sz="3200" dirty="0" smtClean="0"/>
                <a:t>&gt;&lt;/</a:t>
              </a:r>
              <a:r>
                <a:rPr lang="en-US" altLang="zh-CN" sz="3200" dirty="0"/>
                <a:t>View&gt;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66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87798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注释的写法比较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特殊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53579" y="1582717"/>
            <a:ext cx="2273379" cy="4995334"/>
            <a:chOff x="1718112" y="1887517"/>
            <a:chExt cx="2273379" cy="4995334"/>
          </a:xfrm>
        </p:grpSpPr>
        <p:sp>
          <p:nvSpPr>
            <p:cNvPr id="2" name="TextBox 1"/>
            <p:cNvSpPr txBox="1"/>
            <p:nvPr/>
          </p:nvSpPr>
          <p:spPr>
            <a:xfrm>
              <a:off x="2073712" y="1887517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8112" y="2912533"/>
              <a:ext cx="2273379" cy="3970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//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&lt;View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/&gt;</a:t>
              </a:r>
            </a:p>
            <a:p>
              <a:endParaRPr lang="en-US" altLang="zh-CN" sz="2800" dirty="0" smtClean="0"/>
            </a:p>
            <a:p>
              <a:r>
                <a:rPr lang="en-US" altLang="zh-CN" sz="2800" dirty="0" smtClean="0"/>
                <a:t>#</a:t>
              </a:r>
              <a:r>
                <a:rPr lang="zh-CN" altLang="en-US" sz="2800" dirty="0" smtClean="0"/>
                <a:t> </a:t>
              </a:r>
              <a:r>
                <a:rPr lang="en-US" altLang="zh-CN" sz="2800" dirty="0"/>
                <a:t>&lt;View</a:t>
              </a:r>
              <a:r>
                <a:rPr lang="zh-CN" altLang="en-US" sz="2800" dirty="0"/>
                <a:t> </a:t>
              </a:r>
              <a:r>
                <a:rPr lang="en-US" altLang="zh-CN" sz="2800" dirty="0" smtClean="0"/>
                <a:t>/&gt;</a:t>
              </a:r>
            </a:p>
            <a:p>
              <a:endParaRPr lang="en-US" altLang="zh-CN" sz="2800" dirty="0"/>
            </a:p>
            <a:p>
              <a:r>
                <a:rPr lang="en-US" altLang="zh-CN" sz="2800" dirty="0" smtClean="0"/>
                <a:t>&lt;!</a:t>
              </a:r>
              <a:r>
                <a:rPr lang="mr-IN" altLang="zh-CN" sz="2800" dirty="0" smtClean="0"/>
                <a:t>–</a:t>
              </a:r>
              <a:r>
                <a:rPr lang="en-US" altLang="zh-CN" sz="2800" dirty="0" smtClean="0"/>
                <a:t>View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/</a:t>
              </a:r>
              <a:r>
                <a:rPr lang="en-US" altLang="zh-CN" sz="2800" dirty="0" smtClean="0">
                  <a:sym typeface="Wingdings"/>
                </a:rPr>
                <a:t>--&gt;</a:t>
              </a:r>
              <a:endParaRPr lang="en-US" altLang="zh-CN" sz="2800" dirty="0"/>
            </a:p>
            <a:p>
              <a:endParaRPr lang="en-US" sz="2800" dirty="0"/>
            </a:p>
            <a:p>
              <a:r>
                <a:rPr lang="en-US" altLang="zh-CN" sz="2800" dirty="0" smtClean="0"/>
                <a:t>/</a:t>
              </a:r>
              <a:r>
                <a:rPr lang="zh-CN" altLang="en-US" sz="2800" dirty="0" smtClean="0"/>
                <a:t>*</a:t>
              </a:r>
              <a:endParaRPr lang="en-US" altLang="zh-CN" sz="2800" dirty="0" smtClean="0"/>
            </a:p>
            <a:p>
              <a:r>
                <a:rPr lang="zh-CN" altLang="en-US" sz="2800" dirty="0" smtClean="0"/>
                <a:t> * </a:t>
              </a:r>
              <a:r>
                <a:rPr lang="en-US" altLang="zh-CN" sz="2800" dirty="0" smtClean="0"/>
                <a:t>&lt;View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/&gt;</a:t>
              </a:r>
            </a:p>
            <a:p>
              <a:r>
                <a:rPr lang="zh-CN" altLang="en-US" sz="2800" dirty="0"/>
                <a:t> </a:t>
              </a:r>
              <a:r>
                <a:rPr lang="zh-CN" altLang="en-US" sz="2800" dirty="0" smtClean="0"/>
                <a:t>* </a:t>
              </a:r>
              <a:r>
                <a:rPr lang="en-US" altLang="zh-CN" sz="2800" dirty="0" smtClean="0"/>
                <a:t>/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41974" y="1582717"/>
            <a:ext cx="2954655" cy="1609791"/>
            <a:chOff x="7163707" y="1887517"/>
            <a:chExt cx="2954655" cy="1609791"/>
          </a:xfrm>
        </p:grpSpPr>
        <p:sp>
          <p:nvSpPr>
            <p:cNvPr id="11" name="TextBox 10"/>
            <p:cNvSpPr txBox="1"/>
            <p:nvPr/>
          </p:nvSpPr>
          <p:spPr>
            <a:xfrm>
              <a:off x="7587040" y="1887517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</a:rPr>
                <a:t>     </a:t>
              </a:r>
              <a:r>
                <a:rPr lang="en-US" altLang="zh-CN" sz="2800" dirty="0" smtClean="0">
                  <a:solidFill>
                    <a:srgbClr val="0070C0"/>
                  </a:solidFill>
                </a:rPr>
                <a:t>Right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3707" y="2912533"/>
              <a:ext cx="29546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{/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* </a:t>
              </a:r>
              <a:r>
                <a:rPr lang="en-US" altLang="zh-CN" sz="3200" dirty="0" smtClean="0"/>
                <a:t>&lt;View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/&gt;</a:t>
              </a:r>
              <a:r>
                <a:rPr lang="zh-CN" altLang="en-US" sz="3200" dirty="0" smtClean="0"/>
                <a:t> </a:t>
              </a:r>
              <a:r>
                <a:rPr lang="zh-CN" altLang="en-US" sz="3200" dirty="0" smtClean="0">
                  <a:solidFill>
                    <a:srgbClr val="FF0000"/>
                  </a:solidFill>
                </a:rPr>
                <a:t>*</a:t>
              </a:r>
              <a:r>
                <a:rPr lang="en-US" altLang="zh-CN" sz="3200" dirty="0" smtClean="0">
                  <a:solidFill>
                    <a:srgbClr val="FF0000"/>
                  </a:solidFill>
                </a:rPr>
                <a:t>/}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96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05724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只能嵌入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表达式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31056" y="1582717"/>
            <a:ext cx="5287025" cy="5426221"/>
            <a:chOff x="1718112" y="1887517"/>
            <a:chExt cx="5287025" cy="5426221"/>
          </a:xfrm>
        </p:grpSpPr>
        <p:sp>
          <p:nvSpPr>
            <p:cNvPr id="2" name="TextBox 1"/>
            <p:cNvSpPr txBox="1"/>
            <p:nvPr/>
          </p:nvSpPr>
          <p:spPr>
            <a:xfrm>
              <a:off x="2073712" y="1887517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8112" y="2912533"/>
              <a:ext cx="5287025" cy="4401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{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if(true)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{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return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&lt;View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/&gt;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}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}</a:t>
              </a:r>
            </a:p>
            <a:p>
              <a:endParaRPr lang="en-US" altLang="zh-CN" sz="2800" dirty="0" smtClean="0"/>
            </a:p>
            <a:p>
              <a:endParaRPr lang="en-US" altLang="zh-CN" sz="2800" dirty="0"/>
            </a:p>
            <a:p>
              <a:r>
                <a:rPr lang="en-US" altLang="zh-CN" sz="2800" dirty="0" smtClean="0"/>
                <a:t>{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for(let</a:t>
              </a:r>
              <a:r>
                <a:rPr lang="zh-CN" altLang="en-US" sz="2800" dirty="0" smtClean="0"/>
                <a:t> </a:t>
              </a:r>
              <a:r>
                <a:rPr lang="en-US" altLang="zh-CN" sz="2800" dirty="0" err="1" smtClean="0"/>
                <a:t>i</a:t>
              </a:r>
              <a:r>
                <a:rPr lang="en-US" altLang="zh-CN" sz="2800" dirty="0" smtClean="0"/>
                <a:t>=0;i&lt;</a:t>
              </a:r>
              <a:r>
                <a:rPr lang="en-US" altLang="zh-CN" sz="2800" dirty="0" err="1" smtClean="0"/>
                <a:t>arr.length;i</a:t>
              </a:r>
              <a:r>
                <a:rPr lang="en-US" altLang="zh-CN" sz="2800" dirty="0" smtClean="0"/>
                <a:t>++)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{</a:t>
              </a:r>
              <a:r>
                <a:rPr lang="mr-IN" altLang="zh-CN" sz="2800" dirty="0" smtClean="0"/>
                <a:t>…</a:t>
              </a:r>
              <a:r>
                <a:rPr lang="en-US" altLang="zh-CN" sz="2800" dirty="0" smtClean="0"/>
                <a:t>}</a:t>
              </a:r>
              <a:r>
                <a:rPr lang="zh-CN" altLang="en-US" sz="2800" dirty="0" smtClean="0"/>
                <a:t> </a:t>
              </a:r>
              <a:r>
                <a:rPr lang="en-US" altLang="zh-CN" sz="2800" dirty="0" smtClean="0"/>
                <a:t>}</a:t>
              </a:r>
            </a:p>
            <a:p>
              <a:endParaRPr lang="en-US" altLang="zh-CN" sz="2800" dirty="0"/>
            </a:p>
            <a:p>
              <a:endParaRPr lang="en-US" altLang="zh-CN" sz="2800" dirty="0" smtClean="0"/>
            </a:p>
            <a:p>
              <a:endParaRPr lang="en-US" altLang="zh-CN" sz="2800" dirty="0"/>
            </a:p>
            <a:p>
              <a:endParaRPr lang="en-US" altLang="zh-CN" sz="2800" dirty="0" smtClean="0"/>
            </a:p>
            <a:p>
              <a:endParaRPr lang="en-US" altLang="zh-CN" sz="2800" dirty="0"/>
            </a:p>
            <a:p>
              <a:endParaRPr lang="en-US" altLang="zh-CN" sz="280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03987" y="1582717"/>
            <a:ext cx="4807726" cy="4872223"/>
            <a:chOff x="7163707" y="1887517"/>
            <a:chExt cx="4807726" cy="4872223"/>
          </a:xfrm>
        </p:grpSpPr>
        <p:sp>
          <p:nvSpPr>
            <p:cNvPr id="11" name="TextBox 10"/>
            <p:cNvSpPr txBox="1"/>
            <p:nvPr/>
          </p:nvSpPr>
          <p:spPr>
            <a:xfrm>
              <a:off x="7587040" y="1887517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</a:rPr>
                <a:t>     </a:t>
              </a:r>
              <a:r>
                <a:rPr lang="en-US" altLang="zh-CN" sz="2800" dirty="0" smtClean="0">
                  <a:solidFill>
                    <a:srgbClr val="0070C0"/>
                  </a:solidFill>
                </a:rPr>
                <a:t>Right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3707" y="2912533"/>
              <a:ext cx="4807726" cy="384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{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score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&gt;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60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&amp;&amp;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&lt;Passed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/&gt;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}</a:t>
              </a:r>
            </a:p>
            <a:p>
              <a:endParaRPr lang="en-US" sz="2800" dirty="0" smtClean="0">
                <a:solidFill>
                  <a:srgbClr val="FF0000"/>
                </a:solidFill>
              </a:endParaRPr>
            </a:p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{</a:t>
              </a:r>
            </a:p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  </a:t>
              </a:r>
              <a:r>
                <a:rPr lang="en-US" altLang="zh-CN" sz="2800" dirty="0" err="1" smtClean="0">
                  <a:solidFill>
                    <a:srgbClr val="FF0000"/>
                  </a:solidFill>
                </a:rPr>
                <a:t>arr.map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(</a:t>
              </a:r>
              <a:r>
                <a:rPr lang="en-US" altLang="zh-CN" sz="2800" dirty="0" err="1" smtClean="0">
                  <a:solidFill>
                    <a:srgbClr val="FF0000"/>
                  </a:solidFill>
                </a:rPr>
                <a:t>i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=&gt;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endParaRPr lang="en-US" altLang="zh-CN" sz="2800" dirty="0" smtClean="0">
                <a:solidFill>
                  <a:srgbClr val="FF0000"/>
                </a:solidFill>
              </a:endParaRPr>
            </a:p>
            <a:p>
              <a:r>
                <a:rPr lang="en-US" altLang="zh-CN" sz="2800" dirty="0">
                  <a:solidFill>
                    <a:srgbClr val="FF0000"/>
                  </a:solidFill>
                </a:rPr>
                <a:t>	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&lt;Text&gt;{</a:t>
              </a:r>
              <a:r>
                <a:rPr lang="en-US" altLang="zh-CN" sz="2800" dirty="0" err="1" smtClean="0">
                  <a:solidFill>
                    <a:srgbClr val="FF0000"/>
                  </a:solidFill>
                </a:rPr>
                <a:t>i.text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}&lt;/Text&gt;)</a:t>
              </a:r>
            </a:p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}</a:t>
              </a:r>
            </a:p>
            <a:p>
              <a:endParaRPr lang="en-US" sz="2800" dirty="0" smtClean="0">
                <a:solidFill>
                  <a:srgbClr val="FF0000"/>
                </a:solidFill>
              </a:endParaRPr>
            </a:p>
            <a:p>
              <a:r>
                <a:rPr lang="en-US" altLang="zh-CN" sz="2000" dirty="0" smtClean="0">
                  <a:solidFill>
                    <a:srgbClr val="FF0000"/>
                  </a:solidFill>
                </a:rPr>
                <a:t>//</a:t>
              </a:r>
              <a:r>
                <a:rPr lang="zh-CN" altLang="en-US" sz="2000" dirty="0" smtClean="0">
                  <a:solidFill>
                    <a:srgbClr val="FF0000"/>
                  </a:solidFill>
                </a:rPr>
                <a:t> 复杂的逻辑可以另写函数在这里调用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altLang="zh-CN" sz="2800" dirty="0" smtClean="0">
                  <a:solidFill>
                    <a:srgbClr val="FF0000"/>
                  </a:solidFill>
                </a:rPr>
                <a:t>{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err="1" smtClean="0">
                  <a:solidFill>
                    <a:srgbClr val="FF0000"/>
                  </a:solidFill>
                </a:rPr>
                <a:t>doSomeThing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()</a:t>
              </a:r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smtClean="0">
                  <a:solidFill>
                    <a:srgbClr val="FF0000"/>
                  </a:solidFill>
                </a:rPr>
                <a:t>}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7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182614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官方文档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613" y="1919111"/>
            <a:ext cx="660309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Introducint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JSX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facebook.github.io/react/docs/introducing-jsx.html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JSX In Depth</a:t>
            </a:r>
          </a:p>
          <a:p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facebook.github.io/react/docs/jsx-in-depth.html</a:t>
            </a:r>
            <a:endParaRPr lang="en-US" altLang="zh-CN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5594801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err="1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ReactJS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和</a:t>
            </a:r>
            <a:r>
              <a:rPr lang="en-US" altLang="zh-CN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React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Native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的关系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38"/>
            <a:ext cx="12192000" cy="4462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26868"/>
              </p:ext>
            </p:extLst>
          </p:nvPr>
        </p:nvGraphicFramePr>
        <p:xfrm>
          <a:off x="1743243" y="-38501"/>
          <a:ext cx="8127999" cy="686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720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ReactJS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React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Native</a:t>
                      </a:r>
                      <a:endParaRPr lang="en-US" dirty="0"/>
                    </a:p>
                  </a:txBody>
                  <a:tcPr/>
                </a:tc>
              </a:tr>
              <a:tr h="62750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目标平台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浏览器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网页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移动</a:t>
                      </a:r>
                      <a:r>
                        <a:rPr lang="en-US" altLang="zh-CN" dirty="0" smtClean="0"/>
                        <a:t>App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(iOS/Android)</a:t>
                      </a:r>
                      <a:endParaRPr lang="en-US" dirty="0"/>
                    </a:p>
                  </a:txBody>
                  <a:tcPr/>
                </a:tc>
              </a:tr>
              <a:tr h="7342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编程语言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r>
                        <a:rPr lang="zh-CN" altLang="en-US" dirty="0" smtClean="0"/>
                        <a:t> （借助</a:t>
                      </a:r>
                      <a:r>
                        <a:rPr lang="en-US" altLang="zh-CN" dirty="0" smtClean="0"/>
                        <a:t>Babel</a:t>
                      </a:r>
                      <a:r>
                        <a:rPr lang="zh-CN" altLang="en-US" dirty="0" smtClean="0"/>
                        <a:t>支持最新的</a:t>
                      </a:r>
                      <a:r>
                        <a:rPr lang="en-US" altLang="zh-CN" dirty="0" smtClean="0"/>
                        <a:t>ES</a:t>
                      </a:r>
                      <a:r>
                        <a:rPr lang="zh-CN" altLang="en-US" dirty="0" smtClean="0"/>
                        <a:t>特性）。结构描述都是</a:t>
                      </a:r>
                      <a:r>
                        <a:rPr lang="en-US" altLang="zh-CN" dirty="0" smtClean="0"/>
                        <a:t>JSX</a:t>
                      </a:r>
                      <a:r>
                        <a:rPr lang="zh-CN" altLang="en-US" dirty="0" smtClean="0"/>
                        <a:t>语法。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3429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基础控件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标签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Web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控件（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div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span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h1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err="1" smtClean="0">
                          <a:solidFill>
                            <a:srgbClr val="FF0000"/>
                          </a:solidFill>
                        </a:rPr>
                        <a:t>ul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等）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抽象原生控件（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View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Text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等）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342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样式布局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由浏览器支持的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实现决定。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写法是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的驼峰写法，功能和布局都是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的子集实现。</a:t>
                      </a:r>
                      <a:endParaRPr lang="en-US" dirty="0"/>
                    </a:p>
                  </a:txBody>
                  <a:tcPr/>
                </a:tc>
              </a:tr>
              <a:tr h="7342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访问网络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XMLHttpRequest</a:t>
                      </a:r>
                      <a:r>
                        <a:rPr lang="zh-CN" altLang="en-US" dirty="0" smtClean="0"/>
                        <a:t>、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Fetch</a:t>
                      </a:r>
                      <a:r>
                        <a:rPr lang="zh-CN" altLang="en-US" dirty="0" smtClean="0"/>
                        <a:t>、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WebSocket</a:t>
                      </a:r>
                      <a:r>
                        <a:rPr lang="zh-CN" altLang="en-US" dirty="0" smtClean="0"/>
                        <a:t>（取决于浏览器是否支持）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XMLHttpRequest</a:t>
                      </a:r>
                      <a:r>
                        <a:rPr lang="zh-CN" altLang="en-US" dirty="0" smtClean="0"/>
                        <a:t>、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Fetch</a:t>
                      </a:r>
                      <a:r>
                        <a:rPr lang="zh-CN" altLang="en-US" dirty="0" smtClean="0"/>
                        <a:t>、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WebSocket</a:t>
                      </a:r>
                      <a:r>
                        <a:rPr lang="zh-CN" altLang="en-US" dirty="0" smtClean="0"/>
                        <a:t>或桥接原生库</a:t>
                      </a:r>
                      <a:endParaRPr lang="en-US" dirty="0"/>
                    </a:p>
                  </a:txBody>
                  <a:tcPr/>
                </a:tc>
              </a:tr>
              <a:tr h="6537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打包工具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Webpack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React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Packager</a:t>
                      </a:r>
                      <a:endParaRPr lang="en-US" dirty="0"/>
                    </a:p>
                  </a:txBody>
                  <a:tcPr/>
                </a:tc>
              </a:tr>
              <a:tr h="6513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组件生命周期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一致（都基于</a:t>
                      </a:r>
                      <a:r>
                        <a:rPr lang="en-US" altLang="zh-CN" dirty="0" err="1" smtClean="0"/>
                        <a:t>ReactJS</a:t>
                      </a:r>
                      <a:r>
                        <a:rPr lang="zh-CN" altLang="en-US" dirty="0" smtClean="0"/>
                        <a:t>的实现）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157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重渲染的调和算法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一致（都基于</a:t>
                      </a:r>
                      <a:r>
                        <a:rPr lang="en-US" altLang="zh-CN" dirty="0" err="1" smtClean="0"/>
                        <a:t>ReactJS</a:t>
                      </a:r>
                      <a:r>
                        <a:rPr lang="zh-CN" altLang="en-US" dirty="0" smtClean="0"/>
                        <a:t>的实现）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285366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JSX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!==</a:t>
            </a:r>
            <a:r>
              <a:rPr lang="zh-CN" altLang="en-US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HTML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365" y="1130549"/>
            <a:ext cx="5422900" cy="2349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65" y="3739397"/>
            <a:ext cx="7073900" cy="2489200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4898690" y="1976101"/>
            <a:ext cx="792163" cy="3007895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726" y="1540042"/>
            <a:ext cx="41633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JSX</a:t>
            </a:r>
            <a:r>
              <a:rPr lang="zh-CN" altLang="en-US" dirty="0" smtClean="0"/>
              <a:t>形式上非常像常见的</a:t>
            </a:r>
            <a:r>
              <a:rPr lang="en-US" altLang="zh-CN" dirty="0" smtClean="0"/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但它并不是一种标记语言</a:t>
            </a:r>
            <a:endParaRPr lang="en-US" altLang="zh-CN" dirty="0" smtClean="0"/>
          </a:p>
          <a:p>
            <a:endParaRPr lang="en-US" dirty="0" smtClean="0"/>
          </a:p>
          <a:p>
            <a:pPr lvl="0"/>
            <a:r>
              <a:rPr lang="zh-CN" altLang="en-US" b="1" dirty="0" smtClean="0">
                <a:solidFill>
                  <a:srgbClr val="404040"/>
                </a:solidFill>
              </a:rPr>
              <a:t>它实质</a:t>
            </a:r>
            <a:r>
              <a:rPr lang="zh-CN" altLang="en-US" b="1" dirty="0">
                <a:solidFill>
                  <a:srgbClr val="404040"/>
                </a:solidFill>
              </a:rPr>
              <a:t>是调用</a:t>
            </a:r>
            <a:r>
              <a:rPr lang="en-US" altLang="zh-CN" b="1" dirty="0" err="1">
                <a:solidFill>
                  <a:srgbClr val="404040"/>
                </a:solidFill>
              </a:rPr>
              <a:t>React.createElement</a:t>
            </a:r>
            <a:r>
              <a:rPr lang="zh-CN" altLang="en-US" b="1" dirty="0">
                <a:solidFill>
                  <a:srgbClr val="404040"/>
                </a:solidFill>
              </a:rPr>
              <a:t>函数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所以在使用</a:t>
            </a:r>
            <a:r>
              <a:rPr lang="en-US" altLang="zh-CN" dirty="0" smtClean="0"/>
              <a:t>JSX</a:t>
            </a:r>
            <a:r>
              <a:rPr lang="zh-CN" altLang="en-US" dirty="0" smtClean="0"/>
              <a:t>时，务必在头部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mport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React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from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‘react’;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541045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借鉴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XHTML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的一些规则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/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规范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613" y="1349198"/>
            <a:ext cx="7511433" cy="493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dirty="0" smtClean="0"/>
              <a:t>开始和结束标签配对</a:t>
            </a:r>
            <a:endParaRPr lang="en-US" sz="2000" b="1" dirty="0"/>
          </a:p>
          <a:p>
            <a:pPr lvl="1">
              <a:lnSpc>
                <a:spcPct val="200000"/>
              </a:lnSpc>
            </a:pPr>
            <a:r>
              <a:rPr lang="en-US" altLang="zh-CN" sz="2000" b="1" dirty="0" smtClean="0"/>
              <a:t>&lt;</a:t>
            </a:r>
            <a:r>
              <a:rPr lang="zh-CN" altLang="en-US" sz="2000" b="1" dirty="0" smtClean="0"/>
              <a:t>组件</a:t>
            </a:r>
            <a:r>
              <a:rPr lang="en-US" altLang="zh-CN" sz="2000" b="1" dirty="0" smtClean="0"/>
              <a:t>&gt;</a:t>
            </a:r>
            <a:r>
              <a:rPr lang="en-US" altLang="zh-CN" sz="2000" b="1" dirty="0" err="1" smtClean="0"/>
              <a:t>ooxx</a:t>
            </a:r>
            <a:r>
              <a:rPr lang="en-US" altLang="zh-CN" sz="2000" b="1" dirty="0" smtClean="0"/>
              <a:t>&lt;/</a:t>
            </a:r>
            <a:r>
              <a:rPr lang="zh-CN" altLang="en-US" sz="2000" b="1" dirty="0" smtClean="0"/>
              <a:t>组件</a:t>
            </a:r>
            <a:r>
              <a:rPr lang="en-US" altLang="zh-CN" sz="2000" b="1" dirty="0" smtClean="0"/>
              <a:t>&gt;</a:t>
            </a:r>
            <a:endParaRPr lang="en-US" altLang="zh-CN" sz="2000" b="1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dirty="0" smtClean="0"/>
              <a:t> 无内容的组件标签应写为自封闭形式</a:t>
            </a:r>
            <a:endParaRPr lang="en-US" altLang="zh-CN" sz="2000" b="1" dirty="0" smtClean="0"/>
          </a:p>
          <a:p>
            <a:pPr lvl="1">
              <a:lnSpc>
                <a:spcPct val="200000"/>
              </a:lnSpc>
            </a:pPr>
            <a:r>
              <a:rPr lang="en-US" altLang="zh-CN" sz="2000" b="1" dirty="0" smtClean="0"/>
              <a:t>&lt;</a:t>
            </a:r>
            <a:r>
              <a:rPr lang="zh-CN" altLang="en-US" sz="2000" b="1" dirty="0" smtClean="0"/>
              <a:t>组件</a:t>
            </a:r>
            <a:r>
              <a:rPr lang="en-US" altLang="zh-CN" sz="2000" b="1" dirty="0" smtClean="0"/>
              <a:t>&gt;&lt;/</a:t>
            </a:r>
            <a:r>
              <a:rPr lang="zh-CN" altLang="en-US" sz="2000" b="1" dirty="0" smtClean="0"/>
              <a:t>组件</a:t>
            </a:r>
            <a:r>
              <a:rPr lang="en-US" altLang="zh-CN" sz="2000" b="1" dirty="0" smtClean="0"/>
              <a:t>&gt;</a:t>
            </a:r>
            <a:r>
              <a:rPr lang="zh-CN" altLang="en-US" sz="2000" b="1" dirty="0" smtClean="0"/>
              <a:t> 应写为 </a:t>
            </a:r>
            <a:r>
              <a:rPr lang="en-US" altLang="zh-CN" sz="2000" b="1" dirty="0" smtClean="0"/>
              <a:t>&lt;</a:t>
            </a:r>
            <a:r>
              <a:rPr lang="zh-CN" altLang="en-US" sz="2000" b="1" dirty="0" smtClean="0"/>
              <a:t>组件 </a:t>
            </a:r>
            <a:r>
              <a:rPr lang="en-US" altLang="zh-CN" sz="2000" b="1" dirty="0" smtClean="0"/>
              <a:t>/&gt;</a:t>
            </a:r>
            <a:endParaRPr lang="en-US" altLang="zh-CN" sz="2000" b="1" dirty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dirty="0"/>
              <a:t> </a:t>
            </a:r>
            <a:r>
              <a:rPr lang="zh-CN" altLang="en-US" sz="2000" b="1" dirty="0" smtClean="0"/>
              <a:t>可自定义属性，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字符串值应使用双引号，其他值用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{}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括起来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000" b="1" dirty="0" smtClean="0"/>
              <a:t>&lt;Person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age={30}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sex=“male”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married={true}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/&gt;</a:t>
            </a:r>
            <a:endParaRPr lang="en-US" sz="2000" b="1" dirty="0"/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b="1" dirty="0" smtClean="0"/>
              <a:t>布尔属性可省略值</a:t>
            </a:r>
            <a:endParaRPr lang="en-US" altLang="zh-CN" sz="2000" b="1" dirty="0" smtClean="0"/>
          </a:p>
          <a:p>
            <a:pPr lvl="1">
              <a:lnSpc>
                <a:spcPct val="200000"/>
              </a:lnSpc>
            </a:pPr>
            <a:r>
              <a:rPr lang="en-US" altLang="zh-CN" sz="2000" b="1" dirty="0" smtClean="0"/>
              <a:t>&lt;Person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married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/&gt;</a:t>
            </a:r>
            <a:r>
              <a:rPr lang="zh-CN" altLang="en-US" sz="2000" b="1" dirty="0" smtClean="0"/>
              <a:t> 等价于 </a:t>
            </a:r>
            <a:r>
              <a:rPr lang="en-US" altLang="zh-CN" sz="2000" b="1" dirty="0" smtClean="0"/>
              <a:t>&lt;Person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married={true}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/&gt;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35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05724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单一子节点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27138" y="1630415"/>
            <a:ext cx="4064000" cy="3651198"/>
            <a:chOff x="1227138" y="1630415"/>
            <a:chExt cx="4064000" cy="3651198"/>
          </a:xfrm>
        </p:grpSpPr>
        <p:sp>
          <p:nvSpPr>
            <p:cNvPr id="2" name="TextBox 1"/>
            <p:cNvSpPr txBox="1"/>
            <p:nvPr/>
          </p:nvSpPr>
          <p:spPr>
            <a:xfrm>
              <a:off x="2385121" y="1630415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7138" y="2767013"/>
              <a:ext cx="4064000" cy="25146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7990055" y="1630415"/>
            <a:ext cx="147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     </a:t>
            </a:r>
            <a:r>
              <a:rPr lang="en-US" altLang="zh-CN" sz="2800" dirty="0" smtClean="0">
                <a:solidFill>
                  <a:srgbClr val="0070C0"/>
                </a:solidFill>
              </a:rPr>
              <a:t>Right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133" y="2767013"/>
            <a:ext cx="4521200" cy="2870200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7095067" y="3335867"/>
            <a:ext cx="423333" cy="1642533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58587" y="3268134"/>
            <a:ext cx="256480" cy="1268823"/>
            <a:chOff x="1758587" y="3268134"/>
            <a:chExt cx="256480" cy="1268823"/>
          </a:xfrm>
        </p:grpSpPr>
        <p:sp>
          <p:nvSpPr>
            <p:cNvPr id="19" name="Left Brace 18"/>
            <p:cNvSpPr/>
            <p:nvPr/>
          </p:nvSpPr>
          <p:spPr>
            <a:xfrm>
              <a:off x="1758588" y="3268134"/>
              <a:ext cx="256479" cy="552331"/>
            </a:xfrm>
            <a:prstGeom prst="leftBrac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1758587" y="3984626"/>
              <a:ext cx="256479" cy="552331"/>
            </a:xfrm>
            <a:prstGeom prst="leftBrac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73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467616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 smtClean="0">
                <a:solidFill>
                  <a:srgbClr val="404040"/>
                </a:solidFill>
              </a:rPr>
              <a:t>“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空值</a:t>
            </a:r>
            <a:r>
              <a:rPr lang="en-US" altLang="zh-CN" sz="3200" b="1" dirty="0" smtClean="0">
                <a:solidFill>
                  <a:srgbClr val="404040"/>
                </a:solidFill>
              </a:rPr>
              <a:t>”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自动忽略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0361" y="1241954"/>
            <a:ext cx="9411771" cy="512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&lt;div /&gt;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&lt;</a:t>
            </a:r>
            <a:r>
              <a:rPr lang="en-US" sz="2000" b="1" dirty="0"/>
              <a:t>div</a:t>
            </a:r>
            <a:r>
              <a:rPr lang="en-US" sz="2000" b="1" dirty="0" smtClean="0"/>
              <a:t>&gt;&lt;/</a:t>
            </a:r>
            <a:r>
              <a:rPr lang="en-US" sz="2000" b="1" dirty="0"/>
              <a:t>div&gt;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&lt;</a:t>
            </a:r>
            <a:r>
              <a:rPr lang="en-US" sz="2000" b="1" dirty="0"/>
              <a:t>div&gt;{false}&lt;/div&gt;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&lt;</a:t>
            </a:r>
            <a:r>
              <a:rPr lang="en-US" sz="2000" b="1" dirty="0"/>
              <a:t>div&gt;{null}&lt;/div&gt;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&lt;</a:t>
            </a:r>
            <a:r>
              <a:rPr lang="en-US" sz="2000" b="1" dirty="0"/>
              <a:t>div&gt;{undefined}&lt;/div&gt; 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&lt;</a:t>
            </a:r>
            <a:r>
              <a:rPr lang="en-US" sz="2000" b="1" dirty="0"/>
              <a:t>div&gt;{true}&lt;/div</a:t>
            </a:r>
            <a:r>
              <a:rPr lang="en-US" sz="2000" b="1" dirty="0" smtClean="0"/>
              <a:t>&gt;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 显示和隐藏组件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&lt;View&gt;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{</a:t>
            </a:r>
            <a:r>
              <a:rPr lang="zh-CN" altLang="en-US" sz="2000" b="1" dirty="0" smtClean="0"/>
              <a:t> </a:t>
            </a:r>
            <a:r>
              <a:rPr lang="en-US" altLang="zh-CN" sz="2000" b="1" dirty="0" err="1" smtClean="0"/>
              <a:t>showWarning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&amp;&amp;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&lt;Text&gt;FBI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warning&lt;/Text&gt;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&lt;/View&gt;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029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288353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 smtClean="0">
                <a:solidFill>
                  <a:srgbClr val="404040"/>
                </a:solidFill>
              </a:rPr>
              <a:t>组件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3200" b="1" dirty="0" smtClean="0">
                <a:solidFill>
                  <a:srgbClr val="404040"/>
                </a:solidFill>
              </a:rPr>
              <a:t>大写</a:t>
            </a:r>
            <a:r>
              <a:rPr lang="zh-CN" altLang="en-US" sz="3200" b="1" dirty="0">
                <a:solidFill>
                  <a:srgbClr val="404040"/>
                </a:solidFill>
              </a:rPr>
              <a:t>字母开头</a:t>
            </a:r>
            <a:endParaRPr lang="zh-CN" altLang="en-US" sz="3200" b="1" dirty="0">
              <a:solidFill>
                <a:srgbClr val="40404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18112" y="1887517"/>
            <a:ext cx="3130985" cy="2594676"/>
            <a:chOff x="1718112" y="1887517"/>
            <a:chExt cx="3130985" cy="2594676"/>
          </a:xfrm>
        </p:grpSpPr>
        <p:sp>
          <p:nvSpPr>
            <p:cNvPr id="2" name="TextBox 1"/>
            <p:cNvSpPr txBox="1"/>
            <p:nvPr/>
          </p:nvSpPr>
          <p:spPr>
            <a:xfrm>
              <a:off x="2073712" y="1887517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18112" y="2912533"/>
              <a:ext cx="313098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&lt;view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/&gt;</a:t>
              </a:r>
            </a:p>
            <a:p>
              <a:endParaRPr lang="en-US" sz="3200" dirty="0"/>
            </a:p>
            <a:p>
              <a:r>
                <a:rPr lang="en-US" altLang="zh-CN" sz="3200" dirty="0" smtClean="0"/>
                <a:t>&lt;</a:t>
              </a:r>
              <a:r>
                <a:rPr lang="en-US" altLang="zh-CN" sz="3200" dirty="0" err="1" smtClean="0"/>
                <a:t>customView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/&gt;</a:t>
              </a:r>
              <a:endParaRPr lang="en-US" sz="3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63707" y="1887517"/>
            <a:ext cx="3199915" cy="2594676"/>
            <a:chOff x="7163707" y="1887517"/>
            <a:chExt cx="3199915" cy="2594676"/>
          </a:xfrm>
        </p:grpSpPr>
        <p:sp>
          <p:nvSpPr>
            <p:cNvPr id="11" name="TextBox 10"/>
            <p:cNvSpPr txBox="1"/>
            <p:nvPr/>
          </p:nvSpPr>
          <p:spPr>
            <a:xfrm>
              <a:off x="7163707" y="1887517"/>
              <a:ext cx="14782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0070C0"/>
                  </a:solidFill>
                </a:rPr>
                <a:t>     </a:t>
              </a:r>
              <a:r>
                <a:rPr lang="en-US" altLang="zh-CN" sz="2800" dirty="0" smtClean="0">
                  <a:solidFill>
                    <a:srgbClr val="0070C0"/>
                  </a:solidFill>
                </a:rPr>
                <a:t>Right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63707" y="2912533"/>
              <a:ext cx="31999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&lt;</a:t>
              </a:r>
              <a:r>
                <a:rPr lang="en-US" altLang="zh-CN" sz="3200" dirty="0" smtClean="0">
                  <a:solidFill>
                    <a:srgbClr val="FF0000"/>
                  </a:solidFill>
                </a:rPr>
                <a:t>V</a:t>
              </a:r>
              <a:r>
                <a:rPr lang="en-US" altLang="zh-CN" sz="3200" dirty="0" smtClean="0"/>
                <a:t>iew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/&gt;</a:t>
              </a:r>
            </a:p>
            <a:p>
              <a:endParaRPr lang="en-US" sz="3200" dirty="0"/>
            </a:p>
            <a:p>
              <a:r>
                <a:rPr lang="en-US" altLang="zh-CN" sz="3200" dirty="0" smtClean="0"/>
                <a:t>&lt;</a:t>
              </a:r>
              <a:r>
                <a:rPr lang="en-US" altLang="zh-CN" sz="3200" dirty="0" err="1">
                  <a:solidFill>
                    <a:srgbClr val="FF0000"/>
                  </a:solidFill>
                </a:rPr>
                <a:t>C</a:t>
              </a:r>
              <a:r>
                <a:rPr lang="en-US" altLang="zh-CN" sz="3200" dirty="0" err="1" smtClean="0"/>
                <a:t>ustomView</a:t>
              </a:r>
              <a:r>
                <a:rPr lang="zh-CN" altLang="en-US" sz="3200" dirty="0" smtClean="0"/>
                <a:t> </a:t>
              </a:r>
              <a:r>
                <a:rPr lang="en-US" altLang="zh-CN" sz="3200" dirty="0" smtClean="0"/>
                <a:t>/&gt;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90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518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Gotham Rounded Medium</vt:lpstr>
      <vt:lpstr>Wingdings</vt:lpstr>
      <vt:lpstr>等线</vt:lpstr>
      <vt:lpstr>等线 Light</vt:lpstr>
      <vt:lpstr>Arial</vt:lpstr>
      <vt:lpstr>Office 主题​​</vt:lpstr>
      <vt:lpstr>React JSX基础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晴明</cp:lastModifiedBy>
  <cp:revision>412</cp:revision>
  <dcterms:created xsi:type="dcterms:W3CDTF">2016-01-19T08:46:00Z</dcterms:created>
  <dcterms:modified xsi:type="dcterms:W3CDTF">2017-02-26T12:45:07Z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