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299" r:id="rId3"/>
    <p:sldId id="332" r:id="rId4"/>
    <p:sldId id="330" r:id="rId5"/>
    <p:sldId id="331" r:id="rId6"/>
    <p:sldId id="352" r:id="rId7"/>
    <p:sldId id="345" r:id="rId8"/>
    <p:sldId id="350" r:id="rId9"/>
    <p:sldId id="351" r:id="rId10"/>
    <p:sldId id="346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8" r:id="rId22"/>
    <p:sldId id="349" r:id="rId23"/>
    <p:sldId id="276" r:id="rId24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晴明" initials="晴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1"/>
    <p:restoredTop sz="94660"/>
  </p:normalViewPr>
  <p:slideViewPr>
    <p:cSldViewPr snapToGrid="0" showGuides="1">
      <p:cViewPr varScale="1">
        <p:scale>
          <a:sx n="72" d="100"/>
          <a:sy n="72" d="100"/>
        </p:scale>
        <p:origin x="240" y="1808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2017/3/4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9647" y="28575"/>
            <a:ext cx="6412706" cy="1590675"/>
          </a:xfrm>
          <a:prstGeom prst="rect">
            <a:avLst/>
          </a:prstGeom>
        </p:spPr>
        <p:txBody>
          <a:bodyPr lIns="0" tIns="0" rIns="0" bIns="0"/>
          <a:lstStyle>
            <a:lvl1pPr>
              <a:defRPr sz="5625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2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9647" y="28575"/>
            <a:ext cx="6412706" cy="1590675"/>
          </a:xfrm>
          <a:prstGeom prst="rect">
            <a:avLst/>
          </a:prstGeom>
        </p:spPr>
        <p:txBody>
          <a:bodyPr lIns="0" tIns="0" rIns="0" bIns="0"/>
          <a:lstStyle>
            <a:lvl1pPr>
              <a:defRPr sz="5625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5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bbott.github.io/react-native-web-player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579540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 smtClean="0"/>
              <a:t>初识</a:t>
            </a:r>
            <a:r>
              <a:rPr lang="en-US" altLang="zh-CN" sz="5400" dirty="0" smtClean="0"/>
              <a:t>React</a:t>
            </a:r>
            <a:r>
              <a:rPr lang="zh-CN" altLang="en-US" sz="5400" dirty="0"/>
              <a:t>组件化开发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87771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动态列表与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key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235" y="1452477"/>
            <a:ext cx="98555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根据多个数据（数组）动态生成多个组件一般使用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注意箭头函数的返回值（有</a:t>
            </a:r>
            <a:r>
              <a:rPr lang="en-US" altLang="zh-CN" sz="2400" dirty="0" smtClean="0"/>
              <a:t>{}</a:t>
            </a:r>
            <a:r>
              <a:rPr lang="zh-CN" altLang="en-US" sz="2400" dirty="0" smtClean="0"/>
              <a:t>则必须写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循环生成的组件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需要有唯一的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</a:rPr>
              <a:t>值区分（</a:t>
            </a:r>
            <a:r>
              <a:rPr lang="en-US" altLang="zh-CN" sz="2400" dirty="0" smtClean="0">
                <a:solidFill>
                  <a:srgbClr val="FF0000"/>
                </a:solidFill>
              </a:rPr>
              <a:t>Virtual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DOM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smtClean="0"/>
              <a:t>key</a:t>
            </a:r>
            <a:r>
              <a:rPr lang="zh-CN" altLang="en-US" sz="2400" dirty="0" smtClean="0"/>
              <a:t>属性放在循环的</a:t>
            </a:r>
            <a:r>
              <a:rPr lang="zh-CN" altLang="en-US" sz="2400" dirty="0" smtClean="0">
                <a:solidFill>
                  <a:srgbClr val="FF0000"/>
                </a:solidFill>
              </a:rPr>
              <a:t>直接容器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优先使用</a:t>
            </a:r>
            <a:r>
              <a:rPr lang="zh-CN" altLang="en-US" sz="2400" dirty="0" smtClean="0"/>
              <a:t>区分度高的属性（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、具体内容等）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其次选择数组</a:t>
            </a:r>
            <a:r>
              <a:rPr lang="zh-CN" altLang="en-US" sz="2400" dirty="0" smtClean="0"/>
              <a:t>下标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/>
              <a:t>只需在当前循环中唯一不重复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40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64687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示例二：点赞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61" y="0"/>
            <a:ext cx="775823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3571" y="2273642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声明初始的</a:t>
            </a:r>
            <a:r>
              <a:rPr lang="en-US" altLang="zh-CN" sz="2000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92294" y="2373670"/>
            <a:ext cx="10808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073" y="5960074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在界面上显示预先声明的</a:t>
            </a:r>
            <a:r>
              <a:rPr lang="en-US" altLang="zh-CN" sz="2000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93340" y="6060102"/>
            <a:ext cx="10808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994822" y="4028303"/>
            <a:ext cx="148281" cy="556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4964" y="36589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点击事件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1073" y="3363317"/>
            <a:ext cx="32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每次点击修改</a:t>
            </a:r>
            <a:r>
              <a:rPr lang="zh-CN" altLang="en-US" dirty="0" smtClean="0"/>
              <a:t>原先的</a:t>
            </a:r>
            <a:r>
              <a:rPr lang="en-US" altLang="zh-CN" dirty="0" smtClean="0">
                <a:solidFill>
                  <a:srgbClr val="FF0000"/>
                </a:solidFill>
              </a:rPr>
              <a:t>state</a:t>
            </a:r>
            <a:r>
              <a:rPr lang="zh-CN" altLang="en-US" dirty="0"/>
              <a:t>值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68855" y="3447956"/>
            <a:ext cx="108084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/>
      <p:bldP spid="15" grpId="0" animBg="1"/>
      <p:bldP spid="12" grpId="0" animBg="1"/>
      <p:bldP spid="13" grpId="0"/>
      <p:bldP spid="19" grpId="0"/>
      <p:bldP spid="19" grpId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724749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</a:rPr>
              <a:t>万物生长靠太阳，界面变化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state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484" y="1810822"/>
            <a:ext cx="99774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一切界面变化都是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state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变化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state</a:t>
            </a:r>
            <a:r>
              <a:rPr lang="zh-CN" altLang="en-US" sz="2400" dirty="0"/>
              <a:t>的修改必须通过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setState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/>
              <a:t>this.state.likes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100;</a:t>
            </a:r>
            <a:r>
              <a:rPr lang="zh-CN" altLang="en-US" sz="2400" dirty="0"/>
              <a:t>  这样的</a:t>
            </a:r>
            <a:r>
              <a:rPr lang="zh-CN" altLang="en-US" sz="2400" dirty="0">
                <a:solidFill>
                  <a:srgbClr val="FF0000"/>
                </a:solidFill>
              </a:rPr>
              <a:t>直接赋值修改无效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/>
              <a:t>setState</a:t>
            </a:r>
            <a:r>
              <a:rPr lang="zh-CN" altLang="en-US" sz="2400" dirty="0"/>
              <a:t>是一个</a:t>
            </a:r>
            <a:r>
              <a:rPr lang="en-US" altLang="zh-CN" sz="2400" dirty="0"/>
              <a:t>merge</a:t>
            </a:r>
            <a:r>
              <a:rPr lang="zh-CN" altLang="en-US" sz="2400" dirty="0"/>
              <a:t>合并操作，只修改指定属性，不影响其他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 smtClean="0"/>
              <a:t>setState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0000"/>
                </a:solidFill>
              </a:rPr>
              <a:t>异步</a:t>
            </a:r>
            <a:r>
              <a:rPr lang="zh-CN" altLang="en-US" sz="2400" dirty="0" smtClean="0"/>
              <a:t>操作，修改</a:t>
            </a:r>
            <a:r>
              <a:rPr lang="zh-CN" altLang="en-US" sz="2400" dirty="0" smtClean="0">
                <a:solidFill>
                  <a:srgbClr val="FF0000"/>
                </a:solidFill>
              </a:rPr>
              <a:t>不会马上生效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5624" y="2326217"/>
            <a:ext cx="55419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1" hangingPunct="1"/>
            <a:r>
              <a:rPr lang="zh-CN" altLang="en-US" sz="3200" dirty="0"/>
              <a:t>为什么要引入</a:t>
            </a:r>
            <a:r>
              <a:rPr lang="en-US" altLang="zh-CN" sz="3200" dirty="0">
                <a:solidFill>
                  <a:srgbClr val="FF0000"/>
                </a:solidFill>
              </a:rPr>
              <a:t>state</a:t>
            </a:r>
            <a:r>
              <a:rPr lang="zh-CN" altLang="en-US" sz="3200" dirty="0"/>
              <a:t>这个概念？</a:t>
            </a:r>
            <a:endParaRPr lang="en-US" altLang="zh-CN" sz="3200" dirty="0"/>
          </a:p>
          <a:p>
            <a:pPr lvl="0" algn="ctr" eaLnBrk="1" hangingPunct="1">
              <a:lnSpc>
                <a:spcPct val="250000"/>
              </a:lnSpc>
            </a:pPr>
            <a:r>
              <a:rPr lang="zh-CN" altLang="en-US" sz="3200" dirty="0"/>
              <a:t>这样有什么好处呢？</a:t>
            </a:r>
          </a:p>
        </p:txBody>
      </p:sp>
    </p:spTree>
    <p:extLst>
      <p:ext uri="{BB962C8B-B14F-4D97-AF65-F5344CB8AC3E}">
        <p14:creationId xmlns:p14="http://schemas.microsoft.com/office/powerpoint/2010/main" val="160397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31366" y="618564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38289" y="3090581"/>
            <a:ext cx="519953" cy="7709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1474" y="2788059"/>
            <a:ext cx="19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添加角标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将角标数量设为</a:t>
            </a:r>
            <a:r>
              <a:rPr lang="en-US" altLang="zh-CN" b="1" dirty="0">
                <a:solidFill>
                  <a:schemeClr val="bg1"/>
                </a:solidFill>
              </a:rPr>
              <a:t>8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/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42965" y="4643718"/>
            <a:ext cx="950259" cy="179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289" y="5075196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添加烈火图案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添加角标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将角标数量设为</a:t>
            </a:r>
            <a:r>
              <a:rPr lang="en-US" altLang="zh-CN" b="1" dirty="0">
                <a:solidFill>
                  <a:schemeClr val="bg1"/>
                </a:solidFill>
              </a:rPr>
              <a:t>99+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3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8725"/>
            <a:ext cx="12192000" cy="440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89647" y="433387"/>
            <a:ext cx="6412706" cy="1590675"/>
          </a:xfrm>
        </p:spPr>
        <p:txBody>
          <a:bodyPr/>
          <a:lstStyle/>
          <a:p>
            <a:pPr algn="ctr"/>
            <a:r>
              <a:rPr lang="en-US" altLang="zh-CN" sz="3200" dirty="0">
                <a:latin typeface="+mn-ea"/>
                <a:ea typeface="+mn-ea"/>
              </a:rPr>
              <a:t>3</a:t>
            </a:r>
            <a:r>
              <a:rPr lang="zh-CN" altLang="en-US" sz="3200" dirty="0">
                <a:latin typeface="+mn-ea"/>
                <a:ea typeface="+mn-ea"/>
              </a:rPr>
              <a:t>种状态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889647" y="5629275"/>
            <a:ext cx="6412706" cy="1590675"/>
          </a:xfrm>
          <a:prstGeom prst="rect">
            <a:avLst/>
          </a:prstGeom>
        </p:spPr>
        <p:txBody>
          <a:bodyPr lIns="0" tIns="0" rIns="0" bIns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625" b="0" i="0" kern="120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itchFamily="2" charset="-122"/>
                <a:ea typeface="等线 Light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latin typeface="+mn-ea"/>
                <a:ea typeface="+mn-ea"/>
              </a:rPr>
              <a:t>需要</a:t>
            </a:r>
            <a:r>
              <a:rPr lang="en-US" altLang="zh-CN" sz="3600" dirty="0">
                <a:latin typeface="+mn-ea"/>
                <a:ea typeface="+mn-ea"/>
              </a:rPr>
              <a:t>9</a:t>
            </a:r>
            <a:r>
              <a:rPr lang="zh-CN" altLang="en-US" sz="3600" dirty="0">
                <a:latin typeface="+mn-ea"/>
                <a:ea typeface="+mn-ea"/>
              </a:rPr>
              <a:t>种状态间变化</a:t>
            </a:r>
            <a:endParaRPr 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4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75" y="573083"/>
            <a:ext cx="2197894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(count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688" spc="-4" dirty="0">
                <a:solidFill>
                  <a:srgbClr val="FD2500"/>
                </a:solidFill>
                <a:latin typeface="Courier New"/>
                <a:cs typeface="Courier New"/>
              </a:rPr>
              <a:t>99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88" spc="-7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983" y="857824"/>
            <a:ext cx="2197894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(!hasFire())</a:t>
            </a:r>
            <a:r>
              <a:rPr sz="1688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5555" y="573083"/>
            <a:ext cx="1428750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1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2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674" y="1142565"/>
            <a:ext cx="1813560" cy="8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addFire();</a:t>
            </a:r>
            <a:endParaRPr sz="1688" dirty="0">
              <a:latin typeface="Courier New"/>
              <a:cs typeface="Courier New"/>
            </a:endParaRPr>
          </a:p>
          <a:p>
            <a:pPr marL="265748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 dirty="0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else</a:t>
            </a:r>
            <a:r>
              <a:rPr sz="1688" spc="-79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983" y="1996790"/>
            <a:ext cx="2069783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(hasFire())</a:t>
            </a:r>
            <a:r>
              <a:rPr sz="1688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5555" y="1996790"/>
            <a:ext cx="1428750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3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985" y="2281531"/>
            <a:ext cx="1941671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48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removeFire();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74" y="2851014"/>
            <a:ext cx="2326005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(count === </a:t>
            </a:r>
            <a:r>
              <a:rPr sz="1688" spc="-4" dirty="0">
                <a:solidFill>
                  <a:srgbClr val="FD2500"/>
                </a:solidFill>
                <a:latin typeface="Courier New"/>
                <a:cs typeface="Courier New"/>
              </a:rPr>
              <a:t>0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88" spc="-6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983" y="3420497"/>
            <a:ext cx="2197894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(hasBadge())</a:t>
            </a:r>
            <a:r>
              <a:rPr sz="1688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5555" y="3135756"/>
            <a:ext cx="1428750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4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5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983" y="3705238"/>
            <a:ext cx="2069783" cy="8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48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removeBadge();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return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674" y="4559463"/>
            <a:ext cx="2326005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(!hasBadge())</a:t>
            </a:r>
            <a:r>
              <a:rPr sz="1688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5555" y="4844204"/>
            <a:ext cx="1428750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6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675" y="5128946"/>
            <a:ext cx="1685449" cy="8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48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addBadge();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var</a:t>
            </a:r>
            <a:r>
              <a:rPr sz="1688" spc="-79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countText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1846" y="5698429"/>
            <a:ext cx="2582228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count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688" spc="-4" dirty="0">
                <a:solidFill>
                  <a:srgbClr val="FD2500"/>
                </a:solidFill>
                <a:latin typeface="Courier New"/>
                <a:cs typeface="Courier New"/>
              </a:rPr>
              <a:t>99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sz="1688" spc="-7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'99+'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3079" y="5698429"/>
            <a:ext cx="2453640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88" spc="-7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count.toString();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15555" y="5698429"/>
            <a:ext cx="1428750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branch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7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675" y="5983170"/>
            <a:ext cx="3863816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getBadge().setText(countText);</a:t>
            </a:r>
            <a:endParaRPr sz="1688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4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24773" y="1935158"/>
            <a:ext cx="1172528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</a:t>
            </a:r>
            <a:r>
              <a:rPr sz="1688" spc="-79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(count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6323" y="1935158"/>
            <a:ext cx="1044416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=== </a:t>
            </a:r>
            <a:r>
              <a:rPr sz="1688" spc="-4" dirty="0">
                <a:solidFill>
                  <a:srgbClr val="FD2500"/>
                </a:solidFill>
                <a:latin typeface="Courier New"/>
                <a:cs typeface="Courier New"/>
              </a:rPr>
              <a:t>0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88" spc="-7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1082" y="2219899"/>
            <a:ext cx="788194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return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8167" y="2219899"/>
            <a:ext cx="1172572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&lt;Bell</a:t>
            </a:r>
            <a:r>
              <a:rPr lang="zh-CN" altLang="en-US" sz="1688" spc="-4" dirty="0">
                <a:solidFill>
                  <a:srgbClr val="007CFB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/&gt;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774" y="2504641"/>
            <a:ext cx="788194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r>
              <a:rPr sz="1688" spc="-7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else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1858" y="2504641"/>
            <a:ext cx="1044416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if</a:t>
            </a:r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(count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5251" y="2504641"/>
            <a:ext cx="1044416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FFFFFF"/>
                </a:solidFill>
                <a:latin typeface="Courier New"/>
                <a:cs typeface="Courier New"/>
              </a:rPr>
              <a:t>&lt;= </a:t>
            </a:r>
            <a:r>
              <a:rPr sz="1688" spc="-4" dirty="0">
                <a:solidFill>
                  <a:srgbClr val="FD2500"/>
                </a:solidFill>
                <a:latin typeface="Courier New"/>
                <a:cs typeface="Courier New"/>
              </a:rPr>
              <a:t>99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688" spc="-7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6655" y="1935157"/>
            <a:ext cx="1300639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state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1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785" y="3358865"/>
            <a:ext cx="2069783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007CFB"/>
                </a:solidFill>
                <a:latin typeface="Courier New"/>
                <a:cs typeface="Courier New"/>
              </a:rPr>
              <a:t>count={count}</a:t>
            </a:r>
            <a:r>
              <a:rPr sz="1688" spc="-75" dirty="0">
                <a:solidFill>
                  <a:srgbClr val="007CFB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/&gt;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4773" y="2789382"/>
            <a:ext cx="1556861" cy="1686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48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return</a:t>
            </a:r>
            <a:r>
              <a:rPr sz="1688" spc="-79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88" dirty="0">
              <a:latin typeface="Courier New"/>
              <a:cs typeface="Courier New"/>
            </a:endParaRPr>
          </a:p>
          <a:p>
            <a:pPr marL="521970">
              <a:spcBef>
                <a:spcPts val="217"/>
              </a:spcBef>
            </a:pP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&lt;Bell&gt;</a:t>
            </a:r>
            <a:endParaRPr sz="1688" dirty="0">
              <a:latin typeface="Courier New"/>
              <a:cs typeface="Courier New"/>
            </a:endParaRPr>
          </a:p>
          <a:p>
            <a:pPr marL="778193">
              <a:spcBef>
                <a:spcPts val="217"/>
              </a:spcBef>
            </a:pPr>
            <a:r>
              <a:rPr sz="1688" spc="-8" dirty="0">
                <a:solidFill>
                  <a:srgbClr val="007CFB"/>
                </a:solidFill>
                <a:latin typeface="Courier New"/>
                <a:cs typeface="Courier New"/>
              </a:rPr>
              <a:t>&lt;Badge</a:t>
            </a:r>
            <a:endParaRPr sz="1688" dirty="0">
              <a:latin typeface="Courier New"/>
              <a:cs typeface="Courier New"/>
            </a:endParaRPr>
          </a:p>
          <a:p>
            <a:pPr marL="521970">
              <a:spcBef>
                <a:spcPts val="217"/>
              </a:spcBef>
            </a:pP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&lt;/Bell&gt;</a:t>
            </a:r>
            <a:endParaRPr sz="1688" dirty="0">
              <a:latin typeface="Courier New"/>
              <a:cs typeface="Courier New"/>
            </a:endParaRPr>
          </a:p>
          <a:p>
            <a:pPr marL="265748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88" dirty="0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6655" y="4213090"/>
            <a:ext cx="1300639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state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3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1083" y="4497831"/>
            <a:ext cx="1044416" cy="545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DC00"/>
                </a:solidFill>
                <a:latin typeface="Courier New"/>
                <a:cs typeface="Courier New"/>
              </a:rPr>
              <a:t>return</a:t>
            </a:r>
            <a:r>
              <a:rPr sz="1688" spc="-79" dirty="0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688" dirty="0">
              <a:latin typeface="Courier New"/>
              <a:cs typeface="Courier New"/>
            </a:endParaRPr>
          </a:p>
          <a:p>
            <a:pPr marL="265748">
              <a:spcBef>
                <a:spcPts val="217"/>
              </a:spcBef>
            </a:pPr>
            <a:r>
              <a:rPr sz="1688" spc="-8" dirty="0">
                <a:solidFill>
                  <a:srgbClr val="007CFB"/>
                </a:solidFill>
                <a:latin typeface="Courier New"/>
                <a:cs typeface="Courier New"/>
              </a:rPr>
              <a:t>&lt;Bell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6321" y="4782572"/>
            <a:ext cx="2838926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style={styles.onFire}&gt;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0785" y="5067313"/>
            <a:ext cx="1813560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8" dirty="0">
                <a:solidFill>
                  <a:srgbClr val="007CFB"/>
                </a:solidFill>
                <a:latin typeface="Courier New"/>
                <a:cs typeface="Courier New"/>
              </a:rPr>
              <a:t>count=“99+”</a:t>
            </a:r>
            <a:r>
              <a:rPr sz="1688" spc="-75" dirty="0">
                <a:solidFill>
                  <a:srgbClr val="007CFB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/&gt;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1084" y="5067313"/>
            <a:ext cx="1300639" cy="83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/>
            <a:r>
              <a:rPr sz="1688" spc="-8" dirty="0">
                <a:solidFill>
                  <a:srgbClr val="007CFB"/>
                </a:solidFill>
                <a:latin typeface="Courier New"/>
                <a:cs typeface="Courier New"/>
              </a:rPr>
              <a:t>&lt;Badge</a:t>
            </a:r>
            <a:endParaRPr sz="1688">
              <a:latin typeface="Courier New"/>
              <a:cs typeface="Courier New"/>
            </a:endParaRPr>
          </a:p>
          <a:p>
            <a:pPr marL="265748">
              <a:spcBef>
                <a:spcPts val="217"/>
              </a:spcBef>
            </a:pPr>
            <a:r>
              <a:rPr sz="1688" spc="-4" dirty="0">
                <a:solidFill>
                  <a:srgbClr val="007CFB"/>
                </a:solidFill>
                <a:latin typeface="Courier New"/>
                <a:cs typeface="Courier New"/>
              </a:rPr>
              <a:t>&lt;/Bell&gt;</a:t>
            </a:r>
            <a:endParaRPr sz="1688">
              <a:latin typeface="Courier New"/>
              <a:cs typeface="Courier New"/>
            </a:endParaRPr>
          </a:p>
          <a:p>
            <a:pPr marL="9525">
              <a:spcBef>
                <a:spcPts val="217"/>
              </a:spcBef>
            </a:pPr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4773" y="5921538"/>
            <a:ext cx="147638" cy="25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88" spc="-4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88">
              <a:latin typeface="Courier New"/>
              <a:cs typeface="Courier New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如果我们只用关心状态</a:t>
            </a:r>
            <a:r>
              <a:rPr lang="mr-IN" altLang="zh-CN" sz="3200" dirty="0"/>
              <a:t>…</a:t>
            </a:r>
            <a:endParaRPr lang="en-US" sz="3200" dirty="0"/>
          </a:p>
        </p:txBody>
      </p:sp>
      <p:sp>
        <p:nvSpPr>
          <p:cNvPr id="20" name="object 10"/>
          <p:cNvSpPr txBox="1"/>
          <p:nvPr/>
        </p:nvSpPr>
        <p:spPr>
          <a:xfrm>
            <a:off x="8466654" y="2219899"/>
            <a:ext cx="1300639" cy="588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38" dirty="0">
              <a:latin typeface="Times New Roman"/>
              <a:cs typeface="Times New Roman"/>
            </a:endParaRPr>
          </a:p>
          <a:p>
            <a:pPr marL="9525"/>
            <a:r>
              <a:rPr sz="1688" spc="-8" dirty="0">
                <a:solidFill>
                  <a:srgbClr val="969696"/>
                </a:solidFill>
                <a:latin typeface="Courier New"/>
                <a:cs typeface="Courier New"/>
              </a:rPr>
              <a:t>// state</a:t>
            </a:r>
            <a:r>
              <a:rPr sz="1688" spc="-68" dirty="0">
                <a:solidFill>
                  <a:srgbClr val="969696"/>
                </a:solidFill>
                <a:latin typeface="Courier New"/>
                <a:cs typeface="Courier New"/>
              </a:rPr>
              <a:t> </a:t>
            </a:r>
            <a:r>
              <a:rPr sz="1688" spc="-4" dirty="0">
                <a:solidFill>
                  <a:srgbClr val="969696"/>
                </a:solidFill>
                <a:latin typeface="Courier New"/>
                <a:cs typeface="Courier New"/>
              </a:rPr>
              <a:t>2</a:t>
            </a:r>
            <a:endParaRPr sz="1688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8181" y="4158299"/>
            <a:ext cx="99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">
                <a:solidFill>
                  <a:srgbClr val="00DC00"/>
                </a:solidFill>
                <a:latin typeface="Courier New"/>
                <a:cs typeface="Courier New"/>
              </a:rPr>
              <a:t>else</a:t>
            </a:r>
            <a:r>
              <a:rPr lang="en-US" spc="-79">
                <a:solidFill>
                  <a:srgbClr val="00DC00"/>
                </a:solidFill>
                <a:latin typeface="Courier New"/>
                <a:cs typeface="Courier New"/>
              </a:rPr>
              <a:t> </a:t>
            </a:r>
            <a:r>
              <a:rPr lang="en-US" spc="-4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1"/>
      <p:bldP spid="5" grpId="1"/>
      <p:bldP spid="6" grpId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0638" y="1653379"/>
            <a:ext cx="55194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1" hangingPunct="1"/>
            <a:r>
              <a:rPr lang="zh-CN" altLang="en-US" sz="3200" dirty="0"/>
              <a:t>状态的变化会带来界面的变化</a:t>
            </a:r>
            <a:endParaRPr lang="en-US" altLang="zh-CN" sz="3200" dirty="0"/>
          </a:p>
          <a:p>
            <a:pPr lvl="0" algn="ctr" eaLnBrk="1" hangingPunct="1">
              <a:lnSpc>
                <a:spcPct val="250000"/>
              </a:lnSpc>
            </a:pPr>
            <a:r>
              <a:rPr lang="zh-CN" altLang="en-US" sz="3200" dirty="0"/>
              <a:t>那不断变更状态</a:t>
            </a:r>
            <a:endParaRPr lang="en-US" altLang="zh-CN" sz="3200" dirty="0"/>
          </a:p>
          <a:p>
            <a:pPr lvl="0" algn="ctr" eaLnBrk="1" hangingPunct="1">
              <a:lnSpc>
                <a:spcPct val="250000"/>
              </a:lnSpc>
            </a:pPr>
            <a:r>
              <a:rPr lang="zh-CN" altLang="en-US" sz="3200" dirty="0"/>
              <a:t>   是否会影响性能呢？</a:t>
            </a:r>
          </a:p>
        </p:txBody>
      </p:sp>
    </p:spTree>
    <p:extLst>
      <p:ext uri="{BB962C8B-B14F-4D97-AF65-F5344CB8AC3E}">
        <p14:creationId xmlns:p14="http://schemas.microsoft.com/office/powerpoint/2010/main" val="6758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933363"/>
            <a:ext cx="99822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TextBox 2"/>
          <p:cNvSpPr txBox="1"/>
          <p:nvPr/>
        </p:nvSpPr>
        <p:spPr>
          <a:xfrm>
            <a:off x="2588469" y="515469"/>
            <a:ext cx="7015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传说中的</a:t>
            </a:r>
            <a:r>
              <a:rPr lang="en-US" altLang="zh-CN" sz="3200" b="1" dirty="0">
                <a:solidFill>
                  <a:schemeClr val="bg1"/>
                </a:solidFill>
              </a:rPr>
              <a:t>VIRTUAL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DOM</a:t>
            </a:r>
            <a:r>
              <a:rPr lang="zh-CN" altLang="en-US" sz="3200" dirty="0">
                <a:solidFill>
                  <a:schemeClr val="bg1"/>
                </a:solidFill>
              </a:rPr>
              <a:t>正是为此而生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3651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在线模拟器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2091" y="2120682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http://dabbott.github.io/react-native-web-player/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34" y="0"/>
            <a:ext cx="5743575" cy="639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091" y="298408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非完整模拟，表现和实际会有较大差异。</a:t>
            </a:r>
            <a:endParaRPr lang="en-US" altLang="zh-CN" dirty="0"/>
          </a:p>
          <a:p>
            <a:r>
              <a:rPr lang="zh-CN" altLang="en-US" dirty="0"/>
              <a:t>但我们可以用来快速练习基础。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925" y="581025"/>
            <a:ext cx="9582150" cy="441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473880" y="5130614"/>
            <a:ext cx="724423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altLang="zh-CN" sz="2400" dirty="0">
                <a:solidFill>
                  <a:schemeClr val="bg1"/>
                </a:solidFill>
                <a:latin typeface="Calibri"/>
                <a:cs typeface="Calibri"/>
              </a:rPr>
              <a:t>React</a:t>
            </a:r>
            <a:r>
              <a:rPr lang="zh-CN" altLang="en-US" sz="2400" dirty="0">
                <a:solidFill>
                  <a:schemeClr val="bg1"/>
                </a:solidFill>
                <a:latin typeface="Calibri"/>
                <a:cs typeface="Calibri"/>
              </a:rPr>
              <a:t>会自动计算出差异部分</a:t>
            </a:r>
            <a:endParaRPr lang="en-US" altLang="zh-CN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 algn="ctr"/>
            <a:r>
              <a:rPr lang="zh-CN" altLang="en-US" sz="2400" dirty="0">
                <a:solidFill>
                  <a:schemeClr val="bg1"/>
                </a:solidFill>
                <a:latin typeface="Calibri"/>
                <a:cs typeface="Calibri"/>
              </a:rPr>
              <a:t>以最小的差异去重新渲染</a:t>
            </a:r>
            <a:endParaRPr lang="en-US" altLang="zh-CN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525" algn="ctr"/>
            <a:r>
              <a:rPr lang="zh-CN" altLang="en-US" sz="2400" dirty="0">
                <a:solidFill>
                  <a:schemeClr val="bg1"/>
                </a:solidFill>
                <a:latin typeface="Calibri"/>
                <a:cs typeface="Calibri"/>
              </a:rPr>
              <a:t>在内存中“打草稿”的这一概念便称为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cs typeface="Calibri"/>
              </a:rPr>
              <a:t>VIRTUAL</a:t>
            </a:r>
            <a:r>
              <a:rPr lang="zh-CN" altLang="en-US"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cs typeface="Calibri"/>
              </a:rPr>
              <a:t>DOM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5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560441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为什么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VIRTUAL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DOM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需要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key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7139" y="1541929"/>
            <a:ext cx="3048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&lt;/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9770" y="1539263"/>
            <a:ext cx="295305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  <a:endParaRPr lang="en-US" sz="2000" dirty="0"/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zh-CN" altLang="en-US" sz="2000" dirty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rgbClr val="FF0000"/>
                </a:solidFill>
              </a:rPr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</a:rPr>
              <a:t>third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altLang="zh-CN" sz="2000" dirty="0" smtClean="0">
                <a:solidFill>
                  <a:srgbClr val="FF0000"/>
                </a:solidFill>
              </a:rPr>
              <a:t>Text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&lt;/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84734" y="1964724"/>
            <a:ext cx="144574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84734" y="2258591"/>
            <a:ext cx="144574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84733" y="2552458"/>
            <a:ext cx="1445741" cy="18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4613" y="3775342"/>
            <a:ext cx="3048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&lt;/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7244" y="3772676"/>
            <a:ext cx="295305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Text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</a:rPr>
              <a:t>third</a:t>
            </a:r>
            <a:r>
              <a:rPr lang="en-US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>
                <a:solidFill>
                  <a:srgbClr val="FF0000"/>
                </a:solidFill>
              </a:rPr>
              <a:t>Text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  <a:endParaRPr lang="en-US" sz="2000" dirty="0"/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 smtClean="0"/>
              <a:t>&lt;/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602208" y="4198137"/>
            <a:ext cx="1445741" cy="18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602208" y="4492004"/>
            <a:ext cx="1445741" cy="18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02207" y="4785871"/>
            <a:ext cx="1445741" cy="18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560441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为什么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VIRTUAL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DOM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需要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key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7138" y="2513965"/>
            <a:ext cx="4151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  <a:p>
            <a:endParaRPr lang="en-US" sz="2000" dirty="0" smtClean="0"/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key={1}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dirty="0" smtClean="0"/>
              <a:t>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</a:p>
          <a:p>
            <a:r>
              <a:rPr lang="zh-CN" altLang="en-US" sz="2000" dirty="0" smtClean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key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={2}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dirty="0" smtClean="0"/>
              <a:t>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</a:t>
            </a:r>
            <a:r>
              <a:rPr lang="en-US" altLang="zh-CN" sz="2000" dirty="0" smtClean="0"/>
              <a:t>View</a:t>
            </a:r>
            <a:r>
              <a:rPr lang="en-US" sz="2000" dirty="0" smtClean="0"/>
              <a:t>&gt;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9032" y="2513965"/>
            <a:ext cx="392126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rgbClr val="FF0000"/>
                </a:solidFill>
              </a:rPr>
              <a:t>Text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key={3}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</a:rPr>
              <a:t>third</a:t>
            </a:r>
            <a:r>
              <a:rPr lang="en-US" sz="2000" dirty="0">
                <a:solidFill>
                  <a:srgbClr val="FF0000"/>
                </a:solidFill>
              </a:rPr>
              <a:t>&lt;/</a:t>
            </a:r>
            <a:r>
              <a:rPr lang="en-US" altLang="zh-CN" sz="2000" dirty="0">
                <a:solidFill>
                  <a:srgbClr val="FF0000"/>
                </a:solidFill>
              </a:rPr>
              <a:t>Text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key={1}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dirty="0" smtClean="0"/>
              <a:t>first&lt;/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 </a:t>
            </a:r>
            <a:endParaRPr lang="en-US" sz="2000" dirty="0"/>
          </a:p>
          <a:p>
            <a:r>
              <a:rPr lang="zh-CN" altLang="en-US" sz="2000" dirty="0"/>
              <a:t>    </a:t>
            </a:r>
            <a:r>
              <a:rPr lang="en-US" sz="2000" dirty="0" smtClean="0"/>
              <a:t>&lt;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key={2}</a:t>
            </a:r>
            <a:r>
              <a:rPr lang="en-US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dirty="0" smtClean="0"/>
              <a:t>second&lt;/</a:t>
            </a:r>
            <a:r>
              <a:rPr lang="en-US" altLang="zh-CN" sz="2000" dirty="0" smtClean="0"/>
              <a:t>Text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 smtClean="0"/>
              <a:t>&lt;/</a:t>
            </a:r>
            <a:r>
              <a:rPr lang="en-US" altLang="zh-CN" sz="2000" dirty="0"/>
              <a:t>View</a:t>
            </a:r>
            <a:r>
              <a:rPr lang="en-US" sz="2000" dirty="0"/>
              <a:t>&gt; </a:t>
            </a:r>
          </a:p>
          <a:p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13643" y="3236897"/>
            <a:ext cx="144574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13643" y="3519904"/>
            <a:ext cx="144574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413643" y="2953890"/>
            <a:ext cx="1445741" cy="18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20" grpId="0" animBg="1"/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17774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示例一： </a:t>
            </a:r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Hello </a:t>
            </a:r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World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3" y="1353629"/>
            <a:ext cx="6972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82" y="1327210"/>
            <a:ext cx="7019925" cy="432435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7229864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class</a:t>
            </a:r>
            <a:r>
              <a:rPr lang="en-US" altLang="zh-CN" sz="3200" b="1" dirty="0">
                <a:solidFill>
                  <a:srgbClr val="404040"/>
                </a:solidFill>
              </a:rPr>
              <a:t>/function</a:t>
            </a:r>
            <a:r>
              <a:rPr lang="zh-CN" altLang="en-US" sz="3200" b="1" dirty="0">
                <a:solidFill>
                  <a:srgbClr val="404040"/>
                </a:solidFill>
              </a:rPr>
              <a:t>都可以是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“积木”（组件）</a:t>
            </a:r>
          </a:p>
        </p:txBody>
      </p:sp>
      <p:sp>
        <p:nvSpPr>
          <p:cNvPr id="14" name="左弧形箭头 13"/>
          <p:cNvSpPr/>
          <p:nvPr/>
        </p:nvSpPr>
        <p:spPr>
          <a:xfrm rot="21007325">
            <a:off x="710966" y="1492137"/>
            <a:ext cx="1032343" cy="3294983"/>
          </a:xfrm>
          <a:prstGeom prst="curvedRightArrow">
            <a:avLst>
              <a:gd name="adj1" fmla="val 10838"/>
              <a:gd name="adj2" fmla="val 310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弧形箭头 14"/>
          <p:cNvSpPr/>
          <p:nvPr/>
        </p:nvSpPr>
        <p:spPr>
          <a:xfrm rot="666401">
            <a:off x="3456181" y="2891518"/>
            <a:ext cx="1183598" cy="2291208"/>
          </a:xfrm>
          <a:prstGeom prst="curvedLeftArrow">
            <a:avLst>
              <a:gd name="adj1" fmla="val 8489"/>
              <a:gd name="adj2" fmla="val 50000"/>
              <a:gd name="adj3" fmla="val 25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699742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使用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属性</a:t>
            </a:r>
            <a:r>
              <a:rPr lang="en-US" altLang="zh-CN" sz="3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props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定制“积木”（组件）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3" y="1417337"/>
            <a:ext cx="7000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79302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err="1">
                <a:solidFill>
                  <a:srgbClr val="404040"/>
                </a:solidFill>
              </a:rPr>
              <a:t>defaultProps</a:t>
            </a:r>
            <a:r>
              <a:rPr lang="zh-CN" altLang="en-US" sz="3200" b="1" dirty="0">
                <a:solidFill>
                  <a:srgbClr val="404040"/>
                </a:solidFill>
              </a:rPr>
              <a:t>默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认值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138" y="1247905"/>
            <a:ext cx="81858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static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defaultProps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name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‘somebody’,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赋予默认值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”somebody”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  <a:endParaRPr lang="en-US" altLang="zh-CN" sz="2000" dirty="0"/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static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propTypes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	name: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</a:rPr>
              <a:t>React.propTypes.string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约定需要的类型（为字符串）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render()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mr-IN" altLang="zh-CN" sz="2000" dirty="0" smtClean="0"/>
              <a:t>……</a:t>
            </a:r>
            <a:r>
              <a:rPr lang="en-US" altLang="zh-CN" sz="2000" dirty="0" smtClean="0"/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9" name="矩形 19"/>
          <p:cNvSpPr/>
          <p:nvPr/>
        </p:nvSpPr>
        <p:spPr>
          <a:xfrm>
            <a:off x="4922491" y="447675"/>
            <a:ext cx="420339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和</a:t>
            </a:r>
            <a:r>
              <a:rPr lang="en-US" altLang="zh-CN" sz="3200" b="1" dirty="0" err="1" smtClean="0">
                <a:solidFill>
                  <a:srgbClr val="404040"/>
                </a:solidFill>
              </a:rPr>
              <a:t>propTypes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类型约束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7811754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err="1" smtClean="0">
                <a:solidFill>
                  <a:srgbClr val="404040"/>
                </a:solidFill>
              </a:rPr>
              <a:t>defaultProps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默认值和</a:t>
            </a:r>
            <a:r>
              <a:rPr lang="en-US" altLang="zh-CN" sz="3200" b="1" dirty="0" err="1" smtClean="0">
                <a:solidFill>
                  <a:srgbClr val="404040"/>
                </a:solidFill>
              </a:rPr>
              <a:t>propTypes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类型约束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613" y="1860250"/>
            <a:ext cx="100623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 smtClean="0"/>
              <a:t>defaultProps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propTypes</a:t>
            </a:r>
            <a:r>
              <a:rPr lang="zh-CN" altLang="en-US" sz="2400" dirty="0" smtClean="0"/>
              <a:t>写法类似（都为静态成员属性），容易混淆</a:t>
            </a:r>
            <a:endParaRPr lang="en-US" altLang="zh-CN" sz="24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建议按英文字面意思来记忆，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default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默认值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types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类型（约束）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400" dirty="0" err="1" smtClean="0"/>
              <a:t>propTypes</a:t>
            </a:r>
            <a:r>
              <a:rPr lang="zh-CN" altLang="en-US" sz="2400" dirty="0" smtClean="0"/>
              <a:t>类型约束只在开发阶段有效，发布时会被自动移除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400" dirty="0" smtClean="0"/>
              <a:t>编码习惯，根据需要和爱好自由取舍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04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273379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变量作用域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138" y="1106488"/>
            <a:ext cx="873829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函数内</a:t>
            </a:r>
            <a:r>
              <a:rPr lang="zh-CN" altLang="en-US" sz="2000" dirty="0" smtClean="0"/>
              <a:t>的局部变量，只能函数内读写，函数运行完后销毁（闭包除外）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zh-CN" altLang="en-US" sz="2000" dirty="0" smtClean="0">
                <a:solidFill>
                  <a:srgbClr val="FF0000"/>
                </a:solidFill>
              </a:rPr>
              <a:t>内</a:t>
            </a:r>
            <a:r>
              <a:rPr lang="zh-CN" altLang="en-US" sz="2000" dirty="0" smtClean="0"/>
              <a:t>的成员变量，在单个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的实例内读写，实例销毁时一并销毁</a:t>
            </a:r>
            <a:endParaRPr lang="en-US" altLang="zh-CN" sz="2000" dirty="0" smtClean="0"/>
          </a:p>
          <a:p>
            <a:pPr marL="800100" lvl="2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/>
              <a:t>使用时不要忘记</a:t>
            </a:r>
            <a:r>
              <a:rPr lang="en-US" altLang="zh-CN" sz="2000" b="1" dirty="0">
                <a:solidFill>
                  <a:srgbClr val="FF0000"/>
                </a:solidFill>
              </a:rPr>
              <a:t>this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zh-CN" altLang="en-US" sz="2000" dirty="0">
                <a:solidFill>
                  <a:srgbClr val="FF0000"/>
                </a:solidFill>
              </a:rPr>
              <a:t>内</a:t>
            </a:r>
            <a:r>
              <a:rPr lang="zh-CN" altLang="en-US" sz="2000" dirty="0" smtClean="0"/>
              <a:t>的静态成员</a:t>
            </a:r>
            <a:r>
              <a:rPr lang="zh-CN" altLang="en-US" sz="2000" dirty="0"/>
              <a:t>变量</a:t>
            </a:r>
            <a:r>
              <a:rPr lang="zh-CN" altLang="en-US" sz="2000" dirty="0" smtClean="0"/>
              <a:t>，在所有</a:t>
            </a:r>
            <a:r>
              <a:rPr lang="en-US" altLang="zh-CN" sz="2000" dirty="0" smtClean="0"/>
              <a:t>class</a:t>
            </a:r>
            <a:r>
              <a:rPr lang="zh-CN" altLang="en-US" sz="2000" dirty="0"/>
              <a:t>的实例</a:t>
            </a:r>
            <a:r>
              <a:rPr lang="zh-CN" altLang="en-US" sz="2000" dirty="0" smtClean="0"/>
              <a:t>内共享，不会自动销毁</a:t>
            </a:r>
            <a:endParaRPr lang="en-US" altLang="zh-CN" sz="20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/>
              <a:t>其他模块可通过此</a:t>
            </a:r>
            <a:r>
              <a:rPr lang="en-US" altLang="zh-CN" sz="2000" dirty="0" smtClean="0"/>
              <a:t>class</a:t>
            </a:r>
            <a:r>
              <a:rPr lang="zh-CN" altLang="en-US" sz="2000" dirty="0" smtClean="0"/>
              <a:t>访问（类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zh-CN" altLang="en-US" sz="2000" dirty="0" smtClean="0">
                <a:solidFill>
                  <a:srgbClr val="FF0000"/>
                </a:solidFill>
              </a:rPr>
              <a:t>外</a:t>
            </a:r>
            <a:r>
              <a:rPr lang="zh-CN" altLang="en-US" sz="2000" dirty="0" smtClean="0"/>
              <a:t>的变量</a:t>
            </a:r>
            <a:r>
              <a:rPr lang="zh-CN" altLang="en-US" sz="2000" dirty="0"/>
              <a:t>，在所有</a:t>
            </a:r>
            <a:r>
              <a:rPr lang="en-US" altLang="zh-CN" sz="2000" dirty="0"/>
              <a:t>class</a:t>
            </a:r>
            <a:r>
              <a:rPr lang="zh-CN" altLang="en-US" sz="2000" dirty="0"/>
              <a:t>的实例内共享（公有），</a:t>
            </a:r>
            <a:r>
              <a:rPr lang="zh-CN" altLang="en-US" sz="2000" dirty="0" smtClean="0"/>
              <a:t>不会自动销毁</a:t>
            </a:r>
            <a:endParaRPr lang="en-US" altLang="zh-CN" sz="20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/>
              <a:t>除非明确</a:t>
            </a:r>
            <a:r>
              <a:rPr lang="en-US" altLang="zh-CN" sz="2000" dirty="0" smtClean="0"/>
              <a:t>export</a:t>
            </a:r>
            <a:r>
              <a:rPr lang="zh-CN" altLang="en-US" sz="2000" dirty="0" smtClean="0"/>
              <a:t>，否则其他模块不可访问（类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/>
              <a:t>g</a:t>
            </a:r>
            <a:r>
              <a:rPr lang="en-US" altLang="zh-CN" sz="2000" dirty="0" smtClean="0"/>
              <a:t>lobal</a:t>
            </a:r>
            <a:r>
              <a:rPr lang="zh-CN" altLang="en-US" sz="2000" dirty="0" smtClean="0"/>
              <a:t>全局变量，任何地方可读写（类浏览器的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，不会自动</a:t>
            </a:r>
            <a:r>
              <a:rPr lang="zh-CN" altLang="en-US" sz="2000" dirty="0" smtClean="0"/>
              <a:t>销毁</a:t>
            </a:r>
            <a:endParaRPr lang="en-US" altLang="zh-CN" sz="2000" dirty="0" smtClean="0"/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err="1" smtClean="0"/>
              <a:t>global.test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1;</a:t>
            </a:r>
            <a:r>
              <a:rPr lang="zh-CN" altLang="en-US" sz="2000" dirty="0" smtClean="0"/>
              <a:t>   则</a:t>
            </a:r>
            <a:r>
              <a:rPr lang="zh-CN" altLang="en-US" sz="2000" dirty="0" smtClean="0">
                <a:solidFill>
                  <a:srgbClr val="FF0000"/>
                </a:solidFill>
              </a:rPr>
              <a:t>之后</a:t>
            </a:r>
            <a:r>
              <a:rPr lang="zh-CN" altLang="en-US" sz="2000" dirty="0" smtClean="0"/>
              <a:t>的任何地方可</a:t>
            </a:r>
            <a:r>
              <a:rPr lang="en-US" altLang="zh-CN" sz="2000" dirty="0" smtClean="0"/>
              <a:t>alert(</a:t>
            </a:r>
            <a:r>
              <a:rPr lang="en-US" altLang="zh-CN" sz="2000" dirty="0" err="1" smtClean="0"/>
              <a:t>global.test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alert(test)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253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3348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rgbClr val="404040"/>
                </a:solidFill>
              </a:rPr>
              <a:t>class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内的成员变量写法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4663" y="1657671"/>
            <a:ext cx="5224507" cy="2815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xxx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注意没有声明符号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或者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let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render()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mr-IN" altLang="zh-CN" sz="2000" dirty="0" smtClean="0"/>
              <a:t>……</a:t>
            </a:r>
            <a:r>
              <a:rPr lang="en-US" altLang="zh-CN" sz="2000" dirty="0" smtClean="0"/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14114" y="1281986"/>
            <a:ext cx="5419298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class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Component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constructor(props)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super(props);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照抄即可，不可省略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this.xxx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}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render()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mr-IN" altLang="zh-CN" sz="2000" dirty="0"/>
              <a:t>……</a:t>
            </a:r>
            <a:r>
              <a:rPr lang="en-US" altLang="zh-CN" sz="2000" dirty="0"/>
              <a:t>.</a:t>
            </a:r>
          </a:p>
          <a:p>
            <a:pPr marL="342900" lvl="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Freeform 2"/>
          <p:cNvSpPr/>
          <p:nvPr/>
        </p:nvSpPr>
        <p:spPr>
          <a:xfrm>
            <a:off x="1703294" y="3514165"/>
            <a:ext cx="3747247" cy="2259106"/>
          </a:xfrm>
          <a:custGeom>
            <a:avLst/>
            <a:gdLst>
              <a:gd name="connsiteX0" fmla="*/ 0 w 3747247"/>
              <a:gd name="connsiteY0" fmla="*/ 1577788 h 2259106"/>
              <a:gd name="connsiteX1" fmla="*/ 448235 w 3747247"/>
              <a:gd name="connsiteY1" fmla="*/ 2169459 h 2259106"/>
              <a:gd name="connsiteX2" fmla="*/ 663388 w 3747247"/>
              <a:gd name="connsiteY2" fmla="*/ 2259106 h 2259106"/>
              <a:gd name="connsiteX3" fmla="*/ 1075765 w 3747247"/>
              <a:gd name="connsiteY3" fmla="*/ 2187388 h 2259106"/>
              <a:gd name="connsiteX4" fmla="*/ 3048000 w 3747247"/>
              <a:gd name="connsiteY4" fmla="*/ 735106 h 2259106"/>
              <a:gd name="connsiteX5" fmla="*/ 3550024 w 3747247"/>
              <a:gd name="connsiteY5" fmla="*/ 268941 h 2259106"/>
              <a:gd name="connsiteX6" fmla="*/ 3675530 w 3747247"/>
              <a:gd name="connsiteY6" fmla="*/ 71717 h 2259106"/>
              <a:gd name="connsiteX7" fmla="*/ 3747247 w 3747247"/>
              <a:gd name="connsiteY7" fmla="*/ 0 h 22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7247" h="2259106">
                <a:moveTo>
                  <a:pt x="0" y="1577788"/>
                </a:moveTo>
                <a:cubicBezTo>
                  <a:pt x="146161" y="1870110"/>
                  <a:pt x="143601" y="1925751"/>
                  <a:pt x="448235" y="2169459"/>
                </a:cubicBezTo>
                <a:cubicBezTo>
                  <a:pt x="508904" y="2217994"/>
                  <a:pt x="591670" y="2229224"/>
                  <a:pt x="663388" y="2259106"/>
                </a:cubicBezTo>
                <a:cubicBezTo>
                  <a:pt x="800847" y="2235200"/>
                  <a:pt x="948425" y="2244406"/>
                  <a:pt x="1075765" y="2187388"/>
                </a:cubicBezTo>
                <a:cubicBezTo>
                  <a:pt x="1823214" y="1852709"/>
                  <a:pt x="2442766" y="1256637"/>
                  <a:pt x="3048000" y="735106"/>
                </a:cubicBezTo>
                <a:cubicBezTo>
                  <a:pt x="3220994" y="586037"/>
                  <a:pt x="3393095" y="434838"/>
                  <a:pt x="3550024" y="268941"/>
                </a:cubicBezTo>
                <a:cubicBezTo>
                  <a:pt x="3603573" y="212332"/>
                  <a:pt x="3629449" y="134555"/>
                  <a:pt x="3675530" y="71717"/>
                </a:cubicBezTo>
                <a:cubicBezTo>
                  <a:pt x="3695523" y="44454"/>
                  <a:pt x="3747247" y="0"/>
                  <a:pt x="374724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3294" y="5988424"/>
            <a:ext cx="267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推荐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1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4882</TotalTime>
  <Words>901</Words>
  <Application>Microsoft Macintosh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Courier New</vt:lpstr>
      <vt:lpstr>Gotham Rounded Medium</vt:lpstr>
      <vt:lpstr>Times New Roman</vt:lpstr>
      <vt:lpstr>等线</vt:lpstr>
      <vt:lpstr>等线 Light</vt:lpstr>
      <vt:lpstr>Arial</vt:lpstr>
      <vt:lpstr>Office 主题​​</vt:lpstr>
      <vt:lpstr>初识React组件化开发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3种状态</vt:lpstr>
      <vt:lpstr>PowerPoint Presentation</vt:lpstr>
      <vt:lpstr> 如果我们只用关心状态…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540</cp:revision>
  <dcterms:created xsi:type="dcterms:W3CDTF">2016-01-19T08:46:00Z</dcterms:created>
  <dcterms:modified xsi:type="dcterms:W3CDTF">2017-03-04T04:36:55Z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