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6" r:id="rId2"/>
    <p:sldId id="347" r:id="rId3"/>
    <p:sldId id="345" r:id="rId4"/>
    <p:sldId id="355" r:id="rId5"/>
    <p:sldId id="348" r:id="rId6"/>
    <p:sldId id="349" r:id="rId7"/>
    <p:sldId id="350" r:id="rId8"/>
    <p:sldId id="353" r:id="rId9"/>
    <p:sldId id="351" r:id="rId10"/>
    <p:sldId id="352" r:id="rId11"/>
    <p:sldId id="276" r:id="rId12"/>
  </p:sldIdLst>
  <p:sldSz cx="12192000" cy="6858000"/>
  <p:notesSz cx="6858000" cy="9144000"/>
  <p:defaultTextStyle>
    <a:defPPr>
      <a:defRPr lang="zh-CN"/>
    </a:defPPr>
    <a:lvl1pPr marL="0" lvl="0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1pPr>
    <a:lvl2pPr marL="457200" lvl="1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2pPr>
    <a:lvl3pPr marL="914400" lvl="2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3pPr>
    <a:lvl4pPr marL="1371600" lvl="3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4pPr>
    <a:lvl5pPr marL="1828800" lvl="4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5pPr>
    <a:lvl6pPr marL="2286000" lvl="5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6pPr>
    <a:lvl7pPr marL="2743200" lvl="6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7pPr>
    <a:lvl8pPr marL="3200400" lvl="7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8pPr>
    <a:lvl9pPr marL="3657600" lvl="8" indent="0" algn="l" defTabSz="914400" eaLnBrk="0" fontAlgn="base" latinLnBrk="0" hangingPunct="0"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等线" pitchFamily="2" charset="-122"/>
        <a:ea typeface="等线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85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晴明" initials="晴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2A0"/>
    <a:srgbClr val="6C92C0"/>
    <a:srgbClr val="B0C4DD"/>
    <a:srgbClr val="A4D6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32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216" y="378"/>
      </p:cViewPr>
      <p:guideLst>
        <p:guide orient="horz" pos="2142"/>
        <p:guide pos="38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109EA2A-4C48-4C61-B30A-DAB1A3E93B21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2017/3/24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3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</a:p>
          <a:p>
            <a:pPr marL="457200" marR="0" lvl="1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等线" pitchFamily="2" charset="-122"/>
              <a:ea typeface="等线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BE2091-D2CE-4BEA-B474-6001FE58CB7E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59894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7EA753-0412-DC4A-89F9-38CD8F7464CB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DC5CC5-A6AD-C440-8E5D-74CE14FD4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1" y="2600324"/>
            <a:ext cx="6579540" cy="3277961"/>
          </a:xfrm>
        </p:spPr>
        <p:txBody>
          <a:bodyPr anchor="t">
            <a:normAutofit/>
          </a:bodyPr>
          <a:lstStyle/>
          <a:p>
            <a:pPr algn="l"/>
            <a:r>
              <a:rPr lang="zh-CN" altLang="en-US" sz="5400" dirty="0"/>
              <a:t>组件间通信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>
              <a:lnSpc>
                <a:spcPct val="80000"/>
              </a:lnSpc>
            </a:pPr>
            <a:endParaRPr lang="en-US" altLang="zh-CN" sz="2000" dirty="0"/>
          </a:p>
          <a:p>
            <a:pPr algn="l">
              <a:lnSpc>
                <a:spcPct val="80000"/>
              </a:lnSpc>
            </a:pPr>
            <a:r>
              <a:rPr lang="en-US" altLang="zh-CN" sz="2000" dirty="0"/>
              <a:t>React</a:t>
            </a:r>
            <a:r>
              <a:rPr lang="zh-CN" altLang="en-US" sz="2000" dirty="0"/>
              <a:t> </a:t>
            </a:r>
            <a:r>
              <a:rPr lang="en-US" altLang="zh-CN" sz="2000" dirty="0"/>
              <a:t>Native</a:t>
            </a:r>
            <a:r>
              <a:rPr lang="zh-CN" altLang="en-US" sz="2000" dirty="0"/>
              <a:t>中文网  晴明</a:t>
            </a:r>
            <a:endParaRPr lang="en-US" altLang="zh-CN" sz="2000" dirty="0"/>
          </a:p>
          <a:p>
            <a:pPr algn="l">
              <a:lnSpc>
                <a:spcPct val="80000"/>
              </a:lnSpc>
            </a:pPr>
            <a:r>
              <a:rPr lang="en-US" altLang="zh-CN" sz="2000" dirty="0"/>
              <a:t>https://reactnative.cn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4963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6340197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>
                <a:solidFill>
                  <a:srgbClr val="404040"/>
                </a:solidFill>
              </a:rPr>
              <a:t>任意组件（跨越父子）之间的通信</a:t>
            </a:r>
            <a:endParaRPr lang="zh-CN" altLang="en-US" sz="3200" b="1" dirty="0">
              <a:solidFill>
                <a:srgbClr val="404040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44807" y="1786639"/>
            <a:ext cx="448231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/>
              <a:t>全局事件订阅系统（</a:t>
            </a:r>
            <a:r>
              <a:rPr lang="en-US" altLang="zh-CN" sz="2000" dirty="0" err="1"/>
              <a:t>EventEmitter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/>
              <a:t>(Flux</a:t>
            </a:r>
            <a:r>
              <a:rPr lang="zh-CN" altLang="en-US" sz="2000" dirty="0"/>
              <a:t>系</a:t>
            </a:r>
            <a:r>
              <a:rPr lang="en-US" altLang="zh-CN" sz="2000" dirty="0"/>
              <a:t>)</a:t>
            </a:r>
            <a:r>
              <a:rPr lang="zh-CN" altLang="en-US" sz="2000" dirty="0"/>
              <a:t>单向数据流框架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/>
              <a:t>flux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/>
              <a:t>reflux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/>
              <a:t>alt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redux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/>
              <a:t>双向数据流框架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 err="1">
                <a:solidFill>
                  <a:srgbClr val="FF0000"/>
                </a:solidFill>
              </a:rPr>
              <a:t>mobx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en-US" altLang="zh-CN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611" y="2032107"/>
            <a:ext cx="30861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1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503488" y="-762000"/>
            <a:ext cx="15414625" cy="1541462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1420812" y="-2633662"/>
            <a:ext cx="7847013" cy="7847013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8" name="文本框 3"/>
          <p:cNvSpPr txBox="1"/>
          <p:nvPr/>
        </p:nvSpPr>
        <p:spPr>
          <a:xfrm>
            <a:off x="8626475" y="5213350"/>
            <a:ext cx="2554288" cy="7080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algn="ctr" eaLnBrk="1" hangingPunct="1"/>
            <a:r>
              <a:rPr lang="en-US" altLang="zh-CN" sz="4000" dirty="0">
                <a:solidFill>
                  <a:schemeClr val="bg1"/>
                </a:solidFill>
                <a:latin typeface="Gotham Rounded Medium" pitchFamily="50" charset="-122"/>
                <a:ea typeface="等线" pitchFamily="2" charset="-122"/>
              </a:rPr>
              <a:t>THANKS!</a:t>
            </a:r>
            <a:endParaRPr lang="zh-CN" altLang="en-US" sz="4000" dirty="0">
              <a:solidFill>
                <a:schemeClr val="bg1"/>
              </a:solidFill>
              <a:latin typeface="Gotham Rounded Medium" pitchFamily="50" charset="-122"/>
              <a:ea typeface="等线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605963" y="5921375"/>
            <a:ext cx="14033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7260771" y="4472731"/>
            <a:ext cx="4598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https://reactnative.cn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4476" y="2492752"/>
            <a:ext cx="9830296" cy="3277961"/>
          </a:xfrm>
        </p:spPr>
        <p:txBody>
          <a:bodyPr anchor="t">
            <a:normAutofit/>
          </a:bodyPr>
          <a:lstStyle/>
          <a:p>
            <a:r>
              <a:rPr lang="zh-CN" altLang="en-US" sz="4400" dirty="0"/>
              <a:t>场景一：在父组件中修改子组件的时间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9681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7160935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>
                <a:solidFill>
                  <a:srgbClr val="404040"/>
                </a:solidFill>
                <a:latin typeface="等线" pitchFamily="2" charset="-122"/>
                <a:ea typeface="等线" pitchFamily="2" charset="-122"/>
              </a:rPr>
              <a:t>父组件向子组件通信、子组件之间通信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3401" y="4510216"/>
            <a:ext cx="113399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/>
              <a:t>父组件以自身的</a:t>
            </a:r>
            <a:r>
              <a:rPr lang="en-US" altLang="zh-CN" sz="2000" dirty="0"/>
              <a:t>state</a:t>
            </a:r>
            <a:r>
              <a:rPr lang="zh-CN" altLang="en-US" sz="2000" dirty="0"/>
              <a:t>作为子组件的</a:t>
            </a:r>
            <a:r>
              <a:rPr lang="en-US" altLang="zh-CN" sz="2000" dirty="0"/>
              <a:t>props</a:t>
            </a:r>
            <a:r>
              <a:rPr lang="zh-CN" altLang="en-US" sz="2000" dirty="0"/>
              <a:t>；父组件调用</a:t>
            </a:r>
            <a:r>
              <a:rPr lang="en-US" altLang="zh-CN" sz="2000" dirty="0" err="1"/>
              <a:t>setState</a:t>
            </a:r>
            <a:r>
              <a:rPr lang="zh-CN" altLang="en-US" sz="2000" dirty="0"/>
              <a:t>，于是子组件的</a:t>
            </a:r>
            <a:r>
              <a:rPr lang="en-US" altLang="zh-CN" sz="2000" dirty="0"/>
              <a:t>props</a:t>
            </a:r>
            <a:r>
              <a:rPr lang="zh-CN" altLang="en-US" sz="2000" dirty="0"/>
              <a:t>相应变化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sz="2000" dirty="0"/>
              <a:t>Component</a:t>
            </a:r>
            <a:r>
              <a:rPr lang="zh-CN" altLang="en-US" sz="2000" dirty="0"/>
              <a:t>中</a:t>
            </a:r>
            <a:r>
              <a:rPr lang="zh-CN" altLang="en-US" sz="2000" dirty="0">
                <a:solidFill>
                  <a:srgbClr val="FF0000"/>
                </a:solidFill>
              </a:rPr>
              <a:t>若使用</a:t>
            </a:r>
            <a:r>
              <a:rPr lang="en-US" altLang="zh-CN" sz="2000" dirty="0">
                <a:solidFill>
                  <a:srgbClr val="FF0000"/>
                </a:solidFill>
              </a:rPr>
              <a:t>state</a:t>
            </a:r>
            <a:r>
              <a:rPr lang="zh-CN" altLang="en-US" sz="2000" dirty="0">
                <a:solidFill>
                  <a:srgbClr val="FF0000"/>
                </a:solidFill>
              </a:rPr>
              <a:t>而不是</a:t>
            </a:r>
            <a:r>
              <a:rPr lang="en-US" altLang="zh-CN" sz="2000" dirty="0">
                <a:solidFill>
                  <a:srgbClr val="FF0000"/>
                </a:solidFill>
              </a:rPr>
              <a:t>props</a:t>
            </a:r>
            <a:r>
              <a:rPr lang="zh-CN" altLang="en-US" sz="2000"/>
              <a:t>渲染，则</a:t>
            </a:r>
            <a:r>
              <a:rPr lang="zh-CN" altLang="en-US" sz="2000" dirty="0"/>
              <a:t>需使用</a:t>
            </a:r>
            <a:r>
              <a:rPr lang="en-US" altLang="zh-CN" sz="2000" dirty="0" err="1">
                <a:solidFill>
                  <a:srgbClr val="FF0000"/>
                </a:solidFill>
              </a:rPr>
              <a:t>componentWillReceiveProps</a:t>
            </a:r>
            <a:r>
              <a:rPr lang="zh-CN" altLang="en-US" sz="2000" dirty="0"/>
              <a:t>生命周期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/>
              <a:t>通过</a:t>
            </a:r>
            <a:r>
              <a:rPr lang="en-US" altLang="zh-CN" sz="2000" b="1" dirty="0">
                <a:solidFill>
                  <a:srgbClr val="FF0000"/>
                </a:solidFill>
              </a:rPr>
              <a:t>ref</a:t>
            </a:r>
            <a:r>
              <a:rPr lang="zh-CN" altLang="en-US" sz="2000" dirty="0"/>
              <a:t>调用子组件的方法</a:t>
            </a:r>
            <a:endParaRPr lang="en-US" altLang="zh-CN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43" y="1240315"/>
            <a:ext cx="3086100" cy="2819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197" y="1240315"/>
            <a:ext cx="30861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5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696024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en-US" altLang="zh-CN" sz="3200" b="1" dirty="0">
                <a:solidFill>
                  <a:srgbClr val="404040"/>
                </a:solidFill>
              </a:rPr>
              <a:t>ref</a:t>
            </a:r>
            <a:endParaRPr lang="zh-CN" altLang="en-US" sz="3200" b="1" dirty="0">
              <a:solidFill>
                <a:srgbClr val="404040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27137" y="1106488"/>
            <a:ext cx="481253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r-IN" dirty="0" err="1"/>
              <a:t>class</a:t>
            </a:r>
            <a:r>
              <a:rPr lang="mr-IN" dirty="0"/>
              <a:t> </a:t>
            </a:r>
            <a:r>
              <a:rPr lang="mr-IN" dirty="0" err="1"/>
              <a:t>App</a:t>
            </a:r>
            <a:r>
              <a:rPr lang="mr-IN" dirty="0"/>
              <a:t> </a:t>
            </a:r>
            <a:r>
              <a:rPr lang="mr-IN" dirty="0" err="1"/>
              <a:t>extends</a:t>
            </a:r>
            <a:r>
              <a:rPr lang="mr-IN" dirty="0"/>
              <a:t> </a:t>
            </a:r>
            <a:r>
              <a:rPr lang="mr-IN" dirty="0" err="1"/>
              <a:t>Component</a:t>
            </a:r>
            <a:r>
              <a:rPr lang="mr-IN" dirty="0"/>
              <a:t> {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mr-IN" dirty="0"/>
              <a:t>  </a:t>
            </a:r>
            <a:r>
              <a:rPr lang="mr-IN" dirty="0" err="1"/>
              <a:t>render</a:t>
            </a:r>
            <a:r>
              <a:rPr lang="mr-IN" dirty="0"/>
              <a:t>() {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mr-IN" dirty="0"/>
              <a:t>    </a:t>
            </a:r>
            <a:r>
              <a:rPr lang="mr-IN" dirty="0" err="1"/>
              <a:t>return</a:t>
            </a:r>
            <a:r>
              <a:rPr lang="mr-IN" dirty="0"/>
              <a:t> (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</a:t>
            </a:r>
            <a:r>
              <a:rPr lang="mr-IN" dirty="0"/>
              <a:t>&lt;</a:t>
            </a:r>
            <a:r>
              <a:rPr lang="en-US" altLang="zh-CN" dirty="0" err="1"/>
              <a:t>CountDown</a:t>
            </a:r>
            <a:r>
              <a:rPr lang="mr-I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ref={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        </a:t>
            </a:r>
            <a:r>
              <a:rPr lang="en-US" altLang="zh-CN" b="1" dirty="0">
                <a:solidFill>
                  <a:srgbClr val="FF0000"/>
                </a:solidFill>
              </a:rPr>
              <a:t>instance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=&gt;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this.countDown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instance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    </a:t>
            </a:r>
            <a:r>
              <a:rPr lang="en-US" altLang="zh-CN" b="1" dirty="0">
                <a:solidFill>
                  <a:srgbClr val="FF0000"/>
                </a:solidFill>
              </a:rPr>
              <a:t>}</a:t>
            </a:r>
            <a:r>
              <a:rPr lang="zh-CN" altLang="en-US" dirty="0"/>
              <a:t> </a:t>
            </a:r>
            <a:r>
              <a:rPr lang="mr-IN" dirty="0"/>
              <a:t>/&gt;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mr-IN" dirty="0"/>
              <a:t>    ) 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  </a:t>
            </a:r>
            <a:r>
              <a:rPr lang="mr-IN" dirty="0"/>
              <a:t>}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  </a:t>
            </a:r>
            <a:r>
              <a:rPr lang="en-US" altLang="zh-CN" dirty="0" err="1"/>
              <a:t>componentDidMount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</a:t>
            </a:r>
            <a:r>
              <a:rPr lang="en-US" altLang="zh-CN" b="1" dirty="0" err="1">
                <a:solidFill>
                  <a:srgbClr val="FF0000"/>
                </a:solidFill>
              </a:rPr>
              <a:t>this.countDown</a:t>
            </a:r>
            <a:r>
              <a:rPr lang="en-US" altLang="zh-CN" dirty="0" err="1"/>
              <a:t>.add</a:t>
            </a:r>
            <a:r>
              <a:rPr lang="en-US" altLang="zh-CN" dirty="0"/>
              <a:t>(10086);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</a:t>
            </a:r>
            <a:r>
              <a:rPr lang="en-US" altLang="zh-CN" dirty="0"/>
              <a:t>}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mr-IN" dirty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94597" y="1106488"/>
            <a:ext cx="426270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r-IN" dirty="0" err="1"/>
              <a:t>class</a:t>
            </a:r>
            <a:r>
              <a:rPr lang="mr-IN" dirty="0"/>
              <a:t> </a:t>
            </a:r>
            <a:r>
              <a:rPr lang="mr-IN" dirty="0" err="1"/>
              <a:t>App</a:t>
            </a:r>
            <a:r>
              <a:rPr lang="mr-IN" dirty="0"/>
              <a:t> </a:t>
            </a:r>
            <a:r>
              <a:rPr lang="mr-IN" dirty="0" err="1"/>
              <a:t>extends</a:t>
            </a:r>
            <a:r>
              <a:rPr lang="mr-IN" dirty="0"/>
              <a:t> </a:t>
            </a:r>
            <a:r>
              <a:rPr lang="mr-IN" dirty="0" err="1"/>
              <a:t>Component</a:t>
            </a:r>
            <a:r>
              <a:rPr lang="mr-IN" dirty="0"/>
              <a:t> {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mr-IN" dirty="0"/>
              <a:t>  </a:t>
            </a:r>
            <a:r>
              <a:rPr lang="mr-IN" dirty="0" err="1"/>
              <a:t>render</a:t>
            </a:r>
            <a:r>
              <a:rPr lang="mr-IN" dirty="0"/>
              <a:t>() {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mr-IN" dirty="0"/>
              <a:t>    </a:t>
            </a:r>
            <a:r>
              <a:rPr lang="mr-IN" dirty="0" err="1"/>
              <a:t>return</a:t>
            </a:r>
            <a:r>
              <a:rPr lang="mr-IN" dirty="0"/>
              <a:t> (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</a:t>
            </a:r>
            <a:r>
              <a:rPr lang="mr-IN" dirty="0"/>
              <a:t>&lt;</a:t>
            </a:r>
            <a:r>
              <a:rPr lang="mr-IN" dirty="0" err="1"/>
              <a:t>CountDown</a:t>
            </a:r>
            <a:r>
              <a:rPr lang="mr-I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ref=“</a:t>
            </a:r>
            <a:r>
              <a:rPr lang="en-US" altLang="zh-CN" b="1" dirty="0" err="1">
                <a:solidFill>
                  <a:srgbClr val="FF0000"/>
                </a:solidFill>
              </a:rPr>
              <a:t>countDown</a:t>
            </a:r>
            <a:r>
              <a:rPr lang="en-US" altLang="zh-CN" b="1" dirty="0">
                <a:solidFill>
                  <a:srgbClr val="FF0000"/>
                </a:solidFill>
              </a:rPr>
              <a:t>”</a:t>
            </a:r>
            <a:r>
              <a:rPr lang="mr-IN" dirty="0"/>
              <a:t>/&gt;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mr-IN" dirty="0"/>
              <a:t>    ) 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  </a:t>
            </a:r>
            <a:r>
              <a:rPr lang="mr-IN" dirty="0"/>
              <a:t>}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  </a:t>
            </a:r>
            <a:r>
              <a:rPr lang="en-US" altLang="zh-CN" dirty="0" err="1"/>
              <a:t>componentDidMount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r>
              <a:rPr lang="en-US" altLang="zh-CN" dirty="0"/>
              <a:t>{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</a:t>
            </a:r>
            <a:r>
              <a:rPr lang="en-US" altLang="zh-CN" b="1" dirty="0" err="1">
                <a:solidFill>
                  <a:srgbClr val="FF0000"/>
                </a:solidFill>
              </a:rPr>
              <a:t>this.refs.countDown</a:t>
            </a:r>
            <a:r>
              <a:rPr lang="en-US" altLang="zh-CN" dirty="0" err="1"/>
              <a:t>.add</a:t>
            </a:r>
            <a:r>
              <a:rPr lang="en-US" altLang="zh-CN" dirty="0"/>
              <a:t>(10086);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</a:t>
            </a:r>
            <a:r>
              <a:rPr lang="en-US" altLang="zh-CN" dirty="0"/>
              <a:t>}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mr-IN" dirty="0"/>
              <a:t>}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2040637" y="3708121"/>
            <a:ext cx="3747247" cy="2259106"/>
          </a:xfrm>
          <a:custGeom>
            <a:avLst/>
            <a:gdLst>
              <a:gd name="connsiteX0" fmla="*/ 0 w 3747247"/>
              <a:gd name="connsiteY0" fmla="*/ 1577788 h 2259106"/>
              <a:gd name="connsiteX1" fmla="*/ 448235 w 3747247"/>
              <a:gd name="connsiteY1" fmla="*/ 2169459 h 2259106"/>
              <a:gd name="connsiteX2" fmla="*/ 663388 w 3747247"/>
              <a:gd name="connsiteY2" fmla="*/ 2259106 h 2259106"/>
              <a:gd name="connsiteX3" fmla="*/ 1075765 w 3747247"/>
              <a:gd name="connsiteY3" fmla="*/ 2187388 h 2259106"/>
              <a:gd name="connsiteX4" fmla="*/ 3048000 w 3747247"/>
              <a:gd name="connsiteY4" fmla="*/ 735106 h 2259106"/>
              <a:gd name="connsiteX5" fmla="*/ 3550024 w 3747247"/>
              <a:gd name="connsiteY5" fmla="*/ 268941 h 2259106"/>
              <a:gd name="connsiteX6" fmla="*/ 3675530 w 3747247"/>
              <a:gd name="connsiteY6" fmla="*/ 71717 h 2259106"/>
              <a:gd name="connsiteX7" fmla="*/ 3747247 w 3747247"/>
              <a:gd name="connsiteY7" fmla="*/ 0 h 225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47247" h="2259106">
                <a:moveTo>
                  <a:pt x="0" y="1577788"/>
                </a:moveTo>
                <a:cubicBezTo>
                  <a:pt x="146161" y="1870110"/>
                  <a:pt x="143601" y="1925751"/>
                  <a:pt x="448235" y="2169459"/>
                </a:cubicBezTo>
                <a:cubicBezTo>
                  <a:pt x="508904" y="2217994"/>
                  <a:pt x="591670" y="2229224"/>
                  <a:pt x="663388" y="2259106"/>
                </a:cubicBezTo>
                <a:cubicBezTo>
                  <a:pt x="800847" y="2235200"/>
                  <a:pt x="948425" y="2244406"/>
                  <a:pt x="1075765" y="2187388"/>
                </a:cubicBezTo>
                <a:cubicBezTo>
                  <a:pt x="1823214" y="1852709"/>
                  <a:pt x="2442766" y="1256637"/>
                  <a:pt x="3048000" y="735106"/>
                </a:cubicBezTo>
                <a:cubicBezTo>
                  <a:pt x="3220994" y="586037"/>
                  <a:pt x="3393095" y="434838"/>
                  <a:pt x="3550024" y="268941"/>
                </a:cubicBezTo>
                <a:cubicBezTo>
                  <a:pt x="3603573" y="212332"/>
                  <a:pt x="3629449" y="134555"/>
                  <a:pt x="3675530" y="71717"/>
                </a:cubicBezTo>
                <a:cubicBezTo>
                  <a:pt x="3695523" y="44454"/>
                  <a:pt x="3747247" y="0"/>
                  <a:pt x="3747247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40637" y="6182380"/>
            <a:ext cx="2671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推荐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572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2053" y="2557146"/>
            <a:ext cx="8710032" cy="3277961"/>
          </a:xfrm>
        </p:spPr>
        <p:txBody>
          <a:bodyPr anchor="t">
            <a:normAutofit/>
          </a:bodyPr>
          <a:lstStyle/>
          <a:p>
            <a:r>
              <a:rPr lang="zh-CN" altLang="en-US" sz="4400" dirty="0"/>
              <a:t>场景二：倒计时结束时通知父组件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8685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3877985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>
                <a:solidFill>
                  <a:srgbClr val="404040"/>
                </a:solidFill>
              </a:rPr>
              <a:t>子组件向父组件通信</a:t>
            </a:r>
            <a:endParaRPr lang="zh-CN" altLang="en-US" sz="3200" b="1" dirty="0">
              <a:solidFill>
                <a:srgbClr val="404040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3401" y="4510216"/>
            <a:ext cx="106538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/>
              <a:t>父组件将</a:t>
            </a:r>
            <a:r>
              <a:rPr lang="zh-CN" altLang="en-US" sz="2000" dirty="0">
                <a:solidFill>
                  <a:srgbClr val="FF0000"/>
                </a:solidFill>
              </a:rPr>
              <a:t>函数</a:t>
            </a:r>
            <a:r>
              <a:rPr lang="zh-CN" altLang="en-US" sz="2000" dirty="0"/>
              <a:t>作为</a:t>
            </a:r>
            <a:r>
              <a:rPr lang="en-US" altLang="zh-CN" sz="2000" dirty="0"/>
              <a:t>props</a:t>
            </a:r>
            <a:r>
              <a:rPr lang="zh-CN" altLang="en-US" sz="2000" dirty="0"/>
              <a:t>传递给子组件，子组件在需要时</a:t>
            </a:r>
            <a:r>
              <a:rPr lang="zh-CN" altLang="en-US" sz="2000" dirty="0">
                <a:solidFill>
                  <a:srgbClr val="FF0000"/>
                </a:solidFill>
              </a:rPr>
              <a:t>调用</a:t>
            </a:r>
            <a:r>
              <a:rPr lang="zh-CN" altLang="en-US" sz="2000" dirty="0"/>
              <a:t>，将数据作为</a:t>
            </a:r>
            <a:r>
              <a:rPr lang="zh-CN" altLang="en-US" sz="2000" dirty="0">
                <a:solidFill>
                  <a:srgbClr val="FF0000"/>
                </a:solidFill>
              </a:rPr>
              <a:t>函数参数</a:t>
            </a:r>
            <a:r>
              <a:rPr lang="zh-CN" altLang="en-US" sz="2000" dirty="0"/>
              <a:t>传回。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000" dirty="0"/>
              <a:t>此谓之“回调”（</a:t>
            </a:r>
            <a:r>
              <a:rPr lang="en-US" altLang="zh-CN" sz="2000" dirty="0"/>
              <a:t>callback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878" y="1361633"/>
            <a:ext cx="30861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5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3877985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>
                <a:solidFill>
                  <a:srgbClr val="404040"/>
                </a:solidFill>
              </a:rPr>
              <a:t>子组件向父组件通信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19" y="1106488"/>
            <a:ext cx="5693971" cy="41281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44613" y="5565209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父组件将函数传递给子组件</a:t>
            </a:r>
            <a:endParaRPr lang="en-US" altLang="zh-CN" dirty="0"/>
          </a:p>
          <a:p>
            <a:pPr algn="ctr"/>
            <a:r>
              <a:rPr lang="zh-CN" altLang="en-US" dirty="0"/>
              <a:t>（写好业务逻辑，但此时不执行）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760" y="1106488"/>
            <a:ext cx="5670605" cy="41281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96486" y="5565209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子组件在合适的时机执行这个函数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214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/>
          <p:cNvSpPr/>
          <p:nvPr/>
        </p:nvSpPr>
        <p:spPr>
          <a:xfrm>
            <a:off x="-1227137" y="-1346200"/>
            <a:ext cx="2454275" cy="2452688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975" y="314325"/>
            <a:ext cx="792163" cy="792163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36" name="矩形 19"/>
          <p:cNvSpPr/>
          <p:nvPr/>
        </p:nvSpPr>
        <p:spPr>
          <a:xfrm>
            <a:off x="1344613" y="447675"/>
            <a:ext cx="4698722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 eaLnBrk="1" hangingPunct="1"/>
            <a:r>
              <a:rPr lang="zh-CN" altLang="en-US" sz="3200" b="1" dirty="0">
                <a:solidFill>
                  <a:srgbClr val="404040"/>
                </a:solidFill>
              </a:rPr>
              <a:t>动态列表的回调函数参数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680" y="1739555"/>
            <a:ext cx="101088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err="1"/>
              <a:t>arr.map</a:t>
            </a:r>
            <a:r>
              <a:rPr lang="en-US" altLang="zh-CN" sz="2400" dirty="0"/>
              <a:t>(d</a:t>
            </a:r>
            <a:r>
              <a:rPr lang="zh-CN" altLang="en-US" sz="2400" dirty="0"/>
              <a:t> </a:t>
            </a:r>
            <a:r>
              <a:rPr lang="en-US" altLang="zh-CN" sz="2400" dirty="0"/>
              <a:t>=&gt;</a:t>
            </a:r>
            <a:r>
              <a:rPr lang="zh-CN" altLang="en-US" sz="2400" dirty="0"/>
              <a:t> </a:t>
            </a:r>
            <a:r>
              <a:rPr lang="en-US" altLang="zh-CN" sz="2400" dirty="0"/>
              <a:t>&lt;Text</a:t>
            </a:r>
            <a:r>
              <a:rPr lang="zh-CN" altLang="en-US" sz="2400" dirty="0"/>
              <a:t> </a:t>
            </a:r>
            <a:r>
              <a:rPr lang="en-US" altLang="zh-CN" sz="2400" dirty="0"/>
              <a:t>key={</a:t>
            </a:r>
            <a:r>
              <a:rPr lang="en-US" altLang="zh-CN" sz="2400" dirty="0" err="1"/>
              <a:t>d.id</a:t>
            </a:r>
            <a:r>
              <a:rPr lang="en-US" altLang="zh-CN" sz="2400" dirty="0"/>
              <a:t>}</a:t>
            </a:r>
            <a:r>
              <a:rPr lang="zh-CN" altLang="en-US" sz="2400" dirty="0"/>
              <a:t> </a:t>
            </a:r>
            <a:r>
              <a:rPr lang="en-US" altLang="zh-CN" sz="2400" dirty="0" err="1"/>
              <a:t>onPress</a:t>
            </a:r>
            <a:r>
              <a:rPr lang="en-US" altLang="zh-CN" sz="2400" dirty="0"/>
              <a:t>={</a:t>
            </a:r>
            <a:r>
              <a:rPr lang="en-US" altLang="zh-CN" sz="2400" dirty="0" err="1"/>
              <a:t>this.handlePress</a:t>
            </a:r>
            <a:r>
              <a:rPr lang="en-US" altLang="zh-CN" sz="2400" dirty="0"/>
              <a:t>}&gt;{</a:t>
            </a:r>
            <a:r>
              <a:rPr lang="en-US" altLang="zh-CN" sz="2400" dirty="0" err="1"/>
              <a:t>d.text</a:t>
            </a:r>
            <a:r>
              <a:rPr lang="en-US" altLang="zh-CN" sz="2400" dirty="0"/>
              <a:t>}&lt;/Text&gt;)</a:t>
            </a:r>
          </a:p>
        </p:txBody>
      </p:sp>
      <p:sp>
        <p:nvSpPr>
          <p:cNvPr id="4" name="Down Arrow 3"/>
          <p:cNvSpPr/>
          <p:nvPr/>
        </p:nvSpPr>
        <p:spPr>
          <a:xfrm>
            <a:off x="7230533" y="1515442"/>
            <a:ext cx="694267" cy="415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63733" y="1042236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如何传入参数以区分不同的点击呢？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54680" y="2867761"/>
            <a:ext cx="10979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err="1"/>
              <a:t>arr.map</a:t>
            </a:r>
            <a:r>
              <a:rPr lang="en-US" altLang="zh-CN" sz="2400" dirty="0"/>
              <a:t>(d</a:t>
            </a:r>
            <a:r>
              <a:rPr lang="zh-CN" altLang="en-US" sz="2400" dirty="0"/>
              <a:t> </a:t>
            </a:r>
            <a:r>
              <a:rPr lang="en-US" altLang="zh-CN" sz="2400" dirty="0"/>
              <a:t>=&gt;</a:t>
            </a:r>
            <a:r>
              <a:rPr lang="zh-CN" altLang="en-US" sz="2400" dirty="0"/>
              <a:t> </a:t>
            </a:r>
            <a:r>
              <a:rPr lang="en-US" altLang="zh-CN" sz="2400" dirty="0"/>
              <a:t>&lt;Text</a:t>
            </a:r>
            <a:r>
              <a:rPr lang="zh-CN" altLang="en-US" sz="2400" dirty="0"/>
              <a:t> </a:t>
            </a:r>
            <a:r>
              <a:rPr lang="en-US" altLang="zh-CN" sz="2400" dirty="0"/>
              <a:t>key={</a:t>
            </a:r>
            <a:r>
              <a:rPr lang="en-US" altLang="zh-CN" sz="2400" dirty="0" err="1"/>
              <a:t>d.id</a:t>
            </a:r>
            <a:r>
              <a:rPr lang="en-US" altLang="zh-CN" sz="2400" dirty="0"/>
              <a:t>}</a:t>
            </a:r>
            <a:r>
              <a:rPr lang="zh-CN" altLang="en-US" sz="2400" dirty="0"/>
              <a:t> </a:t>
            </a:r>
            <a:r>
              <a:rPr lang="en-US" altLang="zh-CN" sz="2400" dirty="0" err="1"/>
              <a:t>onPress</a:t>
            </a:r>
            <a:r>
              <a:rPr lang="en-US" altLang="zh-CN" sz="2400" dirty="0"/>
              <a:t>={</a:t>
            </a:r>
            <a:r>
              <a:rPr lang="en-US" altLang="zh-CN" sz="2400" b="1" dirty="0" err="1">
                <a:solidFill>
                  <a:srgbClr val="FF0000"/>
                </a:solidFill>
              </a:rPr>
              <a:t>this.handlePress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</a:rPr>
              <a:t>d.id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en-US" altLang="zh-CN" sz="2400" dirty="0"/>
              <a:t>}&gt;{</a:t>
            </a:r>
            <a:r>
              <a:rPr lang="en-US" altLang="zh-CN" sz="2400" dirty="0" err="1"/>
              <a:t>d.text</a:t>
            </a:r>
            <a:r>
              <a:rPr lang="en-US" altLang="zh-CN" sz="2400" dirty="0"/>
              <a:t>}&lt;/Text&gt;)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77345" y="3612821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错误</a:t>
            </a:r>
            <a:r>
              <a:rPr lang="zh-CN" altLang="en-US" sz="2400" dirty="0"/>
              <a:t>！这样会</a:t>
            </a:r>
            <a:r>
              <a:rPr lang="zh-CN" altLang="en-US" sz="2400" b="1" dirty="0">
                <a:solidFill>
                  <a:srgbClr val="FF0000"/>
                </a:solidFill>
              </a:rPr>
              <a:t>在声明时就直接执行</a:t>
            </a:r>
            <a:r>
              <a:rPr lang="zh-CN" altLang="en-US" sz="2400" dirty="0"/>
              <a:t>，执行时机不对！</a:t>
            </a:r>
            <a:endParaRPr lang="en-US" altLang="zh-CN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144324" y="3253314"/>
            <a:ext cx="2982132" cy="239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7473" y="4259933"/>
            <a:ext cx="11854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err="1"/>
              <a:t>arr.map</a:t>
            </a:r>
            <a:r>
              <a:rPr lang="en-US" altLang="zh-CN" sz="2400" dirty="0"/>
              <a:t>(d</a:t>
            </a:r>
            <a:r>
              <a:rPr lang="zh-CN" altLang="en-US" sz="2400" dirty="0"/>
              <a:t> </a:t>
            </a:r>
            <a:r>
              <a:rPr lang="en-US" altLang="zh-CN" sz="2400" dirty="0"/>
              <a:t>=&gt;</a:t>
            </a:r>
            <a:r>
              <a:rPr lang="zh-CN" altLang="en-US" sz="2400" dirty="0"/>
              <a:t> </a:t>
            </a:r>
            <a:r>
              <a:rPr lang="en-US" altLang="zh-CN" sz="2400" dirty="0"/>
              <a:t>&lt;Text</a:t>
            </a:r>
            <a:r>
              <a:rPr lang="zh-CN" altLang="en-US" sz="2400" dirty="0"/>
              <a:t> </a:t>
            </a:r>
            <a:r>
              <a:rPr lang="en-US" altLang="zh-CN" sz="2400" dirty="0"/>
              <a:t>key={</a:t>
            </a:r>
            <a:r>
              <a:rPr lang="en-US" altLang="zh-CN" sz="2400" dirty="0" err="1"/>
              <a:t>d.id</a:t>
            </a:r>
            <a:r>
              <a:rPr lang="en-US" altLang="zh-CN" sz="2400" dirty="0"/>
              <a:t>}</a:t>
            </a:r>
            <a:r>
              <a:rPr lang="zh-CN" altLang="en-US" sz="2400" dirty="0"/>
              <a:t> </a:t>
            </a:r>
            <a:r>
              <a:rPr lang="en-US" altLang="zh-CN" sz="2400" dirty="0" err="1"/>
              <a:t>onPress</a:t>
            </a:r>
            <a:r>
              <a:rPr lang="en-US" altLang="zh-CN" sz="2400" dirty="0"/>
              <a:t>={</a:t>
            </a:r>
            <a:r>
              <a:rPr lang="en-US" altLang="zh-CN" sz="2400" b="1" dirty="0">
                <a:solidFill>
                  <a:srgbClr val="0070C0"/>
                </a:solidFill>
              </a:rPr>
              <a:t>()</a:t>
            </a:r>
            <a:r>
              <a:rPr lang="zh-CN" altLang="en-US" sz="2400" b="1" dirty="0">
                <a:solidFill>
                  <a:srgbClr val="0070C0"/>
                </a:solidFill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</a:rPr>
              <a:t>=&gt;</a:t>
            </a:r>
            <a:r>
              <a:rPr lang="zh-CN" altLang="en-US" sz="2400" b="1" dirty="0">
                <a:solidFill>
                  <a:srgbClr val="0070C0"/>
                </a:solidFill>
              </a:rPr>
              <a:t> </a:t>
            </a:r>
            <a:r>
              <a:rPr lang="en-US" altLang="zh-CN" sz="2400" b="1" dirty="0" err="1">
                <a:solidFill>
                  <a:srgbClr val="0070C0"/>
                </a:solidFill>
              </a:rPr>
              <a:t>this.handlePress</a:t>
            </a:r>
            <a:r>
              <a:rPr lang="en-US" altLang="zh-CN" sz="2400" b="1" dirty="0">
                <a:solidFill>
                  <a:srgbClr val="0070C0"/>
                </a:solidFill>
              </a:rPr>
              <a:t>(</a:t>
            </a:r>
            <a:r>
              <a:rPr lang="en-US" altLang="zh-CN" sz="2400" b="1" dirty="0" err="1">
                <a:solidFill>
                  <a:srgbClr val="0070C0"/>
                </a:solidFill>
              </a:rPr>
              <a:t>d.id</a:t>
            </a:r>
            <a:r>
              <a:rPr lang="en-US" altLang="zh-CN" sz="2400" b="1" dirty="0">
                <a:solidFill>
                  <a:srgbClr val="0070C0"/>
                </a:solidFill>
              </a:rPr>
              <a:t>)</a:t>
            </a:r>
            <a:r>
              <a:rPr lang="en-US" altLang="zh-CN" sz="2400" dirty="0"/>
              <a:t>}&gt;{</a:t>
            </a:r>
            <a:r>
              <a:rPr lang="en-US" altLang="zh-CN" sz="2400" dirty="0" err="1"/>
              <a:t>d.text</a:t>
            </a:r>
            <a:r>
              <a:rPr lang="en-US" altLang="zh-CN" sz="2400" dirty="0"/>
              <a:t>}&lt;/Text&gt;)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5014635"/>
            <a:ext cx="12346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 err="1"/>
              <a:t>arr.map</a:t>
            </a:r>
            <a:r>
              <a:rPr lang="en-US" altLang="zh-CN" sz="2400" dirty="0"/>
              <a:t>(d</a:t>
            </a:r>
            <a:r>
              <a:rPr lang="zh-CN" altLang="en-US" sz="2400" dirty="0"/>
              <a:t> </a:t>
            </a:r>
            <a:r>
              <a:rPr lang="en-US" altLang="zh-CN" sz="2400" dirty="0"/>
              <a:t>=&gt;</a:t>
            </a:r>
            <a:r>
              <a:rPr lang="zh-CN" altLang="en-US" sz="2400" dirty="0"/>
              <a:t> </a:t>
            </a:r>
            <a:r>
              <a:rPr lang="en-US" altLang="zh-CN" sz="2400" dirty="0"/>
              <a:t>&lt;Text</a:t>
            </a:r>
            <a:r>
              <a:rPr lang="zh-CN" altLang="en-US" sz="2400" dirty="0"/>
              <a:t> </a:t>
            </a:r>
            <a:r>
              <a:rPr lang="en-US" altLang="zh-CN" sz="2400" dirty="0"/>
              <a:t>key={</a:t>
            </a:r>
            <a:r>
              <a:rPr lang="en-US" altLang="zh-CN" sz="2400" dirty="0" err="1"/>
              <a:t>d.id</a:t>
            </a:r>
            <a:r>
              <a:rPr lang="en-US" altLang="zh-CN" sz="2400" dirty="0"/>
              <a:t>}</a:t>
            </a:r>
            <a:r>
              <a:rPr lang="zh-CN" altLang="en-US" sz="2400" dirty="0"/>
              <a:t> </a:t>
            </a:r>
            <a:r>
              <a:rPr lang="en-US" altLang="zh-CN" sz="2400" dirty="0" err="1"/>
              <a:t>onPress</a:t>
            </a:r>
            <a:r>
              <a:rPr lang="en-US" altLang="zh-CN" sz="2400" dirty="0"/>
              <a:t>={</a:t>
            </a:r>
            <a:r>
              <a:rPr lang="en-US" altLang="zh-CN" sz="2400" b="1" dirty="0" err="1">
                <a:solidFill>
                  <a:srgbClr val="0070C0"/>
                </a:solidFill>
              </a:rPr>
              <a:t>this.handlePress.bind</a:t>
            </a:r>
            <a:r>
              <a:rPr lang="en-US" altLang="zh-CN" sz="2400" b="1" dirty="0">
                <a:solidFill>
                  <a:srgbClr val="0070C0"/>
                </a:solidFill>
              </a:rPr>
              <a:t>(this,</a:t>
            </a:r>
            <a:r>
              <a:rPr lang="zh-CN" altLang="en-US" sz="2400" b="1" dirty="0">
                <a:solidFill>
                  <a:srgbClr val="0070C0"/>
                </a:solidFill>
              </a:rPr>
              <a:t> </a:t>
            </a:r>
            <a:r>
              <a:rPr lang="en-US" altLang="zh-CN" sz="2400" b="1" dirty="0" err="1">
                <a:solidFill>
                  <a:srgbClr val="0070C0"/>
                </a:solidFill>
              </a:rPr>
              <a:t>d.id</a:t>
            </a:r>
            <a:r>
              <a:rPr lang="en-US" altLang="zh-CN" sz="2400" b="1" dirty="0">
                <a:solidFill>
                  <a:srgbClr val="0070C0"/>
                </a:solidFill>
              </a:rPr>
              <a:t>)</a:t>
            </a:r>
            <a:r>
              <a:rPr lang="en-US" altLang="zh-CN" sz="2400" dirty="0"/>
              <a:t>}&gt;{</a:t>
            </a:r>
            <a:r>
              <a:rPr lang="en-US" altLang="zh-CN" sz="2400" dirty="0" err="1"/>
              <a:t>d.text</a:t>
            </a:r>
            <a:r>
              <a:rPr lang="en-US" altLang="zh-CN" sz="2400" dirty="0"/>
              <a:t>}&lt;/Text&gt;)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5667" y="5723997"/>
            <a:ext cx="11856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rgbClr val="0070C0"/>
                </a:solidFill>
              </a:rPr>
              <a:t>正确</a:t>
            </a:r>
            <a:r>
              <a:rPr lang="zh-CN" altLang="en-US" sz="2400" dirty="0"/>
              <a:t>！箭头函数或</a:t>
            </a:r>
            <a:r>
              <a:rPr lang="en-US" altLang="zh-CN" sz="2400" dirty="0"/>
              <a:t>bind</a:t>
            </a:r>
            <a:r>
              <a:rPr lang="zh-CN" altLang="en-US" sz="2400" dirty="0"/>
              <a:t>都会生成新函数。传入参数以闭包的形式“封存”，留待调用。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6894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6453" y="2303146"/>
            <a:ext cx="9597588" cy="3277961"/>
          </a:xfrm>
        </p:spPr>
        <p:txBody>
          <a:bodyPr anchor="t">
            <a:normAutofit/>
          </a:bodyPr>
          <a:lstStyle/>
          <a:p>
            <a:r>
              <a:rPr lang="zh-CN" altLang="en-US" sz="4400" dirty="0"/>
              <a:t>场景三：</a:t>
            </a:r>
            <a:r>
              <a:rPr lang="zh-CN" altLang="en-US" sz="4000" dirty="0"/>
              <a:t>倒计时结束触发很多组件的变化</a:t>
            </a:r>
            <a:br>
              <a:rPr lang="en-US" altLang="zh-CN" sz="4000" dirty="0"/>
            </a:br>
            <a:br>
              <a:rPr lang="en-US" altLang="zh-CN" sz="4000" dirty="0"/>
            </a:br>
            <a:r>
              <a:rPr lang="zh-CN" altLang="en-US" sz="4000" dirty="0"/>
              <a:t>（游戏结束、秒杀结束等等）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7239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5409</TotalTime>
  <Words>405</Words>
  <Application>Microsoft Office PowerPoint</Application>
  <PresentationFormat>宽屏</PresentationFormat>
  <Paragraphs>61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Gotham Rounded Medium</vt:lpstr>
      <vt:lpstr>等线</vt:lpstr>
      <vt:lpstr>等线 Light</vt:lpstr>
      <vt:lpstr>Arial</vt:lpstr>
      <vt:lpstr>Office 主题​​</vt:lpstr>
      <vt:lpstr>组件间通信</vt:lpstr>
      <vt:lpstr>场景一：在父组件中修改子组件的时间</vt:lpstr>
      <vt:lpstr>PowerPoint 演示文稿</vt:lpstr>
      <vt:lpstr>PowerPoint 演示文稿</vt:lpstr>
      <vt:lpstr>场景二：倒计时结束时通知父组件</vt:lpstr>
      <vt:lpstr>PowerPoint 演示文稿</vt:lpstr>
      <vt:lpstr>PowerPoint 演示文稿</vt:lpstr>
      <vt:lpstr>PowerPoint 演示文稿</vt:lpstr>
      <vt:lpstr>场景三：倒计时结束触发很多组件的变化  （游戏结束、秒杀结束等等）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qingming luo</cp:lastModifiedBy>
  <cp:revision>577</cp:revision>
  <dcterms:created xsi:type="dcterms:W3CDTF">2016-01-19T08:46:00Z</dcterms:created>
  <dcterms:modified xsi:type="dcterms:W3CDTF">2017-03-24T05:51:49Z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  <property fmtid="{D5CDD505-2E9C-101B-9397-08002B2CF9AE}" pid="3" name="name">
    <vt:lpwstr>低多边形简洁PPT.ppt</vt:lpwstr>
  </property>
  <property fmtid="{D5CDD505-2E9C-101B-9397-08002B2CF9AE}" pid="4" name="fileid">
    <vt:lpwstr>813430</vt:lpwstr>
  </property>
</Properties>
</file>