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8" r:id="rId1"/>
    <p:sldMasterId id="2147483790" r:id="rId2"/>
  </p:sldMasterIdLst>
  <p:notesMasterIdLst>
    <p:notesMasterId r:id="rId30"/>
  </p:notesMasterIdLst>
  <p:sldIdLst>
    <p:sldId id="256" r:id="rId3"/>
    <p:sldId id="260" r:id="rId4"/>
    <p:sldId id="1144" r:id="rId5"/>
    <p:sldId id="1147" r:id="rId6"/>
    <p:sldId id="1136" r:id="rId7"/>
    <p:sldId id="1129" r:id="rId8"/>
    <p:sldId id="262" r:id="rId9"/>
    <p:sldId id="271" r:id="rId10"/>
    <p:sldId id="479" r:id="rId11"/>
    <p:sldId id="1130" r:id="rId12"/>
    <p:sldId id="483" r:id="rId13"/>
    <p:sldId id="1138" r:id="rId14"/>
    <p:sldId id="1139" r:id="rId15"/>
    <p:sldId id="1140" r:id="rId16"/>
    <p:sldId id="486" r:id="rId17"/>
    <p:sldId id="1126" r:id="rId18"/>
    <p:sldId id="1134" r:id="rId19"/>
    <p:sldId id="1148" r:id="rId20"/>
    <p:sldId id="1145" r:id="rId21"/>
    <p:sldId id="1149" r:id="rId22"/>
    <p:sldId id="1146" r:id="rId23"/>
    <p:sldId id="1150" r:id="rId24"/>
    <p:sldId id="1151" r:id="rId25"/>
    <p:sldId id="267" r:id="rId26"/>
    <p:sldId id="1152" r:id="rId27"/>
    <p:sldId id="1137" r:id="rId28"/>
    <p:sldId id="268"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E4AEE-99FD-48BC-9A6A-7B87195E9F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953B97-51E5-4F85-985B-23FA1583B758}">
      <dgm:prSet/>
      <dgm:spPr/>
      <dgm:t>
        <a:bodyPr/>
        <a:lstStyle/>
        <a:p>
          <a:pPr>
            <a:lnSpc>
              <a:spcPct val="100000"/>
            </a:lnSpc>
            <a:defRPr cap="all"/>
          </a:pPr>
          <a:r>
            <a:rPr lang="en-US"/>
            <a:t>Business  Problem</a:t>
          </a:r>
        </a:p>
      </dgm:t>
    </dgm:pt>
    <dgm:pt modelId="{0771C33F-D1F1-4CC1-B0DC-5D047C77111A}" type="parTrans" cxnId="{8A694130-D324-4B39-B82D-12A3EB1CA38A}">
      <dgm:prSet/>
      <dgm:spPr/>
      <dgm:t>
        <a:bodyPr/>
        <a:lstStyle/>
        <a:p>
          <a:endParaRPr lang="en-US"/>
        </a:p>
      </dgm:t>
    </dgm:pt>
    <dgm:pt modelId="{299B03AA-AB62-4F06-83AB-CDF70BCC27AA}" type="sibTrans" cxnId="{8A694130-D324-4B39-B82D-12A3EB1CA38A}">
      <dgm:prSet/>
      <dgm:spPr/>
      <dgm:t>
        <a:bodyPr/>
        <a:lstStyle/>
        <a:p>
          <a:endParaRPr lang="en-US"/>
        </a:p>
      </dgm:t>
    </dgm:pt>
    <dgm:pt modelId="{93481BF5-0628-4D6B-8CD9-FF5E4216664D}">
      <dgm:prSet/>
      <dgm:spPr/>
      <dgm:t>
        <a:bodyPr/>
        <a:lstStyle/>
        <a:p>
          <a:pPr>
            <a:lnSpc>
              <a:spcPct val="100000"/>
            </a:lnSpc>
            <a:defRPr cap="all"/>
          </a:pPr>
          <a:r>
            <a:rPr lang="en-US"/>
            <a:t>Data Understanding</a:t>
          </a:r>
        </a:p>
      </dgm:t>
    </dgm:pt>
    <dgm:pt modelId="{2DF2D042-3531-4A84-8F3D-496116DAD408}" type="parTrans" cxnId="{EA16EB18-D98C-40A0-AC63-F398BF3200EC}">
      <dgm:prSet/>
      <dgm:spPr/>
      <dgm:t>
        <a:bodyPr/>
        <a:lstStyle/>
        <a:p>
          <a:endParaRPr lang="en-US"/>
        </a:p>
      </dgm:t>
    </dgm:pt>
    <dgm:pt modelId="{6D16F139-A465-496C-8818-E567C7275E4F}" type="sibTrans" cxnId="{EA16EB18-D98C-40A0-AC63-F398BF3200EC}">
      <dgm:prSet/>
      <dgm:spPr/>
      <dgm:t>
        <a:bodyPr/>
        <a:lstStyle/>
        <a:p>
          <a:endParaRPr lang="en-US"/>
        </a:p>
      </dgm:t>
    </dgm:pt>
    <dgm:pt modelId="{2B43911D-560F-4AD7-868C-3A73819BC7C3}">
      <dgm:prSet/>
      <dgm:spPr/>
      <dgm:t>
        <a:bodyPr/>
        <a:lstStyle/>
        <a:p>
          <a:pPr>
            <a:lnSpc>
              <a:spcPct val="100000"/>
            </a:lnSpc>
            <a:defRPr cap="all"/>
          </a:pPr>
          <a:r>
            <a:rPr lang="en-US"/>
            <a:t>Modelling</a:t>
          </a:r>
        </a:p>
      </dgm:t>
    </dgm:pt>
    <dgm:pt modelId="{7B95BDE3-DC28-4825-A470-C4121408A837}" type="parTrans" cxnId="{5F4CD9E2-AA70-41AD-B6A6-C7B8553466BA}">
      <dgm:prSet/>
      <dgm:spPr/>
      <dgm:t>
        <a:bodyPr/>
        <a:lstStyle/>
        <a:p>
          <a:endParaRPr lang="en-US"/>
        </a:p>
      </dgm:t>
    </dgm:pt>
    <dgm:pt modelId="{500E5728-EF24-43E2-AA54-8739A4779DAF}" type="sibTrans" cxnId="{5F4CD9E2-AA70-41AD-B6A6-C7B8553466BA}">
      <dgm:prSet/>
      <dgm:spPr/>
      <dgm:t>
        <a:bodyPr/>
        <a:lstStyle/>
        <a:p>
          <a:endParaRPr lang="en-US"/>
        </a:p>
      </dgm:t>
    </dgm:pt>
    <dgm:pt modelId="{491BA784-5F5D-4344-9EB5-25E0DB54CDB4}">
      <dgm:prSet/>
      <dgm:spPr/>
      <dgm:t>
        <a:bodyPr/>
        <a:lstStyle/>
        <a:p>
          <a:pPr>
            <a:lnSpc>
              <a:spcPct val="100000"/>
            </a:lnSpc>
            <a:defRPr cap="all"/>
          </a:pPr>
          <a:r>
            <a:rPr lang="en-US"/>
            <a:t>Evaluation</a:t>
          </a:r>
        </a:p>
      </dgm:t>
    </dgm:pt>
    <dgm:pt modelId="{A8BC447D-552C-4EE6-8517-A87E40C5E071}" type="parTrans" cxnId="{2A01E886-54C4-4125-A27C-A33FF2960C42}">
      <dgm:prSet/>
      <dgm:spPr/>
      <dgm:t>
        <a:bodyPr/>
        <a:lstStyle/>
        <a:p>
          <a:endParaRPr lang="en-US"/>
        </a:p>
      </dgm:t>
    </dgm:pt>
    <dgm:pt modelId="{04887F51-B382-4D47-8739-A21DCD5CE765}" type="sibTrans" cxnId="{2A01E886-54C4-4125-A27C-A33FF2960C42}">
      <dgm:prSet/>
      <dgm:spPr/>
      <dgm:t>
        <a:bodyPr/>
        <a:lstStyle/>
        <a:p>
          <a:endParaRPr lang="en-US"/>
        </a:p>
      </dgm:t>
    </dgm:pt>
    <dgm:pt modelId="{64548C08-CCC5-4B00-8AF7-FD7B9BA920C3}">
      <dgm:prSet/>
      <dgm:spPr/>
      <dgm:t>
        <a:bodyPr/>
        <a:lstStyle/>
        <a:p>
          <a:pPr>
            <a:lnSpc>
              <a:spcPct val="100000"/>
            </a:lnSpc>
            <a:defRPr cap="all"/>
          </a:pPr>
          <a:r>
            <a:rPr lang="en-US"/>
            <a:t>Conclusion</a:t>
          </a:r>
        </a:p>
      </dgm:t>
    </dgm:pt>
    <dgm:pt modelId="{69D0FB73-85E9-4C29-92F0-4E43671B9ABE}" type="parTrans" cxnId="{CAA7215B-3713-4028-ADA4-336A9FF3D5C2}">
      <dgm:prSet/>
      <dgm:spPr/>
      <dgm:t>
        <a:bodyPr/>
        <a:lstStyle/>
        <a:p>
          <a:endParaRPr lang="en-US"/>
        </a:p>
      </dgm:t>
    </dgm:pt>
    <dgm:pt modelId="{A00AD0FD-0347-48E0-B566-C57F00F76C91}" type="sibTrans" cxnId="{CAA7215B-3713-4028-ADA4-336A9FF3D5C2}">
      <dgm:prSet/>
      <dgm:spPr/>
      <dgm:t>
        <a:bodyPr/>
        <a:lstStyle/>
        <a:p>
          <a:endParaRPr lang="en-US"/>
        </a:p>
      </dgm:t>
    </dgm:pt>
    <dgm:pt modelId="{534A1E15-A664-4ADB-A83B-5A9B6BF501A9}">
      <dgm:prSet/>
      <dgm:spPr/>
      <dgm:t>
        <a:bodyPr/>
        <a:lstStyle/>
        <a:p>
          <a:pPr>
            <a:lnSpc>
              <a:spcPct val="100000"/>
            </a:lnSpc>
            <a:defRPr cap="all"/>
          </a:pPr>
          <a:r>
            <a:rPr lang="en-US"/>
            <a:t>Deployment</a:t>
          </a:r>
        </a:p>
      </dgm:t>
    </dgm:pt>
    <dgm:pt modelId="{2AD6CC11-33C3-430B-95AF-94FFCF35AD26}" type="parTrans" cxnId="{48D308CD-8924-41E3-BD80-0E5D6E38CBDD}">
      <dgm:prSet/>
      <dgm:spPr/>
      <dgm:t>
        <a:bodyPr/>
        <a:lstStyle/>
        <a:p>
          <a:endParaRPr lang="en-KE"/>
        </a:p>
      </dgm:t>
    </dgm:pt>
    <dgm:pt modelId="{A27C685A-8921-45A2-B29A-1342E6FA8309}" type="sibTrans" cxnId="{48D308CD-8924-41E3-BD80-0E5D6E38CBDD}">
      <dgm:prSet/>
      <dgm:spPr/>
      <dgm:t>
        <a:bodyPr/>
        <a:lstStyle/>
        <a:p>
          <a:endParaRPr lang="en-KE"/>
        </a:p>
      </dgm:t>
    </dgm:pt>
    <dgm:pt modelId="{D58D99B9-C96B-4044-8A2E-46D3F482DA10}" type="pres">
      <dgm:prSet presAssocID="{EF7E4AEE-99FD-48BC-9A6A-7B87195E9FD1}" presName="root" presStyleCnt="0">
        <dgm:presLayoutVars>
          <dgm:dir/>
          <dgm:resizeHandles val="exact"/>
        </dgm:presLayoutVars>
      </dgm:prSet>
      <dgm:spPr/>
    </dgm:pt>
    <dgm:pt modelId="{881FBCFE-4B97-420C-A3AE-B1B150ADAC44}" type="pres">
      <dgm:prSet presAssocID="{4B953B97-51E5-4F85-985B-23FA1583B758}" presName="compNode" presStyleCnt="0"/>
      <dgm:spPr/>
    </dgm:pt>
    <dgm:pt modelId="{13C02EC3-E3B3-4A5B-B99D-0F67AB59F698}" type="pres">
      <dgm:prSet presAssocID="{4B953B97-51E5-4F85-985B-23FA1583B758}" presName="iconBgRect" presStyleLbl="bgShp" presStyleIdx="0" presStyleCnt="6"/>
      <dgm:spPr/>
    </dgm:pt>
    <dgm:pt modelId="{2E973B4E-7D69-4618-BDFF-4E2F54FE868D}" type="pres">
      <dgm:prSet presAssocID="{4B953B97-51E5-4F85-985B-23FA1583B75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C576FAA1-22F0-480F-B99A-846D6BB27B75}" type="pres">
      <dgm:prSet presAssocID="{4B953B97-51E5-4F85-985B-23FA1583B758}" presName="spaceRect" presStyleCnt="0"/>
      <dgm:spPr/>
    </dgm:pt>
    <dgm:pt modelId="{A6F8B73E-FAC3-47BC-A37E-1223D4B880D7}" type="pres">
      <dgm:prSet presAssocID="{4B953B97-51E5-4F85-985B-23FA1583B758}" presName="textRect" presStyleLbl="revTx" presStyleIdx="0" presStyleCnt="6">
        <dgm:presLayoutVars>
          <dgm:chMax val="1"/>
          <dgm:chPref val="1"/>
        </dgm:presLayoutVars>
      </dgm:prSet>
      <dgm:spPr/>
    </dgm:pt>
    <dgm:pt modelId="{DBBFF99A-66B6-4439-87ED-BB5523A4F964}" type="pres">
      <dgm:prSet presAssocID="{299B03AA-AB62-4F06-83AB-CDF70BCC27AA}" presName="sibTrans" presStyleCnt="0"/>
      <dgm:spPr/>
    </dgm:pt>
    <dgm:pt modelId="{B9FA0F9E-DF31-47AB-830B-0E9C01803BA1}" type="pres">
      <dgm:prSet presAssocID="{93481BF5-0628-4D6B-8CD9-FF5E4216664D}" presName="compNode" presStyleCnt="0"/>
      <dgm:spPr/>
    </dgm:pt>
    <dgm:pt modelId="{E4469C6F-A950-40D5-8A0A-74280B167EE7}" type="pres">
      <dgm:prSet presAssocID="{93481BF5-0628-4D6B-8CD9-FF5E4216664D}" presName="iconBgRect" presStyleLbl="bgShp" presStyleIdx="1" presStyleCnt="6"/>
      <dgm:spPr/>
    </dgm:pt>
    <dgm:pt modelId="{1E38B262-6C10-400A-A6B1-9CACC52C5D39}" type="pres">
      <dgm:prSet presAssocID="{93481BF5-0628-4D6B-8CD9-FF5E4216664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77DE5FC-5FD6-4682-B450-2EA1BC811447}" type="pres">
      <dgm:prSet presAssocID="{93481BF5-0628-4D6B-8CD9-FF5E4216664D}" presName="spaceRect" presStyleCnt="0"/>
      <dgm:spPr/>
    </dgm:pt>
    <dgm:pt modelId="{A65554AE-A330-416F-9BB4-AA16517DC0FF}" type="pres">
      <dgm:prSet presAssocID="{93481BF5-0628-4D6B-8CD9-FF5E4216664D}" presName="textRect" presStyleLbl="revTx" presStyleIdx="1" presStyleCnt="6">
        <dgm:presLayoutVars>
          <dgm:chMax val="1"/>
          <dgm:chPref val="1"/>
        </dgm:presLayoutVars>
      </dgm:prSet>
      <dgm:spPr/>
    </dgm:pt>
    <dgm:pt modelId="{93AA4A07-BC9A-42C7-9F7D-6EEF52AAB804}" type="pres">
      <dgm:prSet presAssocID="{6D16F139-A465-496C-8818-E567C7275E4F}" presName="sibTrans" presStyleCnt="0"/>
      <dgm:spPr/>
    </dgm:pt>
    <dgm:pt modelId="{F3527CC8-A5CD-427A-BBDA-E1B125BBF6E9}" type="pres">
      <dgm:prSet presAssocID="{2B43911D-560F-4AD7-868C-3A73819BC7C3}" presName="compNode" presStyleCnt="0"/>
      <dgm:spPr/>
    </dgm:pt>
    <dgm:pt modelId="{00B8CBAA-9316-43AF-A377-1441EF927C08}" type="pres">
      <dgm:prSet presAssocID="{2B43911D-560F-4AD7-868C-3A73819BC7C3}" presName="iconBgRect" presStyleLbl="bgShp" presStyleIdx="2" presStyleCnt="6"/>
      <dgm:spPr/>
    </dgm:pt>
    <dgm:pt modelId="{2EB6A674-39D7-4939-8900-1B0A624207FC}" type="pres">
      <dgm:prSet presAssocID="{2B43911D-560F-4AD7-868C-3A73819BC7C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0E837C0-339C-4EB5-BBF5-E77CBE85FBC9}" type="pres">
      <dgm:prSet presAssocID="{2B43911D-560F-4AD7-868C-3A73819BC7C3}" presName="spaceRect" presStyleCnt="0"/>
      <dgm:spPr/>
    </dgm:pt>
    <dgm:pt modelId="{EAA698C2-2D14-463D-9387-540B188EE3F3}" type="pres">
      <dgm:prSet presAssocID="{2B43911D-560F-4AD7-868C-3A73819BC7C3}" presName="textRect" presStyleLbl="revTx" presStyleIdx="2" presStyleCnt="6">
        <dgm:presLayoutVars>
          <dgm:chMax val="1"/>
          <dgm:chPref val="1"/>
        </dgm:presLayoutVars>
      </dgm:prSet>
      <dgm:spPr/>
    </dgm:pt>
    <dgm:pt modelId="{A4A2FD08-C1E5-43E6-9C2A-F3FE3FD4D12D}" type="pres">
      <dgm:prSet presAssocID="{500E5728-EF24-43E2-AA54-8739A4779DAF}" presName="sibTrans" presStyleCnt="0"/>
      <dgm:spPr/>
    </dgm:pt>
    <dgm:pt modelId="{4BC4AB81-4605-42E5-9361-70AE9DB46DAF}" type="pres">
      <dgm:prSet presAssocID="{491BA784-5F5D-4344-9EB5-25E0DB54CDB4}" presName="compNode" presStyleCnt="0"/>
      <dgm:spPr/>
    </dgm:pt>
    <dgm:pt modelId="{56F6B60C-C6AA-44EF-B84F-198E875D5D52}" type="pres">
      <dgm:prSet presAssocID="{491BA784-5F5D-4344-9EB5-25E0DB54CDB4}" presName="iconBgRect" presStyleLbl="bgShp" presStyleIdx="3" presStyleCnt="6"/>
      <dgm:spPr/>
    </dgm:pt>
    <dgm:pt modelId="{14D71901-A78A-4ACB-92E3-09D05DF241B5}" type="pres">
      <dgm:prSet presAssocID="{491BA784-5F5D-4344-9EB5-25E0DB54CDB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F08D389-DE72-4FB5-8B72-1BFFCF33259A}" type="pres">
      <dgm:prSet presAssocID="{491BA784-5F5D-4344-9EB5-25E0DB54CDB4}" presName="spaceRect" presStyleCnt="0"/>
      <dgm:spPr/>
    </dgm:pt>
    <dgm:pt modelId="{AD193676-CFB1-452A-B9E7-61792C5DC8B9}" type="pres">
      <dgm:prSet presAssocID="{491BA784-5F5D-4344-9EB5-25E0DB54CDB4}" presName="textRect" presStyleLbl="revTx" presStyleIdx="3" presStyleCnt="6">
        <dgm:presLayoutVars>
          <dgm:chMax val="1"/>
          <dgm:chPref val="1"/>
        </dgm:presLayoutVars>
      </dgm:prSet>
      <dgm:spPr/>
    </dgm:pt>
    <dgm:pt modelId="{14B043BF-896F-458C-9518-20498763AF4B}" type="pres">
      <dgm:prSet presAssocID="{04887F51-B382-4D47-8739-A21DCD5CE765}" presName="sibTrans" presStyleCnt="0"/>
      <dgm:spPr/>
    </dgm:pt>
    <dgm:pt modelId="{0EB14965-EBDF-4807-B97A-E87681ACFFFE}" type="pres">
      <dgm:prSet presAssocID="{534A1E15-A664-4ADB-A83B-5A9B6BF501A9}" presName="compNode" presStyleCnt="0"/>
      <dgm:spPr/>
    </dgm:pt>
    <dgm:pt modelId="{ED9EB72A-2AC0-46D8-801C-5CD7150D811A}" type="pres">
      <dgm:prSet presAssocID="{534A1E15-A664-4ADB-A83B-5A9B6BF501A9}" presName="iconBgRect" presStyleLbl="bgShp" presStyleIdx="4" presStyleCnt="6"/>
      <dgm:spPr/>
    </dgm:pt>
    <dgm:pt modelId="{C3EB3D3F-A8DE-4C29-AED2-080F4F9A25DA}" type="pres">
      <dgm:prSet presAssocID="{534A1E15-A664-4ADB-A83B-5A9B6BF501A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65F2CD22-1FB0-48D2-835F-50BD47B2395E}" type="pres">
      <dgm:prSet presAssocID="{534A1E15-A664-4ADB-A83B-5A9B6BF501A9}" presName="spaceRect" presStyleCnt="0"/>
      <dgm:spPr/>
    </dgm:pt>
    <dgm:pt modelId="{0B5E18FA-CC54-4E0D-A709-E58884A9B636}" type="pres">
      <dgm:prSet presAssocID="{534A1E15-A664-4ADB-A83B-5A9B6BF501A9}" presName="textRect" presStyleLbl="revTx" presStyleIdx="4" presStyleCnt="6">
        <dgm:presLayoutVars>
          <dgm:chMax val="1"/>
          <dgm:chPref val="1"/>
        </dgm:presLayoutVars>
      </dgm:prSet>
      <dgm:spPr/>
    </dgm:pt>
    <dgm:pt modelId="{0AD7FDF2-032B-41E1-B2D1-ED85B076A4AD}" type="pres">
      <dgm:prSet presAssocID="{A27C685A-8921-45A2-B29A-1342E6FA8309}" presName="sibTrans" presStyleCnt="0"/>
      <dgm:spPr/>
    </dgm:pt>
    <dgm:pt modelId="{AAEF82EA-604B-4593-8C24-30562377035F}" type="pres">
      <dgm:prSet presAssocID="{64548C08-CCC5-4B00-8AF7-FD7B9BA920C3}" presName="compNode" presStyleCnt="0"/>
      <dgm:spPr/>
    </dgm:pt>
    <dgm:pt modelId="{CEF432FE-A294-40D7-BBD4-48F102E5D3FA}" type="pres">
      <dgm:prSet presAssocID="{64548C08-CCC5-4B00-8AF7-FD7B9BA920C3}" presName="iconBgRect" presStyleLbl="bgShp" presStyleIdx="5" presStyleCnt="6"/>
      <dgm:spPr/>
    </dgm:pt>
    <dgm:pt modelId="{EF05E267-3139-4CC5-810C-5D5EE22D84A9}" type="pres">
      <dgm:prSet presAssocID="{64548C08-CCC5-4B00-8AF7-FD7B9BA920C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539F5588-4B12-495B-8E81-D8FE41A35738}" type="pres">
      <dgm:prSet presAssocID="{64548C08-CCC5-4B00-8AF7-FD7B9BA920C3}" presName="spaceRect" presStyleCnt="0"/>
      <dgm:spPr/>
    </dgm:pt>
    <dgm:pt modelId="{A6934279-7163-411D-94B9-6EA900EDF675}" type="pres">
      <dgm:prSet presAssocID="{64548C08-CCC5-4B00-8AF7-FD7B9BA920C3}" presName="textRect" presStyleLbl="revTx" presStyleIdx="5" presStyleCnt="6">
        <dgm:presLayoutVars>
          <dgm:chMax val="1"/>
          <dgm:chPref val="1"/>
        </dgm:presLayoutVars>
      </dgm:prSet>
      <dgm:spPr/>
    </dgm:pt>
  </dgm:ptLst>
  <dgm:cxnLst>
    <dgm:cxn modelId="{EA16EB18-D98C-40A0-AC63-F398BF3200EC}" srcId="{EF7E4AEE-99FD-48BC-9A6A-7B87195E9FD1}" destId="{93481BF5-0628-4D6B-8CD9-FF5E4216664D}" srcOrd="1" destOrd="0" parTransId="{2DF2D042-3531-4A84-8F3D-496116DAD408}" sibTransId="{6D16F139-A465-496C-8818-E567C7275E4F}"/>
    <dgm:cxn modelId="{E043711D-2329-460B-986A-A52D606F9D71}" type="presOf" srcId="{64548C08-CCC5-4B00-8AF7-FD7B9BA920C3}" destId="{A6934279-7163-411D-94B9-6EA900EDF675}" srcOrd="0" destOrd="0" presId="urn:microsoft.com/office/officeart/2018/5/layout/IconCircleLabelList"/>
    <dgm:cxn modelId="{410B7A2C-8E15-43C6-A84F-752E0464F107}" type="presOf" srcId="{491BA784-5F5D-4344-9EB5-25E0DB54CDB4}" destId="{AD193676-CFB1-452A-B9E7-61792C5DC8B9}" srcOrd="0" destOrd="0" presId="urn:microsoft.com/office/officeart/2018/5/layout/IconCircleLabelList"/>
    <dgm:cxn modelId="{8A694130-D324-4B39-B82D-12A3EB1CA38A}" srcId="{EF7E4AEE-99FD-48BC-9A6A-7B87195E9FD1}" destId="{4B953B97-51E5-4F85-985B-23FA1583B758}" srcOrd="0" destOrd="0" parTransId="{0771C33F-D1F1-4CC1-B0DC-5D047C77111A}" sibTransId="{299B03AA-AB62-4F06-83AB-CDF70BCC27AA}"/>
    <dgm:cxn modelId="{CAA7215B-3713-4028-ADA4-336A9FF3D5C2}" srcId="{EF7E4AEE-99FD-48BC-9A6A-7B87195E9FD1}" destId="{64548C08-CCC5-4B00-8AF7-FD7B9BA920C3}" srcOrd="5" destOrd="0" parTransId="{69D0FB73-85E9-4C29-92F0-4E43671B9ABE}" sibTransId="{A00AD0FD-0347-48E0-B566-C57F00F76C91}"/>
    <dgm:cxn modelId="{E0B92744-C4D6-43D2-B0AB-5AEF9DE2C118}" type="presOf" srcId="{93481BF5-0628-4D6B-8CD9-FF5E4216664D}" destId="{A65554AE-A330-416F-9BB4-AA16517DC0FF}" srcOrd="0" destOrd="0" presId="urn:microsoft.com/office/officeart/2018/5/layout/IconCircleLabelList"/>
    <dgm:cxn modelId="{C56B006B-C63E-489C-9715-35310D8579C0}" type="presOf" srcId="{534A1E15-A664-4ADB-A83B-5A9B6BF501A9}" destId="{0B5E18FA-CC54-4E0D-A709-E58884A9B636}" srcOrd="0" destOrd="0" presId="urn:microsoft.com/office/officeart/2018/5/layout/IconCircleLabelList"/>
    <dgm:cxn modelId="{2A01E886-54C4-4125-A27C-A33FF2960C42}" srcId="{EF7E4AEE-99FD-48BC-9A6A-7B87195E9FD1}" destId="{491BA784-5F5D-4344-9EB5-25E0DB54CDB4}" srcOrd="3" destOrd="0" parTransId="{A8BC447D-552C-4EE6-8517-A87E40C5E071}" sibTransId="{04887F51-B382-4D47-8739-A21DCD5CE765}"/>
    <dgm:cxn modelId="{4EEB8F88-B59E-47FD-9B40-62EB2A01690F}" type="presOf" srcId="{4B953B97-51E5-4F85-985B-23FA1583B758}" destId="{A6F8B73E-FAC3-47BC-A37E-1223D4B880D7}" srcOrd="0" destOrd="0" presId="urn:microsoft.com/office/officeart/2018/5/layout/IconCircleLabelList"/>
    <dgm:cxn modelId="{6449928C-657E-497E-93FA-631526BBA746}" type="presOf" srcId="{EF7E4AEE-99FD-48BC-9A6A-7B87195E9FD1}" destId="{D58D99B9-C96B-4044-8A2E-46D3F482DA10}" srcOrd="0" destOrd="0" presId="urn:microsoft.com/office/officeart/2018/5/layout/IconCircleLabelList"/>
    <dgm:cxn modelId="{48D308CD-8924-41E3-BD80-0E5D6E38CBDD}" srcId="{EF7E4AEE-99FD-48BC-9A6A-7B87195E9FD1}" destId="{534A1E15-A664-4ADB-A83B-5A9B6BF501A9}" srcOrd="4" destOrd="0" parTransId="{2AD6CC11-33C3-430B-95AF-94FFCF35AD26}" sibTransId="{A27C685A-8921-45A2-B29A-1342E6FA8309}"/>
    <dgm:cxn modelId="{5F4CD9E2-AA70-41AD-B6A6-C7B8553466BA}" srcId="{EF7E4AEE-99FD-48BC-9A6A-7B87195E9FD1}" destId="{2B43911D-560F-4AD7-868C-3A73819BC7C3}" srcOrd="2" destOrd="0" parTransId="{7B95BDE3-DC28-4825-A470-C4121408A837}" sibTransId="{500E5728-EF24-43E2-AA54-8739A4779DAF}"/>
    <dgm:cxn modelId="{749109F8-1AD6-4C16-8C2D-0F4E66BD2CB5}" type="presOf" srcId="{2B43911D-560F-4AD7-868C-3A73819BC7C3}" destId="{EAA698C2-2D14-463D-9387-540B188EE3F3}" srcOrd="0" destOrd="0" presId="urn:microsoft.com/office/officeart/2018/5/layout/IconCircleLabelList"/>
    <dgm:cxn modelId="{607CD3A4-8098-4757-8003-7F509634DD7E}" type="presParOf" srcId="{D58D99B9-C96B-4044-8A2E-46D3F482DA10}" destId="{881FBCFE-4B97-420C-A3AE-B1B150ADAC44}" srcOrd="0" destOrd="0" presId="urn:microsoft.com/office/officeart/2018/5/layout/IconCircleLabelList"/>
    <dgm:cxn modelId="{11AD5D98-1DC4-4207-A3BA-82451671CCFE}" type="presParOf" srcId="{881FBCFE-4B97-420C-A3AE-B1B150ADAC44}" destId="{13C02EC3-E3B3-4A5B-B99D-0F67AB59F698}" srcOrd="0" destOrd="0" presId="urn:microsoft.com/office/officeart/2018/5/layout/IconCircleLabelList"/>
    <dgm:cxn modelId="{490449BA-636F-4512-8E7A-077BB531BC02}" type="presParOf" srcId="{881FBCFE-4B97-420C-A3AE-B1B150ADAC44}" destId="{2E973B4E-7D69-4618-BDFF-4E2F54FE868D}" srcOrd="1" destOrd="0" presId="urn:microsoft.com/office/officeart/2018/5/layout/IconCircleLabelList"/>
    <dgm:cxn modelId="{849C65CB-5B8F-4EC1-9874-EA1DF55B2559}" type="presParOf" srcId="{881FBCFE-4B97-420C-A3AE-B1B150ADAC44}" destId="{C576FAA1-22F0-480F-B99A-846D6BB27B75}" srcOrd="2" destOrd="0" presId="urn:microsoft.com/office/officeart/2018/5/layout/IconCircleLabelList"/>
    <dgm:cxn modelId="{32735FC7-DC5C-43BD-8FF8-4597BA8ED6AA}" type="presParOf" srcId="{881FBCFE-4B97-420C-A3AE-B1B150ADAC44}" destId="{A6F8B73E-FAC3-47BC-A37E-1223D4B880D7}" srcOrd="3" destOrd="0" presId="urn:microsoft.com/office/officeart/2018/5/layout/IconCircleLabelList"/>
    <dgm:cxn modelId="{8F0EE466-C940-4FC2-96D9-EAF73173B719}" type="presParOf" srcId="{D58D99B9-C96B-4044-8A2E-46D3F482DA10}" destId="{DBBFF99A-66B6-4439-87ED-BB5523A4F964}" srcOrd="1" destOrd="0" presId="urn:microsoft.com/office/officeart/2018/5/layout/IconCircleLabelList"/>
    <dgm:cxn modelId="{5DF0B1F0-D390-411B-B8EF-C8819A865F1D}" type="presParOf" srcId="{D58D99B9-C96B-4044-8A2E-46D3F482DA10}" destId="{B9FA0F9E-DF31-47AB-830B-0E9C01803BA1}" srcOrd="2" destOrd="0" presId="urn:microsoft.com/office/officeart/2018/5/layout/IconCircleLabelList"/>
    <dgm:cxn modelId="{91ADA0D5-8317-4DD2-92EC-49032EF473D5}" type="presParOf" srcId="{B9FA0F9E-DF31-47AB-830B-0E9C01803BA1}" destId="{E4469C6F-A950-40D5-8A0A-74280B167EE7}" srcOrd="0" destOrd="0" presId="urn:microsoft.com/office/officeart/2018/5/layout/IconCircleLabelList"/>
    <dgm:cxn modelId="{FEDF859C-5615-408E-B086-29F055E4D010}" type="presParOf" srcId="{B9FA0F9E-DF31-47AB-830B-0E9C01803BA1}" destId="{1E38B262-6C10-400A-A6B1-9CACC52C5D39}" srcOrd="1" destOrd="0" presId="urn:microsoft.com/office/officeart/2018/5/layout/IconCircleLabelList"/>
    <dgm:cxn modelId="{93F4525E-F24E-4C8A-B502-BCAD1694E6A1}" type="presParOf" srcId="{B9FA0F9E-DF31-47AB-830B-0E9C01803BA1}" destId="{877DE5FC-5FD6-4682-B450-2EA1BC811447}" srcOrd="2" destOrd="0" presId="urn:microsoft.com/office/officeart/2018/5/layout/IconCircleLabelList"/>
    <dgm:cxn modelId="{6758DD20-9B83-4E57-AD3D-A632D618E1B8}" type="presParOf" srcId="{B9FA0F9E-DF31-47AB-830B-0E9C01803BA1}" destId="{A65554AE-A330-416F-9BB4-AA16517DC0FF}" srcOrd="3" destOrd="0" presId="urn:microsoft.com/office/officeart/2018/5/layout/IconCircleLabelList"/>
    <dgm:cxn modelId="{BC8F4513-39A2-4B84-B407-65EF642B6D90}" type="presParOf" srcId="{D58D99B9-C96B-4044-8A2E-46D3F482DA10}" destId="{93AA4A07-BC9A-42C7-9F7D-6EEF52AAB804}" srcOrd="3" destOrd="0" presId="urn:microsoft.com/office/officeart/2018/5/layout/IconCircleLabelList"/>
    <dgm:cxn modelId="{1401B8BE-0EAE-47D4-AFC1-7C2A80EDB450}" type="presParOf" srcId="{D58D99B9-C96B-4044-8A2E-46D3F482DA10}" destId="{F3527CC8-A5CD-427A-BBDA-E1B125BBF6E9}" srcOrd="4" destOrd="0" presId="urn:microsoft.com/office/officeart/2018/5/layout/IconCircleLabelList"/>
    <dgm:cxn modelId="{BBC2BF9F-1C76-4EB2-A532-62F4E1E4B920}" type="presParOf" srcId="{F3527CC8-A5CD-427A-BBDA-E1B125BBF6E9}" destId="{00B8CBAA-9316-43AF-A377-1441EF927C08}" srcOrd="0" destOrd="0" presId="urn:microsoft.com/office/officeart/2018/5/layout/IconCircleLabelList"/>
    <dgm:cxn modelId="{095D552E-0E03-49B4-A843-D18026056424}" type="presParOf" srcId="{F3527CC8-A5CD-427A-BBDA-E1B125BBF6E9}" destId="{2EB6A674-39D7-4939-8900-1B0A624207FC}" srcOrd="1" destOrd="0" presId="urn:microsoft.com/office/officeart/2018/5/layout/IconCircleLabelList"/>
    <dgm:cxn modelId="{CF7FB44E-B432-43E2-B522-13B99EE8AF31}" type="presParOf" srcId="{F3527CC8-A5CD-427A-BBDA-E1B125BBF6E9}" destId="{70E837C0-339C-4EB5-BBF5-E77CBE85FBC9}" srcOrd="2" destOrd="0" presId="urn:microsoft.com/office/officeart/2018/5/layout/IconCircleLabelList"/>
    <dgm:cxn modelId="{6A703D22-CCFF-4FDE-AA43-FBF8DFA31607}" type="presParOf" srcId="{F3527CC8-A5CD-427A-BBDA-E1B125BBF6E9}" destId="{EAA698C2-2D14-463D-9387-540B188EE3F3}" srcOrd="3" destOrd="0" presId="urn:microsoft.com/office/officeart/2018/5/layout/IconCircleLabelList"/>
    <dgm:cxn modelId="{43378E0C-0EEB-4CB2-9C24-FA6B1580E6AA}" type="presParOf" srcId="{D58D99B9-C96B-4044-8A2E-46D3F482DA10}" destId="{A4A2FD08-C1E5-43E6-9C2A-F3FE3FD4D12D}" srcOrd="5" destOrd="0" presId="urn:microsoft.com/office/officeart/2018/5/layout/IconCircleLabelList"/>
    <dgm:cxn modelId="{D50890CD-C8E2-4602-A569-C0BA2E4960EB}" type="presParOf" srcId="{D58D99B9-C96B-4044-8A2E-46D3F482DA10}" destId="{4BC4AB81-4605-42E5-9361-70AE9DB46DAF}" srcOrd="6" destOrd="0" presId="urn:microsoft.com/office/officeart/2018/5/layout/IconCircleLabelList"/>
    <dgm:cxn modelId="{CCF50D2D-C339-4345-9776-2B2E86DBBD42}" type="presParOf" srcId="{4BC4AB81-4605-42E5-9361-70AE9DB46DAF}" destId="{56F6B60C-C6AA-44EF-B84F-198E875D5D52}" srcOrd="0" destOrd="0" presId="urn:microsoft.com/office/officeart/2018/5/layout/IconCircleLabelList"/>
    <dgm:cxn modelId="{136283C0-05CF-49BF-AB3C-2C5121915D39}" type="presParOf" srcId="{4BC4AB81-4605-42E5-9361-70AE9DB46DAF}" destId="{14D71901-A78A-4ACB-92E3-09D05DF241B5}" srcOrd="1" destOrd="0" presId="urn:microsoft.com/office/officeart/2018/5/layout/IconCircleLabelList"/>
    <dgm:cxn modelId="{FBE3DF99-287E-46FD-BC1B-C96873793036}" type="presParOf" srcId="{4BC4AB81-4605-42E5-9361-70AE9DB46DAF}" destId="{2F08D389-DE72-4FB5-8B72-1BFFCF33259A}" srcOrd="2" destOrd="0" presId="urn:microsoft.com/office/officeart/2018/5/layout/IconCircleLabelList"/>
    <dgm:cxn modelId="{C008A83D-6D4A-475D-B306-087008D26E8F}" type="presParOf" srcId="{4BC4AB81-4605-42E5-9361-70AE9DB46DAF}" destId="{AD193676-CFB1-452A-B9E7-61792C5DC8B9}" srcOrd="3" destOrd="0" presId="urn:microsoft.com/office/officeart/2018/5/layout/IconCircleLabelList"/>
    <dgm:cxn modelId="{4D55B4A3-BA12-4460-905B-3E7FD78E4474}" type="presParOf" srcId="{D58D99B9-C96B-4044-8A2E-46D3F482DA10}" destId="{14B043BF-896F-458C-9518-20498763AF4B}" srcOrd="7" destOrd="0" presId="urn:microsoft.com/office/officeart/2018/5/layout/IconCircleLabelList"/>
    <dgm:cxn modelId="{5581F307-8524-4E55-BB3F-8DD70EB68882}" type="presParOf" srcId="{D58D99B9-C96B-4044-8A2E-46D3F482DA10}" destId="{0EB14965-EBDF-4807-B97A-E87681ACFFFE}" srcOrd="8" destOrd="0" presId="urn:microsoft.com/office/officeart/2018/5/layout/IconCircleLabelList"/>
    <dgm:cxn modelId="{0BD0C675-DD84-4DFB-B9B8-6C3E765E5D6B}" type="presParOf" srcId="{0EB14965-EBDF-4807-B97A-E87681ACFFFE}" destId="{ED9EB72A-2AC0-46D8-801C-5CD7150D811A}" srcOrd="0" destOrd="0" presId="urn:microsoft.com/office/officeart/2018/5/layout/IconCircleLabelList"/>
    <dgm:cxn modelId="{DD347D47-3F70-4EF4-B7C6-20F3C161E34C}" type="presParOf" srcId="{0EB14965-EBDF-4807-B97A-E87681ACFFFE}" destId="{C3EB3D3F-A8DE-4C29-AED2-080F4F9A25DA}" srcOrd="1" destOrd="0" presId="urn:microsoft.com/office/officeart/2018/5/layout/IconCircleLabelList"/>
    <dgm:cxn modelId="{DD74D9AB-B159-4289-BA6E-9A4699C5FC9E}" type="presParOf" srcId="{0EB14965-EBDF-4807-B97A-E87681ACFFFE}" destId="{65F2CD22-1FB0-48D2-835F-50BD47B2395E}" srcOrd="2" destOrd="0" presId="urn:microsoft.com/office/officeart/2018/5/layout/IconCircleLabelList"/>
    <dgm:cxn modelId="{1B9A69CA-38A2-4D0E-88AB-55C80BC63AB1}" type="presParOf" srcId="{0EB14965-EBDF-4807-B97A-E87681ACFFFE}" destId="{0B5E18FA-CC54-4E0D-A709-E58884A9B636}" srcOrd="3" destOrd="0" presId="urn:microsoft.com/office/officeart/2018/5/layout/IconCircleLabelList"/>
    <dgm:cxn modelId="{7099A95E-AE29-45A4-B489-ACE2C03AC463}" type="presParOf" srcId="{D58D99B9-C96B-4044-8A2E-46D3F482DA10}" destId="{0AD7FDF2-032B-41E1-B2D1-ED85B076A4AD}" srcOrd="9" destOrd="0" presId="urn:microsoft.com/office/officeart/2018/5/layout/IconCircleLabelList"/>
    <dgm:cxn modelId="{749232A9-997B-4386-8AFB-6B784E0FC948}" type="presParOf" srcId="{D58D99B9-C96B-4044-8A2E-46D3F482DA10}" destId="{AAEF82EA-604B-4593-8C24-30562377035F}" srcOrd="10" destOrd="0" presId="urn:microsoft.com/office/officeart/2018/5/layout/IconCircleLabelList"/>
    <dgm:cxn modelId="{AB2586A7-4206-49E7-AE53-E54E3A5B0E50}" type="presParOf" srcId="{AAEF82EA-604B-4593-8C24-30562377035F}" destId="{CEF432FE-A294-40D7-BBD4-48F102E5D3FA}" srcOrd="0" destOrd="0" presId="urn:microsoft.com/office/officeart/2018/5/layout/IconCircleLabelList"/>
    <dgm:cxn modelId="{24DB2903-F8DB-4566-B5FB-A4C8F7916742}" type="presParOf" srcId="{AAEF82EA-604B-4593-8C24-30562377035F}" destId="{EF05E267-3139-4CC5-810C-5D5EE22D84A9}" srcOrd="1" destOrd="0" presId="urn:microsoft.com/office/officeart/2018/5/layout/IconCircleLabelList"/>
    <dgm:cxn modelId="{E2425F64-7E57-4286-94EF-409A84982415}" type="presParOf" srcId="{AAEF82EA-604B-4593-8C24-30562377035F}" destId="{539F5588-4B12-495B-8E81-D8FE41A35738}" srcOrd="2" destOrd="0" presId="urn:microsoft.com/office/officeart/2018/5/layout/IconCircleLabelList"/>
    <dgm:cxn modelId="{C79F75E5-5D8C-4876-A805-32CD1222ACDD}" type="presParOf" srcId="{AAEF82EA-604B-4593-8C24-30562377035F}" destId="{A6934279-7163-411D-94B9-6EA900EDF67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A6639-A770-4309-A9B9-FF2574E0BC6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D4877C-1C34-48E0-B11C-FBA62C35C856}">
      <dgm:prSet custT="1"/>
      <dgm:spPr/>
      <dgm:t>
        <a:bodyPr/>
        <a:lstStyle/>
        <a:p>
          <a:pPr>
            <a:lnSpc>
              <a:spcPct val="100000"/>
            </a:lnSpc>
            <a:defRPr b="1"/>
          </a:pPr>
          <a:r>
            <a:rPr lang="en-US" sz="1600"/>
            <a:t>The key objectives are to determine:</a:t>
          </a:r>
        </a:p>
      </dgm:t>
    </dgm:pt>
    <dgm:pt modelId="{2ACEDABE-4F4A-480F-AEF0-BACEBA5B897B}" type="parTrans" cxnId="{AB739388-2D56-4A5D-9BA6-94C1F4460D64}">
      <dgm:prSet/>
      <dgm:spPr/>
      <dgm:t>
        <a:bodyPr/>
        <a:lstStyle/>
        <a:p>
          <a:endParaRPr lang="en-US" sz="2000"/>
        </a:p>
      </dgm:t>
    </dgm:pt>
    <dgm:pt modelId="{BF3D0F2C-C8EB-49CB-B554-5F19DA0CF32D}" type="sibTrans" cxnId="{AB739388-2D56-4A5D-9BA6-94C1F4460D64}">
      <dgm:prSet/>
      <dgm:spPr/>
      <dgm:t>
        <a:bodyPr/>
        <a:lstStyle/>
        <a:p>
          <a:endParaRPr lang="en-US" sz="2000"/>
        </a:p>
      </dgm:t>
    </dgm:pt>
    <dgm:pt modelId="{E0FE5AB0-BBE7-4203-A782-E9A3790018EA}">
      <dgm:prSet custT="1"/>
      <dgm:spPr/>
      <dgm:t>
        <a:bodyPr/>
        <a:lstStyle/>
        <a:p>
          <a:pPr>
            <a:lnSpc>
              <a:spcPct val="100000"/>
            </a:lnSpc>
          </a:pPr>
          <a:r>
            <a:rPr lang="en-US" sz="1200" b="0" i="0" dirty="0"/>
            <a:t>Develop a model that can accurately predict diabetes status</a:t>
          </a:r>
          <a:endParaRPr lang="en-US" sz="1200" dirty="0"/>
        </a:p>
      </dgm:t>
    </dgm:pt>
    <dgm:pt modelId="{5151A0B3-EE98-47B3-8538-C37C59890005}" type="parTrans" cxnId="{EE989940-4DE2-4069-8AB1-1AF4C256EFFD}">
      <dgm:prSet/>
      <dgm:spPr/>
      <dgm:t>
        <a:bodyPr/>
        <a:lstStyle/>
        <a:p>
          <a:endParaRPr lang="en-KE" sz="2000"/>
        </a:p>
      </dgm:t>
    </dgm:pt>
    <dgm:pt modelId="{325A7647-15BC-43EB-ABAD-DF70B8E36135}" type="sibTrans" cxnId="{EE989940-4DE2-4069-8AB1-1AF4C256EFFD}">
      <dgm:prSet/>
      <dgm:spPr/>
      <dgm:t>
        <a:bodyPr/>
        <a:lstStyle/>
        <a:p>
          <a:endParaRPr lang="en-KE" sz="2000"/>
        </a:p>
      </dgm:t>
    </dgm:pt>
    <dgm:pt modelId="{E60D7097-DAA4-4180-8992-839614C37605}">
      <dgm:prSet custT="1"/>
      <dgm:spPr/>
      <dgm:t>
        <a:bodyPr/>
        <a:lstStyle/>
        <a:p>
          <a:pPr>
            <a:lnSpc>
              <a:spcPct val="100000"/>
            </a:lnSpc>
          </a:pPr>
          <a:r>
            <a:rPr lang="en-US" sz="1200" dirty="0"/>
            <a:t>Determine the key factors such as that significantly influence Diabetes status.</a:t>
          </a:r>
        </a:p>
      </dgm:t>
    </dgm:pt>
    <dgm:pt modelId="{2F30D4AF-1FE4-49F0-90F8-50C5D0DEE817}" type="parTrans" cxnId="{A391475D-D284-4BA3-ABED-86C22E92D7E5}">
      <dgm:prSet/>
      <dgm:spPr/>
      <dgm:t>
        <a:bodyPr/>
        <a:lstStyle/>
        <a:p>
          <a:endParaRPr lang="en-KE" sz="2000"/>
        </a:p>
      </dgm:t>
    </dgm:pt>
    <dgm:pt modelId="{F11ED26A-9102-44F7-963C-7596FA9CF7A2}" type="sibTrans" cxnId="{A391475D-D284-4BA3-ABED-86C22E92D7E5}">
      <dgm:prSet/>
      <dgm:spPr/>
      <dgm:t>
        <a:bodyPr/>
        <a:lstStyle/>
        <a:p>
          <a:endParaRPr lang="en-KE" sz="2000"/>
        </a:p>
      </dgm:t>
    </dgm:pt>
    <dgm:pt modelId="{93C079DD-8255-4B40-9265-9E61BC99A1B4}">
      <dgm:prSet custT="1"/>
      <dgm:spPr/>
      <dgm:t>
        <a:bodyPr/>
        <a:lstStyle/>
        <a:p>
          <a:pPr>
            <a:lnSpc>
              <a:spcPct val="100000"/>
            </a:lnSpc>
          </a:pPr>
          <a:r>
            <a:rPr lang="en-US" sz="1200" dirty="0"/>
            <a:t>To provide valuable insights to  investors to make informed decisions regarding  preventive care for pre and post diabetic patients.</a:t>
          </a:r>
        </a:p>
      </dgm:t>
    </dgm:pt>
    <dgm:pt modelId="{2D180B8F-AE13-4A89-849A-943A0DB53853}" type="parTrans" cxnId="{2BE1CCDD-09CC-465F-9AB8-50E80B0EE6FC}">
      <dgm:prSet/>
      <dgm:spPr/>
      <dgm:t>
        <a:bodyPr/>
        <a:lstStyle/>
        <a:p>
          <a:endParaRPr lang="en-KE" sz="2000"/>
        </a:p>
      </dgm:t>
    </dgm:pt>
    <dgm:pt modelId="{186172D7-B6C7-4E72-8FA2-349ACA262D15}" type="sibTrans" cxnId="{2BE1CCDD-09CC-465F-9AB8-50E80B0EE6FC}">
      <dgm:prSet/>
      <dgm:spPr/>
      <dgm:t>
        <a:bodyPr/>
        <a:lstStyle/>
        <a:p>
          <a:endParaRPr lang="en-KE" sz="2000"/>
        </a:p>
      </dgm:t>
    </dgm:pt>
    <dgm:pt modelId="{37D63886-0C05-401D-865C-A52931D0B538}">
      <dgm:prSet custT="1"/>
      <dgm:spPr/>
      <dgm:t>
        <a:bodyPr/>
        <a:lstStyle/>
        <a:p>
          <a:pPr>
            <a:lnSpc>
              <a:spcPct val="100000"/>
            </a:lnSpc>
            <a:defRPr b="1"/>
          </a:pPr>
          <a:r>
            <a:rPr lang="en-US" sz="1600"/>
            <a:t>To understand the relationship between lifestyle and Diabetes status</a:t>
          </a:r>
        </a:p>
      </dgm:t>
    </dgm:pt>
    <dgm:pt modelId="{E3608880-6C2A-4629-930B-160F968C67E1}" type="parTrans" cxnId="{15BF5813-CC67-49C3-BB9F-4C44AC79909E}">
      <dgm:prSet/>
      <dgm:spPr/>
      <dgm:t>
        <a:bodyPr/>
        <a:lstStyle/>
        <a:p>
          <a:endParaRPr lang="en-US" sz="2000"/>
        </a:p>
      </dgm:t>
    </dgm:pt>
    <dgm:pt modelId="{44B8A4A4-68A9-41F1-B91C-BFECDC082488}" type="sibTrans" cxnId="{15BF5813-CC67-49C3-BB9F-4C44AC79909E}">
      <dgm:prSet/>
      <dgm:spPr/>
      <dgm:t>
        <a:bodyPr/>
        <a:lstStyle/>
        <a:p>
          <a:endParaRPr lang="en-US" sz="2000"/>
        </a:p>
      </dgm:t>
    </dgm:pt>
    <dgm:pt modelId="{2BE38C51-050A-44FD-A878-6B588666DDF8}" type="pres">
      <dgm:prSet presAssocID="{AB5A6639-A770-4309-A9B9-FF2574E0BC60}" presName="root" presStyleCnt="0">
        <dgm:presLayoutVars>
          <dgm:dir/>
          <dgm:resizeHandles val="exact"/>
        </dgm:presLayoutVars>
      </dgm:prSet>
      <dgm:spPr/>
    </dgm:pt>
    <dgm:pt modelId="{410863D7-7FD2-4426-8A4B-9D704D0C2B17}" type="pres">
      <dgm:prSet presAssocID="{51D4877C-1C34-48E0-B11C-FBA62C35C856}" presName="compNode" presStyleCnt="0"/>
      <dgm:spPr/>
    </dgm:pt>
    <dgm:pt modelId="{008DA31E-BB3C-4E5E-A3A8-01DAEECFCCB0}" type="pres">
      <dgm:prSet presAssocID="{51D4877C-1C34-48E0-B11C-FBA62C35C8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7C2848B2-1063-4A42-BF35-AFEF98B2CC5D}" type="pres">
      <dgm:prSet presAssocID="{51D4877C-1C34-48E0-B11C-FBA62C35C856}" presName="iconSpace" presStyleCnt="0"/>
      <dgm:spPr/>
    </dgm:pt>
    <dgm:pt modelId="{8B11DA01-C07E-443C-9DDB-E9530E7F116A}" type="pres">
      <dgm:prSet presAssocID="{51D4877C-1C34-48E0-B11C-FBA62C35C856}" presName="parTx" presStyleLbl="revTx" presStyleIdx="0" presStyleCnt="4">
        <dgm:presLayoutVars>
          <dgm:chMax val="0"/>
          <dgm:chPref val="0"/>
        </dgm:presLayoutVars>
      </dgm:prSet>
      <dgm:spPr/>
    </dgm:pt>
    <dgm:pt modelId="{CD5CE7FB-08EA-40EF-9B3A-3F2421F16B65}" type="pres">
      <dgm:prSet presAssocID="{51D4877C-1C34-48E0-B11C-FBA62C35C856}" presName="txSpace" presStyleCnt="0"/>
      <dgm:spPr/>
    </dgm:pt>
    <dgm:pt modelId="{21AE0BC5-9A12-4876-AB59-64AFDD8A7ABC}" type="pres">
      <dgm:prSet presAssocID="{51D4877C-1C34-48E0-B11C-FBA62C35C856}" presName="desTx" presStyleLbl="revTx" presStyleIdx="1" presStyleCnt="4">
        <dgm:presLayoutVars/>
      </dgm:prSet>
      <dgm:spPr/>
    </dgm:pt>
    <dgm:pt modelId="{A4C5C4DC-5645-47FE-B1E6-4380AE10F939}" type="pres">
      <dgm:prSet presAssocID="{BF3D0F2C-C8EB-49CB-B554-5F19DA0CF32D}" presName="sibTrans" presStyleCnt="0"/>
      <dgm:spPr/>
    </dgm:pt>
    <dgm:pt modelId="{105A569F-594A-4391-AC37-D6CAE2EFC45C}" type="pres">
      <dgm:prSet presAssocID="{37D63886-0C05-401D-865C-A52931D0B538}" presName="compNode" presStyleCnt="0"/>
      <dgm:spPr/>
    </dgm:pt>
    <dgm:pt modelId="{5C87AC50-B183-4452-BB52-2AEB5A283968}" type="pres">
      <dgm:prSet presAssocID="{37D63886-0C05-401D-865C-A52931D0B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A62D6D0C-FAD6-439E-97F5-A15AB9FCDAA7}" type="pres">
      <dgm:prSet presAssocID="{37D63886-0C05-401D-865C-A52931D0B538}" presName="iconSpace" presStyleCnt="0"/>
      <dgm:spPr/>
    </dgm:pt>
    <dgm:pt modelId="{53427FBD-435E-42C0-AF97-75A226CCA469}" type="pres">
      <dgm:prSet presAssocID="{37D63886-0C05-401D-865C-A52931D0B538}" presName="parTx" presStyleLbl="revTx" presStyleIdx="2" presStyleCnt="4">
        <dgm:presLayoutVars>
          <dgm:chMax val="0"/>
          <dgm:chPref val="0"/>
        </dgm:presLayoutVars>
      </dgm:prSet>
      <dgm:spPr/>
    </dgm:pt>
    <dgm:pt modelId="{53FE6557-EE01-4169-A5B4-C7969AB21FCC}" type="pres">
      <dgm:prSet presAssocID="{37D63886-0C05-401D-865C-A52931D0B538}" presName="txSpace" presStyleCnt="0"/>
      <dgm:spPr/>
    </dgm:pt>
    <dgm:pt modelId="{7C74F419-CC11-4CC4-B409-CB03CEB92209}" type="pres">
      <dgm:prSet presAssocID="{37D63886-0C05-401D-865C-A52931D0B538}" presName="desTx" presStyleLbl="revTx" presStyleIdx="3" presStyleCnt="4">
        <dgm:presLayoutVars/>
      </dgm:prSet>
      <dgm:spPr/>
    </dgm:pt>
  </dgm:ptLst>
  <dgm:cxnLst>
    <dgm:cxn modelId="{15BF5813-CC67-49C3-BB9F-4C44AC79909E}" srcId="{AB5A6639-A770-4309-A9B9-FF2574E0BC60}" destId="{37D63886-0C05-401D-865C-A52931D0B538}" srcOrd="1" destOrd="0" parTransId="{E3608880-6C2A-4629-930B-160F968C67E1}" sibTransId="{44B8A4A4-68A9-41F1-B91C-BFECDC082488}"/>
    <dgm:cxn modelId="{AC0D711E-27D5-4CF3-AE2A-132105CAC3DB}" type="presOf" srcId="{51D4877C-1C34-48E0-B11C-FBA62C35C856}" destId="{8B11DA01-C07E-443C-9DDB-E9530E7F116A}" srcOrd="0" destOrd="0" presId="urn:microsoft.com/office/officeart/2018/2/layout/IconLabelDescriptionList"/>
    <dgm:cxn modelId="{636BF31E-8463-4C07-9276-84E84B7475BC}" type="presOf" srcId="{E60D7097-DAA4-4180-8992-839614C37605}" destId="{7C74F419-CC11-4CC4-B409-CB03CEB92209}" srcOrd="0" destOrd="0" presId="urn:microsoft.com/office/officeart/2018/2/layout/IconLabelDescriptionList"/>
    <dgm:cxn modelId="{EE989940-4DE2-4069-8AB1-1AF4C256EFFD}" srcId="{37D63886-0C05-401D-865C-A52931D0B538}" destId="{E0FE5AB0-BBE7-4203-A782-E9A3790018EA}" srcOrd="1" destOrd="0" parTransId="{5151A0B3-EE98-47B3-8538-C37C59890005}" sibTransId="{325A7647-15BC-43EB-ABAD-DF70B8E36135}"/>
    <dgm:cxn modelId="{A391475D-D284-4BA3-ABED-86C22E92D7E5}" srcId="{37D63886-0C05-401D-865C-A52931D0B538}" destId="{E60D7097-DAA4-4180-8992-839614C37605}" srcOrd="0" destOrd="0" parTransId="{2F30D4AF-1FE4-49F0-90F8-50C5D0DEE817}" sibTransId="{F11ED26A-9102-44F7-963C-7596FA9CF7A2}"/>
    <dgm:cxn modelId="{65C7D954-EA8A-4D35-9644-6E7C20A90054}" type="presOf" srcId="{E0FE5AB0-BBE7-4203-A782-E9A3790018EA}" destId="{7C74F419-CC11-4CC4-B409-CB03CEB92209}" srcOrd="0" destOrd="1" presId="urn:microsoft.com/office/officeart/2018/2/layout/IconLabelDescriptionList"/>
    <dgm:cxn modelId="{9704917C-054B-4834-848B-44F57AD4E3A1}" type="presOf" srcId="{93C079DD-8255-4B40-9265-9E61BC99A1B4}" destId="{7C74F419-CC11-4CC4-B409-CB03CEB92209}" srcOrd="0" destOrd="2" presId="urn:microsoft.com/office/officeart/2018/2/layout/IconLabelDescriptionList"/>
    <dgm:cxn modelId="{AB739388-2D56-4A5D-9BA6-94C1F4460D64}" srcId="{AB5A6639-A770-4309-A9B9-FF2574E0BC60}" destId="{51D4877C-1C34-48E0-B11C-FBA62C35C856}" srcOrd="0" destOrd="0" parTransId="{2ACEDABE-4F4A-480F-AEF0-BACEBA5B897B}" sibTransId="{BF3D0F2C-C8EB-49CB-B554-5F19DA0CF32D}"/>
    <dgm:cxn modelId="{90D1D590-7426-4750-9675-B60B02802E05}" type="presOf" srcId="{AB5A6639-A770-4309-A9B9-FF2574E0BC60}" destId="{2BE38C51-050A-44FD-A878-6B588666DDF8}" srcOrd="0" destOrd="0" presId="urn:microsoft.com/office/officeart/2018/2/layout/IconLabelDescriptionList"/>
    <dgm:cxn modelId="{37841CC8-D447-4870-8183-E67021E5480B}" type="presOf" srcId="{37D63886-0C05-401D-865C-A52931D0B538}" destId="{53427FBD-435E-42C0-AF97-75A226CCA469}" srcOrd="0" destOrd="0" presId="urn:microsoft.com/office/officeart/2018/2/layout/IconLabelDescriptionList"/>
    <dgm:cxn modelId="{2BE1CCDD-09CC-465F-9AB8-50E80B0EE6FC}" srcId="{37D63886-0C05-401D-865C-A52931D0B538}" destId="{93C079DD-8255-4B40-9265-9E61BC99A1B4}" srcOrd="2" destOrd="0" parTransId="{2D180B8F-AE13-4A89-849A-943A0DB53853}" sibTransId="{186172D7-B6C7-4E72-8FA2-349ACA262D15}"/>
    <dgm:cxn modelId="{059CA418-6DC5-46E1-8D62-AF4AB0F9C93C}" type="presParOf" srcId="{2BE38C51-050A-44FD-A878-6B588666DDF8}" destId="{410863D7-7FD2-4426-8A4B-9D704D0C2B17}" srcOrd="0" destOrd="0" presId="urn:microsoft.com/office/officeart/2018/2/layout/IconLabelDescriptionList"/>
    <dgm:cxn modelId="{86842197-9221-4613-AB16-5BB3282C9D87}" type="presParOf" srcId="{410863D7-7FD2-4426-8A4B-9D704D0C2B17}" destId="{008DA31E-BB3C-4E5E-A3A8-01DAEECFCCB0}" srcOrd="0" destOrd="0" presId="urn:microsoft.com/office/officeart/2018/2/layout/IconLabelDescriptionList"/>
    <dgm:cxn modelId="{5EDFC9E6-AB4E-4A62-BE8E-AE227AED800B}" type="presParOf" srcId="{410863D7-7FD2-4426-8A4B-9D704D0C2B17}" destId="{7C2848B2-1063-4A42-BF35-AFEF98B2CC5D}" srcOrd="1" destOrd="0" presId="urn:microsoft.com/office/officeart/2018/2/layout/IconLabelDescriptionList"/>
    <dgm:cxn modelId="{22698378-9616-45F0-8CD0-0A7531FAC8B0}" type="presParOf" srcId="{410863D7-7FD2-4426-8A4B-9D704D0C2B17}" destId="{8B11DA01-C07E-443C-9DDB-E9530E7F116A}" srcOrd="2" destOrd="0" presId="urn:microsoft.com/office/officeart/2018/2/layout/IconLabelDescriptionList"/>
    <dgm:cxn modelId="{6098234F-892E-4D28-A46F-CB93C4953068}" type="presParOf" srcId="{410863D7-7FD2-4426-8A4B-9D704D0C2B17}" destId="{CD5CE7FB-08EA-40EF-9B3A-3F2421F16B65}" srcOrd="3" destOrd="0" presId="urn:microsoft.com/office/officeart/2018/2/layout/IconLabelDescriptionList"/>
    <dgm:cxn modelId="{56EB12F3-BAF0-4D8D-830F-9F2E8B92CE50}" type="presParOf" srcId="{410863D7-7FD2-4426-8A4B-9D704D0C2B17}" destId="{21AE0BC5-9A12-4876-AB59-64AFDD8A7ABC}" srcOrd="4" destOrd="0" presId="urn:microsoft.com/office/officeart/2018/2/layout/IconLabelDescriptionList"/>
    <dgm:cxn modelId="{3AFCD976-DA5B-4DD2-92B7-D05DF9F8C790}" type="presParOf" srcId="{2BE38C51-050A-44FD-A878-6B588666DDF8}" destId="{A4C5C4DC-5645-47FE-B1E6-4380AE10F939}" srcOrd="1" destOrd="0" presId="urn:microsoft.com/office/officeart/2018/2/layout/IconLabelDescriptionList"/>
    <dgm:cxn modelId="{0C4930A3-9ED6-4CBE-A98D-CCE701345690}" type="presParOf" srcId="{2BE38C51-050A-44FD-A878-6B588666DDF8}" destId="{105A569F-594A-4391-AC37-D6CAE2EFC45C}" srcOrd="2" destOrd="0" presId="urn:microsoft.com/office/officeart/2018/2/layout/IconLabelDescriptionList"/>
    <dgm:cxn modelId="{B567FA34-B8FC-4809-BBBC-6EB1BB8F1434}" type="presParOf" srcId="{105A569F-594A-4391-AC37-D6CAE2EFC45C}" destId="{5C87AC50-B183-4452-BB52-2AEB5A283968}" srcOrd="0" destOrd="0" presId="urn:microsoft.com/office/officeart/2018/2/layout/IconLabelDescriptionList"/>
    <dgm:cxn modelId="{53E6F942-9259-4CF9-A1ED-E079463BA46D}" type="presParOf" srcId="{105A569F-594A-4391-AC37-D6CAE2EFC45C}" destId="{A62D6D0C-FAD6-439E-97F5-A15AB9FCDAA7}" srcOrd="1" destOrd="0" presId="urn:microsoft.com/office/officeart/2018/2/layout/IconLabelDescriptionList"/>
    <dgm:cxn modelId="{B31E1CC1-8089-4251-BFCC-9AA66C9F6E34}" type="presParOf" srcId="{105A569F-594A-4391-AC37-D6CAE2EFC45C}" destId="{53427FBD-435E-42C0-AF97-75A226CCA469}" srcOrd="2" destOrd="0" presId="urn:microsoft.com/office/officeart/2018/2/layout/IconLabelDescriptionList"/>
    <dgm:cxn modelId="{CE2C361D-5B64-4C06-A04A-CDEBA211DC78}" type="presParOf" srcId="{105A569F-594A-4391-AC37-D6CAE2EFC45C}" destId="{53FE6557-EE01-4169-A5B4-C7969AB21FCC}" srcOrd="3" destOrd="0" presId="urn:microsoft.com/office/officeart/2018/2/layout/IconLabelDescriptionList"/>
    <dgm:cxn modelId="{3E53197A-06FE-42CA-8A3F-A8D0C6AEB741}" type="presParOf" srcId="{105A569F-594A-4391-AC37-D6CAE2EFC45C}" destId="{7C74F419-CC11-4CC4-B409-CB03CEB9220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94C50-D3CC-498D-9819-46E3BFD0A05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093F329-3B56-442B-B6D3-D611F8B5DF72}">
      <dgm:prSet/>
      <dgm:spPr/>
      <dgm:t>
        <a:bodyPr/>
        <a:lstStyle/>
        <a:p>
          <a:r>
            <a:rPr lang="en-US" b="1" dirty="0"/>
            <a:t>Data Preparation</a:t>
          </a:r>
          <a:endParaRPr lang="en-US" dirty="0"/>
        </a:p>
      </dgm:t>
    </dgm:pt>
    <dgm:pt modelId="{FE16B2D2-F673-4986-B71C-B265678E0360}" type="parTrans" cxnId="{A16A8161-5543-4B3E-AEAB-661933C30F25}">
      <dgm:prSet/>
      <dgm:spPr/>
      <dgm:t>
        <a:bodyPr/>
        <a:lstStyle/>
        <a:p>
          <a:endParaRPr lang="en-US"/>
        </a:p>
      </dgm:t>
    </dgm:pt>
    <dgm:pt modelId="{03FEAA02-514C-4357-BBE5-0BF41926D8F0}" type="sibTrans" cxnId="{A16A8161-5543-4B3E-AEAB-661933C30F25}">
      <dgm:prSet/>
      <dgm:spPr/>
      <dgm:t>
        <a:bodyPr/>
        <a:lstStyle/>
        <a:p>
          <a:endParaRPr lang="en-US"/>
        </a:p>
      </dgm:t>
    </dgm:pt>
    <dgm:pt modelId="{B95B1748-E368-415F-8A28-0AEE6357E6D8}">
      <dgm:prSet/>
      <dgm:spPr/>
      <dgm:t>
        <a:bodyPr/>
        <a:lstStyle/>
        <a:p>
          <a:r>
            <a:rPr lang="en-US" dirty="0"/>
            <a:t>Preview of the CDC Diabetes data set.</a:t>
          </a:r>
        </a:p>
      </dgm:t>
    </dgm:pt>
    <dgm:pt modelId="{E5A7F699-88E3-4C26-9B40-4DB464642727}" type="parTrans" cxnId="{D50E42DA-46F1-424A-8AB0-51587D5C3FA4}">
      <dgm:prSet/>
      <dgm:spPr/>
      <dgm:t>
        <a:bodyPr/>
        <a:lstStyle/>
        <a:p>
          <a:endParaRPr lang="en-US"/>
        </a:p>
      </dgm:t>
    </dgm:pt>
    <dgm:pt modelId="{2F4923E3-8A8B-44BB-BEA6-684F52D96E63}" type="sibTrans" cxnId="{D50E42DA-46F1-424A-8AB0-51587D5C3FA4}">
      <dgm:prSet/>
      <dgm:spPr/>
      <dgm:t>
        <a:bodyPr/>
        <a:lstStyle/>
        <a:p>
          <a:endParaRPr lang="en-US"/>
        </a:p>
      </dgm:t>
    </dgm:pt>
    <dgm:pt modelId="{D938FD56-DF5F-41EC-93A3-8380F13FEC9A}">
      <dgm:prSet/>
      <dgm:spPr/>
      <dgm:t>
        <a:bodyPr/>
        <a:lstStyle/>
        <a:p>
          <a:r>
            <a:rPr lang="en-US" dirty="0"/>
            <a:t>Review  of the data to get a sense of its shape and structure.</a:t>
          </a:r>
        </a:p>
      </dgm:t>
    </dgm:pt>
    <dgm:pt modelId="{5A009F8B-5F2E-44C7-B83C-23306012A92B}" type="parTrans" cxnId="{741DC006-4D3F-4588-8646-626B0A25C32C}">
      <dgm:prSet/>
      <dgm:spPr/>
      <dgm:t>
        <a:bodyPr/>
        <a:lstStyle/>
        <a:p>
          <a:endParaRPr lang="en-US"/>
        </a:p>
      </dgm:t>
    </dgm:pt>
    <dgm:pt modelId="{550D10F9-D399-4FAB-8F39-917EA729BCA9}" type="sibTrans" cxnId="{741DC006-4D3F-4588-8646-626B0A25C32C}">
      <dgm:prSet/>
      <dgm:spPr/>
      <dgm:t>
        <a:bodyPr/>
        <a:lstStyle/>
        <a:p>
          <a:endParaRPr lang="en-US"/>
        </a:p>
      </dgm:t>
    </dgm:pt>
    <dgm:pt modelId="{8CDCC7CA-5CF3-45CF-823D-B3FAE9A938FD}">
      <dgm:prSet/>
      <dgm:spPr/>
      <dgm:t>
        <a:bodyPr/>
        <a:lstStyle/>
        <a:p>
          <a:r>
            <a:rPr lang="en-US" dirty="0"/>
            <a:t>Check on the data types of each column and handling any inconsistencies.</a:t>
          </a:r>
        </a:p>
      </dgm:t>
    </dgm:pt>
    <dgm:pt modelId="{943F2A7C-E49D-437E-A564-6BEECB1B4EF7}" type="parTrans" cxnId="{D50C2282-CFAD-492B-A999-E6FC871BB771}">
      <dgm:prSet/>
      <dgm:spPr/>
      <dgm:t>
        <a:bodyPr/>
        <a:lstStyle/>
        <a:p>
          <a:endParaRPr lang="en-US"/>
        </a:p>
      </dgm:t>
    </dgm:pt>
    <dgm:pt modelId="{B0BF7DE5-B034-46CF-A5C7-2FBC24142F30}" type="sibTrans" cxnId="{D50C2282-CFAD-492B-A999-E6FC871BB771}">
      <dgm:prSet/>
      <dgm:spPr/>
      <dgm:t>
        <a:bodyPr/>
        <a:lstStyle/>
        <a:p>
          <a:endParaRPr lang="en-US"/>
        </a:p>
      </dgm:t>
    </dgm:pt>
    <dgm:pt modelId="{302AA508-4C8C-47C9-8E01-F688199802EF}">
      <dgm:prSet/>
      <dgm:spPr/>
      <dgm:t>
        <a:bodyPr/>
        <a:lstStyle/>
        <a:p>
          <a:r>
            <a:rPr lang="en-US" dirty="0"/>
            <a:t>Check for missing values in each column.</a:t>
          </a:r>
        </a:p>
      </dgm:t>
    </dgm:pt>
    <dgm:pt modelId="{27D22CB9-2BE3-46E3-90A3-0ED8EE4D432F}" type="parTrans" cxnId="{152C53DD-C9EA-42FA-9EA9-645ACDB4EEF9}">
      <dgm:prSet/>
      <dgm:spPr/>
      <dgm:t>
        <a:bodyPr/>
        <a:lstStyle/>
        <a:p>
          <a:endParaRPr lang="en-US"/>
        </a:p>
      </dgm:t>
    </dgm:pt>
    <dgm:pt modelId="{70F06168-0C33-45AC-8480-4D09A26188AC}" type="sibTrans" cxnId="{152C53DD-C9EA-42FA-9EA9-645ACDB4EEF9}">
      <dgm:prSet/>
      <dgm:spPr/>
      <dgm:t>
        <a:bodyPr/>
        <a:lstStyle/>
        <a:p>
          <a:endParaRPr lang="en-US"/>
        </a:p>
      </dgm:t>
    </dgm:pt>
    <dgm:pt modelId="{54CAD60A-75FC-45DD-B10D-E594F58C983B}">
      <dgm:prSet/>
      <dgm:spPr/>
      <dgm:t>
        <a:bodyPr/>
        <a:lstStyle/>
        <a:p>
          <a:r>
            <a:rPr lang="en-US" dirty="0"/>
            <a:t>Handling Outliers</a:t>
          </a:r>
        </a:p>
      </dgm:t>
    </dgm:pt>
    <dgm:pt modelId="{162A3A08-1273-4072-A4D4-F907BF25056B}" type="parTrans" cxnId="{591C181C-D441-4A56-A7EC-C8E4FA0003AD}">
      <dgm:prSet/>
      <dgm:spPr/>
      <dgm:t>
        <a:bodyPr/>
        <a:lstStyle/>
        <a:p>
          <a:endParaRPr lang="en-KE"/>
        </a:p>
      </dgm:t>
    </dgm:pt>
    <dgm:pt modelId="{F581CFAB-C7EE-41D0-B8A5-B42041F50604}" type="sibTrans" cxnId="{591C181C-D441-4A56-A7EC-C8E4FA0003AD}">
      <dgm:prSet/>
      <dgm:spPr/>
      <dgm:t>
        <a:bodyPr/>
        <a:lstStyle/>
        <a:p>
          <a:endParaRPr lang="en-KE"/>
        </a:p>
      </dgm:t>
    </dgm:pt>
    <dgm:pt modelId="{4647A565-B3FB-46AB-8A95-FCAFC2B76D39}">
      <dgm:prSet/>
      <dgm:spPr/>
      <dgm:t>
        <a:bodyPr/>
        <a:lstStyle/>
        <a:p>
          <a:r>
            <a:rPr lang="en-US" b="1" dirty="0"/>
            <a:t>Exploratory Data Analysis</a:t>
          </a:r>
        </a:p>
      </dgm:t>
    </dgm:pt>
    <dgm:pt modelId="{5F9FC719-D5B8-46A7-8175-0A854CEA571D}" type="parTrans" cxnId="{EE45D62F-BF65-4D9E-ABF6-4286C60E4A56}">
      <dgm:prSet/>
      <dgm:spPr/>
      <dgm:t>
        <a:bodyPr/>
        <a:lstStyle/>
        <a:p>
          <a:endParaRPr lang="en-KE"/>
        </a:p>
      </dgm:t>
    </dgm:pt>
    <dgm:pt modelId="{79D1FCBA-7A86-4C6D-BB5B-A433187355A5}" type="sibTrans" cxnId="{EE45D62F-BF65-4D9E-ABF6-4286C60E4A56}">
      <dgm:prSet/>
      <dgm:spPr/>
      <dgm:t>
        <a:bodyPr/>
        <a:lstStyle/>
        <a:p>
          <a:endParaRPr lang="en-KE"/>
        </a:p>
      </dgm:t>
    </dgm:pt>
    <dgm:pt modelId="{54EDEDC5-7D35-4B90-B702-87E254C497A3}">
      <dgm:prSet/>
      <dgm:spPr/>
      <dgm:t>
        <a:bodyPr/>
        <a:lstStyle/>
        <a:p>
          <a:r>
            <a:rPr lang="en-US" b="1" dirty="0"/>
            <a:t>Hypothesis Testing</a:t>
          </a:r>
          <a:endParaRPr lang="en-US" dirty="0"/>
        </a:p>
      </dgm:t>
    </dgm:pt>
    <dgm:pt modelId="{850516B5-708A-4B22-9031-328CE4338D47}" type="parTrans" cxnId="{39265AAC-5DEC-414A-891B-465D0A4E9BD7}">
      <dgm:prSet/>
      <dgm:spPr/>
      <dgm:t>
        <a:bodyPr/>
        <a:lstStyle/>
        <a:p>
          <a:endParaRPr lang="en-KE"/>
        </a:p>
      </dgm:t>
    </dgm:pt>
    <dgm:pt modelId="{C510EDBE-DBB5-4796-882D-6F6F4B508D9C}" type="sibTrans" cxnId="{39265AAC-5DEC-414A-891B-465D0A4E9BD7}">
      <dgm:prSet/>
      <dgm:spPr/>
      <dgm:t>
        <a:bodyPr/>
        <a:lstStyle/>
        <a:p>
          <a:endParaRPr lang="en-KE"/>
        </a:p>
      </dgm:t>
    </dgm:pt>
    <dgm:pt modelId="{574E3F9A-1222-4BD9-80E9-AD8FF6EDE47B}">
      <dgm:prSet/>
      <dgm:spPr/>
      <dgm:t>
        <a:bodyPr/>
        <a:lstStyle/>
        <a:p>
          <a:r>
            <a:rPr lang="en-US" b="1" dirty="0"/>
            <a:t>Future Engineering</a:t>
          </a:r>
          <a:endParaRPr lang="en-US" dirty="0"/>
        </a:p>
      </dgm:t>
    </dgm:pt>
    <dgm:pt modelId="{4377750A-A45D-45F4-B420-2F43A6DD712C}" type="parTrans" cxnId="{BE0F653F-06AD-4F3E-8FFF-0F6977F97306}">
      <dgm:prSet/>
      <dgm:spPr/>
      <dgm:t>
        <a:bodyPr/>
        <a:lstStyle/>
        <a:p>
          <a:endParaRPr lang="en-KE"/>
        </a:p>
      </dgm:t>
    </dgm:pt>
    <dgm:pt modelId="{CE5105E1-CA9E-4A2B-937A-E724D7E797F5}" type="sibTrans" cxnId="{BE0F653F-06AD-4F3E-8FFF-0F6977F97306}">
      <dgm:prSet/>
      <dgm:spPr/>
      <dgm:t>
        <a:bodyPr/>
        <a:lstStyle/>
        <a:p>
          <a:endParaRPr lang="en-KE"/>
        </a:p>
      </dgm:t>
    </dgm:pt>
    <dgm:pt modelId="{6730D11D-723C-4DC0-ACB5-E003C18A5AE9}">
      <dgm:prSet/>
      <dgm:spPr/>
      <dgm:t>
        <a:bodyPr/>
        <a:lstStyle/>
        <a:p>
          <a:r>
            <a:rPr lang="en-US" b="1" dirty="0"/>
            <a:t>Model Building</a:t>
          </a:r>
          <a:endParaRPr lang="en-US" dirty="0"/>
        </a:p>
      </dgm:t>
    </dgm:pt>
    <dgm:pt modelId="{B0A8643F-B604-442E-98DA-C5C1C909C5B0}" type="parTrans" cxnId="{7518E172-F526-4E6D-8886-A77E37417826}">
      <dgm:prSet/>
      <dgm:spPr/>
      <dgm:t>
        <a:bodyPr/>
        <a:lstStyle/>
        <a:p>
          <a:endParaRPr lang="en-KE"/>
        </a:p>
      </dgm:t>
    </dgm:pt>
    <dgm:pt modelId="{0B33C314-3DF2-4E77-B1C0-D2FD0DCB27D5}" type="sibTrans" cxnId="{7518E172-F526-4E6D-8886-A77E37417826}">
      <dgm:prSet/>
      <dgm:spPr/>
      <dgm:t>
        <a:bodyPr/>
        <a:lstStyle/>
        <a:p>
          <a:endParaRPr lang="en-KE"/>
        </a:p>
      </dgm:t>
    </dgm:pt>
    <dgm:pt modelId="{AE1E203D-E0F0-42E2-88BF-AE60FFA76F2C}">
      <dgm:prSet/>
      <dgm:spPr/>
      <dgm:t>
        <a:bodyPr/>
        <a:lstStyle/>
        <a:p>
          <a:r>
            <a:rPr lang="en-US" b="1" dirty="0"/>
            <a:t> Evaluation</a:t>
          </a:r>
          <a:endParaRPr lang="en-US" dirty="0"/>
        </a:p>
      </dgm:t>
    </dgm:pt>
    <dgm:pt modelId="{8530E928-827D-4E44-9138-D5E4D2F2ADAF}" type="parTrans" cxnId="{418CECB3-8536-4303-A863-B09A413B94AB}">
      <dgm:prSet/>
      <dgm:spPr/>
      <dgm:t>
        <a:bodyPr/>
        <a:lstStyle/>
        <a:p>
          <a:endParaRPr lang="en-KE"/>
        </a:p>
      </dgm:t>
    </dgm:pt>
    <dgm:pt modelId="{FE506C1F-8DFB-4171-BB8E-A97D60DCE02C}" type="sibTrans" cxnId="{418CECB3-8536-4303-A863-B09A413B94AB}">
      <dgm:prSet/>
      <dgm:spPr/>
      <dgm:t>
        <a:bodyPr/>
        <a:lstStyle/>
        <a:p>
          <a:endParaRPr lang="en-KE"/>
        </a:p>
      </dgm:t>
    </dgm:pt>
    <dgm:pt modelId="{E1851906-3224-42EB-BB2F-6011D01DBE85}">
      <dgm:prSet/>
      <dgm:spPr/>
      <dgm:t>
        <a:bodyPr/>
        <a:lstStyle/>
        <a:p>
          <a:r>
            <a:rPr lang="en-US" b="1" dirty="0"/>
            <a:t>Deployment</a:t>
          </a:r>
        </a:p>
        <a:p>
          <a:endParaRPr lang="en-US" dirty="0"/>
        </a:p>
      </dgm:t>
    </dgm:pt>
    <dgm:pt modelId="{587D5559-2289-4B61-A510-C58A49E0DF98}" type="parTrans" cxnId="{AA9CCE9A-C442-4B40-AEBF-11FE01315BA5}">
      <dgm:prSet/>
      <dgm:spPr/>
      <dgm:t>
        <a:bodyPr/>
        <a:lstStyle/>
        <a:p>
          <a:endParaRPr lang="en-US"/>
        </a:p>
      </dgm:t>
    </dgm:pt>
    <dgm:pt modelId="{1776547C-E651-47C5-81A4-B384781CC584}" type="sibTrans" cxnId="{AA9CCE9A-C442-4B40-AEBF-11FE01315BA5}">
      <dgm:prSet/>
      <dgm:spPr/>
      <dgm:t>
        <a:bodyPr/>
        <a:lstStyle/>
        <a:p>
          <a:endParaRPr lang="en-US"/>
        </a:p>
      </dgm:t>
    </dgm:pt>
    <dgm:pt modelId="{5D09F0F0-BE0B-42C9-BCF7-282E73667EFE}" type="pres">
      <dgm:prSet presAssocID="{19894C50-D3CC-498D-9819-46E3BFD0A053}" presName="vert0" presStyleCnt="0">
        <dgm:presLayoutVars>
          <dgm:dir/>
          <dgm:animOne val="branch"/>
          <dgm:animLvl val="lvl"/>
        </dgm:presLayoutVars>
      </dgm:prSet>
      <dgm:spPr/>
    </dgm:pt>
    <dgm:pt modelId="{BDB07048-0D2E-4E59-8C3D-38EC89565978}" type="pres">
      <dgm:prSet presAssocID="{E093F329-3B56-442B-B6D3-D611F8B5DF72}" presName="thickLine" presStyleLbl="alignNode1" presStyleIdx="0" presStyleCnt="12"/>
      <dgm:spPr/>
    </dgm:pt>
    <dgm:pt modelId="{838FBD5F-2695-43E4-A05C-3C985A7993E8}" type="pres">
      <dgm:prSet presAssocID="{E093F329-3B56-442B-B6D3-D611F8B5DF72}" presName="horz1" presStyleCnt="0"/>
      <dgm:spPr/>
    </dgm:pt>
    <dgm:pt modelId="{56832D44-46B4-422D-879C-4D194F1487B5}" type="pres">
      <dgm:prSet presAssocID="{E093F329-3B56-442B-B6D3-D611F8B5DF72}" presName="tx1" presStyleLbl="revTx" presStyleIdx="0" presStyleCnt="12"/>
      <dgm:spPr/>
    </dgm:pt>
    <dgm:pt modelId="{F4090988-26F3-4A65-B7B8-7CEBDA7B5749}" type="pres">
      <dgm:prSet presAssocID="{E093F329-3B56-442B-B6D3-D611F8B5DF72}" presName="vert1" presStyleCnt="0"/>
      <dgm:spPr/>
    </dgm:pt>
    <dgm:pt modelId="{658439AD-A450-4C6D-892F-849F9AF80280}" type="pres">
      <dgm:prSet presAssocID="{B95B1748-E368-415F-8A28-0AEE6357E6D8}" presName="thickLine" presStyleLbl="alignNode1" presStyleIdx="1" presStyleCnt="12"/>
      <dgm:spPr/>
    </dgm:pt>
    <dgm:pt modelId="{E028DC0E-5606-48AC-9252-65CE5C5193B5}" type="pres">
      <dgm:prSet presAssocID="{B95B1748-E368-415F-8A28-0AEE6357E6D8}" presName="horz1" presStyleCnt="0"/>
      <dgm:spPr/>
    </dgm:pt>
    <dgm:pt modelId="{DEDA8F00-E65B-44BF-BFCB-E8765D740E6F}" type="pres">
      <dgm:prSet presAssocID="{B95B1748-E368-415F-8A28-0AEE6357E6D8}" presName="tx1" presStyleLbl="revTx" presStyleIdx="1" presStyleCnt="12"/>
      <dgm:spPr/>
    </dgm:pt>
    <dgm:pt modelId="{A405A85B-2847-475A-A1FE-20609F98B2CD}" type="pres">
      <dgm:prSet presAssocID="{B95B1748-E368-415F-8A28-0AEE6357E6D8}" presName="vert1" presStyleCnt="0"/>
      <dgm:spPr/>
    </dgm:pt>
    <dgm:pt modelId="{14374923-D955-4EC1-8CCB-7CA5B0260628}" type="pres">
      <dgm:prSet presAssocID="{D938FD56-DF5F-41EC-93A3-8380F13FEC9A}" presName="thickLine" presStyleLbl="alignNode1" presStyleIdx="2" presStyleCnt="12"/>
      <dgm:spPr/>
    </dgm:pt>
    <dgm:pt modelId="{84A32FCC-7D90-4BD5-90DF-C7AF0840D125}" type="pres">
      <dgm:prSet presAssocID="{D938FD56-DF5F-41EC-93A3-8380F13FEC9A}" presName="horz1" presStyleCnt="0"/>
      <dgm:spPr/>
    </dgm:pt>
    <dgm:pt modelId="{ECB9337B-012B-4A78-987C-E1DFBA72B988}" type="pres">
      <dgm:prSet presAssocID="{D938FD56-DF5F-41EC-93A3-8380F13FEC9A}" presName="tx1" presStyleLbl="revTx" presStyleIdx="2" presStyleCnt="12"/>
      <dgm:spPr/>
    </dgm:pt>
    <dgm:pt modelId="{F7F80BB4-CF13-42B6-B44B-9257E7F83702}" type="pres">
      <dgm:prSet presAssocID="{D938FD56-DF5F-41EC-93A3-8380F13FEC9A}" presName="vert1" presStyleCnt="0"/>
      <dgm:spPr/>
    </dgm:pt>
    <dgm:pt modelId="{8F063292-AC1D-42A4-B1C5-89C33F1D8536}" type="pres">
      <dgm:prSet presAssocID="{8CDCC7CA-5CF3-45CF-823D-B3FAE9A938FD}" presName="thickLine" presStyleLbl="alignNode1" presStyleIdx="3" presStyleCnt="12"/>
      <dgm:spPr/>
    </dgm:pt>
    <dgm:pt modelId="{2E5E9B60-32C2-46ED-B7ED-AFB0B54E879D}" type="pres">
      <dgm:prSet presAssocID="{8CDCC7CA-5CF3-45CF-823D-B3FAE9A938FD}" presName="horz1" presStyleCnt="0"/>
      <dgm:spPr/>
    </dgm:pt>
    <dgm:pt modelId="{29C77883-5825-43C3-92F8-A366BCFE00A5}" type="pres">
      <dgm:prSet presAssocID="{8CDCC7CA-5CF3-45CF-823D-B3FAE9A938FD}" presName="tx1" presStyleLbl="revTx" presStyleIdx="3" presStyleCnt="12"/>
      <dgm:spPr/>
    </dgm:pt>
    <dgm:pt modelId="{764A458A-F61D-4B35-9ADD-2926D5696AB2}" type="pres">
      <dgm:prSet presAssocID="{8CDCC7CA-5CF3-45CF-823D-B3FAE9A938FD}" presName="vert1" presStyleCnt="0"/>
      <dgm:spPr/>
    </dgm:pt>
    <dgm:pt modelId="{5FE6126A-67AF-46E5-9B63-BCCAE279065A}" type="pres">
      <dgm:prSet presAssocID="{302AA508-4C8C-47C9-8E01-F688199802EF}" presName="thickLine" presStyleLbl="alignNode1" presStyleIdx="4" presStyleCnt="12"/>
      <dgm:spPr/>
    </dgm:pt>
    <dgm:pt modelId="{ABF25132-BEB2-4952-AD0F-86DF4E333703}" type="pres">
      <dgm:prSet presAssocID="{302AA508-4C8C-47C9-8E01-F688199802EF}" presName="horz1" presStyleCnt="0"/>
      <dgm:spPr/>
    </dgm:pt>
    <dgm:pt modelId="{38F874FD-07CF-4E17-BA4F-065E80433601}" type="pres">
      <dgm:prSet presAssocID="{302AA508-4C8C-47C9-8E01-F688199802EF}" presName="tx1" presStyleLbl="revTx" presStyleIdx="4" presStyleCnt="12"/>
      <dgm:spPr/>
    </dgm:pt>
    <dgm:pt modelId="{0BEBDC9E-4612-42B5-8893-41C37DC128C3}" type="pres">
      <dgm:prSet presAssocID="{302AA508-4C8C-47C9-8E01-F688199802EF}" presName="vert1" presStyleCnt="0"/>
      <dgm:spPr/>
    </dgm:pt>
    <dgm:pt modelId="{8B7FAE09-EEA9-4A5C-9736-4EB0E8EC23B5}" type="pres">
      <dgm:prSet presAssocID="{54CAD60A-75FC-45DD-B10D-E594F58C983B}" presName="thickLine" presStyleLbl="alignNode1" presStyleIdx="5" presStyleCnt="12"/>
      <dgm:spPr/>
    </dgm:pt>
    <dgm:pt modelId="{C5BE9A48-864B-431D-8113-FEDCAFD41DEC}" type="pres">
      <dgm:prSet presAssocID="{54CAD60A-75FC-45DD-B10D-E594F58C983B}" presName="horz1" presStyleCnt="0"/>
      <dgm:spPr/>
    </dgm:pt>
    <dgm:pt modelId="{3ECD6F90-F8DC-4A50-AAB9-1B92F9ADAFA3}" type="pres">
      <dgm:prSet presAssocID="{54CAD60A-75FC-45DD-B10D-E594F58C983B}" presName="tx1" presStyleLbl="revTx" presStyleIdx="5" presStyleCnt="12"/>
      <dgm:spPr/>
    </dgm:pt>
    <dgm:pt modelId="{F5D811AA-AD64-4A53-9199-40F8D2047844}" type="pres">
      <dgm:prSet presAssocID="{54CAD60A-75FC-45DD-B10D-E594F58C983B}" presName="vert1" presStyleCnt="0"/>
      <dgm:spPr/>
    </dgm:pt>
    <dgm:pt modelId="{C9B2E6C0-F41D-458A-BB4F-C2FB1AEB5341}" type="pres">
      <dgm:prSet presAssocID="{4647A565-B3FB-46AB-8A95-FCAFC2B76D39}" presName="thickLine" presStyleLbl="alignNode1" presStyleIdx="6" presStyleCnt="12"/>
      <dgm:spPr/>
    </dgm:pt>
    <dgm:pt modelId="{1F07E65A-0254-4096-9D6B-B7463A519642}" type="pres">
      <dgm:prSet presAssocID="{4647A565-B3FB-46AB-8A95-FCAFC2B76D39}" presName="horz1" presStyleCnt="0"/>
      <dgm:spPr/>
    </dgm:pt>
    <dgm:pt modelId="{61416DEE-F2EE-4066-A5D0-37E29E427217}" type="pres">
      <dgm:prSet presAssocID="{4647A565-B3FB-46AB-8A95-FCAFC2B76D39}" presName="tx1" presStyleLbl="revTx" presStyleIdx="6" presStyleCnt="12"/>
      <dgm:spPr/>
    </dgm:pt>
    <dgm:pt modelId="{CE3DDD51-8E47-42A4-A083-82DFC5FC9A28}" type="pres">
      <dgm:prSet presAssocID="{4647A565-B3FB-46AB-8A95-FCAFC2B76D39}" presName="vert1" presStyleCnt="0"/>
      <dgm:spPr/>
    </dgm:pt>
    <dgm:pt modelId="{D3338925-16FD-4080-9FF6-954919D8A24F}" type="pres">
      <dgm:prSet presAssocID="{54EDEDC5-7D35-4B90-B702-87E254C497A3}" presName="thickLine" presStyleLbl="alignNode1" presStyleIdx="7" presStyleCnt="12"/>
      <dgm:spPr/>
    </dgm:pt>
    <dgm:pt modelId="{46A604BA-289A-435A-8888-DEFF46315F3B}" type="pres">
      <dgm:prSet presAssocID="{54EDEDC5-7D35-4B90-B702-87E254C497A3}" presName="horz1" presStyleCnt="0"/>
      <dgm:spPr/>
    </dgm:pt>
    <dgm:pt modelId="{4111CFA4-943F-49FA-ADBA-C093383560D1}" type="pres">
      <dgm:prSet presAssocID="{54EDEDC5-7D35-4B90-B702-87E254C497A3}" presName="tx1" presStyleLbl="revTx" presStyleIdx="7" presStyleCnt="12"/>
      <dgm:spPr/>
    </dgm:pt>
    <dgm:pt modelId="{BBC6963F-5273-4607-A53F-106831C2523C}" type="pres">
      <dgm:prSet presAssocID="{54EDEDC5-7D35-4B90-B702-87E254C497A3}" presName="vert1" presStyleCnt="0"/>
      <dgm:spPr/>
    </dgm:pt>
    <dgm:pt modelId="{2E2EA05A-379D-48F7-A81D-EA656E2FD128}" type="pres">
      <dgm:prSet presAssocID="{574E3F9A-1222-4BD9-80E9-AD8FF6EDE47B}" presName="thickLine" presStyleLbl="alignNode1" presStyleIdx="8" presStyleCnt="12"/>
      <dgm:spPr/>
    </dgm:pt>
    <dgm:pt modelId="{18BC103C-34F1-4864-87D4-5DECCB0BB51D}" type="pres">
      <dgm:prSet presAssocID="{574E3F9A-1222-4BD9-80E9-AD8FF6EDE47B}" presName="horz1" presStyleCnt="0"/>
      <dgm:spPr/>
    </dgm:pt>
    <dgm:pt modelId="{41C0FCD0-A1DF-4CC1-8C82-4E7F0AFB98AC}" type="pres">
      <dgm:prSet presAssocID="{574E3F9A-1222-4BD9-80E9-AD8FF6EDE47B}" presName="tx1" presStyleLbl="revTx" presStyleIdx="8" presStyleCnt="12"/>
      <dgm:spPr/>
    </dgm:pt>
    <dgm:pt modelId="{CECFABE4-0121-4D73-8B5B-C037631A0163}" type="pres">
      <dgm:prSet presAssocID="{574E3F9A-1222-4BD9-80E9-AD8FF6EDE47B}" presName="vert1" presStyleCnt="0"/>
      <dgm:spPr/>
    </dgm:pt>
    <dgm:pt modelId="{D3F6EBAB-F852-403D-8958-C64323BC8171}" type="pres">
      <dgm:prSet presAssocID="{6730D11D-723C-4DC0-ACB5-E003C18A5AE9}" presName="thickLine" presStyleLbl="alignNode1" presStyleIdx="9" presStyleCnt="12"/>
      <dgm:spPr/>
    </dgm:pt>
    <dgm:pt modelId="{59F54510-6697-42F1-B144-01B89ABBE23E}" type="pres">
      <dgm:prSet presAssocID="{6730D11D-723C-4DC0-ACB5-E003C18A5AE9}" presName="horz1" presStyleCnt="0"/>
      <dgm:spPr/>
    </dgm:pt>
    <dgm:pt modelId="{38583124-07C2-4BF4-A03E-09A7A7ED63ED}" type="pres">
      <dgm:prSet presAssocID="{6730D11D-723C-4DC0-ACB5-E003C18A5AE9}" presName="tx1" presStyleLbl="revTx" presStyleIdx="9" presStyleCnt="12"/>
      <dgm:spPr/>
    </dgm:pt>
    <dgm:pt modelId="{28649F59-75EF-471F-9D13-C4E21BE5E336}" type="pres">
      <dgm:prSet presAssocID="{6730D11D-723C-4DC0-ACB5-E003C18A5AE9}" presName="vert1" presStyleCnt="0"/>
      <dgm:spPr/>
    </dgm:pt>
    <dgm:pt modelId="{FC00FEE6-C055-4A0A-AAD2-EC54367C9C62}" type="pres">
      <dgm:prSet presAssocID="{AE1E203D-E0F0-42E2-88BF-AE60FFA76F2C}" presName="thickLine" presStyleLbl="alignNode1" presStyleIdx="10" presStyleCnt="12"/>
      <dgm:spPr/>
    </dgm:pt>
    <dgm:pt modelId="{2557E431-CF5B-44DA-A4A5-4F6CAD9E5FC1}" type="pres">
      <dgm:prSet presAssocID="{AE1E203D-E0F0-42E2-88BF-AE60FFA76F2C}" presName="horz1" presStyleCnt="0"/>
      <dgm:spPr/>
    </dgm:pt>
    <dgm:pt modelId="{E4F95AAD-84ED-4571-B002-45DE989B075B}" type="pres">
      <dgm:prSet presAssocID="{AE1E203D-E0F0-42E2-88BF-AE60FFA76F2C}" presName="tx1" presStyleLbl="revTx" presStyleIdx="10" presStyleCnt="12"/>
      <dgm:spPr/>
    </dgm:pt>
    <dgm:pt modelId="{1534B735-6B37-4761-B963-3453CDD1C590}" type="pres">
      <dgm:prSet presAssocID="{AE1E203D-E0F0-42E2-88BF-AE60FFA76F2C}" presName="vert1" presStyleCnt="0"/>
      <dgm:spPr/>
    </dgm:pt>
    <dgm:pt modelId="{878F67F4-BD16-40BA-A951-89915482113D}" type="pres">
      <dgm:prSet presAssocID="{E1851906-3224-42EB-BB2F-6011D01DBE85}" presName="thickLine" presStyleLbl="alignNode1" presStyleIdx="11" presStyleCnt="12"/>
      <dgm:spPr/>
    </dgm:pt>
    <dgm:pt modelId="{39ABA07C-DF6B-4771-8F12-48AB5D5E337E}" type="pres">
      <dgm:prSet presAssocID="{E1851906-3224-42EB-BB2F-6011D01DBE85}" presName="horz1" presStyleCnt="0"/>
      <dgm:spPr/>
    </dgm:pt>
    <dgm:pt modelId="{881140F6-3196-4F65-90E9-B1F3CFAF9602}" type="pres">
      <dgm:prSet presAssocID="{E1851906-3224-42EB-BB2F-6011D01DBE85}" presName="tx1" presStyleLbl="revTx" presStyleIdx="11" presStyleCnt="12"/>
      <dgm:spPr/>
    </dgm:pt>
    <dgm:pt modelId="{97E7D036-A4B3-425F-BF5F-7B94B0FEFD23}" type="pres">
      <dgm:prSet presAssocID="{E1851906-3224-42EB-BB2F-6011D01DBE85}" presName="vert1" presStyleCnt="0"/>
      <dgm:spPr/>
    </dgm:pt>
  </dgm:ptLst>
  <dgm:cxnLst>
    <dgm:cxn modelId="{741DC006-4D3F-4588-8646-626B0A25C32C}" srcId="{19894C50-D3CC-498D-9819-46E3BFD0A053}" destId="{D938FD56-DF5F-41EC-93A3-8380F13FEC9A}" srcOrd="2" destOrd="0" parTransId="{5A009F8B-5F2E-44C7-B83C-23306012A92B}" sibTransId="{550D10F9-D399-4FAB-8F39-917EA729BCA9}"/>
    <dgm:cxn modelId="{591C181C-D441-4A56-A7EC-C8E4FA0003AD}" srcId="{19894C50-D3CC-498D-9819-46E3BFD0A053}" destId="{54CAD60A-75FC-45DD-B10D-E594F58C983B}" srcOrd="5" destOrd="0" parTransId="{162A3A08-1273-4072-A4D4-F907BF25056B}" sibTransId="{F581CFAB-C7EE-41D0-B8A5-B42041F50604}"/>
    <dgm:cxn modelId="{EE45D62F-BF65-4D9E-ABF6-4286C60E4A56}" srcId="{19894C50-D3CC-498D-9819-46E3BFD0A053}" destId="{4647A565-B3FB-46AB-8A95-FCAFC2B76D39}" srcOrd="6" destOrd="0" parTransId="{5F9FC719-D5B8-46A7-8175-0A854CEA571D}" sibTransId="{79D1FCBA-7A86-4C6D-BB5B-A433187355A5}"/>
    <dgm:cxn modelId="{9F8A4B35-FAC9-45D7-9AE5-AEA80BD76D8B}" type="presOf" srcId="{302AA508-4C8C-47C9-8E01-F688199802EF}" destId="{38F874FD-07CF-4E17-BA4F-065E80433601}" srcOrd="0" destOrd="0" presId="urn:microsoft.com/office/officeart/2008/layout/LinedList"/>
    <dgm:cxn modelId="{99DAC736-320E-4397-9F5C-ED424E42B40E}" type="presOf" srcId="{D938FD56-DF5F-41EC-93A3-8380F13FEC9A}" destId="{ECB9337B-012B-4A78-987C-E1DFBA72B988}" srcOrd="0" destOrd="0" presId="urn:microsoft.com/office/officeart/2008/layout/LinedList"/>
    <dgm:cxn modelId="{4C705B39-3837-4A45-B43C-B74585F53D60}" type="presOf" srcId="{574E3F9A-1222-4BD9-80E9-AD8FF6EDE47B}" destId="{41C0FCD0-A1DF-4CC1-8C82-4E7F0AFB98AC}" srcOrd="0" destOrd="0" presId="urn:microsoft.com/office/officeart/2008/layout/LinedList"/>
    <dgm:cxn modelId="{BE0F653F-06AD-4F3E-8FFF-0F6977F97306}" srcId="{19894C50-D3CC-498D-9819-46E3BFD0A053}" destId="{574E3F9A-1222-4BD9-80E9-AD8FF6EDE47B}" srcOrd="8" destOrd="0" parTransId="{4377750A-A45D-45F4-B420-2F43A6DD712C}" sibTransId="{CE5105E1-CA9E-4A2B-937A-E724D7E797F5}"/>
    <dgm:cxn modelId="{A16A8161-5543-4B3E-AEAB-661933C30F25}" srcId="{19894C50-D3CC-498D-9819-46E3BFD0A053}" destId="{E093F329-3B56-442B-B6D3-D611F8B5DF72}" srcOrd="0" destOrd="0" parTransId="{FE16B2D2-F673-4986-B71C-B265678E0360}" sibTransId="{03FEAA02-514C-4357-BBE5-0BF41926D8F0}"/>
    <dgm:cxn modelId="{753C6C6F-AB1C-4CAC-A698-62D191FE7784}" type="presOf" srcId="{8CDCC7CA-5CF3-45CF-823D-B3FAE9A938FD}" destId="{29C77883-5825-43C3-92F8-A366BCFE00A5}" srcOrd="0" destOrd="0" presId="urn:microsoft.com/office/officeart/2008/layout/LinedList"/>
    <dgm:cxn modelId="{7518E172-F526-4E6D-8886-A77E37417826}" srcId="{19894C50-D3CC-498D-9819-46E3BFD0A053}" destId="{6730D11D-723C-4DC0-ACB5-E003C18A5AE9}" srcOrd="9" destOrd="0" parTransId="{B0A8643F-B604-442E-98DA-C5C1C909C5B0}" sibTransId="{0B33C314-3DF2-4E77-B1C0-D2FD0DCB27D5}"/>
    <dgm:cxn modelId="{A9502056-18E2-412A-BEED-87B67A27D04B}" type="presOf" srcId="{E1851906-3224-42EB-BB2F-6011D01DBE85}" destId="{881140F6-3196-4F65-90E9-B1F3CFAF9602}" srcOrd="0" destOrd="0" presId="urn:microsoft.com/office/officeart/2008/layout/LinedList"/>
    <dgm:cxn modelId="{7C94707D-1FAE-441D-A844-27A07CC1CD2F}" type="presOf" srcId="{4647A565-B3FB-46AB-8A95-FCAFC2B76D39}" destId="{61416DEE-F2EE-4066-A5D0-37E29E427217}" srcOrd="0" destOrd="0" presId="urn:microsoft.com/office/officeart/2008/layout/LinedList"/>
    <dgm:cxn modelId="{D50C2282-CFAD-492B-A999-E6FC871BB771}" srcId="{19894C50-D3CC-498D-9819-46E3BFD0A053}" destId="{8CDCC7CA-5CF3-45CF-823D-B3FAE9A938FD}" srcOrd="3" destOrd="0" parTransId="{943F2A7C-E49D-437E-A564-6BEECB1B4EF7}" sibTransId="{B0BF7DE5-B034-46CF-A5C7-2FBC24142F30}"/>
    <dgm:cxn modelId="{61127E96-B0DD-493B-B88B-431B7E0874AB}" type="presOf" srcId="{6730D11D-723C-4DC0-ACB5-E003C18A5AE9}" destId="{38583124-07C2-4BF4-A03E-09A7A7ED63ED}" srcOrd="0" destOrd="0" presId="urn:microsoft.com/office/officeart/2008/layout/LinedList"/>
    <dgm:cxn modelId="{AA9CCE9A-C442-4B40-AEBF-11FE01315BA5}" srcId="{19894C50-D3CC-498D-9819-46E3BFD0A053}" destId="{E1851906-3224-42EB-BB2F-6011D01DBE85}" srcOrd="11" destOrd="0" parTransId="{587D5559-2289-4B61-A510-C58A49E0DF98}" sibTransId="{1776547C-E651-47C5-81A4-B384781CC584}"/>
    <dgm:cxn modelId="{3BAC3FA4-86C0-4056-AEC2-925B4F434B1A}" type="presOf" srcId="{B95B1748-E368-415F-8A28-0AEE6357E6D8}" destId="{DEDA8F00-E65B-44BF-BFCB-E8765D740E6F}" srcOrd="0" destOrd="0" presId="urn:microsoft.com/office/officeart/2008/layout/LinedList"/>
    <dgm:cxn modelId="{39265AAC-5DEC-414A-891B-465D0A4E9BD7}" srcId="{19894C50-D3CC-498D-9819-46E3BFD0A053}" destId="{54EDEDC5-7D35-4B90-B702-87E254C497A3}" srcOrd="7" destOrd="0" parTransId="{850516B5-708A-4B22-9031-328CE4338D47}" sibTransId="{C510EDBE-DBB5-4796-882D-6F6F4B508D9C}"/>
    <dgm:cxn modelId="{418CECB3-8536-4303-A863-B09A413B94AB}" srcId="{19894C50-D3CC-498D-9819-46E3BFD0A053}" destId="{AE1E203D-E0F0-42E2-88BF-AE60FFA76F2C}" srcOrd="10" destOrd="0" parTransId="{8530E928-827D-4E44-9138-D5E4D2F2ADAF}" sibTransId="{FE506C1F-8DFB-4171-BB8E-A97D60DCE02C}"/>
    <dgm:cxn modelId="{24AB14B6-9E06-4D0E-9F1F-9545AE47BD01}" type="presOf" srcId="{AE1E203D-E0F0-42E2-88BF-AE60FFA76F2C}" destId="{E4F95AAD-84ED-4571-B002-45DE989B075B}" srcOrd="0" destOrd="0" presId="urn:microsoft.com/office/officeart/2008/layout/LinedList"/>
    <dgm:cxn modelId="{0F2484C4-A2FA-45B0-8950-EB6A0C5C71A1}" type="presOf" srcId="{E093F329-3B56-442B-B6D3-D611F8B5DF72}" destId="{56832D44-46B4-422D-879C-4D194F1487B5}" srcOrd="0" destOrd="0" presId="urn:microsoft.com/office/officeart/2008/layout/LinedList"/>
    <dgm:cxn modelId="{FB6E98CA-9010-4E0D-8797-39B4B508AD95}" type="presOf" srcId="{54CAD60A-75FC-45DD-B10D-E594F58C983B}" destId="{3ECD6F90-F8DC-4A50-AAB9-1B92F9ADAFA3}" srcOrd="0" destOrd="0" presId="urn:microsoft.com/office/officeart/2008/layout/LinedList"/>
    <dgm:cxn modelId="{D50E42DA-46F1-424A-8AB0-51587D5C3FA4}" srcId="{19894C50-D3CC-498D-9819-46E3BFD0A053}" destId="{B95B1748-E368-415F-8A28-0AEE6357E6D8}" srcOrd="1" destOrd="0" parTransId="{E5A7F699-88E3-4C26-9B40-4DB464642727}" sibTransId="{2F4923E3-8A8B-44BB-BEA6-684F52D96E63}"/>
    <dgm:cxn modelId="{152C53DD-C9EA-42FA-9EA9-645ACDB4EEF9}" srcId="{19894C50-D3CC-498D-9819-46E3BFD0A053}" destId="{302AA508-4C8C-47C9-8E01-F688199802EF}" srcOrd="4" destOrd="0" parTransId="{27D22CB9-2BE3-46E3-90A3-0ED8EE4D432F}" sibTransId="{70F06168-0C33-45AC-8480-4D09A26188AC}"/>
    <dgm:cxn modelId="{11B08CF8-DF45-4E3C-BC48-0C2AE40E7E4B}" type="presOf" srcId="{19894C50-D3CC-498D-9819-46E3BFD0A053}" destId="{5D09F0F0-BE0B-42C9-BCF7-282E73667EFE}" srcOrd="0" destOrd="0" presId="urn:microsoft.com/office/officeart/2008/layout/LinedList"/>
    <dgm:cxn modelId="{4548BBF9-D28F-4D9F-B9B6-1E914D3450D8}" type="presOf" srcId="{54EDEDC5-7D35-4B90-B702-87E254C497A3}" destId="{4111CFA4-943F-49FA-ADBA-C093383560D1}" srcOrd="0" destOrd="0" presId="urn:microsoft.com/office/officeart/2008/layout/LinedList"/>
    <dgm:cxn modelId="{B6129864-D136-4E5A-8AC2-B12C4089A738}" type="presParOf" srcId="{5D09F0F0-BE0B-42C9-BCF7-282E73667EFE}" destId="{BDB07048-0D2E-4E59-8C3D-38EC89565978}" srcOrd="0" destOrd="0" presId="urn:microsoft.com/office/officeart/2008/layout/LinedList"/>
    <dgm:cxn modelId="{7D415730-CE87-4EF4-93F1-5CF7C9D84135}" type="presParOf" srcId="{5D09F0F0-BE0B-42C9-BCF7-282E73667EFE}" destId="{838FBD5F-2695-43E4-A05C-3C985A7993E8}" srcOrd="1" destOrd="0" presId="urn:microsoft.com/office/officeart/2008/layout/LinedList"/>
    <dgm:cxn modelId="{2DBAB044-E1F3-474F-BB72-AF79A0BDDE6D}" type="presParOf" srcId="{838FBD5F-2695-43E4-A05C-3C985A7993E8}" destId="{56832D44-46B4-422D-879C-4D194F1487B5}" srcOrd="0" destOrd="0" presId="urn:microsoft.com/office/officeart/2008/layout/LinedList"/>
    <dgm:cxn modelId="{385B65E0-489D-4095-BC39-0CFEE4FA1642}" type="presParOf" srcId="{838FBD5F-2695-43E4-A05C-3C985A7993E8}" destId="{F4090988-26F3-4A65-B7B8-7CEBDA7B5749}" srcOrd="1" destOrd="0" presId="urn:microsoft.com/office/officeart/2008/layout/LinedList"/>
    <dgm:cxn modelId="{9A1F35A4-4CCF-40DA-83EC-BD7EE7FFF4F9}" type="presParOf" srcId="{5D09F0F0-BE0B-42C9-BCF7-282E73667EFE}" destId="{658439AD-A450-4C6D-892F-849F9AF80280}" srcOrd="2" destOrd="0" presId="urn:microsoft.com/office/officeart/2008/layout/LinedList"/>
    <dgm:cxn modelId="{1C71ADFD-25CD-4511-B40C-7521F7B3881C}" type="presParOf" srcId="{5D09F0F0-BE0B-42C9-BCF7-282E73667EFE}" destId="{E028DC0E-5606-48AC-9252-65CE5C5193B5}" srcOrd="3" destOrd="0" presId="urn:microsoft.com/office/officeart/2008/layout/LinedList"/>
    <dgm:cxn modelId="{7621F42A-047B-4D14-B093-60F700620DE4}" type="presParOf" srcId="{E028DC0E-5606-48AC-9252-65CE5C5193B5}" destId="{DEDA8F00-E65B-44BF-BFCB-E8765D740E6F}" srcOrd="0" destOrd="0" presId="urn:microsoft.com/office/officeart/2008/layout/LinedList"/>
    <dgm:cxn modelId="{38C08B83-3CDC-4B4F-B1BB-161B07AE7434}" type="presParOf" srcId="{E028DC0E-5606-48AC-9252-65CE5C5193B5}" destId="{A405A85B-2847-475A-A1FE-20609F98B2CD}" srcOrd="1" destOrd="0" presId="urn:microsoft.com/office/officeart/2008/layout/LinedList"/>
    <dgm:cxn modelId="{860F7FDE-3489-4869-B908-955E2A47E1C8}" type="presParOf" srcId="{5D09F0F0-BE0B-42C9-BCF7-282E73667EFE}" destId="{14374923-D955-4EC1-8CCB-7CA5B0260628}" srcOrd="4" destOrd="0" presId="urn:microsoft.com/office/officeart/2008/layout/LinedList"/>
    <dgm:cxn modelId="{2772D61D-7D9D-4E5C-A53C-1F587C008E23}" type="presParOf" srcId="{5D09F0F0-BE0B-42C9-BCF7-282E73667EFE}" destId="{84A32FCC-7D90-4BD5-90DF-C7AF0840D125}" srcOrd="5" destOrd="0" presId="urn:microsoft.com/office/officeart/2008/layout/LinedList"/>
    <dgm:cxn modelId="{67467FE7-284C-43CF-95E7-E65C54475FD4}" type="presParOf" srcId="{84A32FCC-7D90-4BD5-90DF-C7AF0840D125}" destId="{ECB9337B-012B-4A78-987C-E1DFBA72B988}" srcOrd="0" destOrd="0" presId="urn:microsoft.com/office/officeart/2008/layout/LinedList"/>
    <dgm:cxn modelId="{370175BB-0F75-43E6-BE82-BAE820B6FE2A}" type="presParOf" srcId="{84A32FCC-7D90-4BD5-90DF-C7AF0840D125}" destId="{F7F80BB4-CF13-42B6-B44B-9257E7F83702}" srcOrd="1" destOrd="0" presId="urn:microsoft.com/office/officeart/2008/layout/LinedList"/>
    <dgm:cxn modelId="{58DDD7E0-053B-4913-99B7-6A0DB8C742BE}" type="presParOf" srcId="{5D09F0F0-BE0B-42C9-BCF7-282E73667EFE}" destId="{8F063292-AC1D-42A4-B1C5-89C33F1D8536}" srcOrd="6" destOrd="0" presId="urn:microsoft.com/office/officeart/2008/layout/LinedList"/>
    <dgm:cxn modelId="{BAF44CBE-F0E8-40C3-B2F4-6837388C5BB7}" type="presParOf" srcId="{5D09F0F0-BE0B-42C9-BCF7-282E73667EFE}" destId="{2E5E9B60-32C2-46ED-B7ED-AFB0B54E879D}" srcOrd="7" destOrd="0" presId="urn:microsoft.com/office/officeart/2008/layout/LinedList"/>
    <dgm:cxn modelId="{7088D7A3-041C-4F9A-B8A8-8B89C558C379}" type="presParOf" srcId="{2E5E9B60-32C2-46ED-B7ED-AFB0B54E879D}" destId="{29C77883-5825-43C3-92F8-A366BCFE00A5}" srcOrd="0" destOrd="0" presId="urn:microsoft.com/office/officeart/2008/layout/LinedList"/>
    <dgm:cxn modelId="{CCB927D1-623F-464D-B1E7-95D18A2EF952}" type="presParOf" srcId="{2E5E9B60-32C2-46ED-B7ED-AFB0B54E879D}" destId="{764A458A-F61D-4B35-9ADD-2926D5696AB2}" srcOrd="1" destOrd="0" presId="urn:microsoft.com/office/officeart/2008/layout/LinedList"/>
    <dgm:cxn modelId="{A6206288-5C2F-454C-AFDB-43BA43B46BF6}" type="presParOf" srcId="{5D09F0F0-BE0B-42C9-BCF7-282E73667EFE}" destId="{5FE6126A-67AF-46E5-9B63-BCCAE279065A}" srcOrd="8" destOrd="0" presId="urn:microsoft.com/office/officeart/2008/layout/LinedList"/>
    <dgm:cxn modelId="{9FFF1CB2-BE3E-4DAF-919E-D9A2DF4B810D}" type="presParOf" srcId="{5D09F0F0-BE0B-42C9-BCF7-282E73667EFE}" destId="{ABF25132-BEB2-4952-AD0F-86DF4E333703}" srcOrd="9" destOrd="0" presId="urn:microsoft.com/office/officeart/2008/layout/LinedList"/>
    <dgm:cxn modelId="{B4AE0AA9-4384-46F6-A298-C7C6D191BD1F}" type="presParOf" srcId="{ABF25132-BEB2-4952-AD0F-86DF4E333703}" destId="{38F874FD-07CF-4E17-BA4F-065E80433601}" srcOrd="0" destOrd="0" presId="urn:microsoft.com/office/officeart/2008/layout/LinedList"/>
    <dgm:cxn modelId="{D9639F1D-7EB1-446A-8CA4-BD71F9280A25}" type="presParOf" srcId="{ABF25132-BEB2-4952-AD0F-86DF4E333703}" destId="{0BEBDC9E-4612-42B5-8893-41C37DC128C3}" srcOrd="1" destOrd="0" presId="urn:microsoft.com/office/officeart/2008/layout/LinedList"/>
    <dgm:cxn modelId="{FCF63D72-A362-4027-9C26-6388492CDA9E}" type="presParOf" srcId="{5D09F0F0-BE0B-42C9-BCF7-282E73667EFE}" destId="{8B7FAE09-EEA9-4A5C-9736-4EB0E8EC23B5}" srcOrd="10" destOrd="0" presId="urn:microsoft.com/office/officeart/2008/layout/LinedList"/>
    <dgm:cxn modelId="{C013EF51-F308-4868-B413-C5BE76B79CEC}" type="presParOf" srcId="{5D09F0F0-BE0B-42C9-BCF7-282E73667EFE}" destId="{C5BE9A48-864B-431D-8113-FEDCAFD41DEC}" srcOrd="11" destOrd="0" presId="urn:microsoft.com/office/officeart/2008/layout/LinedList"/>
    <dgm:cxn modelId="{85CAB46D-229B-4BE7-95B0-21C9AF82FB46}" type="presParOf" srcId="{C5BE9A48-864B-431D-8113-FEDCAFD41DEC}" destId="{3ECD6F90-F8DC-4A50-AAB9-1B92F9ADAFA3}" srcOrd="0" destOrd="0" presId="urn:microsoft.com/office/officeart/2008/layout/LinedList"/>
    <dgm:cxn modelId="{1CC2A2AF-F4D4-40D9-933F-22E374C791B1}" type="presParOf" srcId="{C5BE9A48-864B-431D-8113-FEDCAFD41DEC}" destId="{F5D811AA-AD64-4A53-9199-40F8D2047844}" srcOrd="1" destOrd="0" presId="urn:microsoft.com/office/officeart/2008/layout/LinedList"/>
    <dgm:cxn modelId="{642A9294-C80D-44F1-B66F-3BDA0F514C3B}" type="presParOf" srcId="{5D09F0F0-BE0B-42C9-BCF7-282E73667EFE}" destId="{C9B2E6C0-F41D-458A-BB4F-C2FB1AEB5341}" srcOrd="12" destOrd="0" presId="urn:microsoft.com/office/officeart/2008/layout/LinedList"/>
    <dgm:cxn modelId="{623E3ABB-2191-434B-A44C-BE8669DED646}" type="presParOf" srcId="{5D09F0F0-BE0B-42C9-BCF7-282E73667EFE}" destId="{1F07E65A-0254-4096-9D6B-B7463A519642}" srcOrd="13" destOrd="0" presId="urn:microsoft.com/office/officeart/2008/layout/LinedList"/>
    <dgm:cxn modelId="{4142B5F8-C2B7-4602-BD30-74CD934046AB}" type="presParOf" srcId="{1F07E65A-0254-4096-9D6B-B7463A519642}" destId="{61416DEE-F2EE-4066-A5D0-37E29E427217}" srcOrd="0" destOrd="0" presId="urn:microsoft.com/office/officeart/2008/layout/LinedList"/>
    <dgm:cxn modelId="{C4D1456F-5CF0-4E1B-ADC2-F80B657624CB}" type="presParOf" srcId="{1F07E65A-0254-4096-9D6B-B7463A519642}" destId="{CE3DDD51-8E47-42A4-A083-82DFC5FC9A28}" srcOrd="1" destOrd="0" presId="urn:microsoft.com/office/officeart/2008/layout/LinedList"/>
    <dgm:cxn modelId="{EDEB611C-695B-4B14-938D-0FE1296E754C}" type="presParOf" srcId="{5D09F0F0-BE0B-42C9-BCF7-282E73667EFE}" destId="{D3338925-16FD-4080-9FF6-954919D8A24F}" srcOrd="14" destOrd="0" presId="urn:microsoft.com/office/officeart/2008/layout/LinedList"/>
    <dgm:cxn modelId="{F19256B3-E0DB-468D-A700-071435D70758}" type="presParOf" srcId="{5D09F0F0-BE0B-42C9-BCF7-282E73667EFE}" destId="{46A604BA-289A-435A-8888-DEFF46315F3B}" srcOrd="15" destOrd="0" presId="urn:microsoft.com/office/officeart/2008/layout/LinedList"/>
    <dgm:cxn modelId="{C44869EB-8BB4-4656-ACE4-70E9D9A1A491}" type="presParOf" srcId="{46A604BA-289A-435A-8888-DEFF46315F3B}" destId="{4111CFA4-943F-49FA-ADBA-C093383560D1}" srcOrd="0" destOrd="0" presId="urn:microsoft.com/office/officeart/2008/layout/LinedList"/>
    <dgm:cxn modelId="{15E6FFC5-0359-4BC9-A0F4-7A342B554FE1}" type="presParOf" srcId="{46A604BA-289A-435A-8888-DEFF46315F3B}" destId="{BBC6963F-5273-4607-A53F-106831C2523C}" srcOrd="1" destOrd="0" presId="urn:microsoft.com/office/officeart/2008/layout/LinedList"/>
    <dgm:cxn modelId="{5FBFE9C9-ED16-4F0D-A59F-BB11ADF58CCC}" type="presParOf" srcId="{5D09F0F0-BE0B-42C9-BCF7-282E73667EFE}" destId="{2E2EA05A-379D-48F7-A81D-EA656E2FD128}" srcOrd="16" destOrd="0" presId="urn:microsoft.com/office/officeart/2008/layout/LinedList"/>
    <dgm:cxn modelId="{15BC4F64-50B5-42F8-A9E2-87AE3965BCD9}" type="presParOf" srcId="{5D09F0F0-BE0B-42C9-BCF7-282E73667EFE}" destId="{18BC103C-34F1-4864-87D4-5DECCB0BB51D}" srcOrd="17" destOrd="0" presId="urn:microsoft.com/office/officeart/2008/layout/LinedList"/>
    <dgm:cxn modelId="{CAC9CD34-8196-49A5-86C7-723EE879A69D}" type="presParOf" srcId="{18BC103C-34F1-4864-87D4-5DECCB0BB51D}" destId="{41C0FCD0-A1DF-4CC1-8C82-4E7F0AFB98AC}" srcOrd="0" destOrd="0" presId="urn:microsoft.com/office/officeart/2008/layout/LinedList"/>
    <dgm:cxn modelId="{FCFD53AE-2D73-4F9D-B0C1-BC69BCCA8ED5}" type="presParOf" srcId="{18BC103C-34F1-4864-87D4-5DECCB0BB51D}" destId="{CECFABE4-0121-4D73-8B5B-C037631A0163}" srcOrd="1" destOrd="0" presId="urn:microsoft.com/office/officeart/2008/layout/LinedList"/>
    <dgm:cxn modelId="{374AAC25-298E-4F58-94DE-72F194568179}" type="presParOf" srcId="{5D09F0F0-BE0B-42C9-BCF7-282E73667EFE}" destId="{D3F6EBAB-F852-403D-8958-C64323BC8171}" srcOrd="18" destOrd="0" presId="urn:microsoft.com/office/officeart/2008/layout/LinedList"/>
    <dgm:cxn modelId="{AA9DCB59-4A37-41B2-B556-218EFD826A03}" type="presParOf" srcId="{5D09F0F0-BE0B-42C9-BCF7-282E73667EFE}" destId="{59F54510-6697-42F1-B144-01B89ABBE23E}" srcOrd="19" destOrd="0" presId="urn:microsoft.com/office/officeart/2008/layout/LinedList"/>
    <dgm:cxn modelId="{60CBCE66-9AA0-43C1-ACC5-44199D3AFBC9}" type="presParOf" srcId="{59F54510-6697-42F1-B144-01B89ABBE23E}" destId="{38583124-07C2-4BF4-A03E-09A7A7ED63ED}" srcOrd="0" destOrd="0" presId="urn:microsoft.com/office/officeart/2008/layout/LinedList"/>
    <dgm:cxn modelId="{87D6BFBB-2BA6-4016-A370-A72F5A74EE02}" type="presParOf" srcId="{59F54510-6697-42F1-B144-01B89ABBE23E}" destId="{28649F59-75EF-471F-9D13-C4E21BE5E336}" srcOrd="1" destOrd="0" presId="urn:microsoft.com/office/officeart/2008/layout/LinedList"/>
    <dgm:cxn modelId="{BCD52AC1-E5EE-4CBA-852B-DCC49FB05766}" type="presParOf" srcId="{5D09F0F0-BE0B-42C9-BCF7-282E73667EFE}" destId="{FC00FEE6-C055-4A0A-AAD2-EC54367C9C62}" srcOrd="20" destOrd="0" presId="urn:microsoft.com/office/officeart/2008/layout/LinedList"/>
    <dgm:cxn modelId="{939D5B65-ED3C-4448-877A-48CB842A2F3F}" type="presParOf" srcId="{5D09F0F0-BE0B-42C9-BCF7-282E73667EFE}" destId="{2557E431-CF5B-44DA-A4A5-4F6CAD9E5FC1}" srcOrd="21" destOrd="0" presId="urn:microsoft.com/office/officeart/2008/layout/LinedList"/>
    <dgm:cxn modelId="{4A6FB389-71C5-475D-82E0-75617069BDE1}" type="presParOf" srcId="{2557E431-CF5B-44DA-A4A5-4F6CAD9E5FC1}" destId="{E4F95AAD-84ED-4571-B002-45DE989B075B}" srcOrd="0" destOrd="0" presId="urn:microsoft.com/office/officeart/2008/layout/LinedList"/>
    <dgm:cxn modelId="{05F64DE4-CEA7-46F7-B59E-074124B995A5}" type="presParOf" srcId="{2557E431-CF5B-44DA-A4A5-4F6CAD9E5FC1}" destId="{1534B735-6B37-4761-B963-3453CDD1C590}" srcOrd="1" destOrd="0" presId="urn:microsoft.com/office/officeart/2008/layout/LinedList"/>
    <dgm:cxn modelId="{7000E2CC-ED68-4D58-B44D-29E188D45B87}" type="presParOf" srcId="{5D09F0F0-BE0B-42C9-BCF7-282E73667EFE}" destId="{878F67F4-BD16-40BA-A951-89915482113D}" srcOrd="22" destOrd="0" presId="urn:microsoft.com/office/officeart/2008/layout/LinedList"/>
    <dgm:cxn modelId="{C8C32EDB-E33A-4FB5-AA96-67E9EB3222A4}" type="presParOf" srcId="{5D09F0F0-BE0B-42C9-BCF7-282E73667EFE}" destId="{39ABA07C-DF6B-4771-8F12-48AB5D5E337E}" srcOrd="23" destOrd="0" presId="urn:microsoft.com/office/officeart/2008/layout/LinedList"/>
    <dgm:cxn modelId="{B001C6D3-75F3-496E-8839-61E552F7EEA0}" type="presParOf" srcId="{39ABA07C-DF6B-4771-8F12-48AB5D5E337E}" destId="{881140F6-3196-4F65-90E9-B1F3CFAF9602}" srcOrd="0" destOrd="0" presId="urn:microsoft.com/office/officeart/2008/layout/LinedList"/>
    <dgm:cxn modelId="{71D38F44-D91D-4406-8B8D-6F08F21F74DE}" type="presParOf" srcId="{39ABA07C-DF6B-4771-8F12-48AB5D5E337E}" destId="{97E7D036-A4B3-425F-BF5F-7B94B0FEFD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5A6639-A770-4309-A9B9-FF2574E0BC60}" type="doc">
      <dgm:prSet loTypeId="urn:microsoft.com/office/officeart/2005/8/layout/hierarchy4" loCatId="hierarchy" qsTypeId="urn:microsoft.com/office/officeart/2005/8/quickstyle/simple1" qsCatId="simple" csTypeId="urn:microsoft.com/office/officeart/2005/8/colors/accent2_2" csCatId="accent2" phldr="1"/>
      <dgm:spPr/>
      <dgm:t>
        <a:bodyPr/>
        <a:lstStyle/>
        <a:p>
          <a:endParaRPr lang="en-US"/>
        </a:p>
      </dgm:t>
    </dgm:pt>
    <dgm:pt modelId="{51D4877C-1C34-48E0-B11C-FBA62C35C856}">
      <dgm:prSet/>
      <dgm:spPr/>
      <dgm:t>
        <a:bodyPr/>
        <a:lstStyle/>
        <a:p>
          <a:r>
            <a:rPr lang="en-US" dirty="0"/>
            <a:t>Hypothesis Testing:</a:t>
          </a:r>
        </a:p>
      </dgm:t>
    </dgm:pt>
    <dgm:pt modelId="{2ACEDABE-4F4A-480F-AEF0-BACEBA5B897B}" type="parTrans" cxnId="{AB739388-2D56-4A5D-9BA6-94C1F4460D64}">
      <dgm:prSet/>
      <dgm:spPr/>
      <dgm:t>
        <a:bodyPr/>
        <a:lstStyle/>
        <a:p>
          <a:endParaRPr lang="en-US"/>
        </a:p>
      </dgm:t>
    </dgm:pt>
    <dgm:pt modelId="{BF3D0F2C-C8EB-49CB-B554-5F19DA0CF32D}" type="sibTrans" cxnId="{AB739388-2D56-4A5D-9BA6-94C1F4460D64}">
      <dgm:prSet/>
      <dgm:spPr/>
      <dgm:t>
        <a:bodyPr/>
        <a:lstStyle/>
        <a:p>
          <a:endParaRPr lang="en-US"/>
        </a:p>
      </dgm:t>
    </dgm:pt>
    <dgm:pt modelId="{E60D7097-DAA4-4180-8992-839614C37605}">
      <dgm:prSet/>
      <dgm:spPr/>
      <dgm:t>
        <a:bodyPr/>
        <a:lstStyle/>
        <a:p>
          <a:r>
            <a:rPr lang="en-US" dirty="0"/>
            <a:t>H1: There is a statistically significant interaction effect between lifestyle and diabetes status .</a:t>
          </a:r>
        </a:p>
      </dgm:t>
    </dgm:pt>
    <dgm:pt modelId="{2F30D4AF-1FE4-49F0-90F8-50C5D0DEE817}" type="parTrans" cxnId="{A391475D-D284-4BA3-ABED-86C22E92D7E5}">
      <dgm:prSet/>
      <dgm:spPr/>
      <dgm:t>
        <a:bodyPr/>
        <a:lstStyle/>
        <a:p>
          <a:endParaRPr lang="en-KE"/>
        </a:p>
      </dgm:t>
    </dgm:pt>
    <dgm:pt modelId="{F11ED26A-9102-44F7-963C-7596FA9CF7A2}" type="sibTrans" cxnId="{A391475D-D284-4BA3-ABED-86C22E92D7E5}">
      <dgm:prSet/>
      <dgm:spPr/>
      <dgm:t>
        <a:bodyPr/>
        <a:lstStyle/>
        <a:p>
          <a:endParaRPr lang="en-KE"/>
        </a:p>
      </dgm:t>
    </dgm:pt>
    <dgm:pt modelId="{ACCCC1AF-C503-4E85-920B-6E35E98D8A57}">
      <dgm:prSet/>
      <dgm:spPr/>
      <dgm:t>
        <a:bodyPr/>
        <a:lstStyle/>
        <a:p>
          <a:r>
            <a:rPr lang="en-US" dirty="0"/>
            <a:t>Ho: There is no statistically significant relationship between lifestyle and diabetes status</a:t>
          </a:r>
        </a:p>
      </dgm:t>
    </dgm:pt>
    <dgm:pt modelId="{9383FE04-3CA4-4471-9C7F-857C40541F49}" type="parTrans" cxnId="{A1B2FD3F-C3D0-40C5-966D-73A640D3C69D}">
      <dgm:prSet/>
      <dgm:spPr/>
      <dgm:t>
        <a:bodyPr/>
        <a:lstStyle/>
        <a:p>
          <a:endParaRPr lang="en-KE"/>
        </a:p>
      </dgm:t>
    </dgm:pt>
    <dgm:pt modelId="{BF8CFBD4-0BAB-4CC5-B07C-C2C29CB26DEF}" type="sibTrans" cxnId="{A1B2FD3F-C3D0-40C5-966D-73A640D3C69D}">
      <dgm:prSet/>
      <dgm:spPr/>
      <dgm:t>
        <a:bodyPr/>
        <a:lstStyle/>
        <a:p>
          <a:endParaRPr lang="en-KE"/>
        </a:p>
      </dgm:t>
    </dgm:pt>
    <dgm:pt modelId="{F1207AAA-405B-4100-AC3E-4FE88B3D1D47}" type="pres">
      <dgm:prSet presAssocID="{AB5A6639-A770-4309-A9B9-FF2574E0BC60}" presName="Name0" presStyleCnt="0">
        <dgm:presLayoutVars>
          <dgm:chPref val="1"/>
          <dgm:dir/>
          <dgm:animOne val="branch"/>
          <dgm:animLvl val="lvl"/>
          <dgm:resizeHandles/>
        </dgm:presLayoutVars>
      </dgm:prSet>
      <dgm:spPr/>
    </dgm:pt>
    <dgm:pt modelId="{35D8F545-4BAB-4640-BD3A-2844A64E9578}" type="pres">
      <dgm:prSet presAssocID="{51D4877C-1C34-48E0-B11C-FBA62C35C856}" presName="vertOne" presStyleCnt="0"/>
      <dgm:spPr/>
    </dgm:pt>
    <dgm:pt modelId="{B17BC307-E8C5-4B99-8D07-3F7053578090}" type="pres">
      <dgm:prSet presAssocID="{51D4877C-1C34-48E0-B11C-FBA62C35C856}" presName="txOne" presStyleLbl="node0" presStyleIdx="0" presStyleCnt="1">
        <dgm:presLayoutVars>
          <dgm:chPref val="3"/>
        </dgm:presLayoutVars>
      </dgm:prSet>
      <dgm:spPr/>
    </dgm:pt>
    <dgm:pt modelId="{FE4C6770-7391-4017-BF5F-4C3D9C348D09}" type="pres">
      <dgm:prSet presAssocID="{51D4877C-1C34-48E0-B11C-FBA62C35C856}" presName="parTransOne" presStyleCnt="0"/>
      <dgm:spPr/>
    </dgm:pt>
    <dgm:pt modelId="{6B3FD32C-0AB2-455C-92C8-BD48D175D3C6}" type="pres">
      <dgm:prSet presAssocID="{51D4877C-1C34-48E0-B11C-FBA62C35C856}" presName="horzOne" presStyleCnt="0"/>
      <dgm:spPr/>
    </dgm:pt>
    <dgm:pt modelId="{F497312D-B217-43A0-A78E-42AC6542B4B2}" type="pres">
      <dgm:prSet presAssocID="{ACCCC1AF-C503-4E85-920B-6E35E98D8A57}" presName="vertTwo" presStyleCnt="0"/>
      <dgm:spPr/>
    </dgm:pt>
    <dgm:pt modelId="{0C6676DB-12C3-490D-BF12-80AEEF303E4F}" type="pres">
      <dgm:prSet presAssocID="{ACCCC1AF-C503-4E85-920B-6E35E98D8A57}" presName="txTwo" presStyleLbl="node2" presStyleIdx="0" presStyleCnt="2">
        <dgm:presLayoutVars>
          <dgm:chPref val="3"/>
        </dgm:presLayoutVars>
      </dgm:prSet>
      <dgm:spPr/>
    </dgm:pt>
    <dgm:pt modelId="{D01C16F9-6C9D-42C5-BF8B-5AE450276280}" type="pres">
      <dgm:prSet presAssocID="{ACCCC1AF-C503-4E85-920B-6E35E98D8A57}" presName="horzTwo" presStyleCnt="0"/>
      <dgm:spPr/>
    </dgm:pt>
    <dgm:pt modelId="{A61CA640-C4AD-40E7-998F-A4947BF7EB01}" type="pres">
      <dgm:prSet presAssocID="{BF8CFBD4-0BAB-4CC5-B07C-C2C29CB26DEF}" presName="sibSpaceTwo" presStyleCnt="0"/>
      <dgm:spPr/>
    </dgm:pt>
    <dgm:pt modelId="{4669A05A-0D74-441F-82F2-4E562B1FEBCA}" type="pres">
      <dgm:prSet presAssocID="{E60D7097-DAA4-4180-8992-839614C37605}" presName="vertTwo" presStyleCnt="0"/>
      <dgm:spPr/>
    </dgm:pt>
    <dgm:pt modelId="{61C6FB5D-1C94-41B1-88B3-AE385A639D52}" type="pres">
      <dgm:prSet presAssocID="{E60D7097-DAA4-4180-8992-839614C37605}" presName="txTwo" presStyleLbl="node2" presStyleIdx="1" presStyleCnt="2">
        <dgm:presLayoutVars>
          <dgm:chPref val="3"/>
        </dgm:presLayoutVars>
      </dgm:prSet>
      <dgm:spPr/>
    </dgm:pt>
    <dgm:pt modelId="{1B7B707C-07AF-4762-B425-DDAB35426793}" type="pres">
      <dgm:prSet presAssocID="{E60D7097-DAA4-4180-8992-839614C37605}" presName="horzTwo" presStyleCnt="0"/>
      <dgm:spPr/>
    </dgm:pt>
  </dgm:ptLst>
  <dgm:cxnLst>
    <dgm:cxn modelId="{55B02336-D9F1-4553-B7A7-947D5BA98CF9}" type="presOf" srcId="{51D4877C-1C34-48E0-B11C-FBA62C35C856}" destId="{B17BC307-E8C5-4B99-8D07-3F7053578090}" srcOrd="0" destOrd="0" presId="urn:microsoft.com/office/officeart/2005/8/layout/hierarchy4"/>
    <dgm:cxn modelId="{A1B2FD3F-C3D0-40C5-966D-73A640D3C69D}" srcId="{51D4877C-1C34-48E0-B11C-FBA62C35C856}" destId="{ACCCC1AF-C503-4E85-920B-6E35E98D8A57}" srcOrd="0" destOrd="0" parTransId="{9383FE04-3CA4-4471-9C7F-857C40541F49}" sibTransId="{BF8CFBD4-0BAB-4CC5-B07C-C2C29CB26DEF}"/>
    <dgm:cxn modelId="{A391475D-D284-4BA3-ABED-86C22E92D7E5}" srcId="{51D4877C-1C34-48E0-B11C-FBA62C35C856}" destId="{E60D7097-DAA4-4180-8992-839614C37605}" srcOrd="1" destOrd="0" parTransId="{2F30D4AF-1FE4-49F0-90F8-50C5D0DEE817}" sibTransId="{F11ED26A-9102-44F7-963C-7596FA9CF7A2}"/>
    <dgm:cxn modelId="{F41FA346-314E-48C0-B7FA-7FDABF0FF609}" type="presOf" srcId="{ACCCC1AF-C503-4E85-920B-6E35E98D8A57}" destId="{0C6676DB-12C3-490D-BF12-80AEEF303E4F}" srcOrd="0" destOrd="0" presId="urn:microsoft.com/office/officeart/2005/8/layout/hierarchy4"/>
    <dgm:cxn modelId="{D096BD6D-E2F5-4277-920F-F6BBEE0E19F5}" type="presOf" srcId="{AB5A6639-A770-4309-A9B9-FF2574E0BC60}" destId="{F1207AAA-405B-4100-AC3E-4FE88B3D1D47}" srcOrd="0" destOrd="0" presId="urn:microsoft.com/office/officeart/2005/8/layout/hierarchy4"/>
    <dgm:cxn modelId="{AB739388-2D56-4A5D-9BA6-94C1F4460D64}" srcId="{AB5A6639-A770-4309-A9B9-FF2574E0BC60}" destId="{51D4877C-1C34-48E0-B11C-FBA62C35C856}" srcOrd="0" destOrd="0" parTransId="{2ACEDABE-4F4A-480F-AEF0-BACEBA5B897B}" sibTransId="{BF3D0F2C-C8EB-49CB-B554-5F19DA0CF32D}"/>
    <dgm:cxn modelId="{8EFB8A89-97FB-411A-BC74-1F507A94B783}" type="presOf" srcId="{E60D7097-DAA4-4180-8992-839614C37605}" destId="{61C6FB5D-1C94-41B1-88B3-AE385A639D52}" srcOrd="0" destOrd="0" presId="urn:microsoft.com/office/officeart/2005/8/layout/hierarchy4"/>
    <dgm:cxn modelId="{020332F4-5849-4C12-ADDD-427BF049943E}" type="presParOf" srcId="{F1207AAA-405B-4100-AC3E-4FE88B3D1D47}" destId="{35D8F545-4BAB-4640-BD3A-2844A64E9578}" srcOrd="0" destOrd="0" presId="urn:microsoft.com/office/officeart/2005/8/layout/hierarchy4"/>
    <dgm:cxn modelId="{FDD564B1-8E8F-4B79-86C9-94813E151661}" type="presParOf" srcId="{35D8F545-4BAB-4640-BD3A-2844A64E9578}" destId="{B17BC307-E8C5-4B99-8D07-3F7053578090}" srcOrd="0" destOrd="0" presId="urn:microsoft.com/office/officeart/2005/8/layout/hierarchy4"/>
    <dgm:cxn modelId="{39D4BC0E-286E-4000-93AB-8034F561FFD3}" type="presParOf" srcId="{35D8F545-4BAB-4640-BD3A-2844A64E9578}" destId="{FE4C6770-7391-4017-BF5F-4C3D9C348D09}" srcOrd="1" destOrd="0" presId="urn:microsoft.com/office/officeart/2005/8/layout/hierarchy4"/>
    <dgm:cxn modelId="{FA52063B-06D3-4D2B-8BBF-0078349DD1C2}" type="presParOf" srcId="{35D8F545-4BAB-4640-BD3A-2844A64E9578}" destId="{6B3FD32C-0AB2-455C-92C8-BD48D175D3C6}" srcOrd="2" destOrd="0" presId="urn:microsoft.com/office/officeart/2005/8/layout/hierarchy4"/>
    <dgm:cxn modelId="{4293DC5E-CB16-4B1A-BAE1-7BF44455A5D2}" type="presParOf" srcId="{6B3FD32C-0AB2-455C-92C8-BD48D175D3C6}" destId="{F497312D-B217-43A0-A78E-42AC6542B4B2}" srcOrd="0" destOrd="0" presId="urn:microsoft.com/office/officeart/2005/8/layout/hierarchy4"/>
    <dgm:cxn modelId="{0F10F079-CBD4-4EF5-9F94-A38656160B45}" type="presParOf" srcId="{F497312D-B217-43A0-A78E-42AC6542B4B2}" destId="{0C6676DB-12C3-490D-BF12-80AEEF303E4F}" srcOrd="0" destOrd="0" presId="urn:microsoft.com/office/officeart/2005/8/layout/hierarchy4"/>
    <dgm:cxn modelId="{997D2672-5034-49E2-BE78-FCDB7171F4BB}" type="presParOf" srcId="{F497312D-B217-43A0-A78E-42AC6542B4B2}" destId="{D01C16F9-6C9D-42C5-BF8B-5AE450276280}" srcOrd="1" destOrd="0" presId="urn:microsoft.com/office/officeart/2005/8/layout/hierarchy4"/>
    <dgm:cxn modelId="{8E93FF89-DD2C-4C93-BA4A-C00B6A08B749}" type="presParOf" srcId="{6B3FD32C-0AB2-455C-92C8-BD48D175D3C6}" destId="{A61CA640-C4AD-40E7-998F-A4947BF7EB01}" srcOrd="1" destOrd="0" presId="urn:microsoft.com/office/officeart/2005/8/layout/hierarchy4"/>
    <dgm:cxn modelId="{7AE9CEBD-3FA6-43E2-928D-00E93786A4B5}" type="presParOf" srcId="{6B3FD32C-0AB2-455C-92C8-BD48D175D3C6}" destId="{4669A05A-0D74-441F-82F2-4E562B1FEBCA}" srcOrd="2" destOrd="0" presId="urn:microsoft.com/office/officeart/2005/8/layout/hierarchy4"/>
    <dgm:cxn modelId="{6D4AD9E3-050E-42A8-BBDE-AD2237540C1F}" type="presParOf" srcId="{4669A05A-0D74-441F-82F2-4E562B1FEBCA}" destId="{61C6FB5D-1C94-41B1-88B3-AE385A639D52}" srcOrd="0" destOrd="0" presId="urn:microsoft.com/office/officeart/2005/8/layout/hierarchy4"/>
    <dgm:cxn modelId="{465D3740-AFA7-4615-9E0F-454BC0B72DA6}" type="presParOf" srcId="{4669A05A-0D74-441F-82F2-4E562B1FEBCA}" destId="{1B7B707C-07AF-4762-B425-DDAB354267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86A6D3-6795-425B-8EF2-F20943A8EDD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D538621-E35C-48CC-B177-39CCC2C446DE}">
      <dgm:prSet/>
      <dgm:spPr/>
      <dgm:t>
        <a:bodyPr/>
        <a:lstStyle/>
        <a:p>
          <a:endParaRPr lang="en-US" dirty="0"/>
        </a:p>
      </dgm:t>
    </dgm:pt>
    <dgm:pt modelId="{0577B70D-CBA9-40D5-8600-F4922BAF5DAF}" type="parTrans" cxnId="{930D4655-6A3D-4EE9-AB9B-32B967699972}">
      <dgm:prSet/>
      <dgm:spPr/>
      <dgm:t>
        <a:bodyPr/>
        <a:lstStyle/>
        <a:p>
          <a:endParaRPr lang="en-US"/>
        </a:p>
      </dgm:t>
    </dgm:pt>
    <dgm:pt modelId="{E62ADB21-6EEB-4B1F-8BA0-CDB1F362ADDA}" type="sibTrans" cxnId="{930D4655-6A3D-4EE9-AB9B-32B967699972}">
      <dgm:prSet/>
      <dgm:spPr/>
      <dgm:t>
        <a:bodyPr/>
        <a:lstStyle/>
        <a:p>
          <a:endParaRPr lang="en-US"/>
        </a:p>
      </dgm:t>
    </dgm:pt>
    <dgm:pt modelId="{0AACE8D8-08AB-419E-91DE-72C43BCD815C}" type="pres">
      <dgm:prSet presAssocID="{B086A6D3-6795-425B-8EF2-F20943A8EDD7}" presName="vert0" presStyleCnt="0">
        <dgm:presLayoutVars>
          <dgm:dir/>
          <dgm:animOne val="branch"/>
          <dgm:animLvl val="lvl"/>
        </dgm:presLayoutVars>
      </dgm:prSet>
      <dgm:spPr/>
    </dgm:pt>
    <dgm:pt modelId="{703448D0-5CD0-4EAF-B760-B3D1A7EDED75}" type="pres">
      <dgm:prSet presAssocID="{8D538621-E35C-48CC-B177-39CCC2C446DE}" presName="thickLine" presStyleLbl="alignNode1" presStyleIdx="0" presStyleCnt="1"/>
      <dgm:spPr/>
    </dgm:pt>
    <dgm:pt modelId="{DBFE962F-EBF7-43D4-A90C-E9D455BD400D}" type="pres">
      <dgm:prSet presAssocID="{8D538621-E35C-48CC-B177-39CCC2C446DE}" presName="horz1" presStyleCnt="0"/>
      <dgm:spPr/>
    </dgm:pt>
    <dgm:pt modelId="{3081F6C6-C01B-4DE1-B5D2-A6B43B8AFCFA}" type="pres">
      <dgm:prSet presAssocID="{8D538621-E35C-48CC-B177-39CCC2C446DE}" presName="tx1" presStyleLbl="revTx" presStyleIdx="0" presStyleCnt="1"/>
      <dgm:spPr/>
    </dgm:pt>
    <dgm:pt modelId="{A162E740-2C61-4F48-89EC-6A676273FA30}" type="pres">
      <dgm:prSet presAssocID="{8D538621-E35C-48CC-B177-39CCC2C446DE}" presName="vert1" presStyleCnt="0"/>
      <dgm:spPr/>
    </dgm:pt>
  </dgm:ptLst>
  <dgm:cxnLst>
    <dgm:cxn modelId="{930D4655-6A3D-4EE9-AB9B-32B967699972}" srcId="{B086A6D3-6795-425B-8EF2-F20943A8EDD7}" destId="{8D538621-E35C-48CC-B177-39CCC2C446DE}" srcOrd="0" destOrd="0" parTransId="{0577B70D-CBA9-40D5-8600-F4922BAF5DAF}" sibTransId="{E62ADB21-6EEB-4B1F-8BA0-CDB1F362ADDA}"/>
    <dgm:cxn modelId="{387FC1B6-3D21-4A13-AE0D-5218DD00177A}" type="presOf" srcId="{8D538621-E35C-48CC-B177-39CCC2C446DE}" destId="{3081F6C6-C01B-4DE1-B5D2-A6B43B8AFCFA}" srcOrd="0" destOrd="0" presId="urn:microsoft.com/office/officeart/2008/layout/LinedList"/>
    <dgm:cxn modelId="{5567F9E8-BFB9-4392-BA1E-37DFD477F467}" type="presOf" srcId="{B086A6D3-6795-425B-8EF2-F20943A8EDD7}" destId="{0AACE8D8-08AB-419E-91DE-72C43BCD815C}" srcOrd="0" destOrd="0" presId="urn:microsoft.com/office/officeart/2008/layout/LinedList"/>
    <dgm:cxn modelId="{14DAFFF8-B593-4F68-9E40-153ED5E16E1C}" type="presParOf" srcId="{0AACE8D8-08AB-419E-91DE-72C43BCD815C}" destId="{703448D0-5CD0-4EAF-B760-B3D1A7EDED75}" srcOrd="0" destOrd="0" presId="urn:microsoft.com/office/officeart/2008/layout/LinedList"/>
    <dgm:cxn modelId="{17DFDE4A-6B00-4589-9D12-AC7202F3B05D}" type="presParOf" srcId="{0AACE8D8-08AB-419E-91DE-72C43BCD815C}" destId="{DBFE962F-EBF7-43D4-A90C-E9D455BD400D}" srcOrd="1" destOrd="0" presId="urn:microsoft.com/office/officeart/2008/layout/LinedList"/>
    <dgm:cxn modelId="{6D61DFC4-8C26-496A-BB61-DC89B125060F}" type="presParOf" srcId="{DBFE962F-EBF7-43D4-A90C-E9D455BD400D}" destId="{3081F6C6-C01B-4DE1-B5D2-A6B43B8AFCFA}" srcOrd="0" destOrd="0" presId="urn:microsoft.com/office/officeart/2008/layout/LinedList"/>
    <dgm:cxn modelId="{727E0C97-0C6A-454B-8A08-028EC9F1FBB0}" type="presParOf" srcId="{DBFE962F-EBF7-43D4-A90C-E9D455BD400D}" destId="{A162E740-2C61-4F48-89EC-6A676273FA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BB733F-0AFC-405E-88DC-94504128ECE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3F7F45-F70D-4831-B753-C5129A8053B3}">
      <dgm:prSet/>
      <dgm:spPr/>
      <dgm:t>
        <a:bodyPr/>
        <a:lstStyle/>
        <a:p>
          <a:pPr>
            <a:lnSpc>
              <a:spcPct val="100000"/>
            </a:lnSpc>
          </a:pPr>
          <a:r>
            <a:rPr lang="en-US" b="0" i="0"/>
            <a:t>Our model results indicate  that  the Top three key features  include BMI, Age and Health Status such as blood pressure.</a:t>
          </a:r>
          <a:endParaRPr lang="en-US"/>
        </a:p>
      </dgm:t>
    </dgm:pt>
    <dgm:pt modelId="{F702A2F9-9182-4293-B523-067D292D1096}" type="parTrans" cxnId="{FF9C7095-1A50-4E74-9F83-EE6B24BFF5C0}">
      <dgm:prSet/>
      <dgm:spPr/>
      <dgm:t>
        <a:bodyPr/>
        <a:lstStyle/>
        <a:p>
          <a:endParaRPr lang="en-KE"/>
        </a:p>
      </dgm:t>
    </dgm:pt>
    <dgm:pt modelId="{4E2FFA7D-61DE-4DF4-94EF-D4C85C7A1346}" type="sibTrans" cxnId="{FF9C7095-1A50-4E74-9F83-EE6B24BFF5C0}">
      <dgm:prSet/>
      <dgm:spPr/>
      <dgm:t>
        <a:bodyPr/>
        <a:lstStyle/>
        <a:p>
          <a:pPr>
            <a:lnSpc>
              <a:spcPct val="100000"/>
            </a:lnSpc>
          </a:pPr>
          <a:endParaRPr lang="en-KE"/>
        </a:p>
      </dgm:t>
    </dgm:pt>
    <dgm:pt modelId="{6A8C12E2-5C78-4207-9A1C-C30F0262E997}">
      <dgm:prSet/>
      <dgm:spPr/>
      <dgm:t>
        <a:bodyPr/>
        <a:lstStyle/>
        <a:p>
          <a:pPr>
            <a:lnSpc>
              <a:spcPct val="100000"/>
            </a:lnSpc>
          </a:pPr>
          <a:r>
            <a:rPr lang="en-US" b="0" i="0" dirty="0"/>
            <a:t>Preventive measures can be undertaken through maintaining proper diets  and providing early diagnosis and proper care for all types of diabetes. These measures can help people living with the condition avoid or delay complications.</a:t>
          </a:r>
        </a:p>
      </dgm:t>
    </dgm:pt>
    <dgm:pt modelId="{1695ED88-1694-4935-B6B4-048705BF4BA4}" type="parTrans" cxnId="{E2D77502-F3E2-43B4-9ABD-0E1E6D46FA7E}">
      <dgm:prSet/>
      <dgm:spPr/>
      <dgm:t>
        <a:bodyPr/>
        <a:lstStyle/>
        <a:p>
          <a:endParaRPr lang="en-KE"/>
        </a:p>
      </dgm:t>
    </dgm:pt>
    <dgm:pt modelId="{A4A3275C-0658-418F-A9D2-6E9AFF77BDE6}" type="sibTrans" cxnId="{E2D77502-F3E2-43B4-9ABD-0E1E6D46FA7E}">
      <dgm:prSet/>
      <dgm:spPr/>
      <dgm:t>
        <a:bodyPr/>
        <a:lstStyle/>
        <a:p>
          <a:pPr>
            <a:lnSpc>
              <a:spcPct val="100000"/>
            </a:lnSpc>
          </a:pPr>
          <a:endParaRPr lang="en-KE"/>
        </a:p>
      </dgm:t>
    </dgm:pt>
    <dgm:pt modelId="{56759F51-2269-4E40-8B04-563D291622E8}">
      <dgm:prSet/>
      <dgm:spPr/>
      <dgm:t>
        <a:bodyPr/>
        <a:lstStyle/>
        <a:p>
          <a:pPr>
            <a:lnSpc>
              <a:spcPct val="100000"/>
            </a:lnSpc>
          </a:pPr>
          <a:r>
            <a:rPr lang="en-US" b="0" i="0" dirty="0"/>
            <a:t>Our model can be used to predict the diabetes status to aid in early detection and ensure proper care prevent diabetic complications.</a:t>
          </a:r>
        </a:p>
      </dgm:t>
    </dgm:pt>
    <dgm:pt modelId="{E2684849-84C0-40CE-A1C1-3284B8309575}" type="sibTrans" cxnId="{996B4107-009F-4636-9DD1-AFB945F98532}">
      <dgm:prSet/>
      <dgm:spPr/>
      <dgm:t>
        <a:bodyPr/>
        <a:lstStyle/>
        <a:p>
          <a:endParaRPr lang="en-US"/>
        </a:p>
      </dgm:t>
    </dgm:pt>
    <dgm:pt modelId="{C074CC9B-6915-4DCD-9655-8A79DA846077}" type="parTrans" cxnId="{996B4107-009F-4636-9DD1-AFB945F98532}">
      <dgm:prSet/>
      <dgm:spPr/>
      <dgm:t>
        <a:bodyPr/>
        <a:lstStyle/>
        <a:p>
          <a:endParaRPr lang="en-US"/>
        </a:p>
      </dgm:t>
    </dgm:pt>
    <dgm:pt modelId="{5BE26780-C9A8-4A60-AF41-A53655AEBF2F}" type="pres">
      <dgm:prSet presAssocID="{80BB733F-0AFC-405E-88DC-94504128ECEF}" presName="root" presStyleCnt="0">
        <dgm:presLayoutVars>
          <dgm:dir/>
          <dgm:resizeHandles val="exact"/>
        </dgm:presLayoutVars>
      </dgm:prSet>
      <dgm:spPr/>
    </dgm:pt>
    <dgm:pt modelId="{FF344551-1394-49AC-9309-3DE1CB5271D7}" type="pres">
      <dgm:prSet presAssocID="{80BB733F-0AFC-405E-88DC-94504128ECEF}" presName="container" presStyleCnt="0">
        <dgm:presLayoutVars>
          <dgm:dir/>
          <dgm:resizeHandles val="exact"/>
        </dgm:presLayoutVars>
      </dgm:prSet>
      <dgm:spPr/>
    </dgm:pt>
    <dgm:pt modelId="{CEC4DF49-9764-447E-BC04-D859BD88B655}" type="pres">
      <dgm:prSet presAssocID="{783F7F45-F70D-4831-B753-C5129A8053B3}" presName="compNode" presStyleCnt="0"/>
      <dgm:spPr/>
    </dgm:pt>
    <dgm:pt modelId="{0C34A415-405E-4AAA-8E65-614CCCE735A4}" type="pres">
      <dgm:prSet presAssocID="{783F7F45-F70D-4831-B753-C5129A8053B3}" presName="iconBgRect" presStyleLbl="bgShp" presStyleIdx="0" presStyleCnt="3"/>
      <dgm:spPr/>
    </dgm:pt>
    <dgm:pt modelId="{7BE9F3A1-2892-4108-BE98-1D011AEB543F}" type="pres">
      <dgm:prSet presAssocID="{783F7F45-F70D-4831-B753-C5129A8053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059C72FB-9BFC-4B62-BD84-A118F26E1EBD}" type="pres">
      <dgm:prSet presAssocID="{783F7F45-F70D-4831-B753-C5129A8053B3}" presName="spaceRect" presStyleCnt="0"/>
      <dgm:spPr/>
    </dgm:pt>
    <dgm:pt modelId="{08F8EA76-9055-4ED8-914F-74A6EA3629EA}" type="pres">
      <dgm:prSet presAssocID="{783F7F45-F70D-4831-B753-C5129A8053B3}" presName="textRect" presStyleLbl="revTx" presStyleIdx="0" presStyleCnt="3">
        <dgm:presLayoutVars>
          <dgm:chMax val="1"/>
          <dgm:chPref val="1"/>
        </dgm:presLayoutVars>
      </dgm:prSet>
      <dgm:spPr/>
    </dgm:pt>
    <dgm:pt modelId="{62C997CB-031B-4BC5-AEF1-0078973AB651}" type="pres">
      <dgm:prSet presAssocID="{4E2FFA7D-61DE-4DF4-94EF-D4C85C7A1346}" presName="sibTrans" presStyleLbl="sibTrans2D1" presStyleIdx="0" presStyleCnt="0"/>
      <dgm:spPr/>
    </dgm:pt>
    <dgm:pt modelId="{102149C3-4FC3-4D1A-832F-B49FADB44FE7}" type="pres">
      <dgm:prSet presAssocID="{6A8C12E2-5C78-4207-9A1C-C30F0262E997}" presName="compNode" presStyleCnt="0"/>
      <dgm:spPr/>
    </dgm:pt>
    <dgm:pt modelId="{2A088241-F419-4533-84F2-AC4935380486}" type="pres">
      <dgm:prSet presAssocID="{6A8C12E2-5C78-4207-9A1C-C30F0262E997}" presName="iconBgRect" presStyleLbl="bgShp" presStyleIdx="1" presStyleCnt="3"/>
      <dgm:spPr/>
    </dgm:pt>
    <dgm:pt modelId="{F714B525-CDD7-41DD-AE93-C6CC3EA9FC57}" type="pres">
      <dgm:prSet presAssocID="{6A8C12E2-5C78-4207-9A1C-C30F0262E9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FD0D924-DBE8-4D58-B2BF-0C9D7908263F}" type="pres">
      <dgm:prSet presAssocID="{6A8C12E2-5C78-4207-9A1C-C30F0262E997}" presName="spaceRect" presStyleCnt="0"/>
      <dgm:spPr/>
    </dgm:pt>
    <dgm:pt modelId="{489C4C62-1ABC-4FD5-83AB-622004C54497}" type="pres">
      <dgm:prSet presAssocID="{6A8C12E2-5C78-4207-9A1C-C30F0262E997}" presName="textRect" presStyleLbl="revTx" presStyleIdx="1" presStyleCnt="3">
        <dgm:presLayoutVars>
          <dgm:chMax val="1"/>
          <dgm:chPref val="1"/>
        </dgm:presLayoutVars>
      </dgm:prSet>
      <dgm:spPr/>
    </dgm:pt>
    <dgm:pt modelId="{0D841485-2134-4AFC-BDDC-CD69AE9F99EC}" type="pres">
      <dgm:prSet presAssocID="{A4A3275C-0658-418F-A9D2-6E9AFF77BDE6}" presName="sibTrans" presStyleLbl="sibTrans2D1" presStyleIdx="0" presStyleCnt="0"/>
      <dgm:spPr/>
    </dgm:pt>
    <dgm:pt modelId="{C58F7DE6-6271-4931-952B-891668642B29}" type="pres">
      <dgm:prSet presAssocID="{56759F51-2269-4E40-8B04-563D291622E8}" presName="compNode" presStyleCnt="0"/>
      <dgm:spPr/>
    </dgm:pt>
    <dgm:pt modelId="{278A5AA2-929A-4B09-B884-9F2DF23AD3FB}" type="pres">
      <dgm:prSet presAssocID="{56759F51-2269-4E40-8B04-563D291622E8}" presName="iconBgRect" presStyleLbl="bgShp" presStyleIdx="2" presStyleCnt="3"/>
      <dgm:spPr/>
    </dgm:pt>
    <dgm:pt modelId="{079B8E43-EF54-4F30-9E1A-BF231D661E80}" type="pres">
      <dgm:prSet presAssocID="{56759F51-2269-4E40-8B04-563D291622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1F2ED1AA-5F6C-48A0-B244-347D8E028010}" type="pres">
      <dgm:prSet presAssocID="{56759F51-2269-4E40-8B04-563D291622E8}" presName="spaceRect" presStyleCnt="0"/>
      <dgm:spPr/>
    </dgm:pt>
    <dgm:pt modelId="{F9707D60-8FAE-4846-B47A-B7D1A5809C17}" type="pres">
      <dgm:prSet presAssocID="{56759F51-2269-4E40-8B04-563D291622E8}" presName="textRect" presStyleLbl="revTx" presStyleIdx="2" presStyleCnt="3">
        <dgm:presLayoutVars>
          <dgm:chMax val="1"/>
          <dgm:chPref val="1"/>
        </dgm:presLayoutVars>
      </dgm:prSet>
      <dgm:spPr/>
    </dgm:pt>
  </dgm:ptLst>
  <dgm:cxnLst>
    <dgm:cxn modelId="{E3FCF501-2D4A-4F4C-9625-23E05088E1FC}" type="presOf" srcId="{56759F51-2269-4E40-8B04-563D291622E8}" destId="{F9707D60-8FAE-4846-B47A-B7D1A5809C17}" srcOrd="0" destOrd="0" presId="urn:microsoft.com/office/officeart/2018/2/layout/IconCircleList"/>
    <dgm:cxn modelId="{7BE90102-A866-4519-9D2D-8D8DC1FE0653}" type="presOf" srcId="{4E2FFA7D-61DE-4DF4-94EF-D4C85C7A1346}" destId="{62C997CB-031B-4BC5-AEF1-0078973AB651}" srcOrd="0" destOrd="0" presId="urn:microsoft.com/office/officeart/2018/2/layout/IconCircleList"/>
    <dgm:cxn modelId="{E2D77502-F3E2-43B4-9ABD-0E1E6D46FA7E}" srcId="{80BB733F-0AFC-405E-88DC-94504128ECEF}" destId="{6A8C12E2-5C78-4207-9A1C-C30F0262E997}" srcOrd="1" destOrd="0" parTransId="{1695ED88-1694-4935-B6B4-048705BF4BA4}" sibTransId="{A4A3275C-0658-418F-A9D2-6E9AFF77BDE6}"/>
    <dgm:cxn modelId="{7F237E05-82C3-4485-910E-A37348A72C77}" type="presOf" srcId="{80BB733F-0AFC-405E-88DC-94504128ECEF}" destId="{5BE26780-C9A8-4A60-AF41-A53655AEBF2F}" srcOrd="0" destOrd="0" presId="urn:microsoft.com/office/officeart/2018/2/layout/IconCircleList"/>
    <dgm:cxn modelId="{996B4107-009F-4636-9DD1-AFB945F98532}" srcId="{80BB733F-0AFC-405E-88DC-94504128ECEF}" destId="{56759F51-2269-4E40-8B04-563D291622E8}" srcOrd="2" destOrd="0" parTransId="{C074CC9B-6915-4DCD-9655-8A79DA846077}" sibTransId="{E2684849-84C0-40CE-A1C1-3284B8309575}"/>
    <dgm:cxn modelId="{04EE6319-E51D-4285-9D0A-458FD6BF542D}" type="presOf" srcId="{6A8C12E2-5C78-4207-9A1C-C30F0262E997}" destId="{489C4C62-1ABC-4FD5-83AB-622004C54497}" srcOrd="0" destOrd="0" presId="urn:microsoft.com/office/officeart/2018/2/layout/IconCircleList"/>
    <dgm:cxn modelId="{FF9C7095-1A50-4E74-9F83-EE6B24BFF5C0}" srcId="{80BB733F-0AFC-405E-88DC-94504128ECEF}" destId="{783F7F45-F70D-4831-B753-C5129A8053B3}" srcOrd="0" destOrd="0" parTransId="{F702A2F9-9182-4293-B523-067D292D1096}" sibTransId="{4E2FFA7D-61DE-4DF4-94EF-D4C85C7A1346}"/>
    <dgm:cxn modelId="{B138F0D6-9233-4652-8B87-CC9D28202450}" type="presOf" srcId="{A4A3275C-0658-418F-A9D2-6E9AFF77BDE6}" destId="{0D841485-2134-4AFC-BDDC-CD69AE9F99EC}" srcOrd="0" destOrd="0" presId="urn:microsoft.com/office/officeart/2018/2/layout/IconCircleList"/>
    <dgm:cxn modelId="{3FEFACE6-AF8C-4612-8507-E9BEEFC76038}" type="presOf" srcId="{783F7F45-F70D-4831-B753-C5129A8053B3}" destId="{08F8EA76-9055-4ED8-914F-74A6EA3629EA}" srcOrd="0" destOrd="0" presId="urn:microsoft.com/office/officeart/2018/2/layout/IconCircleList"/>
    <dgm:cxn modelId="{105BDE6B-8A4A-43C6-A9D5-2C60472D671A}" type="presParOf" srcId="{5BE26780-C9A8-4A60-AF41-A53655AEBF2F}" destId="{FF344551-1394-49AC-9309-3DE1CB5271D7}" srcOrd="0" destOrd="0" presId="urn:microsoft.com/office/officeart/2018/2/layout/IconCircleList"/>
    <dgm:cxn modelId="{3F493912-68E4-451E-A3FE-F584E1212FD8}" type="presParOf" srcId="{FF344551-1394-49AC-9309-3DE1CB5271D7}" destId="{CEC4DF49-9764-447E-BC04-D859BD88B655}" srcOrd="0" destOrd="0" presId="urn:microsoft.com/office/officeart/2018/2/layout/IconCircleList"/>
    <dgm:cxn modelId="{21C3DB03-93BF-4B7B-84F9-B4D006D7D9DD}" type="presParOf" srcId="{CEC4DF49-9764-447E-BC04-D859BD88B655}" destId="{0C34A415-405E-4AAA-8E65-614CCCE735A4}" srcOrd="0" destOrd="0" presId="urn:microsoft.com/office/officeart/2018/2/layout/IconCircleList"/>
    <dgm:cxn modelId="{26FD68CA-ADE3-462D-9CD6-BD484C3B96B8}" type="presParOf" srcId="{CEC4DF49-9764-447E-BC04-D859BD88B655}" destId="{7BE9F3A1-2892-4108-BE98-1D011AEB543F}" srcOrd="1" destOrd="0" presId="urn:microsoft.com/office/officeart/2018/2/layout/IconCircleList"/>
    <dgm:cxn modelId="{52C62003-2A41-42C8-949F-D5352CBC01A1}" type="presParOf" srcId="{CEC4DF49-9764-447E-BC04-D859BD88B655}" destId="{059C72FB-9BFC-4B62-BD84-A118F26E1EBD}" srcOrd="2" destOrd="0" presId="urn:microsoft.com/office/officeart/2018/2/layout/IconCircleList"/>
    <dgm:cxn modelId="{731E243B-68CF-4E83-8865-31A2F5E57C26}" type="presParOf" srcId="{CEC4DF49-9764-447E-BC04-D859BD88B655}" destId="{08F8EA76-9055-4ED8-914F-74A6EA3629EA}" srcOrd="3" destOrd="0" presId="urn:microsoft.com/office/officeart/2018/2/layout/IconCircleList"/>
    <dgm:cxn modelId="{5BA11EF4-BABE-4E63-9D9F-3B3605A45191}" type="presParOf" srcId="{FF344551-1394-49AC-9309-3DE1CB5271D7}" destId="{62C997CB-031B-4BC5-AEF1-0078973AB651}" srcOrd="1" destOrd="0" presId="urn:microsoft.com/office/officeart/2018/2/layout/IconCircleList"/>
    <dgm:cxn modelId="{7BC10A44-9B30-4DE4-8675-03E589D1562F}" type="presParOf" srcId="{FF344551-1394-49AC-9309-3DE1CB5271D7}" destId="{102149C3-4FC3-4D1A-832F-B49FADB44FE7}" srcOrd="2" destOrd="0" presId="urn:microsoft.com/office/officeart/2018/2/layout/IconCircleList"/>
    <dgm:cxn modelId="{010A1BD6-4786-4824-8554-F12722F27AF9}" type="presParOf" srcId="{102149C3-4FC3-4D1A-832F-B49FADB44FE7}" destId="{2A088241-F419-4533-84F2-AC4935380486}" srcOrd="0" destOrd="0" presId="urn:microsoft.com/office/officeart/2018/2/layout/IconCircleList"/>
    <dgm:cxn modelId="{EC3A9CAD-4C91-49FD-9C6C-08F2D9D91C3E}" type="presParOf" srcId="{102149C3-4FC3-4D1A-832F-B49FADB44FE7}" destId="{F714B525-CDD7-41DD-AE93-C6CC3EA9FC57}" srcOrd="1" destOrd="0" presId="urn:microsoft.com/office/officeart/2018/2/layout/IconCircleList"/>
    <dgm:cxn modelId="{FA358F3F-E85C-4905-9A6E-875B5B2DB034}" type="presParOf" srcId="{102149C3-4FC3-4D1A-832F-B49FADB44FE7}" destId="{1FD0D924-DBE8-4D58-B2BF-0C9D7908263F}" srcOrd="2" destOrd="0" presId="urn:microsoft.com/office/officeart/2018/2/layout/IconCircleList"/>
    <dgm:cxn modelId="{78E01D3E-06F4-4C43-BDE7-0316A2FF8654}" type="presParOf" srcId="{102149C3-4FC3-4D1A-832F-B49FADB44FE7}" destId="{489C4C62-1ABC-4FD5-83AB-622004C54497}" srcOrd="3" destOrd="0" presId="urn:microsoft.com/office/officeart/2018/2/layout/IconCircleList"/>
    <dgm:cxn modelId="{898AEBB9-D2BF-4BDB-90EE-8A16C21E6F46}" type="presParOf" srcId="{FF344551-1394-49AC-9309-3DE1CB5271D7}" destId="{0D841485-2134-4AFC-BDDC-CD69AE9F99EC}" srcOrd="3" destOrd="0" presId="urn:microsoft.com/office/officeart/2018/2/layout/IconCircleList"/>
    <dgm:cxn modelId="{3627774E-8FC9-4A55-8599-3640C3C9DE8A}" type="presParOf" srcId="{FF344551-1394-49AC-9309-3DE1CB5271D7}" destId="{C58F7DE6-6271-4931-952B-891668642B29}" srcOrd="4" destOrd="0" presId="urn:microsoft.com/office/officeart/2018/2/layout/IconCircleList"/>
    <dgm:cxn modelId="{A920079E-C143-46C2-A3A2-105C0DBAE394}" type="presParOf" srcId="{C58F7DE6-6271-4931-952B-891668642B29}" destId="{278A5AA2-929A-4B09-B884-9F2DF23AD3FB}" srcOrd="0" destOrd="0" presId="urn:microsoft.com/office/officeart/2018/2/layout/IconCircleList"/>
    <dgm:cxn modelId="{7B89C040-F989-4A79-A3A9-827654C577BD}" type="presParOf" srcId="{C58F7DE6-6271-4931-952B-891668642B29}" destId="{079B8E43-EF54-4F30-9E1A-BF231D661E80}" srcOrd="1" destOrd="0" presId="urn:microsoft.com/office/officeart/2018/2/layout/IconCircleList"/>
    <dgm:cxn modelId="{B86A6249-0817-46AD-A113-3C61353E9EBF}" type="presParOf" srcId="{C58F7DE6-6271-4931-952B-891668642B29}" destId="{1F2ED1AA-5F6C-48A0-B244-347D8E028010}" srcOrd="2" destOrd="0" presId="urn:microsoft.com/office/officeart/2018/2/layout/IconCircleList"/>
    <dgm:cxn modelId="{56CC9C1F-7E69-4622-95D2-6CC439DA3E6B}" type="presParOf" srcId="{C58F7DE6-6271-4931-952B-891668642B29}" destId="{F9707D60-8FAE-4846-B47A-B7D1A5809C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38D45D-8CB7-4D6B-BDED-608ACDDEE1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7F29A7-14A5-4705-B846-760E19B1973A}">
      <dgm:prSet custT="1"/>
      <dgm:spPr/>
      <dgm:t>
        <a:bodyPr/>
        <a:lstStyle/>
        <a:p>
          <a:r>
            <a:rPr lang="en-US" sz="7200" dirty="0"/>
            <a:t>Thank You!</a:t>
          </a:r>
        </a:p>
      </dgm:t>
    </dgm:pt>
    <dgm:pt modelId="{11880B4A-0EE1-4323-AC19-57DBBA32B7B4}" type="parTrans" cxnId="{481099F7-1130-4E90-8534-CDFC2A40F4D1}">
      <dgm:prSet/>
      <dgm:spPr/>
      <dgm:t>
        <a:bodyPr/>
        <a:lstStyle/>
        <a:p>
          <a:endParaRPr lang="en-US" sz="2400"/>
        </a:p>
      </dgm:t>
    </dgm:pt>
    <dgm:pt modelId="{5DE82E1C-CE11-4F1C-B310-5787D08A1FB6}" type="sibTrans" cxnId="{481099F7-1130-4E90-8534-CDFC2A40F4D1}">
      <dgm:prSet/>
      <dgm:spPr/>
      <dgm:t>
        <a:bodyPr/>
        <a:lstStyle/>
        <a:p>
          <a:endParaRPr lang="en-US" sz="2400"/>
        </a:p>
      </dgm:t>
    </dgm:pt>
    <dgm:pt modelId="{0A05B1F0-5F10-418F-AB17-3E751E25809E}" type="pres">
      <dgm:prSet presAssocID="{1638D45D-8CB7-4D6B-BDED-608ACDDEE1FC}" presName="linear" presStyleCnt="0">
        <dgm:presLayoutVars>
          <dgm:animLvl val="lvl"/>
          <dgm:resizeHandles val="exact"/>
        </dgm:presLayoutVars>
      </dgm:prSet>
      <dgm:spPr/>
    </dgm:pt>
    <dgm:pt modelId="{476765FB-A07C-4025-AB29-B4523CE7098C}" type="pres">
      <dgm:prSet presAssocID="{697F29A7-14A5-4705-B846-760E19B1973A}" presName="parentText" presStyleLbl="node1" presStyleIdx="0" presStyleCnt="1">
        <dgm:presLayoutVars>
          <dgm:chMax val="0"/>
          <dgm:bulletEnabled val="1"/>
        </dgm:presLayoutVars>
      </dgm:prSet>
      <dgm:spPr/>
    </dgm:pt>
  </dgm:ptLst>
  <dgm:cxnLst>
    <dgm:cxn modelId="{D6E22905-634C-4DE9-8042-FC79B078681F}" type="presOf" srcId="{1638D45D-8CB7-4D6B-BDED-608ACDDEE1FC}" destId="{0A05B1F0-5F10-418F-AB17-3E751E25809E}" srcOrd="0" destOrd="0" presId="urn:microsoft.com/office/officeart/2005/8/layout/vList2"/>
    <dgm:cxn modelId="{1527183E-051B-4EA5-A916-5D64F9776536}" type="presOf" srcId="{697F29A7-14A5-4705-B846-760E19B1973A}" destId="{476765FB-A07C-4025-AB29-B4523CE7098C}" srcOrd="0" destOrd="0" presId="urn:microsoft.com/office/officeart/2005/8/layout/vList2"/>
    <dgm:cxn modelId="{481099F7-1130-4E90-8534-CDFC2A40F4D1}" srcId="{1638D45D-8CB7-4D6B-BDED-608ACDDEE1FC}" destId="{697F29A7-14A5-4705-B846-760E19B1973A}" srcOrd="0" destOrd="0" parTransId="{11880B4A-0EE1-4323-AC19-57DBBA32B7B4}" sibTransId="{5DE82E1C-CE11-4F1C-B310-5787D08A1FB6}"/>
    <dgm:cxn modelId="{18803D2C-4A75-4A47-9647-156777787227}" type="presParOf" srcId="{0A05B1F0-5F10-418F-AB17-3E751E25809E}" destId="{476765FB-A07C-4025-AB29-B4523CE709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2EC3-E3B3-4A5B-B99D-0F67AB59F698}">
      <dsp:nvSpPr>
        <dsp:cNvPr id="0" name=""/>
        <dsp:cNvSpPr/>
      </dsp:nvSpPr>
      <dsp:spPr>
        <a:xfrm>
          <a:off x="215282" y="761655"/>
          <a:ext cx="669093" cy="66909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73B4E-7D69-4618-BDFF-4E2F54FE868D}">
      <dsp:nvSpPr>
        <dsp:cNvPr id="0" name=""/>
        <dsp:cNvSpPr/>
      </dsp:nvSpPr>
      <dsp:spPr>
        <a:xfrm>
          <a:off x="357876" y="904248"/>
          <a:ext cx="383906" cy="383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F8B73E-FAC3-47BC-A37E-1223D4B880D7}">
      <dsp:nvSpPr>
        <dsp:cNvPr id="0" name=""/>
        <dsp:cNvSpPr/>
      </dsp:nvSpPr>
      <dsp:spPr>
        <a:xfrm>
          <a:off x="1392"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Business  Problem</a:t>
          </a:r>
        </a:p>
      </dsp:txBody>
      <dsp:txXfrm>
        <a:off x="1392" y="1639155"/>
        <a:ext cx="1096875" cy="438750"/>
      </dsp:txXfrm>
    </dsp:sp>
    <dsp:sp modelId="{E4469C6F-A950-40D5-8A0A-74280B167EE7}">
      <dsp:nvSpPr>
        <dsp:cNvPr id="0" name=""/>
        <dsp:cNvSpPr/>
      </dsp:nvSpPr>
      <dsp:spPr>
        <a:xfrm>
          <a:off x="1504110" y="761655"/>
          <a:ext cx="669093" cy="66909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8B262-6C10-400A-A6B1-9CACC52C5D39}">
      <dsp:nvSpPr>
        <dsp:cNvPr id="0" name=""/>
        <dsp:cNvSpPr/>
      </dsp:nvSpPr>
      <dsp:spPr>
        <a:xfrm>
          <a:off x="1646704" y="904248"/>
          <a:ext cx="383906" cy="383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5554AE-A330-416F-9BB4-AA16517DC0FF}">
      <dsp:nvSpPr>
        <dsp:cNvPr id="0" name=""/>
        <dsp:cNvSpPr/>
      </dsp:nvSpPr>
      <dsp:spPr>
        <a:xfrm>
          <a:off x="1290220"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 Understanding</a:t>
          </a:r>
        </a:p>
      </dsp:txBody>
      <dsp:txXfrm>
        <a:off x="1290220" y="1639155"/>
        <a:ext cx="1096875" cy="438750"/>
      </dsp:txXfrm>
    </dsp:sp>
    <dsp:sp modelId="{00B8CBAA-9316-43AF-A377-1441EF927C08}">
      <dsp:nvSpPr>
        <dsp:cNvPr id="0" name=""/>
        <dsp:cNvSpPr/>
      </dsp:nvSpPr>
      <dsp:spPr>
        <a:xfrm>
          <a:off x="2792939" y="761655"/>
          <a:ext cx="669093" cy="66909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6A674-39D7-4939-8900-1B0A624207FC}">
      <dsp:nvSpPr>
        <dsp:cNvPr id="0" name=""/>
        <dsp:cNvSpPr/>
      </dsp:nvSpPr>
      <dsp:spPr>
        <a:xfrm>
          <a:off x="2935532" y="904248"/>
          <a:ext cx="383906" cy="3839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698C2-2D14-463D-9387-540B188EE3F3}">
      <dsp:nvSpPr>
        <dsp:cNvPr id="0" name=""/>
        <dsp:cNvSpPr/>
      </dsp:nvSpPr>
      <dsp:spPr>
        <a:xfrm>
          <a:off x="2579048"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Modelling</a:t>
          </a:r>
        </a:p>
      </dsp:txBody>
      <dsp:txXfrm>
        <a:off x="2579048" y="1639155"/>
        <a:ext cx="1096875" cy="438750"/>
      </dsp:txXfrm>
    </dsp:sp>
    <dsp:sp modelId="{56F6B60C-C6AA-44EF-B84F-198E875D5D52}">
      <dsp:nvSpPr>
        <dsp:cNvPr id="0" name=""/>
        <dsp:cNvSpPr/>
      </dsp:nvSpPr>
      <dsp:spPr>
        <a:xfrm>
          <a:off x="4081767" y="761655"/>
          <a:ext cx="669093" cy="66909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71901-A78A-4ACB-92E3-09D05DF241B5}">
      <dsp:nvSpPr>
        <dsp:cNvPr id="0" name=""/>
        <dsp:cNvSpPr/>
      </dsp:nvSpPr>
      <dsp:spPr>
        <a:xfrm>
          <a:off x="4224360" y="904248"/>
          <a:ext cx="383906" cy="3839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193676-CFB1-452A-B9E7-61792C5DC8B9}">
      <dsp:nvSpPr>
        <dsp:cNvPr id="0" name=""/>
        <dsp:cNvSpPr/>
      </dsp:nvSpPr>
      <dsp:spPr>
        <a:xfrm>
          <a:off x="3867876"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Evaluation</a:t>
          </a:r>
        </a:p>
      </dsp:txBody>
      <dsp:txXfrm>
        <a:off x="3867876" y="1639155"/>
        <a:ext cx="1096875" cy="438750"/>
      </dsp:txXfrm>
    </dsp:sp>
    <dsp:sp modelId="{ED9EB72A-2AC0-46D8-801C-5CD7150D811A}">
      <dsp:nvSpPr>
        <dsp:cNvPr id="0" name=""/>
        <dsp:cNvSpPr/>
      </dsp:nvSpPr>
      <dsp:spPr>
        <a:xfrm>
          <a:off x="5370595" y="761655"/>
          <a:ext cx="669093" cy="66909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B3D3F-A8DE-4C29-AED2-080F4F9A25DA}">
      <dsp:nvSpPr>
        <dsp:cNvPr id="0" name=""/>
        <dsp:cNvSpPr/>
      </dsp:nvSpPr>
      <dsp:spPr>
        <a:xfrm>
          <a:off x="5513189" y="904248"/>
          <a:ext cx="383906" cy="3839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5E18FA-CC54-4E0D-A709-E58884A9B636}">
      <dsp:nvSpPr>
        <dsp:cNvPr id="0" name=""/>
        <dsp:cNvSpPr/>
      </dsp:nvSpPr>
      <dsp:spPr>
        <a:xfrm>
          <a:off x="5156704"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Deployment</a:t>
          </a:r>
        </a:p>
      </dsp:txBody>
      <dsp:txXfrm>
        <a:off x="5156704" y="1639155"/>
        <a:ext cx="1096875" cy="438750"/>
      </dsp:txXfrm>
    </dsp:sp>
    <dsp:sp modelId="{CEF432FE-A294-40D7-BBD4-48F102E5D3FA}">
      <dsp:nvSpPr>
        <dsp:cNvPr id="0" name=""/>
        <dsp:cNvSpPr/>
      </dsp:nvSpPr>
      <dsp:spPr>
        <a:xfrm>
          <a:off x="6659423" y="761655"/>
          <a:ext cx="669093" cy="66909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5E267-3139-4CC5-810C-5D5EE22D84A9}">
      <dsp:nvSpPr>
        <dsp:cNvPr id="0" name=""/>
        <dsp:cNvSpPr/>
      </dsp:nvSpPr>
      <dsp:spPr>
        <a:xfrm>
          <a:off x="6802017" y="904248"/>
          <a:ext cx="383906" cy="3839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934279-7163-411D-94B9-6EA900EDF675}">
      <dsp:nvSpPr>
        <dsp:cNvPr id="0" name=""/>
        <dsp:cNvSpPr/>
      </dsp:nvSpPr>
      <dsp:spPr>
        <a:xfrm>
          <a:off x="6445532" y="1639155"/>
          <a:ext cx="1096875" cy="43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Conclusion</a:t>
          </a:r>
        </a:p>
      </dsp:txBody>
      <dsp:txXfrm>
        <a:off x="6445532" y="1639155"/>
        <a:ext cx="1096875" cy="438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DA31E-BB3C-4E5E-A3A8-01DAEECFCCB0}">
      <dsp:nvSpPr>
        <dsp:cNvPr id="0" name=""/>
        <dsp:cNvSpPr/>
      </dsp:nvSpPr>
      <dsp:spPr>
        <a:xfrm>
          <a:off x="2817" y="73989"/>
          <a:ext cx="1281656" cy="1281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11DA01-C07E-443C-9DDB-E9530E7F116A}">
      <dsp:nvSpPr>
        <dsp:cNvPr id="0" name=""/>
        <dsp:cNvSpPr/>
      </dsp:nvSpPr>
      <dsp:spPr>
        <a:xfrm>
          <a:off x="2817" y="1505505"/>
          <a:ext cx="3661875" cy="549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The key objectives are to determine:</a:t>
          </a:r>
        </a:p>
      </dsp:txBody>
      <dsp:txXfrm>
        <a:off x="2817" y="1505505"/>
        <a:ext cx="3661875" cy="549281"/>
      </dsp:txXfrm>
    </dsp:sp>
    <dsp:sp modelId="{21AE0BC5-9A12-4876-AB59-64AFDD8A7ABC}">
      <dsp:nvSpPr>
        <dsp:cNvPr id="0" name=""/>
        <dsp:cNvSpPr/>
      </dsp:nvSpPr>
      <dsp:spPr>
        <a:xfrm>
          <a:off x="2817" y="2124489"/>
          <a:ext cx="3661875" cy="1434628"/>
        </a:xfrm>
        <a:prstGeom prst="rect">
          <a:avLst/>
        </a:prstGeom>
        <a:noFill/>
        <a:ln>
          <a:noFill/>
        </a:ln>
        <a:effectLst/>
      </dsp:spPr>
      <dsp:style>
        <a:lnRef idx="0">
          <a:scrgbClr r="0" g="0" b="0"/>
        </a:lnRef>
        <a:fillRef idx="0">
          <a:scrgbClr r="0" g="0" b="0"/>
        </a:fillRef>
        <a:effectRef idx="0">
          <a:scrgbClr r="0" g="0" b="0"/>
        </a:effectRef>
        <a:fontRef idx="minor"/>
      </dsp:style>
    </dsp:sp>
    <dsp:sp modelId="{5C87AC50-B183-4452-BB52-2AEB5A283968}">
      <dsp:nvSpPr>
        <dsp:cNvPr id="0" name=""/>
        <dsp:cNvSpPr/>
      </dsp:nvSpPr>
      <dsp:spPr>
        <a:xfrm>
          <a:off x="4305521" y="73989"/>
          <a:ext cx="1281656" cy="1281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427FBD-435E-42C0-AF97-75A226CCA469}">
      <dsp:nvSpPr>
        <dsp:cNvPr id="0" name=""/>
        <dsp:cNvSpPr/>
      </dsp:nvSpPr>
      <dsp:spPr>
        <a:xfrm>
          <a:off x="4305521" y="1505505"/>
          <a:ext cx="3661875" cy="549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a:t>To understand the relationship between lifestyle and Diabetes status</a:t>
          </a:r>
        </a:p>
      </dsp:txBody>
      <dsp:txXfrm>
        <a:off x="4305521" y="1505505"/>
        <a:ext cx="3661875" cy="549281"/>
      </dsp:txXfrm>
    </dsp:sp>
    <dsp:sp modelId="{7C74F419-CC11-4CC4-B409-CB03CEB92209}">
      <dsp:nvSpPr>
        <dsp:cNvPr id="0" name=""/>
        <dsp:cNvSpPr/>
      </dsp:nvSpPr>
      <dsp:spPr>
        <a:xfrm>
          <a:off x="4305521" y="2124489"/>
          <a:ext cx="3661875" cy="1434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Determine the key factors such as that significantly influence Diabetes status.</a:t>
          </a:r>
        </a:p>
        <a:p>
          <a:pPr marL="0" lvl="0" indent="0" algn="l" defTabSz="533400">
            <a:lnSpc>
              <a:spcPct val="100000"/>
            </a:lnSpc>
            <a:spcBef>
              <a:spcPct val="0"/>
            </a:spcBef>
            <a:spcAft>
              <a:spcPct val="35000"/>
            </a:spcAft>
            <a:buNone/>
          </a:pPr>
          <a:r>
            <a:rPr lang="en-US" sz="1200" b="0" i="0" kern="1200" dirty="0"/>
            <a:t>Develop a model that can accurately predict diabetes status</a:t>
          </a:r>
          <a:endParaRPr lang="en-US" sz="1200" kern="1200" dirty="0"/>
        </a:p>
        <a:p>
          <a:pPr marL="0" lvl="0" indent="0" algn="l" defTabSz="533400">
            <a:lnSpc>
              <a:spcPct val="100000"/>
            </a:lnSpc>
            <a:spcBef>
              <a:spcPct val="0"/>
            </a:spcBef>
            <a:spcAft>
              <a:spcPct val="35000"/>
            </a:spcAft>
            <a:buNone/>
          </a:pPr>
          <a:r>
            <a:rPr lang="en-US" sz="1200" kern="1200" dirty="0"/>
            <a:t>To provide valuable insights to  investors to make informed decisions regarding  preventive care for pre and post diabetic patients.</a:t>
          </a:r>
        </a:p>
      </dsp:txBody>
      <dsp:txXfrm>
        <a:off x="4305521" y="2124489"/>
        <a:ext cx="3661875" cy="1434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07048-0D2E-4E59-8C3D-38EC89565978}">
      <dsp:nvSpPr>
        <dsp:cNvPr id="0" name=""/>
        <dsp:cNvSpPr/>
      </dsp:nvSpPr>
      <dsp:spPr>
        <a:xfrm>
          <a:off x="0" y="2069"/>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32D44-46B4-422D-879C-4D194F1487B5}">
      <dsp:nvSpPr>
        <dsp:cNvPr id="0" name=""/>
        <dsp:cNvSpPr/>
      </dsp:nvSpPr>
      <dsp:spPr>
        <a:xfrm>
          <a:off x="0" y="2069"/>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Data Preparation</a:t>
          </a:r>
          <a:endParaRPr lang="en-US" sz="800" kern="1200" dirty="0"/>
        </a:p>
      </dsp:txBody>
      <dsp:txXfrm>
        <a:off x="0" y="2069"/>
        <a:ext cx="5098256" cy="352774"/>
      </dsp:txXfrm>
    </dsp:sp>
    <dsp:sp modelId="{658439AD-A450-4C6D-892F-849F9AF80280}">
      <dsp:nvSpPr>
        <dsp:cNvPr id="0" name=""/>
        <dsp:cNvSpPr/>
      </dsp:nvSpPr>
      <dsp:spPr>
        <a:xfrm>
          <a:off x="0" y="354843"/>
          <a:ext cx="5098256" cy="0"/>
        </a:xfrm>
        <a:prstGeom prst="line">
          <a:avLst/>
        </a:prstGeom>
        <a:solidFill>
          <a:schemeClr val="accent2">
            <a:hueOff val="-130326"/>
            <a:satOff val="-3140"/>
            <a:lumOff val="-1890"/>
            <a:alphaOff val="0"/>
          </a:schemeClr>
        </a:solidFill>
        <a:ln w="15875" cap="flat" cmpd="sng" algn="ctr">
          <a:solidFill>
            <a:schemeClr val="accent2">
              <a:hueOff val="-130326"/>
              <a:satOff val="-3140"/>
              <a:lumOff val="-18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A8F00-E65B-44BF-BFCB-E8765D740E6F}">
      <dsp:nvSpPr>
        <dsp:cNvPr id="0" name=""/>
        <dsp:cNvSpPr/>
      </dsp:nvSpPr>
      <dsp:spPr>
        <a:xfrm>
          <a:off x="0" y="354843"/>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Preview of the CDC Diabetes data set.</a:t>
          </a:r>
        </a:p>
      </dsp:txBody>
      <dsp:txXfrm>
        <a:off x="0" y="354843"/>
        <a:ext cx="5098256" cy="352774"/>
      </dsp:txXfrm>
    </dsp:sp>
    <dsp:sp modelId="{14374923-D955-4EC1-8CCB-7CA5B0260628}">
      <dsp:nvSpPr>
        <dsp:cNvPr id="0" name=""/>
        <dsp:cNvSpPr/>
      </dsp:nvSpPr>
      <dsp:spPr>
        <a:xfrm>
          <a:off x="0" y="707618"/>
          <a:ext cx="5098256" cy="0"/>
        </a:xfrm>
        <a:prstGeom prst="line">
          <a:avLst/>
        </a:prstGeom>
        <a:solidFill>
          <a:schemeClr val="accent2">
            <a:hueOff val="-260651"/>
            <a:satOff val="-6281"/>
            <a:lumOff val="-3779"/>
            <a:alphaOff val="0"/>
          </a:schemeClr>
        </a:solidFill>
        <a:ln w="15875" cap="flat" cmpd="sng" algn="ctr">
          <a:solidFill>
            <a:schemeClr val="accent2">
              <a:hueOff val="-260651"/>
              <a:satOff val="-6281"/>
              <a:lumOff val="-37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B9337B-012B-4A78-987C-E1DFBA72B988}">
      <dsp:nvSpPr>
        <dsp:cNvPr id="0" name=""/>
        <dsp:cNvSpPr/>
      </dsp:nvSpPr>
      <dsp:spPr>
        <a:xfrm>
          <a:off x="0" y="707618"/>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Review  of the data to get a sense of its shape and structure.</a:t>
          </a:r>
        </a:p>
      </dsp:txBody>
      <dsp:txXfrm>
        <a:off x="0" y="707618"/>
        <a:ext cx="5098256" cy="352774"/>
      </dsp:txXfrm>
    </dsp:sp>
    <dsp:sp modelId="{8F063292-AC1D-42A4-B1C5-89C33F1D8536}">
      <dsp:nvSpPr>
        <dsp:cNvPr id="0" name=""/>
        <dsp:cNvSpPr/>
      </dsp:nvSpPr>
      <dsp:spPr>
        <a:xfrm>
          <a:off x="0" y="1060393"/>
          <a:ext cx="5098256" cy="0"/>
        </a:xfrm>
        <a:prstGeom prst="line">
          <a:avLst/>
        </a:prstGeom>
        <a:solidFill>
          <a:schemeClr val="accent2">
            <a:hueOff val="-390977"/>
            <a:satOff val="-9421"/>
            <a:lumOff val="-5669"/>
            <a:alphaOff val="0"/>
          </a:schemeClr>
        </a:solidFill>
        <a:ln w="15875" cap="flat" cmpd="sng" algn="ctr">
          <a:solidFill>
            <a:schemeClr val="accent2">
              <a:hueOff val="-390977"/>
              <a:satOff val="-9421"/>
              <a:lumOff val="-5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7883-5825-43C3-92F8-A366BCFE00A5}">
      <dsp:nvSpPr>
        <dsp:cNvPr id="0" name=""/>
        <dsp:cNvSpPr/>
      </dsp:nvSpPr>
      <dsp:spPr>
        <a:xfrm>
          <a:off x="0" y="1060393"/>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Check on the data types of each column and handling any inconsistencies.</a:t>
          </a:r>
        </a:p>
      </dsp:txBody>
      <dsp:txXfrm>
        <a:off x="0" y="1060393"/>
        <a:ext cx="5098256" cy="352774"/>
      </dsp:txXfrm>
    </dsp:sp>
    <dsp:sp modelId="{5FE6126A-67AF-46E5-9B63-BCCAE279065A}">
      <dsp:nvSpPr>
        <dsp:cNvPr id="0" name=""/>
        <dsp:cNvSpPr/>
      </dsp:nvSpPr>
      <dsp:spPr>
        <a:xfrm>
          <a:off x="0" y="1413167"/>
          <a:ext cx="5098256" cy="0"/>
        </a:xfrm>
        <a:prstGeom prst="line">
          <a:avLst/>
        </a:prstGeom>
        <a:solidFill>
          <a:schemeClr val="accent2">
            <a:hueOff val="-521303"/>
            <a:satOff val="-12561"/>
            <a:lumOff val="-7558"/>
            <a:alphaOff val="0"/>
          </a:schemeClr>
        </a:solidFill>
        <a:ln w="15875" cap="flat" cmpd="sng" algn="ctr">
          <a:solidFill>
            <a:schemeClr val="accent2">
              <a:hueOff val="-521303"/>
              <a:satOff val="-12561"/>
              <a:lumOff val="-75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F874FD-07CF-4E17-BA4F-065E80433601}">
      <dsp:nvSpPr>
        <dsp:cNvPr id="0" name=""/>
        <dsp:cNvSpPr/>
      </dsp:nvSpPr>
      <dsp:spPr>
        <a:xfrm>
          <a:off x="0" y="1413167"/>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Check for missing values in each column.</a:t>
          </a:r>
        </a:p>
      </dsp:txBody>
      <dsp:txXfrm>
        <a:off x="0" y="1413167"/>
        <a:ext cx="5098256" cy="352774"/>
      </dsp:txXfrm>
    </dsp:sp>
    <dsp:sp modelId="{8B7FAE09-EEA9-4A5C-9736-4EB0E8EC23B5}">
      <dsp:nvSpPr>
        <dsp:cNvPr id="0" name=""/>
        <dsp:cNvSpPr/>
      </dsp:nvSpPr>
      <dsp:spPr>
        <a:xfrm>
          <a:off x="0" y="1765942"/>
          <a:ext cx="5098256" cy="0"/>
        </a:xfrm>
        <a:prstGeom prst="line">
          <a:avLst/>
        </a:prstGeom>
        <a:solidFill>
          <a:schemeClr val="accent2">
            <a:hueOff val="-651628"/>
            <a:satOff val="-15702"/>
            <a:lumOff val="-9448"/>
            <a:alphaOff val="0"/>
          </a:schemeClr>
        </a:solidFill>
        <a:ln w="15875" cap="flat" cmpd="sng" algn="ctr">
          <a:solidFill>
            <a:schemeClr val="accent2">
              <a:hueOff val="-651628"/>
              <a:satOff val="-15702"/>
              <a:lumOff val="-94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D6F90-F8DC-4A50-AAB9-1B92F9ADAFA3}">
      <dsp:nvSpPr>
        <dsp:cNvPr id="0" name=""/>
        <dsp:cNvSpPr/>
      </dsp:nvSpPr>
      <dsp:spPr>
        <a:xfrm>
          <a:off x="0" y="1765942"/>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Handling Outliers</a:t>
          </a:r>
        </a:p>
      </dsp:txBody>
      <dsp:txXfrm>
        <a:off x="0" y="1765942"/>
        <a:ext cx="5098256" cy="352774"/>
      </dsp:txXfrm>
    </dsp:sp>
    <dsp:sp modelId="{C9B2E6C0-F41D-458A-BB4F-C2FB1AEB5341}">
      <dsp:nvSpPr>
        <dsp:cNvPr id="0" name=""/>
        <dsp:cNvSpPr/>
      </dsp:nvSpPr>
      <dsp:spPr>
        <a:xfrm>
          <a:off x="0" y="2118716"/>
          <a:ext cx="5098256" cy="0"/>
        </a:xfrm>
        <a:prstGeom prst="line">
          <a:avLst/>
        </a:prstGeom>
        <a:solidFill>
          <a:schemeClr val="accent2">
            <a:hueOff val="-781954"/>
            <a:satOff val="-18842"/>
            <a:lumOff val="-11337"/>
            <a:alphaOff val="0"/>
          </a:schemeClr>
        </a:solidFill>
        <a:ln w="15875" cap="flat" cmpd="sng" algn="ctr">
          <a:solidFill>
            <a:schemeClr val="accent2">
              <a:hueOff val="-781954"/>
              <a:satOff val="-18842"/>
              <a:lumOff val="-113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16DEE-F2EE-4066-A5D0-37E29E427217}">
      <dsp:nvSpPr>
        <dsp:cNvPr id="0" name=""/>
        <dsp:cNvSpPr/>
      </dsp:nvSpPr>
      <dsp:spPr>
        <a:xfrm>
          <a:off x="0" y="2118717"/>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Exploratory Data Analysis</a:t>
          </a:r>
        </a:p>
      </dsp:txBody>
      <dsp:txXfrm>
        <a:off x="0" y="2118717"/>
        <a:ext cx="5098256" cy="352774"/>
      </dsp:txXfrm>
    </dsp:sp>
    <dsp:sp modelId="{D3338925-16FD-4080-9FF6-954919D8A24F}">
      <dsp:nvSpPr>
        <dsp:cNvPr id="0" name=""/>
        <dsp:cNvSpPr/>
      </dsp:nvSpPr>
      <dsp:spPr>
        <a:xfrm>
          <a:off x="0" y="2471491"/>
          <a:ext cx="5098256" cy="0"/>
        </a:xfrm>
        <a:prstGeom prst="line">
          <a:avLst/>
        </a:prstGeom>
        <a:solidFill>
          <a:schemeClr val="accent2">
            <a:hueOff val="-912279"/>
            <a:satOff val="-21983"/>
            <a:lumOff val="-13227"/>
            <a:alphaOff val="0"/>
          </a:schemeClr>
        </a:solidFill>
        <a:ln w="15875" cap="flat" cmpd="sng" algn="ctr">
          <a:solidFill>
            <a:schemeClr val="accent2">
              <a:hueOff val="-912279"/>
              <a:satOff val="-21983"/>
              <a:lumOff val="-132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11CFA4-943F-49FA-ADBA-C093383560D1}">
      <dsp:nvSpPr>
        <dsp:cNvPr id="0" name=""/>
        <dsp:cNvSpPr/>
      </dsp:nvSpPr>
      <dsp:spPr>
        <a:xfrm>
          <a:off x="0" y="2471491"/>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Hypothesis Testing</a:t>
          </a:r>
          <a:endParaRPr lang="en-US" sz="800" kern="1200" dirty="0"/>
        </a:p>
      </dsp:txBody>
      <dsp:txXfrm>
        <a:off x="0" y="2471491"/>
        <a:ext cx="5098256" cy="352774"/>
      </dsp:txXfrm>
    </dsp:sp>
    <dsp:sp modelId="{2E2EA05A-379D-48F7-A81D-EA656E2FD128}">
      <dsp:nvSpPr>
        <dsp:cNvPr id="0" name=""/>
        <dsp:cNvSpPr/>
      </dsp:nvSpPr>
      <dsp:spPr>
        <a:xfrm>
          <a:off x="0" y="2824266"/>
          <a:ext cx="5098256" cy="0"/>
        </a:xfrm>
        <a:prstGeom prst="line">
          <a:avLst/>
        </a:prstGeom>
        <a:solidFill>
          <a:schemeClr val="accent2">
            <a:hueOff val="-1042605"/>
            <a:satOff val="-25123"/>
            <a:lumOff val="-15116"/>
            <a:alphaOff val="0"/>
          </a:schemeClr>
        </a:solidFill>
        <a:ln w="15875" cap="flat" cmpd="sng" algn="ctr">
          <a:solidFill>
            <a:schemeClr val="accent2">
              <a:hueOff val="-1042605"/>
              <a:satOff val="-25123"/>
              <a:lumOff val="-151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C0FCD0-A1DF-4CC1-8C82-4E7F0AFB98AC}">
      <dsp:nvSpPr>
        <dsp:cNvPr id="0" name=""/>
        <dsp:cNvSpPr/>
      </dsp:nvSpPr>
      <dsp:spPr>
        <a:xfrm>
          <a:off x="0" y="2824266"/>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Future Engineering</a:t>
          </a:r>
          <a:endParaRPr lang="en-US" sz="800" kern="1200" dirty="0"/>
        </a:p>
      </dsp:txBody>
      <dsp:txXfrm>
        <a:off x="0" y="2824266"/>
        <a:ext cx="5098256" cy="352774"/>
      </dsp:txXfrm>
    </dsp:sp>
    <dsp:sp modelId="{D3F6EBAB-F852-403D-8958-C64323BC8171}">
      <dsp:nvSpPr>
        <dsp:cNvPr id="0" name=""/>
        <dsp:cNvSpPr/>
      </dsp:nvSpPr>
      <dsp:spPr>
        <a:xfrm>
          <a:off x="0" y="3177040"/>
          <a:ext cx="5098256" cy="0"/>
        </a:xfrm>
        <a:prstGeom prst="line">
          <a:avLst/>
        </a:prstGeom>
        <a:solidFill>
          <a:schemeClr val="accent2">
            <a:hueOff val="-1172931"/>
            <a:satOff val="-28263"/>
            <a:lumOff val="-17006"/>
            <a:alphaOff val="0"/>
          </a:schemeClr>
        </a:solidFill>
        <a:ln w="15875" cap="flat" cmpd="sng" algn="ctr">
          <a:solidFill>
            <a:schemeClr val="accent2">
              <a:hueOff val="-1172931"/>
              <a:satOff val="-28263"/>
              <a:lumOff val="-170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83124-07C2-4BF4-A03E-09A7A7ED63ED}">
      <dsp:nvSpPr>
        <dsp:cNvPr id="0" name=""/>
        <dsp:cNvSpPr/>
      </dsp:nvSpPr>
      <dsp:spPr>
        <a:xfrm>
          <a:off x="0" y="3177040"/>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Model Building</a:t>
          </a:r>
          <a:endParaRPr lang="en-US" sz="800" kern="1200" dirty="0"/>
        </a:p>
      </dsp:txBody>
      <dsp:txXfrm>
        <a:off x="0" y="3177040"/>
        <a:ext cx="5098256" cy="352774"/>
      </dsp:txXfrm>
    </dsp:sp>
    <dsp:sp modelId="{FC00FEE6-C055-4A0A-AAD2-EC54367C9C62}">
      <dsp:nvSpPr>
        <dsp:cNvPr id="0" name=""/>
        <dsp:cNvSpPr/>
      </dsp:nvSpPr>
      <dsp:spPr>
        <a:xfrm>
          <a:off x="0" y="3529815"/>
          <a:ext cx="5098256" cy="0"/>
        </a:xfrm>
        <a:prstGeom prst="line">
          <a:avLst/>
        </a:prstGeom>
        <a:solidFill>
          <a:schemeClr val="accent2">
            <a:hueOff val="-1303256"/>
            <a:satOff val="-31404"/>
            <a:lumOff val="-18895"/>
            <a:alphaOff val="0"/>
          </a:schemeClr>
        </a:solidFill>
        <a:ln w="15875" cap="flat" cmpd="sng" algn="ctr">
          <a:solidFill>
            <a:schemeClr val="accent2">
              <a:hueOff val="-1303256"/>
              <a:satOff val="-31404"/>
              <a:lumOff val="-188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95AAD-84ED-4571-B002-45DE989B075B}">
      <dsp:nvSpPr>
        <dsp:cNvPr id="0" name=""/>
        <dsp:cNvSpPr/>
      </dsp:nvSpPr>
      <dsp:spPr>
        <a:xfrm>
          <a:off x="0" y="3529815"/>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 Evaluation</a:t>
          </a:r>
          <a:endParaRPr lang="en-US" sz="800" kern="1200" dirty="0"/>
        </a:p>
      </dsp:txBody>
      <dsp:txXfrm>
        <a:off x="0" y="3529815"/>
        <a:ext cx="5098256" cy="352774"/>
      </dsp:txXfrm>
    </dsp:sp>
    <dsp:sp modelId="{878F67F4-BD16-40BA-A951-89915482113D}">
      <dsp:nvSpPr>
        <dsp:cNvPr id="0" name=""/>
        <dsp:cNvSpPr/>
      </dsp:nvSpPr>
      <dsp:spPr>
        <a:xfrm>
          <a:off x="0" y="3882590"/>
          <a:ext cx="5098256" cy="0"/>
        </a:xfrm>
        <a:prstGeom prst="line">
          <a:avLst/>
        </a:prstGeom>
        <a:solidFill>
          <a:schemeClr val="accent2">
            <a:hueOff val="-1433582"/>
            <a:satOff val="-34544"/>
            <a:lumOff val="-20785"/>
            <a:alphaOff val="0"/>
          </a:schemeClr>
        </a:solidFill>
        <a:ln w="15875" cap="flat" cmpd="sng" algn="ctr">
          <a:solidFill>
            <a:schemeClr val="accent2">
              <a:hueOff val="-1433582"/>
              <a:satOff val="-34544"/>
              <a:lumOff val="-207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140F6-3196-4F65-90E9-B1F3CFAF9602}">
      <dsp:nvSpPr>
        <dsp:cNvPr id="0" name=""/>
        <dsp:cNvSpPr/>
      </dsp:nvSpPr>
      <dsp:spPr>
        <a:xfrm>
          <a:off x="0" y="3882590"/>
          <a:ext cx="5098256" cy="352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Deployment</a:t>
          </a:r>
        </a:p>
        <a:p>
          <a:pPr marL="0" lvl="0" indent="0" algn="l" defTabSz="355600">
            <a:lnSpc>
              <a:spcPct val="90000"/>
            </a:lnSpc>
            <a:spcBef>
              <a:spcPct val="0"/>
            </a:spcBef>
            <a:spcAft>
              <a:spcPct val="35000"/>
            </a:spcAft>
            <a:buNone/>
          </a:pPr>
          <a:endParaRPr lang="en-US" sz="800" kern="1200" dirty="0"/>
        </a:p>
      </dsp:txBody>
      <dsp:txXfrm>
        <a:off x="0" y="3882590"/>
        <a:ext cx="5098256" cy="3527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BC307-E8C5-4B99-8D07-3F7053578090}">
      <dsp:nvSpPr>
        <dsp:cNvPr id="0" name=""/>
        <dsp:cNvSpPr/>
      </dsp:nvSpPr>
      <dsp:spPr>
        <a:xfrm>
          <a:off x="2784" y="14"/>
          <a:ext cx="7538230" cy="141004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Hypothesis Testing:</a:t>
          </a:r>
        </a:p>
      </dsp:txBody>
      <dsp:txXfrm>
        <a:off x="44083" y="41313"/>
        <a:ext cx="7455632" cy="1327444"/>
      </dsp:txXfrm>
    </dsp:sp>
    <dsp:sp modelId="{0C6676DB-12C3-490D-BF12-80AEEF303E4F}">
      <dsp:nvSpPr>
        <dsp:cNvPr id="0" name=""/>
        <dsp:cNvSpPr/>
      </dsp:nvSpPr>
      <dsp:spPr>
        <a:xfrm>
          <a:off x="2784" y="1607462"/>
          <a:ext cx="3617193" cy="141004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Ho: There is no statistically significant relationship between lifestyle and diabetes status</a:t>
          </a:r>
        </a:p>
      </dsp:txBody>
      <dsp:txXfrm>
        <a:off x="44083" y="1648761"/>
        <a:ext cx="3534595" cy="1327444"/>
      </dsp:txXfrm>
    </dsp:sp>
    <dsp:sp modelId="{61C6FB5D-1C94-41B1-88B3-AE385A639D52}">
      <dsp:nvSpPr>
        <dsp:cNvPr id="0" name=""/>
        <dsp:cNvSpPr/>
      </dsp:nvSpPr>
      <dsp:spPr>
        <a:xfrm>
          <a:off x="3923822" y="1607462"/>
          <a:ext cx="3617193" cy="141004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H1: There is a statistically significant interaction effect between lifestyle and diabetes status .</a:t>
          </a:r>
        </a:p>
      </dsp:txBody>
      <dsp:txXfrm>
        <a:off x="3965121" y="1648761"/>
        <a:ext cx="3534595" cy="1327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448D0-5CD0-4EAF-B760-B3D1A7EDED75}">
      <dsp:nvSpPr>
        <dsp:cNvPr id="0" name=""/>
        <dsp:cNvSpPr/>
      </dsp:nvSpPr>
      <dsp:spPr>
        <a:xfrm>
          <a:off x="0" y="0"/>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1F6C6-C01B-4DE1-B5D2-A6B43B8AFCFA}">
      <dsp:nvSpPr>
        <dsp:cNvPr id="0" name=""/>
        <dsp:cNvSpPr/>
      </dsp:nvSpPr>
      <dsp:spPr>
        <a:xfrm>
          <a:off x="0" y="0"/>
          <a:ext cx="5098256" cy="4237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5098256" cy="4237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4A415-405E-4AAA-8E65-614CCCE735A4}">
      <dsp:nvSpPr>
        <dsp:cNvPr id="0" name=""/>
        <dsp:cNvSpPr/>
      </dsp:nvSpPr>
      <dsp:spPr>
        <a:xfrm>
          <a:off x="295691" y="1028498"/>
          <a:ext cx="657434" cy="6574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9F3A1-2892-4108-BE98-1D011AEB543F}">
      <dsp:nvSpPr>
        <dsp:cNvPr id="0" name=""/>
        <dsp:cNvSpPr/>
      </dsp:nvSpPr>
      <dsp:spPr>
        <a:xfrm>
          <a:off x="433752" y="1166559"/>
          <a:ext cx="381311" cy="381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8EA76-9055-4ED8-914F-74A6EA3629EA}">
      <dsp:nvSpPr>
        <dsp:cNvPr id="0" name=""/>
        <dsp:cNvSpPr/>
      </dsp:nvSpPr>
      <dsp:spPr>
        <a:xfrm>
          <a:off x="1094004" y="1028498"/>
          <a:ext cx="1549666" cy="657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Our model results indicate  that  the Top three key features  include BMI, Age and Health Status such as blood pressure.</a:t>
          </a:r>
          <a:endParaRPr lang="en-US" sz="1100" kern="1200"/>
        </a:p>
      </dsp:txBody>
      <dsp:txXfrm>
        <a:off x="1094004" y="1028498"/>
        <a:ext cx="1549666" cy="657434"/>
      </dsp:txXfrm>
    </dsp:sp>
    <dsp:sp modelId="{2A088241-F419-4533-84F2-AC4935380486}">
      <dsp:nvSpPr>
        <dsp:cNvPr id="0" name=""/>
        <dsp:cNvSpPr/>
      </dsp:nvSpPr>
      <dsp:spPr>
        <a:xfrm>
          <a:off x="2913689" y="1028498"/>
          <a:ext cx="657434" cy="6574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4B525-CDD7-41DD-AE93-C6CC3EA9FC57}">
      <dsp:nvSpPr>
        <dsp:cNvPr id="0" name=""/>
        <dsp:cNvSpPr/>
      </dsp:nvSpPr>
      <dsp:spPr>
        <a:xfrm>
          <a:off x="3051750" y="1166559"/>
          <a:ext cx="381311" cy="381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9C4C62-1ABC-4FD5-83AB-622004C54497}">
      <dsp:nvSpPr>
        <dsp:cNvPr id="0" name=""/>
        <dsp:cNvSpPr/>
      </dsp:nvSpPr>
      <dsp:spPr>
        <a:xfrm>
          <a:off x="3712002" y="1028498"/>
          <a:ext cx="1549666" cy="657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Preventive measures can be undertaken through maintaining proper diets  and providing early diagnosis and proper care for all types of diabetes. These measures can help people living with the condition avoid or delay complications.</a:t>
          </a:r>
        </a:p>
      </dsp:txBody>
      <dsp:txXfrm>
        <a:off x="3712002" y="1028498"/>
        <a:ext cx="1549666" cy="657434"/>
      </dsp:txXfrm>
    </dsp:sp>
    <dsp:sp modelId="{278A5AA2-929A-4B09-B884-9F2DF23AD3FB}">
      <dsp:nvSpPr>
        <dsp:cNvPr id="0" name=""/>
        <dsp:cNvSpPr/>
      </dsp:nvSpPr>
      <dsp:spPr>
        <a:xfrm>
          <a:off x="5531686" y="1028498"/>
          <a:ext cx="657434" cy="6574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B8E43-EF54-4F30-9E1A-BF231D661E80}">
      <dsp:nvSpPr>
        <dsp:cNvPr id="0" name=""/>
        <dsp:cNvSpPr/>
      </dsp:nvSpPr>
      <dsp:spPr>
        <a:xfrm>
          <a:off x="5669747" y="1166559"/>
          <a:ext cx="381311" cy="3813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707D60-8FAE-4846-B47A-B7D1A5809C17}">
      <dsp:nvSpPr>
        <dsp:cNvPr id="0" name=""/>
        <dsp:cNvSpPr/>
      </dsp:nvSpPr>
      <dsp:spPr>
        <a:xfrm>
          <a:off x="6329999" y="1028498"/>
          <a:ext cx="1549666" cy="657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Our model can be used to predict the diabetes status to aid in early detection and ensure proper care prevent diabetic complications.</a:t>
          </a:r>
        </a:p>
      </dsp:txBody>
      <dsp:txXfrm>
        <a:off x="6329999" y="1028498"/>
        <a:ext cx="1549666" cy="6574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765FB-A07C-4025-AB29-B4523CE7098C}">
      <dsp:nvSpPr>
        <dsp:cNvPr id="0" name=""/>
        <dsp:cNvSpPr/>
      </dsp:nvSpPr>
      <dsp:spPr>
        <a:xfrm>
          <a:off x="0" y="1019709"/>
          <a:ext cx="6657260" cy="17491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274320" rIns="274320" bIns="274320" numCol="1" spcCol="1270" anchor="ctr" anchorCtr="0">
          <a:noAutofit/>
        </a:bodyPr>
        <a:lstStyle/>
        <a:p>
          <a:pPr marL="0" lvl="0" indent="0" algn="l" defTabSz="3200400">
            <a:lnSpc>
              <a:spcPct val="90000"/>
            </a:lnSpc>
            <a:spcBef>
              <a:spcPct val="0"/>
            </a:spcBef>
            <a:spcAft>
              <a:spcPct val="35000"/>
            </a:spcAft>
            <a:buNone/>
          </a:pPr>
          <a:r>
            <a:rPr lang="en-US" sz="7200" kern="1200" dirty="0"/>
            <a:t>Thank You!</a:t>
          </a:r>
        </a:p>
      </dsp:txBody>
      <dsp:txXfrm>
        <a:off x="85386" y="1105095"/>
        <a:ext cx="6486488" cy="15783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KE" dirty="0"/>
          </a:p>
        </p:txBody>
      </p:sp>
    </p:spTree>
    <p:extLst>
      <p:ext uri="{BB962C8B-B14F-4D97-AF65-F5344CB8AC3E}">
        <p14:creationId xmlns:p14="http://schemas.microsoft.com/office/powerpoint/2010/main" val="196676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7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433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364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1965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49CDE-3A64-4604-A96E-3BDC61A39981}" type="datetimeFigureOut">
              <a:rPr lang="en-KE" smtClean="0"/>
              <a:t>08/06/2024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98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49CDE-3A64-4604-A96E-3BDC61A39981}" type="datetimeFigureOut">
              <a:rPr lang="en-KE" smtClean="0"/>
              <a:t>08/06/2024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43008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49CDE-3A64-4604-A96E-3BDC61A39981}" type="datetimeFigureOut">
              <a:rPr lang="en-KE" smtClean="0"/>
              <a:t>08/06/2024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65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1E750C-C1AA-4371-AB58-2327D7A45ADE}" type="datetime7">
              <a:rPr lang="en-US" smtClean="0"/>
              <a:t>Aug-24</a:t>
            </a:fld>
            <a:endParaRPr lang="en-KE" dirty="0"/>
          </a:p>
        </p:txBody>
      </p:sp>
      <p:sp>
        <p:nvSpPr>
          <p:cNvPr id="5" name="Footer Placeholder 4"/>
          <p:cNvSpPr>
            <a:spLocks noGrp="1"/>
          </p:cNvSpPr>
          <p:nvPr>
            <p:ph type="ftr" sz="quarter" idx="11"/>
          </p:nvPr>
        </p:nvSpPr>
        <p:spPr/>
        <p:txBody>
          <a:bodyPr/>
          <a:lstStyle/>
          <a:p>
            <a:r>
              <a:rPr lang="en-KE" dirty="0"/>
              <a:t>Group 1</a:t>
            </a:r>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14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E596E-78C7-429B-9066-539D3343BAFD}" type="datetime7">
              <a:rPr lang="en-US" smtClean="0"/>
              <a:t>Aug-24</a:t>
            </a:fld>
            <a:endParaRPr lang="en-KE" dirty="0"/>
          </a:p>
        </p:txBody>
      </p:sp>
      <p:sp>
        <p:nvSpPr>
          <p:cNvPr id="5" name="Footer Placeholder 4"/>
          <p:cNvSpPr>
            <a:spLocks noGrp="1"/>
          </p:cNvSpPr>
          <p:nvPr>
            <p:ph type="ftr" sz="quarter" idx="11"/>
          </p:nvPr>
        </p:nvSpPr>
        <p:spPr/>
        <p:txBody>
          <a:bodyPr/>
          <a:lstStyle/>
          <a:p>
            <a:r>
              <a:rPr lang="en-KE" dirty="0"/>
              <a:t>Group 1</a:t>
            </a:r>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2332363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554CD-EFBF-421B-864D-D5889CD9FD30}" type="datetime7">
              <a:rPr lang="en-US" smtClean="0"/>
              <a:t>Aug-24</a:t>
            </a:fld>
            <a:endParaRPr lang="en-KE" dirty="0"/>
          </a:p>
        </p:txBody>
      </p:sp>
      <p:sp>
        <p:nvSpPr>
          <p:cNvPr id="5" name="Footer Placeholder 4"/>
          <p:cNvSpPr>
            <a:spLocks noGrp="1"/>
          </p:cNvSpPr>
          <p:nvPr>
            <p:ph type="ftr" sz="quarter" idx="11"/>
          </p:nvPr>
        </p:nvSpPr>
        <p:spPr/>
        <p:txBody>
          <a:bodyPr/>
          <a:lstStyle/>
          <a:p>
            <a:r>
              <a:rPr lang="en-KE" dirty="0"/>
              <a:t>Group 1</a:t>
            </a:r>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5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17DA4-DBBB-4739-815B-0305E38BBE2C}" type="datetime7">
              <a:rPr lang="en-US" smtClean="0"/>
              <a:t>Aug-24</a:t>
            </a:fld>
            <a:endParaRPr lang="en-KE" dirty="0"/>
          </a:p>
        </p:txBody>
      </p:sp>
      <p:sp>
        <p:nvSpPr>
          <p:cNvPr id="6" name="Footer Placeholder 5"/>
          <p:cNvSpPr>
            <a:spLocks noGrp="1"/>
          </p:cNvSpPr>
          <p:nvPr>
            <p:ph type="ftr" sz="quarter" idx="11"/>
          </p:nvPr>
        </p:nvSpPr>
        <p:spPr/>
        <p:txBody>
          <a:bodyPr/>
          <a:lstStyle/>
          <a:p>
            <a:r>
              <a:rPr lang="en-KE" dirty="0"/>
              <a:t>Group 1</a:t>
            </a:r>
          </a:p>
        </p:txBody>
      </p:sp>
      <p:sp>
        <p:nvSpPr>
          <p:cNvPr id="7" name="Slide Number Placeholder 6"/>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63145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45D4B-571A-4CD6-934A-AFD4A5B35F94}" type="datetime7">
              <a:rPr lang="en-US" smtClean="0"/>
              <a:t>Aug-24</a:t>
            </a:fld>
            <a:endParaRPr lang="en-KE" dirty="0"/>
          </a:p>
        </p:txBody>
      </p:sp>
      <p:sp>
        <p:nvSpPr>
          <p:cNvPr id="8" name="Footer Placeholder 7"/>
          <p:cNvSpPr>
            <a:spLocks noGrp="1"/>
          </p:cNvSpPr>
          <p:nvPr>
            <p:ph type="ftr" sz="quarter" idx="11"/>
          </p:nvPr>
        </p:nvSpPr>
        <p:spPr/>
        <p:txBody>
          <a:bodyPr/>
          <a:lstStyle/>
          <a:p>
            <a:r>
              <a:rPr lang="en-KE" dirty="0"/>
              <a:t>Group 1</a:t>
            </a:r>
          </a:p>
        </p:txBody>
      </p:sp>
      <p:sp>
        <p:nvSpPr>
          <p:cNvPr id="9" name="Slide Number Placeholder 8"/>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164370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E5B5F-9F59-4304-8E97-CE7D8A433ABD}" type="datetime7">
              <a:rPr lang="en-US" smtClean="0"/>
              <a:t>Aug-24</a:t>
            </a:fld>
            <a:endParaRPr lang="en-KE" dirty="0"/>
          </a:p>
        </p:txBody>
      </p:sp>
      <p:sp>
        <p:nvSpPr>
          <p:cNvPr id="4" name="Footer Placeholder 3"/>
          <p:cNvSpPr>
            <a:spLocks noGrp="1"/>
          </p:cNvSpPr>
          <p:nvPr>
            <p:ph type="ftr" sz="quarter" idx="11"/>
          </p:nvPr>
        </p:nvSpPr>
        <p:spPr/>
        <p:txBody>
          <a:bodyPr/>
          <a:lstStyle/>
          <a:p>
            <a:r>
              <a:rPr lang="en-KE" dirty="0"/>
              <a:t>Group 1</a:t>
            </a:r>
          </a:p>
        </p:txBody>
      </p:sp>
      <p:sp>
        <p:nvSpPr>
          <p:cNvPr id="5" name="Slide Number Placeholder 4"/>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3777141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A5D32D-AE34-43FE-B84B-C80D85BEBB77}" type="datetime7">
              <a:rPr lang="en-US" smtClean="0"/>
              <a:t>Aug-24</a:t>
            </a:fld>
            <a:endParaRPr lang="en-KE"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KE" dirty="0"/>
              <a:t>Group 1</a:t>
            </a:r>
          </a:p>
        </p:txBody>
      </p:sp>
      <p:sp>
        <p:nvSpPr>
          <p:cNvPr id="9" name="Slide Number Placeholder 8"/>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2725893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962CADC-2EE4-4112-9FEB-4E51658D16BE}" type="datetime7">
              <a:rPr lang="en-US" smtClean="0"/>
              <a:t>Aug-24</a:t>
            </a:fld>
            <a:endParaRPr lang="en-KE"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KE" dirty="0"/>
              <a:t>Group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28F3D6-8780-4EB7-83B0-545C95DAF9D4}" type="slidenum">
              <a:rPr lang="en-KE" smtClean="0"/>
              <a:t>‹#›</a:t>
            </a:fld>
            <a:endParaRPr lang="en-KE" dirty="0"/>
          </a:p>
        </p:txBody>
      </p:sp>
    </p:spTree>
    <p:extLst>
      <p:ext uri="{BB962C8B-B14F-4D97-AF65-F5344CB8AC3E}">
        <p14:creationId xmlns:p14="http://schemas.microsoft.com/office/powerpoint/2010/main" val="311538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E596E-78C7-429B-9066-539D3343BAFD}" type="datetime7">
              <a:rPr lang="en-US" smtClean="0"/>
              <a:t>Aug-24</a:t>
            </a:fld>
            <a:endParaRPr lang="en-KE" dirty="0"/>
          </a:p>
        </p:txBody>
      </p:sp>
      <p:sp>
        <p:nvSpPr>
          <p:cNvPr id="5" name="Footer Placeholder 4"/>
          <p:cNvSpPr>
            <a:spLocks noGrp="1"/>
          </p:cNvSpPr>
          <p:nvPr>
            <p:ph type="ftr" sz="quarter" idx="11"/>
          </p:nvPr>
        </p:nvSpPr>
        <p:spPr/>
        <p:txBody>
          <a:bodyPr/>
          <a:lstStyle/>
          <a:p>
            <a:r>
              <a:rPr lang="en-KE"/>
              <a:t>Group 1</a:t>
            </a:r>
            <a:endParaRPr lang="en-KE" dirty="0"/>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2817600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B40E0E1-4E45-4C43-AD01-0E1A8547E9F2}" type="datetime7">
              <a:rPr lang="en-US" smtClean="0"/>
              <a:t>Aug-24</a:t>
            </a:fld>
            <a:endParaRPr lang="en-KE" dirty="0"/>
          </a:p>
        </p:txBody>
      </p:sp>
      <p:sp>
        <p:nvSpPr>
          <p:cNvPr id="6" name="Footer Placeholder 5"/>
          <p:cNvSpPr>
            <a:spLocks noGrp="1"/>
          </p:cNvSpPr>
          <p:nvPr>
            <p:ph type="ftr" sz="quarter" idx="11"/>
          </p:nvPr>
        </p:nvSpPr>
        <p:spPr/>
        <p:txBody>
          <a:bodyPr/>
          <a:lstStyle/>
          <a:p>
            <a:r>
              <a:rPr lang="en-KE" dirty="0"/>
              <a:t>Group 1</a:t>
            </a:r>
          </a:p>
        </p:txBody>
      </p:sp>
      <p:sp>
        <p:nvSpPr>
          <p:cNvPr id="7" name="Slide Number Placeholder 6"/>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1230444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D4461-430B-4CEE-8704-2541DE7CF654}" type="datetime7">
              <a:rPr lang="en-US" smtClean="0"/>
              <a:t>Aug-24</a:t>
            </a:fld>
            <a:endParaRPr lang="en-KE" dirty="0"/>
          </a:p>
        </p:txBody>
      </p:sp>
      <p:sp>
        <p:nvSpPr>
          <p:cNvPr id="5" name="Footer Placeholder 4"/>
          <p:cNvSpPr>
            <a:spLocks noGrp="1"/>
          </p:cNvSpPr>
          <p:nvPr>
            <p:ph type="ftr" sz="quarter" idx="11"/>
          </p:nvPr>
        </p:nvSpPr>
        <p:spPr/>
        <p:txBody>
          <a:bodyPr/>
          <a:lstStyle/>
          <a:p>
            <a:r>
              <a:rPr lang="en-KE" dirty="0"/>
              <a:t>Group 1</a:t>
            </a:r>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1516148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FC02C-3707-4E6B-B664-F4832431518A}" type="datetime7">
              <a:rPr lang="en-US" smtClean="0"/>
              <a:t>Aug-24</a:t>
            </a:fld>
            <a:endParaRPr lang="en-KE" dirty="0"/>
          </a:p>
        </p:txBody>
      </p:sp>
      <p:sp>
        <p:nvSpPr>
          <p:cNvPr id="5" name="Footer Placeholder 4"/>
          <p:cNvSpPr>
            <a:spLocks noGrp="1"/>
          </p:cNvSpPr>
          <p:nvPr>
            <p:ph type="ftr" sz="quarter" idx="11"/>
          </p:nvPr>
        </p:nvSpPr>
        <p:spPr/>
        <p:txBody>
          <a:bodyPr/>
          <a:lstStyle/>
          <a:p>
            <a:r>
              <a:rPr lang="en-KE" dirty="0"/>
              <a:t>Group 1</a:t>
            </a:r>
          </a:p>
        </p:txBody>
      </p:sp>
      <p:sp>
        <p:nvSpPr>
          <p:cNvPr id="6" name="Slide Number Placeholder 5"/>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27929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B49CDE-3A64-4604-A96E-3BDC61A39981}" type="datetimeFigureOut">
              <a:rPr lang="en-KE" smtClean="0"/>
              <a:t>08/06/2024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7735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17DA4-DBBB-4739-815B-0305E38BBE2C}" type="datetime7">
              <a:rPr lang="en-US" smtClean="0"/>
              <a:t>Aug-24</a:t>
            </a:fld>
            <a:endParaRPr lang="en-KE" dirty="0"/>
          </a:p>
        </p:txBody>
      </p:sp>
      <p:sp>
        <p:nvSpPr>
          <p:cNvPr id="6" name="Footer Placeholder 5"/>
          <p:cNvSpPr>
            <a:spLocks noGrp="1"/>
          </p:cNvSpPr>
          <p:nvPr>
            <p:ph type="ftr" sz="quarter" idx="11"/>
          </p:nvPr>
        </p:nvSpPr>
        <p:spPr/>
        <p:txBody>
          <a:bodyPr/>
          <a:lstStyle/>
          <a:p>
            <a:r>
              <a:rPr lang="en-KE"/>
              <a:t>Group 1</a:t>
            </a:r>
            <a:endParaRPr lang="en-KE" dirty="0"/>
          </a:p>
        </p:txBody>
      </p:sp>
      <p:sp>
        <p:nvSpPr>
          <p:cNvPr id="7" name="Slide Number Placeholder 6"/>
          <p:cNvSpPr>
            <a:spLocks noGrp="1"/>
          </p:cNvSpPr>
          <p:nvPr>
            <p:ph type="sldNum" sz="quarter" idx="12"/>
          </p:nvPr>
        </p:nvSpPr>
        <p:spPr/>
        <p:txBody>
          <a:bodyPr/>
          <a:lstStyle/>
          <a:p>
            <a:fld id="{5328F3D6-8780-4EB7-83B0-545C95DAF9D4}" type="slidenum">
              <a:rPr lang="en-KE" smtClean="0"/>
              <a:t>‹#›</a:t>
            </a:fld>
            <a:endParaRPr lang="en-KE" dirty="0"/>
          </a:p>
        </p:txBody>
      </p:sp>
    </p:spTree>
    <p:extLst>
      <p:ext uri="{BB962C8B-B14F-4D97-AF65-F5344CB8AC3E}">
        <p14:creationId xmlns:p14="http://schemas.microsoft.com/office/powerpoint/2010/main" val="236070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49CDE-3A64-4604-A96E-3BDC61A39981}" type="datetimeFigureOut">
              <a:rPr lang="en-KE" smtClean="0"/>
              <a:t>08/06/2024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38631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49CDE-3A64-4604-A96E-3BDC61A39981}" type="datetimeFigureOut">
              <a:rPr lang="en-KE" smtClean="0"/>
              <a:t>08/06/2024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93493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B49CDE-3A64-4604-A96E-3BDC61A39981}" type="datetimeFigureOut">
              <a:rPr lang="en-KE" smtClean="0"/>
              <a:t>08/06/2024</a:t>
            </a:fld>
            <a:endParaRPr lang="en-K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K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096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962CADC-2EE4-4112-9FEB-4E51658D16BE}" type="datetime7">
              <a:rPr lang="en-US" smtClean="0"/>
              <a:t>Aug-24</a:t>
            </a:fld>
            <a:endParaRPr lang="en-KE"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KE"/>
              <a:t>Group 1</a:t>
            </a:r>
            <a:endParaRPr lang="en-KE"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28F3D6-8780-4EB7-83B0-545C95DAF9D4}" type="slidenum">
              <a:rPr lang="en-KE" smtClean="0"/>
              <a:t>‹#›</a:t>
            </a:fld>
            <a:endParaRPr lang="en-KE" dirty="0"/>
          </a:p>
        </p:txBody>
      </p:sp>
    </p:spTree>
    <p:extLst>
      <p:ext uri="{BB962C8B-B14F-4D97-AF65-F5344CB8AC3E}">
        <p14:creationId xmlns:p14="http://schemas.microsoft.com/office/powerpoint/2010/main" val="293177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BB49CDE-3A64-4604-A96E-3BDC61A39981}" type="datetimeFigureOut">
              <a:rPr lang="en-KE" smtClean="0"/>
              <a:t>08/06/2024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94013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5BB49CDE-3A64-4604-A96E-3BDC61A39981}" type="datetimeFigureOut">
              <a:rPr lang="en-KE" smtClean="0"/>
              <a:t>08/06/2024</a:t>
            </a:fld>
            <a:endParaRPr lang="en-KE"/>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KE"/>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96D207-7B7D-D7AE-2282-18E441CFA767}"/>
              </a:ext>
            </a:extLst>
          </p:cNvPr>
          <p:cNvSpPr txBox="1"/>
          <p:nvPr userDrawn="1">
            <p:extLst>
              <p:ext uri="{1162E1C5-73C7-4A58-AE30-91384D911F3F}">
                <p184:classification xmlns:p184="http://schemas.microsoft.com/office/powerpoint/2018/4/main" val="ftr"/>
              </p:ext>
            </p:extLst>
          </p:nvPr>
        </p:nvSpPr>
        <p:spPr>
          <a:xfrm>
            <a:off x="63500" y="4927600"/>
            <a:ext cx="6080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Public Data</a:t>
            </a:r>
          </a:p>
        </p:txBody>
      </p:sp>
    </p:spTree>
    <p:extLst>
      <p:ext uri="{BB962C8B-B14F-4D97-AF65-F5344CB8AC3E}">
        <p14:creationId xmlns:p14="http://schemas.microsoft.com/office/powerpoint/2010/main" val="125365399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9DCC6-A26E-44EE-9CB0-7580F6C0B249}" type="datetime7">
              <a:rPr lang="en-US" smtClean="0"/>
              <a:t>Aug-24</a:t>
            </a:fld>
            <a:endParaRPr lang="en-KE"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r>
              <a:rPr lang="en-KE" dirty="0"/>
              <a:t>Group 1</a:t>
            </a:r>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5328F3D6-8780-4EB7-83B0-545C95DAF9D4}" type="slidenum">
              <a:rPr lang="en-KE" smtClean="0"/>
              <a:t>‹#›</a:t>
            </a:fld>
            <a:endParaRPr lang="en-KE"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A8D5BF-017E-B766-33B1-665C5BFB82D6}"/>
              </a:ext>
            </a:extLst>
          </p:cNvPr>
          <p:cNvSpPr txBox="1"/>
          <p:nvPr userDrawn="1">
            <p:extLst>
              <p:ext uri="{1162E1C5-73C7-4A58-AE30-91384D911F3F}">
                <p184:classification xmlns:p184="http://schemas.microsoft.com/office/powerpoint/2018/4/main" val="ftr"/>
              </p:ext>
            </p:extLst>
          </p:nvPr>
        </p:nvSpPr>
        <p:spPr>
          <a:xfrm>
            <a:off x="63500" y="4927600"/>
            <a:ext cx="6080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Public Data</a:t>
            </a:r>
          </a:p>
        </p:txBody>
      </p:sp>
    </p:spTree>
    <p:extLst>
      <p:ext uri="{BB962C8B-B14F-4D97-AF65-F5344CB8AC3E}">
        <p14:creationId xmlns:p14="http://schemas.microsoft.com/office/powerpoint/2010/main" val="224953761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77"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9"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3"/>
          <p:cNvSpPr txBox="1">
            <a:spLocks noGrp="1"/>
          </p:cNvSpPr>
          <p:nvPr>
            <p:ph type="ctrTitle"/>
          </p:nvPr>
        </p:nvSpPr>
        <p:spPr>
          <a:xfrm>
            <a:off x="5894613" y="476209"/>
            <a:ext cx="2767693" cy="1088068"/>
          </a:xfrm>
          <a:prstGeom prst="rect">
            <a:avLst/>
          </a:prstGeom>
        </p:spPr>
        <p:txBody>
          <a:bodyPr spcFirstLastPara="1" vert="horz" lIns="91440" tIns="45720" rIns="91440" bIns="45720" rtlCol="0" anchor="b" anchorCtr="0">
            <a:normAutofit/>
          </a:bodyPr>
          <a:lstStyle/>
          <a:p>
            <a:pPr defTabSz="914400"/>
            <a:r>
              <a:rPr lang="en-US" sz="3000" spc="-50">
                <a:solidFill>
                  <a:schemeClr val="tx1">
                    <a:lumMod val="75000"/>
                    <a:lumOff val="25000"/>
                  </a:schemeClr>
                </a:solidFill>
              </a:rPr>
              <a:t>Diabetes Health Indicators</a:t>
            </a:r>
          </a:p>
        </p:txBody>
      </p:sp>
      <p:pic>
        <p:nvPicPr>
          <p:cNvPr id="69" name="Picture 68">
            <a:extLst>
              <a:ext uri="{FF2B5EF4-FFF2-40B4-BE49-F238E27FC236}">
                <a16:creationId xmlns:a16="http://schemas.microsoft.com/office/drawing/2014/main" id="{3A38E57B-D314-FF47-F945-2328F0BE99C8}"/>
              </a:ext>
            </a:extLst>
          </p:cNvPr>
          <p:cNvPicPr>
            <a:picLocks noChangeAspect="1"/>
          </p:cNvPicPr>
          <p:nvPr/>
        </p:nvPicPr>
        <p:blipFill>
          <a:blip r:embed="rId3"/>
          <a:srcRect l="1963" r="27178" b="3"/>
          <a:stretch/>
        </p:blipFill>
        <p:spPr>
          <a:xfrm>
            <a:off x="475499" y="480060"/>
            <a:ext cx="5182351" cy="3985805"/>
          </a:xfrm>
          <a:prstGeom prst="rect">
            <a:avLst/>
          </a:prstGeom>
        </p:spPr>
      </p:pic>
      <p:cxnSp>
        <p:nvCxnSpPr>
          <p:cNvPr id="83" name="Straight Connector 8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7" name="Google Shape;67;p13"/>
          <p:cNvSpPr txBox="1">
            <a:spLocks noGrp="1"/>
          </p:cNvSpPr>
          <p:nvPr>
            <p:ph type="subTitle" idx="1"/>
          </p:nvPr>
        </p:nvSpPr>
        <p:spPr>
          <a:xfrm>
            <a:off x="5894613" y="1649185"/>
            <a:ext cx="2767693" cy="2752635"/>
          </a:xfrm>
          <a:prstGeom prst="rect">
            <a:avLst/>
          </a:prstGeom>
        </p:spPr>
        <p:txBody>
          <a:bodyPr spcFirstLastPara="1" vert="horz" lIns="0" tIns="45720" rIns="0" bIns="45720" rtlCol="0" anchorCtr="0">
            <a:normAutofit/>
          </a:bodyPr>
          <a:lstStyle/>
          <a:p>
            <a:pPr marL="0" lvl="0" indent="0" defTabSz="914400"/>
            <a:r>
              <a:rPr lang="en-US" sz="1700">
                <a:solidFill>
                  <a:schemeClr val="tx1">
                    <a:lumMod val="75000"/>
                    <a:lumOff val="25000"/>
                  </a:schemeClr>
                </a:solidFill>
                <a:latin typeface="+mn-lt"/>
              </a:rPr>
              <a:t>Group 4 Members</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Shuru Ebale </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Lynette Mwiti</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Eunice Ngunjiri</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Alex Korir </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Daniel Wahome</a:t>
            </a:r>
          </a:p>
          <a:p>
            <a:pPr marL="228600" lvl="0" indent="-228600" defTabSz="914400">
              <a:buFont typeface="Calibri" panose="020F0502020204030204" pitchFamily="34" charset="0"/>
              <a:buAutoNum type="arabicPeriod"/>
            </a:pPr>
            <a:r>
              <a:rPr lang="en-US" sz="1700" cap="none">
                <a:solidFill>
                  <a:schemeClr val="tx1">
                    <a:lumMod val="75000"/>
                    <a:lumOff val="25000"/>
                  </a:schemeClr>
                </a:solidFill>
                <a:latin typeface="+mn-lt"/>
              </a:rPr>
              <a:t>Violet Musyoka </a:t>
            </a:r>
          </a:p>
          <a:p>
            <a:pPr marL="0" indent="0" defTabSz="914400"/>
            <a:endParaRPr lang="en-US" sz="1700">
              <a:solidFill>
                <a:schemeClr val="tx1">
                  <a:lumMod val="75000"/>
                  <a:lumOff val="25000"/>
                </a:schemeClr>
              </a:solidFill>
              <a:latin typeface="+mn-lt"/>
            </a:endParaRPr>
          </a:p>
          <a:p>
            <a:pPr marL="0" lvl="0" indent="0" defTabSz="914400"/>
            <a:endParaRPr lang="en-US" sz="1700">
              <a:solidFill>
                <a:schemeClr val="tx1">
                  <a:lumMod val="75000"/>
                  <a:lumOff val="25000"/>
                </a:schemeClr>
              </a:solidFill>
              <a:latin typeface="+mn-lt"/>
            </a:endParaRPr>
          </a:p>
        </p:txBody>
      </p:sp>
      <p:sp>
        <p:nvSpPr>
          <p:cNvPr id="85" name="Rectangle 8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7" name="Rectangle 8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Rectangle 2">
            <a:extLst>
              <a:ext uri="{FF2B5EF4-FFF2-40B4-BE49-F238E27FC236}">
                <a16:creationId xmlns:a16="http://schemas.microsoft.com/office/drawing/2014/main" id="{C8BB1CA0-514B-4564-90F4-8851EB31940D}"/>
              </a:ext>
            </a:extLst>
          </p:cNvPr>
          <p:cNvSpPr/>
          <p:nvPr/>
        </p:nvSpPr>
        <p:spPr>
          <a:xfrm>
            <a:off x="475499" y="-11666"/>
            <a:ext cx="5202081" cy="461665"/>
          </a:xfrm>
          <a:prstGeom prst="rect">
            <a:avLst/>
          </a:prstGeom>
        </p:spPr>
        <p:txBody>
          <a:bodyPr wrap="square">
            <a:spAutoFit/>
          </a:bodyPr>
          <a:lstStyle/>
          <a:p>
            <a:pPr>
              <a:spcAft>
                <a:spcPts val="600"/>
              </a:spcAft>
            </a:pPr>
            <a:r>
              <a:rPr lang="en-US" sz="2400" dirty="0">
                <a:solidFill>
                  <a:srgbClr val="A1E8D9">
                    <a:lumMod val="50000"/>
                  </a:srgbClr>
                </a:solidFill>
                <a:latin typeface="Open Sans"/>
                <a:ea typeface="Open Sans"/>
                <a:cs typeface="Open Sans"/>
                <a:sym typeface="Open Sans"/>
              </a:rPr>
              <a:t>Capstone Project </a:t>
            </a:r>
            <a:endParaRPr lang="en-K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20287E58-BFA2-4780-8829-AAA140F4AF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FA44386-17EF-471B-BBDB-C20ACD5A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46C4828D-6EB3-42F1-B844-8F3B0D0E1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Date Placeholder 2">
            <a:extLst>
              <a:ext uri="{FF2B5EF4-FFF2-40B4-BE49-F238E27FC236}">
                <a16:creationId xmlns:a16="http://schemas.microsoft.com/office/drawing/2014/main" id="{15808E16-0D8E-A946-1533-2CCB54EA8331}"/>
              </a:ext>
            </a:extLst>
          </p:cNvPr>
          <p:cNvSpPr>
            <a:spLocks noGrp="1"/>
          </p:cNvSpPr>
          <p:nvPr>
            <p:ph type="dt" sz="half" idx="10"/>
          </p:nvPr>
        </p:nvSpPr>
        <p:spPr>
          <a:xfrm>
            <a:off x="822960" y="4844838"/>
            <a:ext cx="1854203" cy="273844"/>
          </a:xfrm>
        </p:spPr>
        <p:txBody>
          <a:bodyPr vert="horz" lIns="91440" tIns="45720" rIns="91440" bIns="45720" rtlCol="0">
            <a:normAutofit/>
          </a:bodyPr>
          <a:lstStyle/>
          <a:p>
            <a:pPr defTabSz="914400">
              <a:spcAft>
                <a:spcPts val="600"/>
              </a:spcAft>
            </a:pPr>
            <a:fld id="{9C70BC19-8306-4334-9D72-2334E2E9E4D4}" type="datetime7">
              <a:rPr lang="en-US" smtClean="0"/>
              <a:pPr defTabSz="914400">
                <a:spcAft>
                  <a:spcPts val="600"/>
                </a:spcAft>
              </a:pPr>
              <a:t>Aug-24</a:t>
            </a:fld>
            <a:endParaRPr lang="en-US"/>
          </a:p>
        </p:txBody>
      </p:sp>
      <p:graphicFrame>
        <p:nvGraphicFramePr>
          <p:cNvPr id="7" name="Content Placeholder 2">
            <a:extLst>
              <a:ext uri="{FF2B5EF4-FFF2-40B4-BE49-F238E27FC236}">
                <a16:creationId xmlns:a16="http://schemas.microsoft.com/office/drawing/2014/main" id="{6F81A884-8ABB-FE3F-F18D-8BFEEBC0BD22}"/>
              </a:ext>
            </a:extLst>
          </p:cNvPr>
          <p:cNvGraphicFramePr>
            <a:graphicFrameLocks noGrp="1"/>
          </p:cNvGraphicFramePr>
          <p:nvPr>
            <p:ph idx="1"/>
            <p:extLst>
              <p:ext uri="{D42A27DB-BD31-4B8C-83A1-F6EECF244321}">
                <p14:modId xmlns:p14="http://schemas.microsoft.com/office/powerpoint/2010/main" val="3242153678"/>
              </p:ext>
            </p:extLst>
          </p:nvPr>
        </p:nvGraphicFramePr>
        <p:xfrm>
          <a:off x="822960" y="1384300"/>
          <a:ext cx="754380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83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6" name="Straight Connector 4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F5FE5-7721-C721-5FC1-0B36B3F0215C}"/>
              </a:ext>
            </a:extLst>
          </p:cNvPr>
          <p:cNvSpPr>
            <a:spLocks noGrp="1"/>
          </p:cNvSpPr>
          <p:nvPr>
            <p:ph type="title"/>
          </p:nvPr>
        </p:nvSpPr>
        <p:spPr>
          <a:xfrm>
            <a:off x="6105832" y="479322"/>
            <a:ext cx="2551471" cy="2764512"/>
          </a:xfrm>
        </p:spPr>
        <p:txBody>
          <a:bodyPr vert="horz" lIns="91440" tIns="45720" rIns="91440" bIns="45720" rtlCol="0" anchor="b">
            <a:normAutofit/>
          </a:bodyPr>
          <a:lstStyle/>
          <a:p>
            <a:pPr defTabSz="914400"/>
            <a:r>
              <a:rPr lang="en-US" sz="3100" b="1" spc="-50" dirty="0">
                <a:solidFill>
                  <a:schemeClr val="tx1">
                    <a:lumMod val="85000"/>
                    <a:lumOff val="15000"/>
                  </a:schemeClr>
                </a:solidFill>
              </a:rPr>
              <a:t>Visualizing Diabetes   and independent variables histogram</a:t>
            </a:r>
            <a:br>
              <a:rPr lang="en-US" sz="3100" b="1" spc="-50" dirty="0">
                <a:solidFill>
                  <a:schemeClr val="tx1">
                    <a:lumMod val="85000"/>
                    <a:lumOff val="15000"/>
                  </a:schemeClr>
                </a:solidFill>
              </a:rPr>
            </a:br>
            <a:endParaRPr lang="en-US" sz="3100" spc="-50" dirty="0">
              <a:solidFill>
                <a:schemeClr val="tx1">
                  <a:lumMod val="85000"/>
                  <a:lumOff val="15000"/>
                </a:schemeClr>
              </a:solidFill>
            </a:endParaRPr>
          </a:p>
        </p:txBody>
      </p:sp>
      <p:cxnSp>
        <p:nvCxnSpPr>
          <p:cNvPr id="50" name="Straight Connector 4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325755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0A3811E9-EC75-43C7-AA87-F8DEB3C1E387}"/>
              </a:ext>
            </a:extLst>
          </p:cNvPr>
          <p:cNvSpPr>
            <a:spLocks noGrp="1"/>
          </p:cNvSpPr>
          <p:nvPr>
            <p:ph idx="1"/>
          </p:nvPr>
        </p:nvSpPr>
        <p:spPr/>
        <p:txBody>
          <a:bodyPr/>
          <a:lstStyle/>
          <a:p>
            <a:endParaRPr lang="en-KE"/>
          </a:p>
        </p:txBody>
      </p:sp>
      <p:pic>
        <p:nvPicPr>
          <p:cNvPr id="2050" name="Picture 2">
            <a:extLst>
              <a:ext uri="{FF2B5EF4-FFF2-40B4-BE49-F238E27FC236}">
                <a16:creationId xmlns:a16="http://schemas.microsoft.com/office/drawing/2014/main" id="{3D707375-C843-43C0-9AD3-893D2191E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0" y="392763"/>
            <a:ext cx="5924661" cy="407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5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8CF5FE5-7721-C721-5FC1-0B36B3F0215C}"/>
              </a:ext>
            </a:extLst>
          </p:cNvPr>
          <p:cNvSpPr>
            <a:spLocks noGrp="1"/>
          </p:cNvSpPr>
          <p:nvPr>
            <p:ph type="title"/>
          </p:nvPr>
        </p:nvSpPr>
        <p:spPr>
          <a:xfrm>
            <a:off x="6072663" y="480060"/>
            <a:ext cx="2744435" cy="2194560"/>
          </a:xfrm>
        </p:spPr>
        <p:txBody>
          <a:bodyPr vert="horz" lIns="91440" tIns="45720" rIns="91440" bIns="45720" rtlCol="0" anchor="b">
            <a:normAutofit/>
          </a:bodyPr>
          <a:lstStyle/>
          <a:p>
            <a:pPr defTabSz="914400"/>
            <a:r>
              <a:rPr lang="en-US" sz="2600" b="1" spc="-50" dirty="0"/>
              <a:t>Visualizing  Diabetes status  and independent variables</a:t>
            </a:r>
            <a:br>
              <a:rPr lang="en-US" sz="2600" b="1" spc="-50" dirty="0"/>
            </a:br>
            <a:endParaRPr lang="en-US" sz="2600" spc="-50" dirty="0"/>
          </a:p>
        </p:txBody>
      </p:sp>
      <p:sp>
        <p:nvSpPr>
          <p:cNvPr id="22" name="Rectangle 21">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170" name="Picture 2">
            <a:extLst>
              <a:ext uri="{FF2B5EF4-FFF2-40B4-BE49-F238E27FC236}">
                <a16:creationId xmlns:a16="http://schemas.microsoft.com/office/drawing/2014/main" id="{85545CF2-AF39-4213-A238-60D5AB7EE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627" y="2571750"/>
            <a:ext cx="3140269" cy="25423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5E2A88E-D913-46DE-A725-2EB2061FF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7" y="2601114"/>
            <a:ext cx="2311092" cy="238431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596E372-2DA8-4E99-8C9B-0946F879F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7" y="118828"/>
            <a:ext cx="2823475" cy="255579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4E9E335-24C3-4D2E-83F0-D58F073197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153" y="58728"/>
            <a:ext cx="2634177" cy="254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4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7" name="Rectangle 11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9" name="Straight Connector 11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F5FE5-7721-C721-5FC1-0B36B3F0215C}"/>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2500" b="1" spc="-50">
                <a:solidFill>
                  <a:schemeClr val="tx1">
                    <a:lumMod val="85000"/>
                    <a:lumOff val="15000"/>
                  </a:schemeClr>
                </a:solidFill>
              </a:rPr>
              <a:t>Visualizing  Diabetes status  and independent variables</a:t>
            </a:r>
            <a:br>
              <a:rPr lang="en-US" sz="2500" b="1" spc="-50">
                <a:solidFill>
                  <a:schemeClr val="tx1">
                    <a:lumMod val="85000"/>
                    <a:lumOff val="15000"/>
                  </a:schemeClr>
                </a:solidFill>
              </a:rPr>
            </a:br>
            <a:endParaRPr lang="en-US" sz="2500" spc="-50">
              <a:solidFill>
                <a:schemeClr val="tx1">
                  <a:lumMod val="85000"/>
                  <a:lumOff val="15000"/>
                </a:schemeClr>
              </a:solidFill>
            </a:endParaRPr>
          </a:p>
        </p:txBody>
      </p:sp>
      <p:sp>
        <p:nvSpPr>
          <p:cNvPr id="57" name="Content Placeholder 56">
            <a:extLst>
              <a:ext uri="{FF2B5EF4-FFF2-40B4-BE49-F238E27FC236}">
                <a16:creationId xmlns:a16="http://schemas.microsoft.com/office/drawing/2014/main" id="{76C75372-E5ED-8CB3-C7CA-4A4EAD55B2C2}"/>
              </a:ext>
            </a:extLst>
          </p:cNvPr>
          <p:cNvSpPr>
            <a:spLocks noGrp="1"/>
          </p:cNvSpPr>
          <p:nvPr>
            <p:ph idx="1"/>
          </p:nvPr>
        </p:nvSpPr>
        <p:spPr>
          <a:xfrm>
            <a:off x="475499" y="4295636"/>
            <a:ext cx="8193826" cy="386608"/>
          </a:xfrm>
        </p:spPr>
        <p:txBody>
          <a:bodyPr vert="horz" lIns="91440" tIns="45720" rIns="91440" bIns="45720" rtlCol="0">
            <a:normAutofit/>
          </a:bodyPr>
          <a:lstStyle/>
          <a:p>
            <a:pPr marL="0" indent="0" defTabSz="914400">
              <a:spcBef>
                <a:spcPts val="1200"/>
              </a:spcBef>
              <a:spcAft>
                <a:spcPts val="200"/>
              </a:spcAft>
              <a:buNone/>
            </a:pPr>
            <a:r>
              <a:rPr lang="en-US" sz="1100" cap="all" spc="200">
                <a:solidFill>
                  <a:schemeClr val="tx1">
                    <a:lumMod val="85000"/>
                    <a:lumOff val="15000"/>
                  </a:schemeClr>
                </a:solidFill>
                <a:latin typeface="+mj-lt"/>
              </a:rPr>
              <a:t>84% of the population did not have diabetes, 1.83 were prediabetic and 13% are diabetes.</a:t>
            </a:r>
          </a:p>
        </p:txBody>
      </p:sp>
      <p:pic>
        <p:nvPicPr>
          <p:cNvPr id="8" name="Picture 7">
            <a:extLst>
              <a:ext uri="{FF2B5EF4-FFF2-40B4-BE49-F238E27FC236}">
                <a16:creationId xmlns:a16="http://schemas.microsoft.com/office/drawing/2014/main" id="{F5A06E92-7916-ECEA-3816-AD24D3B657F4}"/>
              </a:ext>
            </a:extLst>
          </p:cNvPr>
          <p:cNvPicPr>
            <a:picLocks noChangeAspect="1"/>
          </p:cNvPicPr>
          <p:nvPr/>
        </p:nvPicPr>
        <p:blipFill>
          <a:blip r:embed="rId3"/>
          <a:stretch>
            <a:fillRect/>
          </a:stretch>
        </p:blipFill>
        <p:spPr>
          <a:xfrm>
            <a:off x="476592" y="480060"/>
            <a:ext cx="7950922" cy="2702052"/>
          </a:xfrm>
          <a:prstGeom prst="rect">
            <a:avLst/>
          </a:prstGeom>
        </p:spPr>
      </p:pic>
      <p:cxnSp>
        <p:nvCxnSpPr>
          <p:cNvPr id="123" name="Straight Connector 12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7" name="Rectangle 12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Date Placeholder 4">
            <a:extLst>
              <a:ext uri="{FF2B5EF4-FFF2-40B4-BE49-F238E27FC236}">
                <a16:creationId xmlns:a16="http://schemas.microsoft.com/office/drawing/2014/main" id="{4516C6A4-2E48-5344-A816-2741CB1C8D05}"/>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defTabSz="914400">
              <a:spcAft>
                <a:spcPts val="600"/>
              </a:spcAft>
            </a:pPr>
            <a:fld id="{9962CADC-2EE4-4112-9FEB-4E51658D16BE}" type="datetime7">
              <a:rPr lang="en-US" sz="900" smtClean="0"/>
              <a:pPr defTabSz="914400">
                <a:spcAft>
                  <a:spcPts val="600"/>
                </a:spcAft>
              </a:pPr>
              <a:t>Aug-24</a:t>
            </a:fld>
            <a:endParaRPr lang="en-US" sz="900"/>
          </a:p>
        </p:txBody>
      </p:sp>
    </p:spTree>
    <p:extLst>
      <p:ext uri="{BB962C8B-B14F-4D97-AF65-F5344CB8AC3E}">
        <p14:creationId xmlns:p14="http://schemas.microsoft.com/office/powerpoint/2010/main" val="220877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1" name="Rectangle 1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3" name="Straight Connector 1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1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F5FE5-7721-C721-5FC1-0B36B3F0215C}"/>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2500" b="1" spc="-50">
                <a:solidFill>
                  <a:schemeClr val="tx1">
                    <a:lumMod val="85000"/>
                    <a:lumOff val="15000"/>
                  </a:schemeClr>
                </a:solidFill>
              </a:rPr>
              <a:t>Visualizing  Diabetes status  and independent variables cont.</a:t>
            </a:r>
            <a:endParaRPr lang="en-US" sz="2500" spc="-50">
              <a:solidFill>
                <a:schemeClr val="tx1">
                  <a:lumMod val="85000"/>
                  <a:lumOff val="15000"/>
                </a:schemeClr>
              </a:solidFill>
            </a:endParaRPr>
          </a:p>
        </p:txBody>
      </p:sp>
      <p:sp>
        <p:nvSpPr>
          <p:cNvPr id="89" name="Content Placeholder 88">
            <a:extLst>
              <a:ext uri="{FF2B5EF4-FFF2-40B4-BE49-F238E27FC236}">
                <a16:creationId xmlns:a16="http://schemas.microsoft.com/office/drawing/2014/main" id="{E8EE6D45-7C23-3BCB-BC97-B8242BC352D2}"/>
              </a:ext>
            </a:extLst>
          </p:cNvPr>
          <p:cNvSpPr>
            <a:spLocks noGrp="1"/>
          </p:cNvSpPr>
          <p:nvPr>
            <p:ph idx="1"/>
          </p:nvPr>
        </p:nvSpPr>
        <p:spPr>
          <a:xfrm>
            <a:off x="475499" y="4295636"/>
            <a:ext cx="8193826" cy="386608"/>
          </a:xfrm>
        </p:spPr>
        <p:txBody>
          <a:bodyPr vert="horz" lIns="91440" tIns="45720" rIns="91440" bIns="45720" rtlCol="0">
            <a:normAutofit/>
          </a:bodyPr>
          <a:lstStyle/>
          <a:p>
            <a:pPr marL="0" indent="0" defTabSz="914400">
              <a:spcBef>
                <a:spcPts val="1200"/>
              </a:spcBef>
              <a:spcAft>
                <a:spcPts val="200"/>
              </a:spcAft>
              <a:buNone/>
            </a:pPr>
            <a:r>
              <a:rPr lang="en-US" cap="all" spc="200" dirty="0">
                <a:solidFill>
                  <a:schemeClr val="tx1">
                    <a:lumMod val="85000"/>
                    <a:lumOff val="15000"/>
                  </a:schemeClr>
                </a:solidFill>
                <a:latin typeface="+mj-lt"/>
              </a:rPr>
              <a:t>Age, Health and lifestyle</a:t>
            </a:r>
          </a:p>
        </p:txBody>
      </p:sp>
      <p:pic>
        <p:nvPicPr>
          <p:cNvPr id="4" name="Picture 3">
            <a:extLst>
              <a:ext uri="{FF2B5EF4-FFF2-40B4-BE49-F238E27FC236}">
                <a16:creationId xmlns:a16="http://schemas.microsoft.com/office/drawing/2014/main" id="{130540F0-A4CC-3BE0-41E5-A72C89D8C659}"/>
              </a:ext>
            </a:extLst>
          </p:cNvPr>
          <p:cNvPicPr>
            <a:picLocks noChangeAspect="1"/>
          </p:cNvPicPr>
          <p:nvPr/>
        </p:nvPicPr>
        <p:blipFill>
          <a:blip r:embed="rId3"/>
          <a:stretch>
            <a:fillRect/>
          </a:stretch>
        </p:blipFill>
        <p:spPr>
          <a:xfrm>
            <a:off x="476591" y="480060"/>
            <a:ext cx="7835791" cy="3234690"/>
          </a:xfrm>
          <a:prstGeom prst="rect">
            <a:avLst/>
          </a:prstGeom>
        </p:spPr>
      </p:pic>
      <p:cxnSp>
        <p:nvCxnSpPr>
          <p:cNvPr id="117" name="Straight Connector 1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1" name="Rectangle 1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Date Placeholder 4">
            <a:extLst>
              <a:ext uri="{FF2B5EF4-FFF2-40B4-BE49-F238E27FC236}">
                <a16:creationId xmlns:a16="http://schemas.microsoft.com/office/drawing/2014/main" id="{4516C6A4-2E48-5344-A816-2741CB1C8D05}"/>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defTabSz="914400">
              <a:spcAft>
                <a:spcPts val="600"/>
              </a:spcAft>
            </a:pPr>
            <a:fld id="{9962CADC-2EE4-4112-9FEB-4E51658D16BE}" type="datetime7">
              <a:rPr lang="en-US" sz="900" smtClean="0"/>
              <a:pPr defTabSz="914400">
                <a:spcAft>
                  <a:spcPts val="600"/>
                </a:spcAft>
              </a:pPr>
              <a:t>Aug-24</a:t>
            </a:fld>
            <a:endParaRPr lang="en-US" sz="900"/>
          </a:p>
        </p:txBody>
      </p:sp>
    </p:spTree>
    <p:extLst>
      <p:ext uri="{BB962C8B-B14F-4D97-AF65-F5344CB8AC3E}">
        <p14:creationId xmlns:p14="http://schemas.microsoft.com/office/powerpoint/2010/main" val="2233170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5894613" y="476209"/>
            <a:ext cx="2767693" cy="1088068"/>
          </a:xfrm>
        </p:spPr>
        <p:txBody>
          <a:bodyPr vert="horz" lIns="91440" tIns="45720" rIns="91440" bIns="45720" rtlCol="0">
            <a:normAutofit/>
          </a:bodyPr>
          <a:lstStyle/>
          <a:p>
            <a:pPr defTabSz="914400"/>
            <a:r>
              <a:rPr lang="en-US" sz="2500" spc="-50"/>
              <a:t>Principal Component Analysis Visualization</a:t>
            </a:r>
          </a:p>
        </p:txBody>
      </p:sp>
      <p:cxnSp>
        <p:nvCxnSpPr>
          <p:cNvPr id="78" name="Straight Connector 77">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C01E942A-2860-6A13-529A-9EA81E1F7E8E}"/>
              </a:ext>
            </a:extLst>
          </p:cNvPr>
          <p:cNvSpPr>
            <a:spLocks noGrp="1"/>
          </p:cNvSpPr>
          <p:nvPr>
            <p:ph idx="1"/>
          </p:nvPr>
        </p:nvSpPr>
        <p:spPr>
          <a:xfrm>
            <a:off x="5894613" y="1649185"/>
            <a:ext cx="2767693" cy="2752635"/>
          </a:xfrm>
        </p:spPr>
        <p:txBody>
          <a:bodyPr vert="horz" lIns="91440" tIns="45720" rIns="91440" bIns="45720" rtlCol="0">
            <a:normAutofit/>
          </a:bodyPr>
          <a:lstStyle/>
          <a:p>
            <a:pPr marL="0" indent="0" defTabSz="914400">
              <a:spcBef>
                <a:spcPts val="1200"/>
              </a:spcBef>
              <a:spcAft>
                <a:spcPts val="200"/>
              </a:spcAft>
              <a:buNone/>
            </a:pPr>
            <a:r>
              <a:rPr lang="en-US" spc="200" dirty="0">
                <a:solidFill>
                  <a:schemeClr val="tx1">
                    <a:lumMod val="95000"/>
                    <a:lumOff val="5000"/>
                  </a:schemeClr>
                </a:solidFill>
                <a:latin typeface="+mj-lt"/>
              </a:rPr>
              <a:t>21.5% of the variance explain status of the diabetes.</a:t>
            </a:r>
          </a:p>
        </p:txBody>
      </p:sp>
      <p:sp>
        <p:nvSpPr>
          <p:cNvPr id="80" name="Rectangle 79">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2" name="Rectangle 81">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74" name="Picture 2">
            <a:extLst>
              <a:ext uri="{FF2B5EF4-FFF2-40B4-BE49-F238E27FC236}">
                <a16:creationId xmlns:a16="http://schemas.microsoft.com/office/drawing/2014/main" id="{676C2CA1-0C09-4A58-9247-C6D2EFC1A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7" y="321386"/>
            <a:ext cx="4940303" cy="434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D320-4C50-A76B-30DD-57E517E8A1F1}"/>
              </a:ext>
            </a:extLst>
          </p:cNvPr>
          <p:cNvSpPr>
            <a:spLocks noGrp="1"/>
          </p:cNvSpPr>
          <p:nvPr>
            <p:ph type="ctrTitle"/>
          </p:nvPr>
        </p:nvSpPr>
        <p:spPr/>
        <p:txBody>
          <a:bodyPr/>
          <a:lstStyle/>
          <a:p>
            <a:r>
              <a:rPr lang="en-US" dirty="0"/>
              <a:t>MODELLING</a:t>
            </a:r>
          </a:p>
        </p:txBody>
      </p:sp>
    </p:spTree>
    <p:extLst>
      <p:ext uri="{BB962C8B-B14F-4D97-AF65-F5344CB8AC3E}">
        <p14:creationId xmlns:p14="http://schemas.microsoft.com/office/powerpoint/2010/main" val="15926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Base Line -Logistic Regression Model</a:t>
            </a:r>
          </a:p>
        </p:txBody>
      </p:sp>
      <p:pic>
        <p:nvPicPr>
          <p:cNvPr id="10" name="Picture 9">
            <a:extLst>
              <a:ext uri="{FF2B5EF4-FFF2-40B4-BE49-F238E27FC236}">
                <a16:creationId xmlns:a16="http://schemas.microsoft.com/office/drawing/2014/main" id="{E576A100-007F-F7F1-E29A-12CCBC83EB7F}"/>
              </a:ext>
            </a:extLst>
          </p:cNvPr>
          <p:cNvPicPr>
            <a:picLocks noChangeAspect="1"/>
          </p:cNvPicPr>
          <p:nvPr/>
        </p:nvPicPr>
        <p:blipFill>
          <a:blip r:embed="rId2"/>
          <a:stretch>
            <a:fillRect/>
          </a:stretch>
        </p:blipFill>
        <p:spPr>
          <a:xfrm>
            <a:off x="476592" y="1032349"/>
            <a:ext cx="3848740" cy="1597474"/>
          </a:xfrm>
          <a:prstGeom prst="rect">
            <a:avLst/>
          </a:prstGeom>
        </p:spPr>
      </p:pic>
      <p:sp>
        <p:nvSpPr>
          <p:cNvPr id="92" name="Rectangle 9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art with numbers and labels&#10;&#10;Description automatically generated">
            <a:extLst>
              <a:ext uri="{FF2B5EF4-FFF2-40B4-BE49-F238E27FC236}">
                <a16:creationId xmlns:a16="http://schemas.microsoft.com/office/drawing/2014/main" id="{BE312032-B319-E0D8-AD9E-32900E32A59A}"/>
              </a:ext>
            </a:extLst>
          </p:cNvPr>
          <p:cNvPicPr>
            <a:picLocks noGrp="1" noChangeAspect="1"/>
          </p:cNvPicPr>
          <p:nvPr>
            <p:ph idx="1"/>
          </p:nvPr>
        </p:nvPicPr>
        <p:blipFill>
          <a:blip r:embed="rId3"/>
          <a:stretch>
            <a:fillRect/>
          </a:stretch>
        </p:blipFill>
        <p:spPr>
          <a:xfrm>
            <a:off x="4818668" y="480060"/>
            <a:ext cx="3377564" cy="2702052"/>
          </a:xfrm>
          <a:prstGeom prst="rect">
            <a:avLst/>
          </a:prstGeom>
        </p:spPr>
      </p:pic>
      <p:sp>
        <p:nvSpPr>
          <p:cNvPr id="94" name="Rectangle 9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spTree>
    <p:extLst>
      <p:ext uri="{BB962C8B-B14F-4D97-AF65-F5344CB8AC3E}">
        <p14:creationId xmlns:p14="http://schemas.microsoft.com/office/powerpoint/2010/main" val="373105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K Nearest </a:t>
            </a:r>
            <a:r>
              <a:rPr lang="en-US" sz="2700" spc="-50">
                <a:solidFill>
                  <a:srgbClr val="FFFFFF"/>
                </a:solidFill>
              </a:rPr>
              <a:t>Neighbour</a:t>
            </a:r>
            <a:r>
              <a:rPr lang="en-US" sz="2700" spc="-50" dirty="0">
                <a:solidFill>
                  <a:srgbClr val="FFFFFF"/>
                </a:solidFill>
              </a:rPr>
              <a:t> Model</a:t>
            </a:r>
          </a:p>
        </p:txBody>
      </p:sp>
      <p:pic>
        <p:nvPicPr>
          <p:cNvPr id="11" name="Picture 10">
            <a:extLst>
              <a:ext uri="{FF2B5EF4-FFF2-40B4-BE49-F238E27FC236}">
                <a16:creationId xmlns:a16="http://schemas.microsoft.com/office/drawing/2014/main" id="{E90D62F0-C9CA-B58F-9163-12F7EF817852}"/>
              </a:ext>
            </a:extLst>
          </p:cNvPr>
          <p:cNvPicPr>
            <a:picLocks noChangeAspect="1"/>
          </p:cNvPicPr>
          <p:nvPr/>
        </p:nvPicPr>
        <p:blipFill>
          <a:blip r:embed="rId2"/>
          <a:stretch>
            <a:fillRect/>
          </a:stretch>
        </p:blipFill>
        <p:spPr>
          <a:xfrm>
            <a:off x="476592" y="850389"/>
            <a:ext cx="3848740" cy="2331720"/>
          </a:xfrm>
          <a:prstGeom prst="rect">
            <a:avLst/>
          </a:prstGeom>
        </p:spPr>
      </p:pic>
      <p:sp>
        <p:nvSpPr>
          <p:cNvPr id="92" name="Rectangle 9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hart with numbers and labels&#10;&#10;Description automatically generated">
            <a:extLst>
              <a:ext uri="{FF2B5EF4-FFF2-40B4-BE49-F238E27FC236}">
                <a16:creationId xmlns:a16="http://schemas.microsoft.com/office/drawing/2014/main" id="{D877ED2C-0FF3-8F11-C097-53DE513BFC0E}"/>
              </a:ext>
            </a:extLst>
          </p:cNvPr>
          <p:cNvPicPr>
            <a:picLocks noGrp="1" noChangeAspect="1"/>
          </p:cNvPicPr>
          <p:nvPr>
            <p:ph idx="1"/>
          </p:nvPr>
        </p:nvPicPr>
        <p:blipFill>
          <a:blip r:embed="rId3"/>
          <a:stretch>
            <a:fillRect/>
          </a:stretch>
        </p:blipFill>
        <p:spPr>
          <a:xfrm>
            <a:off x="4818668" y="480060"/>
            <a:ext cx="3377564" cy="2702052"/>
          </a:xfrm>
          <a:prstGeom prst="rect">
            <a:avLst/>
          </a:prstGeom>
        </p:spPr>
      </p:pic>
      <p:sp>
        <p:nvSpPr>
          <p:cNvPr id="94" name="Rectangle 9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spTree>
    <p:extLst>
      <p:ext uri="{BB962C8B-B14F-4D97-AF65-F5344CB8AC3E}">
        <p14:creationId xmlns:p14="http://schemas.microsoft.com/office/powerpoint/2010/main" val="319808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Decision Tree Model</a:t>
            </a:r>
          </a:p>
        </p:txBody>
      </p:sp>
      <p:pic>
        <p:nvPicPr>
          <p:cNvPr id="11" name="Picture 10">
            <a:extLst>
              <a:ext uri="{FF2B5EF4-FFF2-40B4-BE49-F238E27FC236}">
                <a16:creationId xmlns:a16="http://schemas.microsoft.com/office/drawing/2014/main" id="{D7ECC846-4DB0-DF2C-52A9-9729A6B18EC3}"/>
              </a:ext>
            </a:extLst>
          </p:cNvPr>
          <p:cNvPicPr>
            <a:picLocks noChangeAspect="1"/>
          </p:cNvPicPr>
          <p:nvPr/>
        </p:nvPicPr>
        <p:blipFill>
          <a:blip r:embed="rId2"/>
          <a:stretch>
            <a:fillRect/>
          </a:stretch>
        </p:blipFill>
        <p:spPr>
          <a:xfrm>
            <a:off x="349629" y="708347"/>
            <a:ext cx="3848740" cy="2388353"/>
          </a:xfrm>
          <a:prstGeom prst="rect">
            <a:avLst/>
          </a:prstGeom>
        </p:spPr>
      </p:pic>
      <p:sp>
        <p:nvSpPr>
          <p:cNvPr id="92" name="Rectangle 9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pic>
        <p:nvPicPr>
          <p:cNvPr id="5122" name="Picture 2">
            <a:extLst>
              <a:ext uri="{FF2B5EF4-FFF2-40B4-BE49-F238E27FC236}">
                <a16:creationId xmlns:a16="http://schemas.microsoft.com/office/drawing/2014/main" id="{971C2A20-20FB-4293-B4A0-B2806F8B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063" y="575235"/>
            <a:ext cx="4264135" cy="276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61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p:txBody>
          <a:bodyPr>
            <a:normAutofit/>
          </a:bodyPr>
          <a:lstStyle/>
          <a:p>
            <a:r>
              <a:rPr lang="en-US" sz="2500" dirty="0"/>
              <a:t>OVERVIEW</a:t>
            </a:r>
            <a:br>
              <a:rPr lang="en-US" sz="2500" dirty="0"/>
            </a:br>
            <a:br>
              <a:rPr lang="en-US" sz="2500" dirty="0"/>
            </a:br>
            <a:endParaRPr lang="en-KE" sz="2500" dirty="0"/>
          </a:p>
        </p:txBody>
      </p:sp>
      <p:graphicFrame>
        <p:nvGraphicFramePr>
          <p:cNvPr id="7" name="Content Placeholder 2">
            <a:extLst>
              <a:ext uri="{FF2B5EF4-FFF2-40B4-BE49-F238E27FC236}">
                <a16:creationId xmlns:a16="http://schemas.microsoft.com/office/drawing/2014/main" id="{7AB12055-1C5F-42C1-C3B5-43936E9B9D9A}"/>
              </a:ext>
            </a:extLst>
          </p:cNvPr>
          <p:cNvGraphicFramePr>
            <a:graphicFrameLocks noGrp="1"/>
          </p:cNvGraphicFramePr>
          <p:nvPr>
            <p:ph idx="1"/>
            <p:extLst>
              <p:ext uri="{D42A27DB-BD31-4B8C-83A1-F6EECF244321}">
                <p14:modId xmlns:p14="http://schemas.microsoft.com/office/powerpoint/2010/main" val="3378304469"/>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F7EF37EB-DD66-EBC5-8B69-BE3AEE204E06}"/>
              </a:ext>
            </a:extLst>
          </p:cNvPr>
          <p:cNvSpPr>
            <a:spLocks noGrp="1"/>
          </p:cNvSpPr>
          <p:nvPr>
            <p:ph type="dt" sz="half" idx="10"/>
          </p:nvPr>
        </p:nvSpPr>
        <p:spPr/>
        <p:txBody>
          <a:bodyPr>
            <a:normAutofit/>
          </a:bodyPr>
          <a:lstStyle/>
          <a:p>
            <a:pPr defTabSz="342900">
              <a:spcAft>
                <a:spcPts val="600"/>
              </a:spcAft>
            </a:pPr>
            <a:fld id="{BAC08C52-BBFC-4CD3-8486-4D82CB9A33FE}" type="datetime7">
              <a:rPr lang="en-US" smtClean="0">
                <a:latin typeface="Calibri" panose="020F0502020204030204"/>
              </a:rPr>
              <a:pPr defTabSz="342900">
                <a:spcAft>
                  <a:spcPts val="600"/>
                </a:spcAft>
              </a:pPr>
              <a:t>Aug-24</a:t>
            </a:fld>
            <a:endParaRPr lang="en-KE">
              <a:latin typeface="Calibri" panose="020F0502020204030204"/>
            </a:endParaRPr>
          </a:p>
        </p:txBody>
      </p:sp>
    </p:spTree>
    <p:extLst>
      <p:ext uri="{BB962C8B-B14F-4D97-AF65-F5344CB8AC3E}">
        <p14:creationId xmlns:p14="http://schemas.microsoft.com/office/powerpoint/2010/main" val="65405870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1" name="Rectangle 10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3" name="Straight Connector 10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 name="Rectangle 10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Random Forest</a:t>
            </a:r>
          </a:p>
        </p:txBody>
      </p:sp>
      <p:pic>
        <p:nvPicPr>
          <p:cNvPr id="7" name="Picture 6">
            <a:extLst>
              <a:ext uri="{FF2B5EF4-FFF2-40B4-BE49-F238E27FC236}">
                <a16:creationId xmlns:a16="http://schemas.microsoft.com/office/drawing/2014/main" id="{E9E743DB-6A44-EA57-8450-6F8B4B7B3A81}"/>
              </a:ext>
            </a:extLst>
          </p:cNvPr>
          <p:cNvPicPr>
            <a:picLocks noChangeAspect="1"/>
          </p:cNvPicPr>
          <p:nvPr/>
        </p:nvPicPr>
        <p:blipFill>
          <a:blip r:embed="rId2"/>
          <a:stretch>
            <a:fillRect/>
          </a:stretch>
        </p:blipFill>
        <p:spPr>
          <a:xfrm>
            <a:off x="476592" y="1014562"/>
            <a:ext cx="3848740" cy="1633047"/>
          </a:xfrm>
          <a:prstGeom prst="rect">
            <a:avLst/>
          </a:prstGeom>
        </p:spPr>
      </p:pic>
      <p:sp>
        <p:nvSpPr>
          <p:cNvPr id="109" name="Rectangle 10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rown squares&#10;&#10;Description automatically generated">
            <a:extLst>
              <a:ext uri="{FF2B5EF4-FFF2-40B4-BE49-F238E27FC236}">
                <a16:creationId xmlns:a16="http://schemas.microsoft.com/office/drawing/2014/main" id="{75F64CAC-1D20-DDB0-28B4-7D5B6781A00E}"/>
              </a:ext>
            </a:extLst>
          </p:cNvPr>
          <p:cNvPicPr>
            <a:picLocks noChangeAspect="1"/>
          </p:cNvPicPr>
          <p:nvPr/>
        </p:nvPicPr>
        <p:blipFill>
          <a:blip r:embed="rId3"/>
          <a:stretch>
            <a:fillRect/>
          </a:stretch>
        </p:blipFill>
        <p:spPr>
          <a:xfrm>
            <a:off x="4818668" y="480060"/>
            <a:ext cx="3377564" cy="2702052"/>
          </a:xfrm>
          <a:prstGeom prst="rect">
            <a:avLst/>
          </a:prstGeom>
        </p:spPr>
      </p:pic>
      <p:sp>
        <p:nvSpPr>
          <p:cNvPr id="111" name="Rectangle 11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spTree>
    <p:extLst>
      <p:ext uri="{BB962C8B-B14F-4D97-AF65-F5344CB8AC3E}">
        <p14:creationId xmlns:p14="http://schemas.microsoft.com/office/powerpoint/2010/main" val="272051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1" name="Rectangle 10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3" name="Straight Connector 10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 name="Rectangle 10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Random Forest- Feature Importance</a:t>
            </a:r>
          </a:p>
        </p:txBody>
      </p:sp>
      <p:sp>
        <p:nvSpPr>
          <p:cNvPr id="109" name="Rectangle 10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pic>
        <p:nvPicPr>
          <p:cNvPr id="6146" name="Picture 2">
            <a:extLst>
              <a:ext uri="{FF2B5EF4-FFF2-40B4-BE49-F238E27FC236}">
                <a16:creationId xmlns:a16="http://schemas.microsoft.com/office/drawing/2014/main" id="{32721E23-5D59-486F-AB88-F03033B7D7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405" y="330897"/>
            <a:ext cx="8070111" cy="301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0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8" name="Rectangle 117">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0" name="Straight Connector 119">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2" name="Rectangle 121">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ANN</a:t>
            </a:r>
          </a:p>
        </p:txBody>
      </p:sp>
      <p:pic>
        <p:nvPicPr>
          <p:cNvPr id="6" name="Picture 5" descr="A chart of a confusion matrix&#10;&#10;Description automatically generated with medium confidence">
            <a:extLst>
              <a:ext uri="{FF2B5EF4-FFF2-40B4-BE49-F238E27FC236}">
                <a16:creationId xmlns:a16="http://schemas.microsoft.com/office/drawing/2014/main" id="{F6EC966F-5135-7AEC-5964-C32DFB45DE9D}"/>
              </a:ext>
            </a:extLst>
          </p:cNvPr>
          <p:cNvPicPr>
            <a:picLocks noChangeAspect="1"/>
          </p:cNvPicPr>
          <p:nvPr/>
        </p:nvPicPr>
        <p:blipFill>
          <a:blip r:embed="rId2"/>
          <a:stretch>
            <a:fillRect/>
          </a:stretch>
        </p:blipFill>
        <p:spPr>
          <a:xfrm>
            <a:off x="476593" y="809299"/>
            <a:ext cx="2484588" cy="2043573"/>
          </a:xfrm>
          <a:prstGeom prst="rect">
            <a:avLst/>
          </a:prstGeom>
        </p:spPr>
      </p:pic>
      <p:sp>
        <p:nvSpPr>
          <p:cNvPr id="126" name="Rectangle 125">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screen&#10;&#10;Description automatically generated">
            <a:extLst>
              <a:ext uri="{FF2B5EF4-FFF2-40B4-BE49-F238E27FC236}">
                <a16:creationId xmlns:a16="http://schemas.microsoft.com/office/drawing/2014/main" id="{6D79CD6F-1726-A826-38C0-96A53AD54103}"/>
              </a:ext>
            </a:extLst>
          </p:cNvPr>
          <p:cNvPicPr>
            <a:picLocks noChangeAspect="1"/>
          </p:cNvPicPr>
          <p:nvPr/>
        </p:nvPicPr>
        <p:blipFill>
          <a:blip r:embed="rId3"/>
          <a:stretch>
            <a:fillRect/>
          </a:stretch>
        </p:blipFill>
        <p:spPr>
          <a:xfrm>
            <a:off x="3324654" y="1441255"/>
            <a:ext cx="2484588" cy="779662"/>
          </a:xfrm>
          <a:prstGeom prst="rect">
            <a:avLst/>
          </a:prstGeom>
        </p:spPr>
      </p:pic>
      <p:sp>
        <p:nvSpPr>
          <p:cNvPr id="128" name="Rectangle 127">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different colored lines&#10;&#10;Description automatically generated with medium confidence">
            <a:extLst>
              <a:ext uri="{FF2B5EF4-FFF2-40B4-BE49-F238E27FC236}">
                <a16:creationId xmlns:a16="http://schemas.microsoft.com/office/drawing/2014/main" id="{7D3C3BDC-0032-FC8B-EA6E-932ECC159928}"/>
              </a:ext>
            </a:extLst>
          </p:cNvPr>
          <p:cNvPicPr>
            <a:picLocks noChangeAspect="1"/>
          </p:cNvPicPr>
          <p:nvPr/>
        </p:nvPicPr>
        <p:blipFill>
          <a:blip r:embed="rId4"/>
          <a:stretch>
            <a:fillRect/>
          </a:stretch>
        </p:blipFill>
        <p:spPr>
          <a:xfrm>
            <a:off x="6172716" y="1346591"/>
            <a:ext cx="2484588" cy="968989"/>
          </a:xfrm>
          <a:prstGeom prst="rect">
            <a:avLst/>
          </a:prstGeom>
        </p:spPr>
      </p:pic>
      <p:sp>
        <p:nvSpPr>
          <p:cNvPr id="130" name="Rectangle 129">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spTree>
    <p:extLst>
      <p:ext uri="{BB962C8B-B14F-4D97-AF65-F5344CB8AC3E}">
        <p14:creationId xmlns:p14="http://schemas.microsoft.com/office/powerpoint/2010/main" val="642304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7" name="Rectangle 13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9" name="Straight Connector 13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84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798897" y="3840480"/>
            <a:ext cx="7543800" cy="617220"/>
          </a:xfrm>
        </p:spPr>
        <p:txBody>
          <a:bodyPr vert="horz" lIns="91440" tIns="45720" rIns="91440" bIns="45720" rtlCol="0" anchor="b">
            <a:normAutofit/>
          </a:bodyPr>
          <a:lstStyle/>
          <a:p>
            <a:pPr defTabSz="914400"/>
            <a:r>
              <a:rPr lang="en-US" sz="2700" spc="-50" dirty="0">
                <a:solidFill>
                  <a:srgbClr val="FFFFFF"/>
                </a:solidFill>
              </a:rPr>
              <a:t>Multilayer Perceptron (MLP) Model</a:t>
            </a:r>
          </a:p>
        </p:txBody>
      </p:sp>
      <p:pic>
        <p:nvPicPr>
          <p:cNvPr id="10" name="Picture 9">
            <a:extLst>
              <a:ext uri="{FF2B5EF4-FFF2-40B4-BE49-F238E27FC236}">
                <a16:creationId xmlns:a16="http://schemas.microsoft.com/office/drawing/2014/main" id="{CE854A18-5403-6647-3D22-88B02ACEA3AF}"/>
              </a:ext>
            </a:extLst>
          </p:cNvPr>
          <p:cNvPicPr>
            <a:picLocks noChangeAspect="1"/>
          </p:cNvPicPr>
          <p:nvPr/>
        </p:nvPicPr>
        <p:blipFill>
          <a:blip r:embed="rId2"/>
          <a:stretch>
            <a:fillRect/>
          </a:stretch>
        </p:blipFill>
        <p:spPr>
          <a:xfrm>
            <a:off x="476592" y="1097800"/>
            <a:ext cx="3848740" cy="1466572"/>
          </a:xfrm>
          <a:prstGeom prst="rect">
            <a:avLst/>
          </a:prstGeom>
        </p:spPr>
      </p:pic>
      <p:sp>
        <p:nvSpPr>
          <p:cNvPr id="145" name="Rectangle 144">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665226"/>
            <a:ext cx="48006" cy="2331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1E37B1-CB8F-687A-6637-23E3503A915C}"/>
              </a:ext>
            </a:extLst>
          </p:cNvPr>
          <p:cNvPicPr>
            <a:picLocks noChangeAspect="1"/>
          </p:cNvPicPr>
          <p:nvPr/>
        </p:nvPicPr>
        <p:blipFill>
          <a:blip r:embed="rId3"/>
          <a:stretch>
            <a:fillRect/>
          </a:stretch>
        </p:blipFill>
        <p:spPr>
          <a:xfrm>
            <a:off x="4818668" y="480060"/>
            <a:ext cx="3285170" cy="2702052"/>
          </a:xfrm>
          <a:prstGeom prst="rect">
            <a:avLst/>
          </a:prstGeom>
        </p:spPr>
      </p:pic>
      <p:sp>
        <p:nvSpPr>
          <p:cNvPr id="147" name="Rectangle 146">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1478A56F-886E-BE0E-C7FB-1000F6048F9F}"/>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a:spcAft>
                <a:spcPts val="450"/>
              </a:spcAft>
            </a:pPr>
            <a:fld id="{FA7E596E-78C7-429B-9066-539D3343BAFD}" type="datetime7">
              <a:rPr lang="en-US" sz="900"/>
              <a:pPr>
                <a:spcAft>
                  <a:spcPts val="450"/>
                </a:spcAft>
              </a:pPr>
              <a:t>Aug-24</a:t>
            </a:fld>
            <a:endParaRPr lang="en-US" sz="900"/>
          </a:p>
        </p:txBody>
      </p:sp>
    </p:spTree>
    <p:extLst>
      <p:ext uri="{BB962C8B-B14F-4D97-AF65-F5344CB8AC3E}">
        <p14:creationId xmlns:p14="http://schemas.microsoft.com/office/powerpoint/2010/main" val="3524607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prstClr val="white"/>
              </a:solidFill>
              <a:latin typeface="Calibri" panose="020F0502020204030204"/>
            </a:endParaRPr>
          </a:p>
        </p:txBody>
      </p:sp>
      <p:cxnSp>
        <p:nvCxnSpPr>
          <p:cNvPr id="29" name="Straight Connector 28">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8452" y="3243834"/>
            <a:ext cx="53492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2877379" y="569214"/>
            <a:ext cx="5489381" cy="2674620"/>
          </a:xfrm>
        </p:spPr>
        <p:txBody>
          <a:bodyPr vert="horz" lIns="68580" tIns="34290" rIns="68580" bIns="34290" rtlCol="0" anchor="b">
            <a:normAutofit/>
          </a:bodyPr>
          <a:lstStyle/>
          <a:p>
            <a:r>
              <a:rPr lang="en-US" sz="5550" dirty="0">
                <a:solidFill>
                  <a:schemeClr val="tx1">
                    <a:lumMod val="85000"/>
                    <a:lumOff val="15000"/>
                  </a:schemeClr>
                </a:solidFill>
              </a:rPr>
              <a:t>Evaluation </a:t>
            </a:r>
          </a:p>
        </p:txBody>
      </p:sp>
      <p:sp>
        <p:nvSpPr>
          <p:cNvPr id="31" name="Rectangle 30">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ontent Placeholder 2">
            <a:extLst>
              <a:ext uri="{FF2B5EF4-FFF2-40B4-BE49-F238E27FC236}">
                <a16:creationId xmlns:a16="http://schemas.microsoft.com/office/drawing/2014/main" id="{D425154B-39C4-CE79-D21E-3735019B1B15}"/>
              </a:ext>
            </a:extLst>
          </p:cNvPr>
          <p:cNvGraphicFramePr>
            <a:graphicFrameLocks noGrp="1"/>
          </p:cNvGraphicFramePr>
          <p:nvPr>
            <p:ph idx="1"/>
          </p:nvPr>
        </p:nvGraphicFramePr>
        <p:xfrm>
          <a:off x="3556398" y="479822"/>
          <a:ext cx="5098256" cy="4237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C16E2FD-FB89-5CDE-A410-ADABB5BB32ED}"/>
              </a:ext>
            </a:extLst>
          </p:cNvPr>
          <p:cNvSpPr>
            <a:spLocks noGrp="1"/>
          </p:cNvSpPr>
          <p:nvPr>
            <p:ph type="dt" sz="half" idx="10"/>
          </p:nvPr>
        </p:nvSpPr>
        <p:spPr/>
        <p:txBody>
          <a:bodyPr/>
          <a:lstStyle/>
          <a:p>
            <a:pPr defTabSz="342900"/>
            <a:fld id="{32DFE31D-974C-409F-BE65-DCD98AD4D825}" type="datetime7">
              <a:rPr lang="en-US">
                <a:latin typeface="Calibri" panose="020F0502020204030204"/>
              </a:rPr>
              <a:pPr defTabSz="342900"/>
              <a:t>Aug-24</a:t>
            </a:fld>
            <a:endParaRPr lang="en-KE" dirty="0">
              <a:latin typeface="Calibri" panose="020F0502020204030204"/>
            </a:endParaRPr>
          </a:p>
        </p:txBody>
      </p:sp>
    </p:spTree>
    <p:extLst>
      <p:ext uri="{BB962C8B-B14F-4D97-AF65-F5344CB8AC3E}">
        <p14:creationId xmlns:p14="http://schemas.microsoft.com/office/powerpoint/2010/main" val="2371565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DD3063-0E0D-B101-5B8B-65052AEC65AA}"/>
              </a:ext>
            </a:extLst>
          </p:cNvPr>
          <p:cNvSpPr>
            <a:spLocks noGrp="1"/>
          </p:cNvSpPr>
          <p:nvPr>
            <p:ph type="title"/>
          </p:nvPr>
        </p:nvSpPr>
        <p:spPr>
          <a:xfrm>
            <a:off x="369277" y="387626"/>
            <a:ext cx="2313633" cy="1577906"/>
          </a:xfrm>
        </p:spPr>
        <p:txBody>
          <a:bodyPr vert="horz" lIns="91440" tIns="45720" rIns="91440" bIns="45720" rtlCol="0" anchor="b">
            <a:normAutofit/>
          </a:bodyPr>
          <a:lstStyle/>
          <a:p>
            <a:pPr defTabSz="914400"/>
            <a:r>
              <a:rPr lang="en-US" sz="2700" spc="-50">
                <a:solidFill>
                  <a:srgbClr val="FFFFFF"/>
                </a:solidFill>
              </a:rPr>
              <a:t>Model Performance</a:t>
            </a:r>
          </a:p>
        </p:txBody>
      </p:sp>
      <p:sp>
        <p:nvSpPr>
          <p:cNvPr id="12" name="TextBox 11">
            <a:extLst>
              <a:ext uri="{FF2B5EF4-FFF2-40B4-BE49-F238E27FC236}">
                <a16:creationId xmlns:a16="http://schemas.microsoft.com/office/drawing/2014/main" id="{4B9B888E-C4F3-5E6F-0D62-11EFAE766624}"/>
              </a:ext>
            </a:extLst>
          </p:cNvPr>
          <p:cNvSpPr txBox="1"/>
          <p:nvPr/>
        </p:nvSpPr>
        <p:spPr>
          <a:xfrm>
            <a:off x="369278" y="1990350"/>
            <a:ext cx="2313633" cy="2501639"/>
          </a:xfrm>
          <a:prstGeom prst="rect">
            <a:avLst/>
          </a:prstGeom>
        </p:spPr>
        <p:txBody>
          <a:bodyPr vert="horz" lIns="0" tIns="45720" rIns="0" bIns="45720" rtlCol="0">
            <a:normAutofit/>
          </a:bodyPr>
          <a:lstStyle/>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US" sz="800" b="1" i="0" u="none" strike="noStrike" cap="none" normalizeH="0" baseline="0">
                <a:ln>
                  <a:noFill/>
                </a:ln>
                <a:solidFill>
                  <a:srgbClr val="FFFFFF"/>
                </a:solidFill>
                <a:effectLst/>
              </a:rPr>
              <a:t>Interpretation</a:t>
            </a:r>
            <a:endParaRPr kumimoji="0" lang="en-US" altLang="en-US" sz="800" b="0" i="0" u="none" strike="noStrike" cap="none" normalizeH="0" baseline="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a:tabLst/>
            </a:pPr>
            <a:r>
              <a:rPr kumimoji="0" lang="en-US" altLang="en-US" sz="800" b="0" i="0" u="none" strike="noStrike" cap="none" normalizeH="0" baseline="0">
                <a:ln>
                  <a:noFill/>
                </a:ln>
                <a:solidFill>
                  <a:srgbClr val="FFFFFF"/>
                </a:solidFill>
                <a:effectLst/>
              </a:rPr>
              <a:t>Logistic Regression: No change in performance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startAt="2"/>
              <a:tabLst/>
            </a:pPr>
            <a:r>
              <a:rPr kumimoji="0" lang="en-US" altLang="en-US" sz="800" b="0" i="0" u="none" strike="noStrike" cap="none" normalizeH="0" baseline="0">
                <a:ln>
                  <a:noFill/>
                </a:ln>
                <a:solidFill>
                  <a:srgbClr val="FFFFFF"/>
                </a:solidFill>
                <a:effectLst/>
              </a:rPr>
              <a:t>Decision Tree: Significant improvement in accuracy and F1-scores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startAt="3"/>
              <a:tabLst/>
            </a:pPr>
            <a:r>
              <a:rPr kumimoji="0" lang="en-US" altLang="en-US" sz="800" b="0" i="0" u="none" strike="noStrike" cap="none" normalizeH="0" baseline="0">
                <a:ln>
                  <a:noFill/>
                </a:ln>
                <a:solidFill>
                  <a:srgbClr val="FFFFFF"/>
                </a:solidFill>
                <a:effectLst/>
              </a:rPr>
              <a:t>K-Nearest Neighbors: Slight change in performance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startAt="4"/>
              <a:tabLst/>
            </a:pPr>
            <a:r>
              <a:rPr kumimoji="0" lang="en-US" altLang="en-US" sz="800" b="0" i="0" u="none" strike="noStrike" cap="none" normalizeH="0" baseline="0">
                <a:ln>
                  <a:noFill/>
                </a:ln>
                <a:solidFill>
                  <a:srgbClr val="FFFFFF"/>
                </a:solidFill>
                <a:effectLst/>
              </a:rPr>
              <a:t>Random Forest: Significant improvement in accuracy and F1-scores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startAt="5"/>
              <a:tabLst/>
            </a:pPr>
            <a:r>
              <a:rPr kumimoji="0" lang="en-US" altLang="en-US" sz="800" b="0" i="0" u="none" strike="noStrike" cap="none" normalizeH="0" baseline="0">
                <a:ln>
                  <a:noFill/>
                </a:ln>
                <a:solidFill>
                  <a:srgbClr val="FFFFFF"/>
                </a:solidFill>
                <a:effectLst/>
              </a:rPr>
              <a:t>Artificial Neural Network: Slight decrease in performance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AutoNum type="arabicPeriod" startAt="6"/>
              <a:tabLst/>
            </a:pPr>
            <a:r>
              <a:rPr kumimoji="0" lang="en-US" altLang="en-US" sz="800" b="0" i="0" u="none" strike="noStrike" cap="none" normalizeH="0" baseline="0">
                <a:ln>
                  <a:noFill/>
                </a:ln>
                <a:solidFill>
                  <a:srgbClr val="FFFFFF"/>
                </a:solidFill>
                <a:effectLst/>
              </a:rPr>
              <a:t>Multi-Layer Perceptron: Slight decrease in performance after tuning.</a:t>
            </a:r>
          </a:p>
          <a:p>
            <a:pPr marL="0" marR="0" lvl="0" indent="0" defTabSz="914400" fontAlgn="base">
              <a:lnSpc>
                <a:spcPct val="90000"/>
              </a:lnSpc>
              <a:spcBef>
                <a:spcPct val="0"/>
              </a:spcBef>
              <a:spcAft>
                <a:spcPts val="600"/>
              </a:spcAft>
              <a:buClr>
                <a:schemeClr val="accent1"/>
              </a:buClr>
              <a:buSzTx/>
              <a:buFont typeface="Calibri" panose="020F0502020204030204" pitchFamily="34" charset="0"/>
              <a:buNone/>
              <a:tabLst/>
            </a:pPr>
            <a:r>
              <a:rPr kumimoji="0" lang="en-US" altLang="en-US" sz="800" b="0" i="0" u="none" strike="noStrike" cap="none" normalizeH="0" baseline="0">
                <a:ln>
                  <a:noFill/>
                </a:ln>
                <a:solidFill>
                  <a:srgbClr val="FFFFFF"/>
                </a:solidFill>
                <a:effectLst/>
              </a:rPr>
              <a:t>The Decision Tree and Random Forest models showed the most significant improvements after tuning, with Random Forest achieving the highest overall accuracy. </a:t>
            </a:r>
          </a:p>
        </p:txBody>
      </p:sp>
      <p:sp>
        <p:nvSpPr>
          <p:cNvPr id="35" name="Rectangle 3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ontent Placeholder 6">
            <a:extLst>
              <a:ext uri="{FF2B5EF4-FFF2-40B4-BE49-F238E27FC236}">
                <a16:creationId xmlns:a16="http://schemas.microsoft.com/office/drawing/2014/main" id="{FD59A94B-DA54-9FD1-8FEC-606990A5EAAA}"/>
              </a:ext>
            </a:extLst>
          </p:cNvPr>
          <p:cNvGraphicFramePr>
            <a:graphicFrameLocks noGrp="1"/>
          </p:cNvGraphicFramePr>
          <p:nvPr>
            <p:ph idx="1"/>
            <p:extLst>
              <p:ext uri="{D42A27DB-BD31-4B8C-83A1-F6EECF244321}">
                <p14:modId xmlns:p14="http://schemas.microsoft.com/office/powerpoint/2010/main" val="426017575"/>
              </p:ext>
            </p:extLst>
          </p:nvPr>
        </p:nvGraphicFramePr>
        <p:xfrm>
          <a:off x="3556512" y="733379"/>
          <a:ext cx="5098564" cy="3676746"/>
        </p:xfrm>
        <a:graphic>
          <a:graphicData uri="http://schemas.openxmlformats.org/drawingml/2006/table">
            <a:tbl>
              <a:tblPr firstRow="1" bandRow="1">
                <a:noFill/>
              </a:tblPr>
              <a:tblGrid>
                <a:gridCol w="1144352">
                  <a:extLst>
                    <a:ext uri="{9D8B030D-6E8A-4147-A177-3AD203B41FA5}">
                      <a16:colId xmlns:a16="http://schemas.microsoft.com/office/drawing/2014/main" val="2462270301"/>
                    </a:ext>
                  </a:extLst>
                </a:gridCol>
                <a:gridCol w="737482">
                  <a:extLst>
                    <a:ext uri="{9D8B030D-6E8A-4147-A177-3AD203B41FA5}">
                      <a16:colId xmlns:a16="http://schemas.microsoft.com/office/drawing/2014/main" val="3223524749"/>
                    </a:ext>
                  </a:extLst>
                </a:gridCol>
                <a:gridCol w="785945">
                  <a:extLst>
                    <a:ext uri="{9D8B030D-6E8A-4147-A177-3AD203B41FA5}">
                      <a16:colId xmlns:a16="http://schemas.microsoft.com/office/drawing/2014/main" val="829559604"/>
                    </a:ext>
                  </a:extLst>
                </a:gridCol>
                <a:gridCol w="1211518">
                  <a:extLst>
                    <a:ext uri="{9D8B030D-6E8A-4147-A177-3AD203B41FA5}">
                      <a16:colId xmlns:a16="http://schemas.microsoft.com/office/drawing/2014/main" val="3435196508"/>
                    </a:ext>
                  </a:extLst>
                </a:gridCol>
                <a:gridCol w="1219267">
                  <a:extLst>
                    <a:ext uri="{9D8B030D-6E8A-4147-A177-3AD203B41FA5}">
                      <a16:colId xmlns:a16="http://schemas.microsoft.com/office/drawing/2014/main" val="807106202"/>
                    </a:ext>
                  </a:extLst>
                </a:gridCol>
              </a:tblGrid>
              <a:tr h="469778">
                <a:tc>
                  <a:txBody>
                    <a:bodyPr/>
                    <a:lstStyle/>
                    <a:p>
                      <a:r>
                        <a:rPr lang="en-US" sz="1100" b="1">
                          <a:solidFill>
                            <a:schemeClr val="tx1">
                              <a:lumMod val="75000"/>
                              <a:lumOff val="25000"/>
                            </a:schemeClr>
                          </a:solidFill>
                        </a:rPr>
                        <a:t>Model</a:t>
                      </a:r>
                    </a:p>
                  </a:txBody>
                  <a:tcPr marL="92823" marR="69617" marT="46411" marB="4641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100" b="1">
                          <a:solidFill>
                            <a:schemeClr val="tx1">
                              <a:lumMod val="75000"/>
                              <a:lumOff val="25000"/>
                            </a:schemeClr>
                          </a:solidFill>
                        </a:rPr>
                        <a:t>Tuning</a:t>
                      </a:r>
                    </a:p>
                  </a:txBody>
                  <a:tcPr marL="92823" marR="69617" marT="46411" marB="4641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100" b="1">
                          <a:solidFill>
                            <a:schemeClr val="tx1">
                              <a:lumMod val="75000"/>
                              <a:lumOff val="25000"/>
                            </a:schemeClr>
                          </a:solidFill>
                        </a:rPr>
                        <a:t>Accuracy</a:t>
                      </a:r>
                    </a:p>
                  </a:txBody>
                  <a:tcPr marL="92823" marR="69617" marT="46411" marB="4641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100" b="1">
                          <a:solidFill>
                            <a:schemeClr val="tx1">
                              <a:lumMod val="75000"/>
                              <a:lumOff val="25000"/>
                            </a:schemeClr>
                          </a:solidFill>
                        </a:rPr>
                        <a:t>Macro Avg F1-Score</a:t>
                      </a:r>
                    </a:p>
                  </a:txBody>
                  <a:tcPr marL="92823" marR="69617" marT="46411" marB="4641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100" b="1">
                          <a:solidFill>
                            <a:schemeClr val="tx1">
                              <a:lumMod val="75000"/>
                              <a:lumOff val="25000"/>
                            </a:schemeClr>
                          </a:solidFill>
                        </a:rPr>
                        <a:t>Weighted Avg F1-Score</a:t>
                      </a:r>
                    </a:p>
                  </a:txBody>
                  <a:tcPr marL="92823" marR="69617" marT="46411" marB="4641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209412587"/>
                  </a:ext>
                </a:extLst>
              </a:tr>
              <a:tr h="246581">
                <a:tc>
                  <a:txBody>
                    <a:bodyPr/>
                    <a:lstStyle/>
                    <a:p>
                      <a:r>
                        <a:rPr lang="en-US" sz="800">
                          <a:solidFill>
                            <a:schemeClr val="tx1">
                              <a:lumMod val="75000"/>
                              <a:lumOff val="25000"/>
                            </a:schemeClr>
                          </a:solidFill>
                        </a:rPr>
                        <a:t>Logistic Regression</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8843168"/>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0.52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5672597"/>
                  </a:ext>
                </a:extLst>
              </a:tr>
              <a:tr h="246581">
                <a:tc>
                  <a:txBody>
                    <a:bodyPr/>
                    <a:lstStyle/>
                    <a:p>
                      <a:r>
                        <a:rPr lang="en-US" sz="800">
                          <a:solidFill>
                            <a:schemeClr val="tx1">
                              <a:lumMod val="75000"/>
                              <a:lumOff val="25000"/>
                            </a:schemeClr>
                          </a:solidFill>
                        </a:rPr>
                        <a:t>Decision Tree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0.60</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0.60</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18873928"/>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0.88</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0.88</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0.88</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023036"/>
                  </a:ext>
                </a:extLst>
              </a:tr>
              <a:tr h="246581">
                <a:tc>
                  <a:txBody>
                    <a:bodyPr/>
                    <a:lstStyle/>
                    <a:p>
                      <a:r>
                        <a:rPr lang="en-US" sz="800">
                          <a:solidFill>
                            <a:schemeClr val="tx1">
                              <a:lumMod val="75000"/>
                              <a:lumOff val="25000"/>
                            </a:schemeClr>
                          </a:solidFill>
                        </a:rPr>
                        <a:t>K-Nearest Neighbors</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0.86</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0.85</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0.85</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19406841"/>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0.92</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89162183"/>
                  </a:ext>
                </a:extLst>
              </a:tr>
              <a:tr h="246581">
                <a:tc>
                  <a:txBody>
                    <a:bodyPr/>
                    <a:lstStyle/>
                    <a:p>
                      <a:r>
                        <a:rPr lang="en-US" sz="800">
                          <a:solidFill>
                            <a:schemeClr val="tx1">
                              <a:lumMod val="75000"/>
                              <a:lumOff val="25000"/>
                            </a:schemeClr>
                          </a:solidFill>
                        </a:rPr>
                        <a:t>Random Forest</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396179484"/>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0.93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84590182"/>
                  </a:ext>
                </a:extLst>
              </a:tr>
              <a:tr h="370579">
                <a:tc>
                  <a:txBody>
                    <a:bodyPr/>
                    <a:lstStyle/>
                    <a:p>
                      <a:r>
                        <a:rPr lang="en-US" sz="800">
                          <a:solidFill>
                            <a:schemeClr val="tx1">
                              <a:lumMod val="75000"/>
                              <a:lumOff val="25000"/>
                            </a:schemeClr>
                          </a:solidFill>
                        </a:rPr>
                        <a:t>Artificial Neural Network</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0.67</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0.66</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0.66</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33340754"/>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0.65</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0.64</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0.64</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87582090"/>
                  </a:ext>
                </a:extLst>
              </a:tr>
              <a:tr h="370579">
                <a:tc>
                  <a:txBody>
                    <a:bodyPr/>
                    <a:lstStyle/>
                    <a:p>
                      <a:r>
                        <a:rPr lang="en-US" sz="800">
                          <a:solidFill>
                            <a:schemeClr val="tx1">
                              <a:lumMod val="75000"/>
                              <a:lumOff val="25000"/>
                            </a:schemeClr>
                          </a:solidFill>
                        </a:rPr>
                        <a:t>Multi-Layer Perceptron</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Before</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0.65</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0.64</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0.64</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85052842"/>
                  </a:ext>
                </a:extLst>
              </a:tr>
              <a:tr h="246581">
                <a:tc>
                  <a:txBody>
                    <a:bodyPr/>
                    <a:lstStyle/>
                    <a:p>
                      <a:endParaRPr lang="en-US" sz="800">
                        <a:solidFill>
                          <a:schemeClr val="tx1">
                            <a:lumMod val="75000"/>
                            <a:lumOff val="25000"/>
                          </a:schemeClr>
                        </a:solidFill>
                      </a:endParaRP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After</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800">
                          <a:solidFill>
                            <a:schemeClr val="tx1">
                              <a:lumMod val="75000"/>
                              <a:lumOff val="25000"/>
                            </a:schemeClr>
                          </a:solidFill>
                        </a:rPr>
                        <a:t>0.63</a:t>
                      </a:r>
                    </a:p>
                  </a:txBody>
                  <a:tcPr marL="92823" marR="69617" marT="46411" marB="4641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69974787"/>
                  </a:ext>
                </a:extLst>
              </a:tr>
            </a:tbl>
          </a:graphicData>
        </a:graphic>
      </p:graphicFrame>
    </p:spTree>
    <p:extLst>
      <p:ext uri="{BB962C8B-B14F-4D97-AF65-F5344CB8AC3E}">
        <p14:creationId xmlns:p14="http://schemas.microsoft.com/office/powerpoint/2010/main" val="1673657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0E5B315-592C-487A-A815-6F61A98F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E046CA-18CB-4F2C-A9BE-BA9720B92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800100" y="3939702"/>
            <a:ext cx="7543800" cy="771536"/>
          </a:xfrm>
        </p:spPr>
        <p:txBody>
          <a:bodyPr>
            <a:normAutofit/>
          </a:bodyPr>
          <a:lstStyle/>
          <a:p>
            <a:pPr algn="ctr"/>
            <a:r>
              <a:rPr lang="en-US" dirty="0">
                <a:solidFill>
                  <a:srgbClr val="FFFFFF"/>
                </a:solidFill>
              </a:rPr>
              <a:t>Conclusion &amp; Next Steps</a:t>
            </a:r>
            <a:endParaRPr lang="en-KE" dirty="0">
              <a:solidFill>
                <a:srgbClr val="FFFFFF"/>
              </a:solidFill>
            </a:endParaRPr>
          </a:p>
        </p:txBody>
      </p:sp>
      <p:sp>
        <p:nvSpPr>
          <p:cNvPr id="34" name="Rectangle 33">
            <a:extLst>
              <a:ext uri="{FF2B5EF4-FFF2-40B4-BE49-F238E27FC236}">
                <a16:creationId xmlns:a16="http://schemas.microsoft.com/office/drawing/2014/main" id="{ED2F258D-E518-486A-8D50-E9A11EF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Date Placeholder 2">
            <a:extLst>
              <a:ext uri="{FF2B5EF4-FFF2-40B4-BE49-F238E27FC236}">
                <a16:creationId xmlns:a16="http://schemas.microsoft.com/office/drawing/2014/main" id="{454822D3-7D1F-AE2A-06D7-CC4230FBD261}"/>
              </a:ext>
            </a:extLst>
          </p:cNvPr>
          <p:cNvSpPr>
            <a:spLocks noGrp="1"/>
          </p:cNvSpPr>
          <p:nvPr>
            <p:ph type="dt" sz="half" idx="10"/>
          </p:nvPr>
        </p:nvSpPr>
        <p:spPr>
          <a:xfrm>
            <a:off x="822960" y="4844838"/>
            <a:ext cx="1854203" cy="273844"/>
          </a:xfrm>
        </p:spPr>
        <p:txBody>
          <a:bodyPr>
            <a:normAutofit/>
          </a:bodyPr>
          <a:lstStyle/>
          <a:p>
            <a:pPr defTabSz="342900">
              <a:spcAft>
                <a:spcPts val="450"/>
              </a:spcAft>
            </a:pPr>
            <a:fld id="{FE7F36AD-BD8D-459C-A40C-00BE4B8712A2}" type="datetime7">
              <a:rPr lang="en-US">
                <a:latin typeface="Calibri" panose="020F0502020204030204"/>
              </a:rPr>
              <a:pPr defTabSz="342900">
                <a:spcAft>
                  <a:spcPts val="450"/>
                </a:spcAft>
              </a:pPr>
              <a:t>Aug-24</a:t>
            </a:fld>
            <a:endParaRPr lang="en-KE" dirty="0">
              <a:latin typeface="Calibri" panose="020F0502020204030204"/>
            </a:endParaRPr>
          </a:p>
        </p:txBody>
      </p:sp>
      <p:graphicFrame>
        <p:nvGraphicFramePr>
          <p:cNvPr id="5" name="Content Placeholder 2">
            <a:extLst>
              <a:ext uri="{FF2B5EF4-FFF2-40B4-BE49-F238E27FC236}">
                <a16:creationId xmlns:a16="http://schemas.microsoft.com/office/drawing/2014/main" id="{1EE83685-7234-E98B-69D6-708DD933F25E}"/>
              </a:ext>
            </a:extLst>
          </p:cNvPr>
          <p:cNvGraphicFramePr>
            <a:graphicFrameLocks noGrp="1"/>
          </p:cNvGraphicFramePr>
          <p:nvPr>
            <p:ph idx="1"/>
            <p:extLst>
              <p:ext uri="{D42A27DB-BD31-4B8C-83A1-F6EECF244321}">
                <p14:modId xmlns:p14="http://schemas.microsoft.com/office/powerpoint/2010/main" val="1449671453"/>
              </p:ext>
            </p:extLst>
          </p:nvPr>
        </p:nvGraphicFramePr>
        <p:xfrm>
          <a:off x="482599" y="482600"/>
          <a:ext cx="8175358" cy="2714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44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dirty="0">
              <a:solidFill>
                <a:prstClr val="white"/>
              </a:solidFill>
              <a:latin typeface="Calibri" panose="020F0502020204030204"/>
            </a:endParaRPr>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4" y="1343474"/>
            <a:ext cx="0" cy="20574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6D65F26-E153-2EA2-169E-BBB37E608EF5}"/>
              </a:ext>
            </a:extLst>
          </p:cNvPr>
          <p:cNvGraphicFramePr>
            <a:graphicFrameLocks noGrp="1"/>
          </p:cNvGraphicFramePr>
          <p:nvPr>
            <p:ph idx="1"/>
          </p:nvPr>
        </p:nvGraphicFramePr>
        <p:xfrm>
          <a:off x="475060" y="479823"/>
          <a:ext cx="6657260" cy="378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1D0833DF-EC1F-DC46-D6A1-EDC5CCC8BADA}"/>
              </a:ext>
            </a:extLst>
          </p:cNvPr>
          <p:cNvSpPr>
            <a:spLocks noGrp="1"/>
          </p:cNvSpPr>
          <p:nvPr>
            <p:ph type="dt" sz="half" idx="10"/>
          </p:nvPr>
        </p:nvSpPr>
        <p:spPr/>
        <p:txBody>
          <a:bodyPr/>
          <a:lstStyle/>
          <a:p>
            <a:pPr defTabSz="342900"/>
            <a:fld id="{3860A2EB-B094-4076-82A5-6AA3BC64A6DE}" type="datetime7">
              <a:rPr lang="en-US">
                <a:latin typeface="Calibri" panose="020F0502020204030204"/>
              </a:rPr>
              <a:pPr defTabSz="342900"/>
              <a:t>Aug-24</a:t>
            </a:fld>
            <a:endParaRPr lang="en-KE" dirty="0">
              <a:latin typeface="Calibri" panose="020F0502020204030204"/>
            </a:endParaRPr>
          </a:p>
        </p:txBody>
      </p:sp>
    </p:spTree>
    <p:extLst>
      <p:ext uri="{BB962C8B-B14F-4D97-AF65-F5344CB8AC3E}">
        <p14:creationId xmlns:p14="http://schemas.microsoft.com/office/powerpoint/2010/main" val="348752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743199" y="214952"/>
            <a:ext cx="5063240" cy="1088068"/>
          </a:xfrm>
        </p:spPr>
        <p:txBody>
          <a:bodyPr vert="horz" lIns="91440" tIns="45720" rIns="91440" bIns="45720" rtlCol="0" anchor="b">
            <a:normAutofit/>
          </a:bodyPr>
          <a:lstStyle/>
          <a:p>
            <a:pPr defTabSz="914400"/>
            <a:r>
              <a:rPr lang="en-US" sz="4800" spc="-50" dirty="0">
                <a:solidFill>
                  <a:schemeClr val="accent2"/>
                </a:solidFill>
              </a:rPr>
              <a:t>INTRODUCTION</a:t>
            </a:r>
          </a:p>
        </p:txBody>
      </p:sp>
      <p:sp>
        <p:nvSpPr>
          <p:cNvPr id="5" name="Rectangle 4">
            <a:extLst>
              <a:ext uri="{FF2B5EF4-FFF2-40B4-BE49-F238E27FC236}">
                <a16:creationId xmlns:a16="http://schemas.microsoft.com/office/drawing/2014/main" id="{6FC23882-83A9-4F75-A787-DBD785A2C4FF}"/>
              </a:ext>
            </a:extLst>
          </p:cNvPr>
          <p:cNvSpPr/>
          <p:nvPr/>
        </p:nvSpPr>
        <p:spPr>
          <a:xfrm>
            <a:off x="178635" y="1303020"/>
            <a:ext cx="5627804" cy="3625528"/>
          </a:xfrm>
          <a:prstGeom prst="rect">
            <a:avLst/>
          </a:prstGeom>
        </p:spPr>
        <p:txBody>
          <a:bodyPr vert="horz" lIns="0" tIns="45720" rIns="0" bIns="45720" rtlCol="0">
            <a:normAutofit/>
          </a:bodyPr>
          <a:lstStyle/>
          <a:p>
            <a:endParaRPr lang="en-US" sz="1400" kern="100" dirty="0">
              <a:cs typeface="Times New Roman" panose="02020603050405020304" pitchFamily="18" charset="0"/>
            </a:endParaRPr>
          </a:p>
          <a:p>
            <a:r>
              <a:rPr lang="en-US" sz="1400" kern="100" dirty="0">
                <a:cs typeface="Times New Roman" panose="02020603050405020304" pitchFamily="18" charset="0"/>
              </a:rPr>
              <a:t>According to the International Diabetes Federation, the Diabetes Atlas (2021) reports that </a:t>
            </a:r>
            <a:r>
              <a:rPr lang="en-US" sz="1400" b="1" kern="100" dirty="0">
                <a:cs typeface="Times New Roman" panose="02020603050405020304" pitchFamily="18" charset="0"/>
              </a:rPr>
              <a:t>10.5% </a:t>
            </a:r>
            <a:r>
              <a:rPr lang="en-US" sz="1400" kern="100" dirty="0">
                <a:cs typeface="Times New Roman" panose="02020603050405020304" pitchFamily="18" charset="0"/>
              </a:rPr>
              <a:t>(537) million of the adult population aged (20-79 years) has diabetes, with almost half unaware that they are living with the condition. </a:t>
            </a:r>
          </a:p>
          <a:p>
            <a:endParaRPr lang="en-US" sz="1400" kern="100" dirty="0">
              <a:cs typeface="Times New Roman" panose="02020603050405020304" pitchFamily="18" charset="0"/>
            </a:endParaRPr>
          </a:p>
          <a:p>
            <a:r>
              <a:rPr lang="en-US" sz="1400" kern="100" dirty="0">
                <a:cs typeface="Times New Roman" panose="02020603050405020304" pitchFamily="18" charset="0"/>
              </a:rPr>
              <a:t>By 2045, IDF projections show that 1 in 8 adults, approximately 783 million, will be living with diabetes, an increase of  46%. </a:t>
            </a:r>
            <a:r>
              <a:rPr lang="en-US" sz="1400" dirty="0"/>
              <a:t> Diabetes prevalence was similar in men and women and was highest in those aged 75-79 years</a:t>
            </a:r>
            <a:endParaRPr lang="en-US" sz="1400" kern="100" dirty="0">
              <a:cs typeface="Times New Roman" panose="02020603050405020304" pitchFamily="18" charset="0"/>
            </a:endParaRPr>
          </a:p>
          <a:p>
            <a:pPr defTabSz="342900"/>
            <a:endParaRPr lang="en-US" sz="1400" kern="100" dirty="0">
              <a:cs typeface="Times New Roman" panose="02020603050405020304" pitchFamily="18" charset="0"/>
            </a:endParaRPr>
          </a:p>
          <a:p>
            <a:pPr defTabSz="342900"/>
            <a:r>
              <a:rPr lang="en-US" sz="1400" kern="100" dirty="0">
                <a:cs typeface="Times New Roman" panose="02020603050405020304" pitchFamily="18" charset="0"/>
              </a:rPr>
              <a:t>By understanding these trends and challenges, targeted strategies can be developed to improve diabetes prevention and management both globally and in Kenya. </a:t>
            </a:r>
          </a:p>
          <a:p>
            <a:pPr defTabSz="342900">
              <a:lnSpc>
                <a:spcPct val="90000"/>
              </a:lnSpc>
              <a:spcAft>
                <a:spcPts val="600"/>
              </a:spcAft>
              <a:buClr>
                <a:schemeClr val="accent1"/>
              </a:buClr>
            </a:pPr>
            <a:endParaRPr lang="en-US" sz="1400" kern="100" dirty="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p:txBody>
      </p:sp>
      <p:sp>
        <p:nvSpPr>
          <p:cNvPr id="29" name="Rectangle 2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Date Placeholder 2">
            <a:extLst>
              <a:ext uri="{FF2B5EF4-FFF2-40B4-BE49-F238E27FC236}">
                <a16:creationId xmlns:a16="http://schemas.microsoft.com/office/drawing/2014/main" id="{15808E16-0D8E-A946-1533-2CCB54EA8331}"/>
              </a:ext>
            </a:extLst>
          </p:cNvPr>
          <p:cNvSpPr>
            <a:spLocks noGrp="1"/>
          </p:cNvSpPr>
          <p:nvPr>
            <p:ph type="dt" sz="half" idx="10"/>
          </p:nvPr>
        </p:nvSpPr>
        <p:spPr>
          <a:xfrm>
            <a:off x="6264123" y="4844838"/>
            <a:ext cx="1553997" cy="273844"/>
          </a:xfrm>
        </p:spPr>
        <p:txBody>
          <a:bodyPr vert="horz" lIns="91440" tIns="45720" rIns="91440" bIns="45720" rtlCol="0" anchor="ctr">
            <a:normAutofit/>
          </a:bodyPr>
          <a:lstStyle/>
          <a:p>
            <a:pPr>
              <a:spcAft>
                <a:spcPts val="600"/>
              </a:spcAft>
            </a:pPr>
            <a:fld id="{9C70BC19-8306-4334-9D72-2334E2E9E4D4}" type="datetime7">
              <a:rPr lang="en-US" sz="900"/>
              <a:pPr>
                <a:spcAft>
                  <a:spcPts val="600"/>
                </a:spcAft>
              </a:pPr>
              <a:t>Aug-24</a:t>
            </a:fld>
            <a:endParaRPr lang="en-US" sz="900"/>
          </a:p>
        </p:txBody>
      </p:sp>
    </p:spTree>
    <p:extLst>
      <p:ext uri="{BB962C8B-B14F-4D97-AF65-F5344CB8AC3E}">
        <p14:creationId xmlns:p14="http://schemas.microsoft.com/office/powerpoint/2010/main" val="179626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17A0-866B-5341-4CD6-BA69762A21A4}"/>
              </a:ext>
            </a:extLst>
          </p:cNvPr>
          <p:cNvSpPr>
            <a:spLocks noGrp="1"/>
          </p:cNvSpPr>
          <p:nvPr>
            <p:ph type="title"/>
          </p:nvPr>
        </p:nvSpPr>
        <p:spPr>
          <a:xfrm>
            <a:off x="475499" y="3412671"/>
            <a:ext cx="8181805" cy="793242"/>
          </a:xfrm>
        </p:spPr>
        <p:txBody>
          <a:bodyPr vert="horz" lIns="91440" tIns="45720" rIns="91440" bIns="45720" rtlCol="0" anchor="b">
            <a:normAutofit/>
          </a:bodyPr>
          <a:lstStyle/>
          <a:p>
            <a:pPr defTabSz="914400"/>
            <a:r>
              <a:rPr lang="en-US" sz="4500" b="1" spc="-50">
                <a:solidFill>
                  <a:schemeClr val="tx1">
                    <a:lumMod val="85000"/>
                    <a:lumOff val="15000"/>
                  </a:schemeClr>
                </a:solidFill>
              </a:rPr>
              <a:t>Global View- Diabetes Atlas 2021</a:t>
            </a:r>
          </a:p>
        </p:txBody>
      </p:sp>
      <p:pic>
        <p:nvPicPr>
          <p:cNvPr id="11" name="Content Placeholder 10">
            <a:extLst>
              <a:ext uri="{FF2B5EF4-FFF2-40B4-BE49-F238E27FC236}">
                <a16:creationId xmlns:a16="http://schemas.microsoft.com/office/drawing/2014/main" id="{D9B2EABE-8F94-EB14-4B6A-D4F4E1CA7E47}"/>
              </a:ext>
            </a:extLst>
          </p:cNvPr>
          <p:cNvPicPr>
            <a:picLocks noGrp="1" noChangeAspect="1"/>
          </p:cNvPicPr>
          <p:nvPr>
            <p:ph idx="1"/>
          </p:nvPr>
        </p:nvPicPr>
        <p:blipFill>
          <a:blip r:embed="rId2"/>
          <a:stretch>
            <a:fillRect/>
          </a:stretch>
        </p:blipFill>
        <p:spPr>
          <a:xfrm>
            <a:off x="475498" y="441748"/>
            <a:ext cx="7952015" cy="3166866"/>
          </a:xfrm>
          <a:prstGeom prst="rect">
            <a:avLst/>
          </a:prstGeom>
        </p:spPr>
      </p:pic>
      <p:cxnSp>
        <p:nvCxnSpPr>
          <p:cNvPr id="37" name="Straight Connector 3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4214077"/>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2CC15C13-9A73-8F48-540B-B860D338CEDB}"/>
              </a:ext>
            </a:extLst>
          </p:cNvPr>
          <p:cNvSpPr>
            <a:spLocks noGrp="1"/>
          </p:cNvSpPr>
          <p:nvPr>
            <p:ph type="dt" sz="half" idx="10"/>
          </p:nvPr>
        </p:nvSpPr>
        <p:spPr>
          <a:xfrm>
            <a:off x="822960" y="4844838"/>
            <a:ext cx="1854203" cy="273844"/>
          </a:xfrm>
        </p:spPr>
        <p:txBody>
          <a:bodyPr vert="horz" lIns="91440" tIns="45720" rIns="91440" bIns="45720" rtlCol="0" anchor="ctr">
            <a:normAutofit/>
          </a:bodyPr>
          <a:lstStyle/>
          <a:p>
            <a:pPr defTabSz="914400">
              <a:spcAft>
                <a:spcPts val="600"/>
              </a:spcAft>
            </a:pPr>
            <a:fld id="{FA7E596E-78C7-429B-9066-539D3343BAFD}" type="datetime7">
              <a:rPr lang="en-US" sz="900" smtClean="0"/>
              <a:pPr defTabSz="914400">
                <a:spcAft>
                  <a:spcPts val="600"/>
                </a:spcAft>
              </a:pPr>
              <a:t>Aug-24</a:t>
            </a:fld>
            <a:endParaRPr lang="en-US" sz="900"/>
          </a:p>
        </p:txBody>
      </p:sp>
      <p:sp>
        <p:nvSpPr>
          <p:cNvPr id="5" name="Footer Placeholder 4">
            <a:extLst>
              <a:ext uri="{FF2B5EF4-FFF2-40B4-BE49-F238E27FC236}">
                <a16:creationId xmlns:a16="http://schemas.microsoft.com/office/drawing/2014/main" id="{2CE2E514-C58C-A274-585A-AD4FD1CE9CFF}"/>
              </a:ext>
            </a:extLst>
          </p:cNvPr>
          <p:cNvSpPr>
            <a:spLocks noGrp="1"/>
          </p:cNvSpPr>
          <p:nvPr>
            <p:ph type="ftr" sz="quarter" idx="11"/>
          </p:nvPr>
        </p:nvSpPr>
        <p:spPr>
          <a:xfrm>
            <a:off x="2764638" y="4844838"/>
            <a:ext cx="3617103" cy="273844"/>
          </a:xfrm>
        </p:spPr>
        <p:txBody>
          <a:bodyPr vert="horz" lIns="91440" tIns="45720" rIns="91440" bIns="45720" rtlCol="0" anchor="ctr">
            <a:normAutofit/>
          </a:bodyPr>
          <a:lstStyle/>
          <a:p>
            <a:pPr defTabSz="914400">
              <a:spcAft>
                <a:spcPts val="600"/>
              </a:spcAft>
            </a:pPr>
            <a:r>
              <a:rPr lang="en-US" sz="900" kern="1200" cap="all" baseline="0">
                <a:solidFill>
                  <a:srgbClr val="FFFFFF"/>
                </a:solidFill>
                <a:latin typeface="+mn-lt"/>
                <a:ea typeface="+mn-ea"/>
                <a:cs typeface="+mn-cs"/>
              </a:rPr>
              <a:t>Group 1</a:t>
            </a:r>
          </a:p>
        </p:txBody>
      </p:sp>
    </p:spTree>
    <p:extLst>
      <p:ext uri="{BB962C8B-B14F-4D97-AF65-F5344CB8AC3E}">
        <p14:creationId xmlns:p14="http://schemas.microsoft.com/office/powerpoint/2010/main" val="203871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743199" y="214952"/>
            <a:ext cx="5063240" cy="1088068"/>
          </a:xfrm>
        </p:spPr>
        <p:txBody>
          <a:bodyPr vert="horz" lIns="91440" tIns="45720" rIns="91440" bIns="45720" rtlCol="0" anchor="b">
            <a:normAutofit/>
          </a:bodyPr>
          <a:lstStyle/>
          <a:p>
            <a:pPr defTabSz="914400"/>
            <a:r>
              <a:rPr lang="en-US" sz="4800" spc="-50">
                <a:solidFill>
                  <a:schemeClr val="accent2"/>
                </a:solidFill>
              </a:rPr>
              <a:t>BUSINESS PROBLEM</a:t>
            </a:r>
          </a:p>
        </p:txBody>
      </p:sp>
      <p:sp>
        <p:nvSpPr>
          <p:cNvPr id="5" name="Rectangle 4">
            <a:extLst>
              <a:ext uri="{FF2B5EF4-FFF2-40B4-BE49-F238E27FC236}">
                <a16:creationId xmlns:a16="http://schemas.microsoft.com/office/drawing/2014/main" id="{6FC23882-83A9-4F75-A787-DBD785A2C4FF}"/>
              </a:ext>
            </a:extLst>
          </p:cNvPr>
          <p:cNvSpPr/>
          <p:nvPr/>
        </p:nvSpPr>
        <p:spPr>
          <a:xfrm>
            <a:off x="595861" y="1591451"/>
            <a:ext cx="5023286" cy="2883848"/>
          </a:xfrm>
          <a:prstGeom prst="rect">
            <a:avLst/>
          </a:prstGeom>
        </p:spPr>
        <p:txBody>
          <a:bodyPr vert="horz" lIns="0" tIns="45720" rIns="0" bIns="45720" rtlCol="0">
            <a:normAutofit/>
          </a:bodyPr>
          <a:lstStyle/>
          <a:p>
            <a:r>
              <a:rPr lang="en-US" sz="1400" kern="100" dirty="0">
                <a:cs typeface="Times New Roman" panose="02020603050405020304" pitchFamily="18" charset="0"/>
              </a:rPr>
              <a:t>Diabetes facts and figures show the growing global burden for individuals, families, and countries.</a:t>
            </a:r>
          </a:p>
          <a:p>
            <a:pPr defTabSz="342900">
              <a:lnSpc>
                <a:spcPct val="90000"/>
              </a:lnSpc>
              <a:spcAft>
                <a:spcPts val="600"/>
              </a:spcAft>
              <a:buClr>
                <a:schemeClr val="accent1"/>
              </a:buClr>
            </a:pPr>
            <a:endParaRPr lang="en-US" sz="1400" dirty="0"/>
          </a:p>
          <a:p>
            <a:pPr defTabSz="342900">
              <a:lnSpc>
                <a:spcPct val="90000"/>
              </a:lnSpc>
              <a:spcAft>
                <a:spcPts val="600"/>
              </a:spcAft>
              <a:buClr>
                <a:schemeClr val="accent1"/>
              </a:buClr>
            </a:pPr>
            <a:r>
              <a:rPr lang="en-US" sz="1400" kern="100" dirty="0">
                <a:cs typeface="Times New Roman" panose="02020603050405020304" pitchFamily="18" charset="0"/>
              </a:rPr>
              <a:t>Diabetes is a major cause of blindness, kidney failure, heart attacks, stroke, and lower limb amputation. It also imposes a significant economic burden due to healthcare costs and loss of productivity.</a:t>
            </a:r>
          </a:p>
          <a:p>
            <a:pPr defTabSz="342900">
              <a:lnSpc>
                <a:spcPct val="90000"/>
              </a:lnSpc>
              <a:spcAft>
                <a:spcPts val="600"/>
              </a:spcAft>
              <a:buClr>
                <a:schemeClr val="accent1"/>
              </a:buClr>
              <a:buFont typeface="Calibri" panose="020F0502020204030204" pitchFamily="34" charset="0"/>
            </a:pPr>
            <a:endParaRPr lang="en-US" sz="1400" kern="100" dirty="0">
              <a:cs typeface="Times New Roman" panose="02020603050405020304" pitchFamily="18" charset="0"/>
            </a:endParaRPr>
          </a:p>
          <a:p>
            <a:pPr defTabSz="342900">
              <a:lnSpc>
                <a:spcPct val="90000"/>
              </a:lnSpc>
              <a:spcAft>
                <a:spcPts val="600"/>
              </a:spcAft>
              <a:buClr>
                <a:schemeClr val="accent1"/>
              </a:buClr>
              <a:buFont typeface="Calibri" panose="020F0502020204030204" pitchFamily="34" charset="0"/>
            </a:pPr>
            <a:r>
              <a:rPr lang="en-US" sz="1400" kern="100" dirty="0">
                <a:cs typeface="Times New Roman" panose="02020603050405020304" pitchFamily="18" charset="0"/>
              </a:rPr>
              <a:t>This project aims to fill in the gap by analyzing data from CDC Diabetes Health Indicators  to identify the relationship between lifestyle and diabetes status and provide actionable insights to improve diabetes care and prevention.</a:t>
            </a:r>
          </a:p>
          <a:p>
            <a:pPr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p:txBody>
      </p:sp>
      <p:sp>
        <p:nvSpPr>
          <p:cNvPr id="29" name="Rectangle 2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Date Placeholder 2">
            <a:extLst>
              <a:ext uri="{FF2B5EF4-FFF2-40B4-BE49-F238E27FC236}">
                <a16:creationId xmlns:a16="http://schemas.microsoft.com/office/drawing/2014/main" id="{15808E16-0D8E-A946-1533-2CCB54EA8331}"/>
              </a:ext>
            </a:extLst>
          </p:cNvPr>
          <p:cNvSpPr>
            <a:spLocks noGrp="1"/>
          </p:cNvSpPr>
          <p:nvPr>
            <p:ph type="dt" sz="half" idx="10"/>
          </p:nvPr>
        </p:nvSpPr>
        <p:spPr>
          <a:xfrm>
            <a:off x="6264123" y="4844838"/>
            <a:ext cx="1553997" cy="273844"/>
          </a:xfrm>
        </p:spPr>
        <p:txBody>
          <a:bodyPr vert="horz" lIns="91440" tIns="45720" rIns="91440" bIns="45720" rtlCol="0" anchor="ctr">
            <a:normAutofit/>
          </a:bodyPr>
          <a:lstStyle/>
          <a:p>
            <a:pPr>
              <a:spcAft>
                <a:spcPts val="600"/>
              </a:spcAft>
            </a:pPr>
            <a:fld id="{9C70BC19-8306-4334-9D72-2334E2E9E4D4}" type="datetime7">
              <a:rPr lang="en-US" sz="900"/>
              <a:pPr>
                <a:spcAft>
                  <a:spcPts val="600"/>
                </a:spcAft>
              </a:pPr>
              <a:t>Aug-24</a:t>
            </a:fld>
            <a:endParaRPr lang="en-US" sz="900"/>
          </a:p>
        </p:txBody>
      </p:sp>
    </p:spTree>
    <p:extLst>
      <p:ext uri="{BB962C8B-B14F-4D97-AF65-F5344CB8AC3E}">
        <p14:creationId xmlns:p14="http://schemas.microsoft.com/office/powerpoint/2010/main" val="153375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822960" y="214952"/>
            <a:ext cx="7543800" cy="1088068"/>
          </a:xfrm>
        </p:spPr>
        <p:txBody>
          <a:bodyPr>
            <a:normAutofit/>
          </a:bodyPr>
          <a:lstStyle/>
          <a:p>
            <a:r>
              <a:rPr lang="en-US"/>
              <a:t>BUSINESS OBJECTIVES</a:t>
            </a:r>
            <a:endParaRPr lang="en-KE" dirty="0"/>
          </a:p>
        </p:txBody>
      </p:sp>
      <p:sp>
        <p:nvSpPr>
          <p:cNvPr id="3" name="Date Placeholder 2">
            <a:extLst>
              <a:ext uri="{FF2B5EF4-FFF2-40B4-BE49-F238E27FC236}">
                <a16:creationId xmlns:a16="http://schemas.microsoft.com/office/drawing/2014/main" id="{15808E16-0D8E-A946-1533-2CCB54EA8331}"/>
              </a:ext>
            </a:extLst>
          </p:cNvPr>
          <p:cNvSpPr>
            <a:spLocks noGrp="1"/>
          </p:cNvSpPr>
          <p:nvPr>
            <p:ph type="dt" sz="half" idx="10"/>
          </p:nvPr>
        </p:nvSpPr>
        <p:spPr>
          <a:xfrm>
            <a:off x="822960" y="4844838"/>
            <a:ext cx="1854203" cy="273844"/>
          </a:xfrm>
        </p:spPr>
        <p:txBody>
          <a:bodyPr>
            <a:normAutofit/>
          </a:bodyPr>
          <a:lstStyle/>
          <a:p>
            <a:pPr defTabSz="342900">
              <a:spcAft>
                <a:spcPts val="600"/>
              </a:spcAft>
            </a:pPr>
            <a:fld id="{9C70BC19-8306-4334-9D72-2334E2E9E4D4}" type="datetime7">
              <a:rPr lang="en-US" smtClean="0">
                <a:latin typeface="Calibri" panose="020F0502020204030204"/>
              </a:rPr>
              <a:pPr defTabSz="342900">
                <a:spcAft>
                  <a:spcPts val="600"/>
                </a:spcAft>
              </a:pPr>
              <a:t>Aug-24</a:t>
            </a:fld>
            <a:endParaRPr lang="en-KE">
              <a:latin typeface="Calibri" panose="020F0502020204030204"/>
            </a:endParaRPr>
          </a:p>
        </p:txBody>
      </p:sp>
      <p:graphicFrame>
        <p:nvGraphicFramePr>
          <p:cNvPr id="7" name="Content Placeholder 2">
            <a:extLst>
              <a:ext uri="{FF2B5EF4-FFF2-40B4-BE49-F238E27FC236}">
                <a16:creationId xmlns:a16="http://schemas.microsoft.com/office/drawing/2014/main" id="{6F81A884-8ABB-FE3F-F18D-8BFEEBC0BD22}"/>
              </a:ext>
            </a:extLst>
          </p:cNvPr>
          <p:cNvGraphicFramePr>
            <a:graphicFrameLocks noGrp="1"/>
          </p:cNvGraphicFramePr>
          <p:nvPr>
            <p:ph idx="1"/>
            <p:extLst>
              <p:ext uri="{D42A27DB-BD31-4B8C-83A1-F6EECF244321}">
                <p14:modId xmlns:p14="http://schemas.microsoft.com/office/powerpoint/2010/main" val="3133681930"/>
              </p:ext>
            </p:extLst>
          </p:nvPr>
        </p:nvGraphicFramePr>
        <p:xfrm>
          <a:off x="822722" y="1134836"/>
          <a:ext cx="7970214" cy="3633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33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369277" y="387626"/>
            <a:ext cx="2313633" cy="1577906"/>
          </a:xfrm>
        </p:spPr>
        <p:txBody>
          <a:bodyPr>
            <a:normAutofit/>
          </a:bodyPr>
          <a:lstStyle/>
          <a:p>
            <a:r>
              <a:rPr lang="en-US" sz="2300">
                <a:solidFill>
                  <a:srgbClr val="FFFFFF"/>
                </a:solidFill>
              </a:rPr>
              <a:t>DATA UNDERSTANDING</a:t>
            </a:r>
            <a:endParaRPr lang="en-KE" sz="2300">
              <a:solidFill>
                <a:srgbClr val="FFFFFF"/>
              </a:solidFill>
            </a:endParaRPr>
          </a:p>
        </p:txBody>
      </p:sp>
      <p:sp>
        <p:nvSpPr>
          <p:cNvPr id="3" name="Content Placeholder 2">
            <a:extLst>
              <a:ext uri="{FF2B5EF4-FFF2-40B4-BE49-F238E27FC236}">
                <a16:creationId xmlns:a16="http://schemas.microsoft.com/office/drawing/2014/main" id="{4E4E9BFC-5097-4DAE-81A6-C24AACD3C1AA}"/>
              </a:ext>
            </a:extLst>
          </p:cNvPr>
          <p:cNvSpPr>
            <a:spLocks noGrp="1"/>
          </p:cNvSpPr>
          <p:nvPr>
            <p:ph idx="1"/>
          </p:nvPr>
        </p:nvSpPr>
        <p:spPr>
          <a:xfrm>
            <a:off x="369278" y="1990350"/>
            <a:ext cx="2313633" cy="2501639"/>
          </a:xfrm>
        </p:spPr>
        <p:txBody>
          <a:bodyPr>
            <a:normAutofit/>
          </a:bodyPr>
          <a:lstStyle/>
          <a:p>
            <a:endParaRPr lang="en-US" sz="1100">
              <a:solidFill>
                <a:srgbClr val="FFFFFF"/>
              </a:solidFill>
            </a:endParaRPr>
          </a:p>
          <a:p>
            <a:pPr marL="0" indent="0">
              <a:buNone/>
            </a:pPr>
            <a:r>
              <a:rPr lang="en-US" sz="1100">
                <a:solidFill>
                  <a:srgbClr val="FFFFFF"/>
                </a:solidFill>
              </a:rPr>
              <a:t>The Diabetes Health Indicators Dataset contains healthcare statistics and lifestyle survey information about people in general along with their diagnosis of diabetes in the US.</a:t>
            </a:r>
          </a:p>
          <a:p>
            <a:endParaRPr lang="en-US" sz="1100">
              <a:solidFill>
                <a:srgbClr val="FFFFFF"/>
              </a:solidFill>
            </a:endParaRPr>
          </a:p>
        </p:txBody>
      </p:sp>
      <p:sp>
        <p:nvSpPr>
          <p:cNvPr id="55" name="Rectangle 5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Date Placeholder 4">
            <a:extLst>
              <a:ext uri="{FF2B5EF4-FFF2-40B4-BE49-F238E27FC236}">
                <a16:creationId xmlns:a16="http://schemas.microsoft.com/office/drawing/2014/main" id="{C0CF02CB-4ACB-5624-6729-E4ADD140C381}"/>
              </a:ext>
            </a:extLst>
          </p:cNvPr>
          <p:cNvSpPr>
            <a:spLocks noGrp="1"/>
          </p:cNvSpPr>
          <p:nvPr>
            <p:ph type="dt" sz="half" idx="10"/>
          </p:nvPr>
        </p:nvSpPr>
        <p:spPr>
          <a:xfrm>
            <a:off x="4023151" y="4844838"/>
            <a:ext cx="1301528" cy="273844"/>
          </a:xfrm>
        </p:spPr>
        <p:txBody>
          <a:bodyPr>
            <a:normAutofit/>
          </a:bodyPr>
          <a:lstStyle/>
          <a:p>
            <a:pPr algn="r" defTabSz="342900">
              <a:spcAft>
                <a:spcPts val="600"/>
              </a:spcAft>
            </a:pPr>
            <a:fld id="{57ECE880-9938-41CC-96D7-72657072CEC7}" type="datetime7">
              <a:rPr lang="en-US" smtClean="0">
                <a:latin typeface="Calibri" panose="020F0502020204030204"/>
              </a:rPr>
              <a:pPr algn="r" defTabSz="342900">
                <a:spcAft>
                  <a:spcPts val="600"/>
                </a:spcAft>
              </a:pPr>
              <a:t>Aug-24</a:t>
            </a:fld>
            <a:endParaRPr lang="en-KE">
              <a:latin typeface="Calibri" panose="020F0502020204030204"/>
            </a:endParaRPr>
          </a:p>
        </p:txBody>
      </p:sp>
      <p:graphicFrame>
        <p:nvGraphicFramePr>
          <p:cNvPr id="8" name="Table 7">
            <a:extLst>
              <a:ext uri="{FF2B5EF4-FFF2-40B4-BE49-F238E27FC236}">
                <a16:creationId xmlns:a16="http://schemas.microsoft.com/office/drawing/2014/main" id="{B7524821-04A6-4CEB-892C-D1EDE2932FD4}"/>
              </a:ext>
            </a:extLst>
          </p:cNvPr>
          <p:cNvGraphicFramePr>
            <a:graphicFrameLocks noGrp="1"/>
          </p:cNvGraphicFramePr>
          <p:nvPr>
            <p:extLst>
              <p:ext uri="{D42A27DB-BD31-4B8C-83A1-F6EECF244321}">
                <p14:modId xmlns:p14="http://schemas.microsoft.com/office/powerpoint/2010/main" val="1859749386"/>
              </p:ext>
            </p:extLst>
          </p:nvPr>
        </p:nvGraphicFramePr>
        <p:xfrm>
          <a:off x="3241222" y="236764"/>
          <a:ext cx="5609844" cy="4727125"/>
        </p:xfrm>
        <a:graphic>
          <a:graphicData uri="http://schemas.openxmlformats.org/drawingml/2006/table">
            <a:tbl>
              <a:tblPr firstRow="1" bandRow="1">
                <a:tableStyleId>{8799B23B-EC83-4686-B30A-512413B5E67A}</a:tableStyleId>
              </a:tblPr>
              <a:tblGrid>
                <a:gridCol w="1167699">
                  <a:extLst>
                    <a:ext uri="{9D8B030D-6E8A-4147-A177-3AD203B41FA5}">
                      <a16:colId xmlns:a16="http://schemas.microsoft.com/office/drawing/2014/main" val="809347072"/>
                    </a:ext>
                  </a:extLst>
                </a:gridCol>
                <a:gridCol w="890881">
                  <a:extLst>
                    <a:ext uri="{9D8B030D-6E8A-4147-A177-3AD203B41FA5}">
                      <a16:colId xmlns:a16="http://schemas.microsoft.com/office/drawing/2014/main" val="4165009531"/>
                    </a:ext>
                  </a:extLst>
                </a:gridCol>
                <a:gridCol w="3551264">
                  <a:extLst>
                    <a:ext uri="{9D8B030D-6E8A-4147-A177-3AD203B41FA5}">
                      <a16:colId xmlns:a16="http://schemas.microsoft.com/office/drawing/2014/main" val="3463907235"/>
                    </a:ext>
                  </a:extLst>
                </a:gridCol>
              </a:tblGrid>
              <a:tr h="170218">
                <a:tc>
                  <a:txBody>
                    <a:bodyPr/>
                    <a:lstStyle/>
                    <a:p>
                      <a:pPr algn="ctr" fontAlgn="ctr"/>
                      <a:r>
                        <a:rPr lang="en-US" sz="700" b="0" u="none" strike="noStrike" cap="none" spc="0" dirty="0">
                          <a:solidFill>
                            <a:srgbClr val="004B34"/>
                          </a:solidFill>
                          <a:effectLst/>
                        </a:rPr>
                        <a:t>Variable Name</a:t>
                      </a:r>
                      <a:endParaRPr lang="en-US" sz="700" b="0" i="0" u="none" strike="noStrike" cap="none" spc="0" dirty="0">
                        <a:solidFill>
                          <a:srgbClr val="004B34"/>
                        </a:solidFill>
                        <a:effectLst/>
                        <a:latin typeface="Segoe UI" panose="020B0502040204020203" pitchFamily="34" charset="0"/>
                      </a:endParaRPr>
                    </a:p>
                  </a:txBody>
                  <a:tcPr marL="796" marR="796" marT="14319" marB="0" anchor="ctr"/>
                </a:tc>
                <a:tc>
                  <a:txBody>
                    <a:bodyPr/>
                    <a:lstStyle/>
                    <a:p>
                      <a:pPr algn="ctr" fontAlgn="ctr"/>
                      <a:r>
                        <a:rPr lang="en-US" sz="700" b="0" u="none" strike="noStrike" cap="none" spc="0" dirty="0">
                          <a:solidFill>
                            <a:srgbClr val="004B34"/>
                          </a:solidFill>
                          <a:effectLst/>
                        </a:rPr>
                        <a:t>Demographic</a:t>
                      </a:r>
                      <a:endParaRPr lang="en-US" sz="700" b="0" i="0" u="none" strike="noStrike" cap="none" spc="0" dirty="0">
                        <a:solidFill>
                          <a:srgbClr val="004B34"/>
                        </a:solidFill>
                        <a:effectLst/>
                        <a:latin typeface="Segoe UI" panose="020B0502040204020203" pitchFamily="34" charset="0"/>
                      </a:endParaRPr>
                    </a:p>
                  </a:txBody>
                  <a:tcPr marL="796" marR="796" marT="14319" marB="0" anchor="ctr"/>
                </a:tc>
                <a:tc>
                  <a:txBody>
                    <a:bodyPr/>
                    <a:lstStyle/>
                    <a:p>
                      <a:pPr algn="ctr" fontAlgn="ctr"/>
                      <a:r>
                        <a:rPr lang="en-US" sz="700" b="0" u="none" strike="noStrike" cap="none" spc="0" dirty="0">
                          <a:solidFill>
                            <a:srgbClr val="004B34"/>
                          </a:solidFill>
                          <a:effectLst/>
                        </a:rPr>
                        <a:t>Description</a:t>
                      </a:r>
                      <a:endParaRPr lang="en-US" sz="700" b="0" i="0" u="none" strike="noStrike" cap="none" spc="0" dirty="0">
                        <a:solidFill>
                          <a:srgbClr val="004B34"/>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628559506"/>
                  </a:ext>
                </a:extLst>
              </a:tr>
              <a:tr h="148845">
                <a:tc>
                  <a:txBody>
                    <a:bodyPr/>
                    <a:lstStyle/>
                    <a:p>
                      <a:pPr algn="l" fontAlgn="ctr"/>
                      <a:r>
                        <a:rPr lang="en-US" sz="600" u="none" strike="noStrike" cap="none" spc="0">
                          <a:solidFill>
                            <a:schemeClr val="tx1"/>
                          </a:solidFill>
                          <a:effectLst/>
                        </a:rPr>
                        <a:t>Diabetes_binary</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pt-BR" sz="600" u="none" strike="noStrike" cap="none" spc="0">
                          <a:solidFill>
                            <a:schemeClr val="tx1"/>
                          </a:solidFill>
                          <a:effectLst/>
                        </a:rPr>
                        <a:t>0 = no diabetes 1 = prediabetes or diabetes</a:t>
                      </a:r>
                      <a:endParaRPr lang="pt-BR"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6666281"/>
                  </a:ext>
                </a:extLst>
              </a:tr>
              <a:tr h="148845">
                <a:tc>
                  <a:txBody>
                    <a:bodyPr/>
                    <a:lstStyle/>
                    <a:p>
                      <a:pPr algn="l" fontAlgn="ctr"/>
                      <a:r>
                        <a:rPr lang="en-US" sz="600" u="none" strike="noStrike" cap="none" spc="0">
                          <a:solidFill>
                            <a:schemeClr val="tx1"/>
                          </a:solidFill>
                          <a:effectLst/>
                        </a:rPr>
                        <a:t>HighBP</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0 = no high BP 1 = high BP</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4232388271"/>
                  </a:ext>
                </a:extLst>
              </a:tr>
              <a:tr h="148845">
                <a:tc>
                  <a:txBody>
                    <a:bodyPr/>
                    <a:lstStyle/>
                    <a:p>
                      <a:pPr algn="l" fontAlgn="ctr"/>
                      <a:r>
                        <a:rPr lang="en-US" sz="600" u="none" strike="noStrike" cap="none" spc="0">
                          <a:solidFill>
                            <a:schemeClr val="tx1"/>
                          </a:solidFill>
                          <a:effectLst/>
                        </a:rPr>
                        <a:t>HighChol</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0 = no high cholesterol 1 = high cholesterol</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212628431"/>
                  </a:ext>
                </a:extLst>
              </a:tr>
              <a:tr h="148845">
                <a:tc>
                  <a:txBody>
                    <a:bodyPr/>
                    <a:lstStyle/>
                    <a:p>
                      <a:pPr algn="l" fontAlgn="ctr"/>
                      <a:r>
                        <a:rPr lang="en-US" sz="600" u="none" strike="noStrike" cap="none" spc="0">
                          <a:solidFill>
                            <a:schemeClr val="tx1"/>
                          </a:solidFill>
                          <a:effectLst/>
                        </a:rPr>
                        <a:t>CholCheck</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0 = no cholesterol check in 5 years 1 = yes cholesterol check in 5 years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2156256778"/>
                  </a:ext>
                </a:extLst>
              </a:tr>
              <a:tr h="148845">
                <a:tc>
                  <a:txBody>
                    <a:bodyPr/>
                    <a:lstStyle/>
                    <a:p>
                      <a:pPr algn="l" fontAlgn="ctr"/>
                      <a:r>
                        <a:rPr lang="en-US" sz="600" u="none" strike="noStrike" cap="none" spc="0">
                          <a:solidFill>
                            <a:schemeClr val="tx1"/>
                          </a:solidFill>
                          <a:effectLst/>
                        </a:rPr>
                        <a:t>BMI</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Body Mass Index</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2558410757"/>
                  </a:ext>
                </a:extLst>
              </a:tr>
              <a:tr h="255705">
                <a:tc>
                  <a:txBody>
                    <a:bodyPr/>
                    <a:lstStyle/>
                    <a:p>
                      <a:pPr algn="l" fontAlgn="ctr"/>
                      <a:r>
                        <a:rPr lang="en-US" sz="600" u="none" strike="noStrike" cap="none" spc="0">
                          <a:solidFill>
                            <a:schemeClr val="tx1"/>
                          </a:solidFill>
                          <a:effectLst/>
                        </a:rPr>
                        <a:t>Smoker</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Have you smoked at least 100 cigarettes in your entire life? [Note: 5 packs = 100 cigarettes]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519305254"/>
                  </a:ext>
                </a:extLst>
              </a:tr>
              <a:tr h="148845">
                <a:tc>
                  <a:txBody>
                    <a:bodyPr/>
                    <a:lstStyle/>
                    <a:p>
                      <a:pPr algn="l" fontAlgn="ctr"/>
                      <a:r>
                        <a:rPr lang="en-US" sz="600" u="none" strike="noStrike" cap="none" spc="0">
                          <a:solidFill>
                            <a:schemeClr val="tx1"/>
                          </a:solidFill>
                          <a:effectLst/>
                        </a:rPr>
                        <a:t>Stroke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(Ever told) you had a stroke.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979244936"/>
                  </a:ext>
                </a:extLst>
              </a:tr>
              <a:tr h="148845">
                <a:tc>
                  <a:txBody>
                    <a:bodyPr/>
                    <a:lstStyle/>
                    <a:p>
                      <a:pPr algn="l" fontAlgn="ctr"/>
                      <a:r>
                        <a:rPr lang="en-US" sz="600" u="none" strike="noStrike" cap="none" spc="0">
                          <a:solidFill>
                            <a:schemeClr val="tx1"/>
                          </a:solidFill>
                          <a:effectLst/>
                        </a:rPr>
                        <a:t>HeartDiseaseorAttack</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coronary heart disease (CHD) or myocardial infarction (MI)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4051732131"/>
                  </a:ext>
                </a:extLst>
              </a:tr>
              <a:tr h="148845">
                <a:tc>
                  <a:txBody>
                    <a:bodyPr/>
                    <a:lstStyle/>
                    <a:p>
                      <a:pPr algn="l" fontAlgn="ctr"/>
                      <a:r>
                        <a:rPr lang="en-US" sz="600" u="none" strike="noStrike" cap="none" spc="0">
                          <a:solidFill>
                            <a:schemeClr val="tx1"/>
                          </a:solidFill>
                          <a:effectLst/>
                        </a:rPr>
                        <a:t>PhysActivity</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physical activity in past 30 days - not including job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797427225"/>
                  </a:ext>
                </a:extLst>
              </a:tr>
              <a:tr h="148845">
                <a:tc>
                  <a:txBody>
                    <a:bodyPr/>
                    <a:lstStyle/>
                    <a:p>
                      <a:pPr algn="l" fontAlgn="ctr"/>
                      <a:r>
                        <a:rPr lang="en-US" sz="600" u="none" strike="noStrike" cap="none" spc="0">
                          <a:solidFill>
                            <a:schemeClr val="tx1"/>
                          </a:solidFill>
                          <a:effectLst/>
                        </a:rPr>
                        <a:t>Fruits</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Consume Fruit 1 or more times per day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961840597"/>
                  </a:ext>
                </a:extLst>
              </a:tr>
              <a:tr h="148845">
                <a:tc>
                  <a:txBody>
                    <a:bodyPr/>
                    <a:lstStyle/>
                    <a:p>
                      <a:pPr algn="l" fontAlgn="ctr"/>
                      <a:r>
                        <a:rPr lang="en-US" sz="600" u="none" strike="noStrike" cap="none" spc="0">
                          <a:solidFill>
                            <a:schemeClr val="tx1"/>
                          </a:solidFill>
                          <a:effectLst/>
                        </a:rPr>
                        <a:t>Veggies</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Consume Vegetables 1 or more times per day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752339695"/>
                  </a:ext>
                </a:extLst>
              </a:tr>
              <a:tr h="255705">
                <a:tc>
                  <a:txBody>
                    <a:bodyPr/>
                    <a:lstStyle/>
                    <a:p>
                      <a:pPr algn="l" fontAlgn="ctr"/>
                      <a:r>
                        <a:rPr lang="en-US" sz="600" u="none" strike="noStrike" cap="none" spc="0">
                          <a:solidFill>
                            <a:schemeClr val="tx1"/>
                          </a:solidFill>
                          <a:effectLst/>
                        </a:rPr>
                        <a:t>HvyAlcoholConsump</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Heavy drinkers (adult men having more than 14 drinks per week and adult women having more than 7 drinks per week)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2129717231"/>
                  </a:ext>
                </a:extLst>
              </a:tr>
              <a:tr h="255705">
                <a:tc>
                  <a:txBody>
                    <a:bodyPr/>
                    <a:lstStyle/>
                    <a:p>
                      <a:pPr algn="l" fontAlgn="ctr"/>
                      <a:r>
                        <a:rPr lang="en-US" sz="600" u="none" strike="noStrike" cap="none" spc="0">
                          <a:solidFill>
                            <a:schemeClr val="tx1"/>
                          </a:solidFill>
                          <a:effectLst/>
                        </a:rPr>
                        <a:t>AnyHealthcare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Have any kind of health care coverage, including health insurance, prepaid plans such as HMO, etc.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3168934738"/>
                  </a:ext>
                </a:extLst>
              </a:tr>
              <a:tr h="255705">
                <a:tc>
                  <a:txBody>
                    <a:bodyPr/>
                    <a:lstStyle/>
                    <a:p>
                      <a:pPr algn="l" fontAlgn="ctr"/>
                      <a:r>
                        <a:rPr lang="en-US" sz="600" u="none" strike="noStrike" cap="none" spc="0">
                          <a:solidFill>
                            <a:schemeClr val="tx1"/>
                          </a:solidFill>
                          <a:effectLst/>
                        </a:rPr>
                        <a:t>NoDocbcCost</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Was there a time in the past 12 months when you needed to see a doctor but could not because of cost?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3222377833"/>
                  </a:ext>
                </a:extLst>
              </a:tr>
              <a:tr h="255705">
                <a:tc>
                  <a:txBody>
                    <a:bodyPr/>
                    <a:lstStyle/>
                    <a:p>
                      <a:pPr algn="l" fontAlgn="ctr"/>
                      <a:r>
                        <a:rPr lang="en-US" sz="600" u="none" strike="noStrike" cap="none" spc="0">
                          <a:solidFill>
                            <a:schemeClr val="tx1"/>
                          </a:solidFill>
                          <a:effectLst/>
                        </a:rPr>
                        <a:t>GenHlth</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Would you say that in general your health is: scale 1-5 1 = excellent 2 = very good 3 = good 4 = fair 5 = poor</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516600255"/>
                  </a:ext>
                </a:extLst>
              </a:tr>
              <a:tr h="362563">
                <a:tc>
                  <a:txBody>
                    <a:bodyPr/>
                    <a:lstStyle/>
                    <a:p>
                      <a:pPr algn="l" fontAlgn="ctr"/>
                      <a:r>
                        <a:rPr lang="en-US" sz="600" u="none" strike="noStrike" cap="none" spc="0">
                          <a:solidFill>
                            <a:schemeClr val="tx1"/>
                          </a:solidFill>
                          <a:effectLst/>
                        </a:rPr>
                        <a:t>MentHlth</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Now thinking about your mental health, which includes stress, depression, and problems with emotions, for how many days during the past 30 days was your mental health not good? scale 1-30 days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607583110"/>
                  </a:ext>
                </a:extLst>
              </a:tr>
              <a:tr h="255705">
                <a:tc>
                  <a:txBody>
                    <a:bodyPr/>
                    <a:lstStyle/>
                    <a:p>
                      <a:pPr algn="l" fontAlgn="ctr"/>
                      <a:r>
                        <a:rPr lang="en-US" sz="600" u="none" strike="noStrike" cap="none" spc="0">
                          <a:solidFill>
                            <a:schemeClr val="tx1"/>
                          </a:solidFill>
                          <a:effectLst/>
                        </a:rPr>
                        <a:t>PhysHlth</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Now thinking about your physical health, which includes physical illness and injury, for how many days during the past 30 days was your physical health not good? scale 1-30 days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375073699"/>
                  </a:ext>
                </a:extLst>
              </a:tr>
              <a:tr h="148845">
                <a:tc>
                  <a:txBody>
                    <a:bodyPr/>
                    <a:lstStyle/>
                    <a:p>
                      <a:pPr algn="l" fontAlgn="ctr"/>
                      <a:r>
                        <a:rPr lang="en-US" sz="600" u="none" strike="noStrike" cap="none" spc="0">
                          <a:solidFill>
                            <a:schemeClr val="tx1"/>
                          </a:solidFill>
                          <a:effectLst/>
                        </a:rPr>
                        <a:t>DiffWalk</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KE" sz="600" u="none" strike="noStrike" cap="none" spc="0">
                          <a:solidFill>
                            <a:schemeClr val="tx1"/>
                          </a:solidFill>
                          <a:effectLst/>
                        </a:rPr>
                        <a:t> </a:t>
                      </a:r>
                      <a:endParaRPr lang="en-KE"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Do you have serious difficulty walking or climbing stairs? 0 = no 1 = yes</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3067669903"/>
                  </a:ext>
                </a:extLst>
              </a:tr>
              <a:tr h="148845">
                <a:tc>
                  <a:txBody>
                    <a:bodyPr/>
                    <a:lstStyle/>
                    <a:p>
                      <a:pPr algn="l" fontAlgn="ctr"/>
                      <a:r>
                        <a:rPr lang="en-US" sz="600" u="none" strike="noStrike" cap="none" spc="0">
                          <a:solidFill>
                            <a:schemeClr val="tx1"/>
                          </a:solidFill>
                          <a:effectLst/>
                        </a:rPr>
                        <a:t>Sex</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Sex</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0 = female 1 = male</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449108734"/>
                  </a:ext>
                </a:extLst>
              </a:tr>
              <a:tr h="148845">
                <a:tc>
                  <a:txBody>
                    <a:bodyPr/>
                    <a:lstStyle/>
                    <a:p>
                      <a:pPr algn="l" fontAlgn="ctr"/>
                      <a:r>
                        <a:rPr lang="en-US" sz="600" u="none" strike="noStrike" cap="none" spc="0">
                          <a:solidFill>
                            <a:schemeClr val="tx1"/>
                          </a:solidFill>
                          <a:effectLst/>
                        </a:rPr>
                        <a:t>Age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Age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13-level age category (_AGEG5YR see codebook) 1 = 18-24 9 = 60-64 13 = 80 or older</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2469150442"/>
                  </a:ext>
                </a:extLst>
              </a:tr>
              <a:tr h="469424">
                <a:tc>
                  <a:txBody>
                    <a:bodyPr/>
                    <a:lstStyle/>
                    <a:p>
                      <a:pPr algn="l" fontAlgn="ctr"/>
                      <a:r>
                        <a:rPr lang="en-US" sz="600" u="none" strike="noStrike" cap="none" spc="0">
                          <a:solidFill>
                            <a:schemeClr val="tx1"/>
                          </a:solidFill>
                          <a:effectLst/>
                        </a:rPr>
                        <a:t>Education</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Education Level</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Education level (EDUCA see codebook) scale 1-6 1 = Never attended school or only kindergarten 2 = Grades 1 through 8 (Elementary) 3 = Grades 9 through 11 (Some high school) 4 = Grade 12 or GED (High school graduate) 5 = College 1 year to 3 years (Some college or technical school) 6 = College 4 years or more (College graduate)</a:t>
                      </a:r>
                      <a:endParaRPr lang="en-US" sz="600" b="0" i="0" u="none" strike="noStrike" cap="none" spc="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2403321425"/>
                  </a:ext>
                </a:extLst>
              </a:tr>
              <a:tr h="255705">
                <a:tc>
                  <a:txBody>
                    <a:bodyPr/>
                    <a:lstStyle/>
                    <a:p>
                      <a:pPr algn="l" fontAlgn="ctr"/>
                      <a:r>
                        <a:rPr lang="en-US" sz="600" u="none" strike="noStrike" cap="none" spc="0">
                          <a:solidFill>
                            <a:schemeClr val="tx1"/>
                          </a:solidFill>
                          <a:effectLst/>
                        </a:rPr>
                        <a:t>Income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a:solidFill>
                            <a:schemeClr val="tx1"/>
                          </a:solidFill>
                          <a:effectLst/>
                        </a:rPr>
                        <a:t>Income</a:t>
                      </a:r>
                      <a:endParaRPr lang="en-US" sz="600" b="0" i="0" u="none" strike="noStrike" cap="none" spc="0">
                        <a:solidFill>
                          <a:schemeClr val="tx1"/>
                        </a:solidFill>
                        <a:effectLst/>
                        <a:latin typeface="Segoe UI" panose="020B0502040204020203" pitchFamily="34" charset="0"/>
                      </a:endParaRPr>
                    </a:p>
                  </a:txBody>
                  <a:tcPr marL="796" marR="796" marT="14319" marB="0" anchor="ctr"/>
                </a:tc>
                <a:tc>
                  <a:txBody>
                    <a:bodyPr/>
                    <a:lstStyle/>
                    <a:p>
                      <a:pPr algn="l" fontAlgn="ctr"/>
                      <a:r>
                        <a:rPr lang="en-US" sz="600" u="none" strike="noStrike" cap="none" spc="0" dirty="0">
                          <a:solidFill>
                            <a:schemeClr val="tx1"/>
                          </a:solidFill>
                          <a:effectLst/>
                        </a:rPr>
                        <a:t>Income scale (INCOME2 see codebook) scale 1-8 1 = less than $10,000 5 = less than $35,000 8 = $75,000 or more</a:t>
                      </a:r>
                      <a:endParaRPr lang="en-US" sz="600" b="0" i="0" u="none" strike="noStrike" cap="none" spc="0" dirty="0">
                        <a:solidFill>
                          <a:schemeClr val="tx1"/>
                        </a:solidFill>
                        <a:effectLst/>
                        <a:latin typeface="Segoe UI" panose="020B0502040204020203" pitchFamily="34" charset="0"/>
                      </a:endParaRPr>
                    </a:p>
                  </a:txBody>
                  <a:tcPr marL="796" marR="796" marT="14319" marB="0" anchor="ctr"/>
                </a:tc>
                <a:extLst>
                  <a:ext uri="{0D108BD9-81ED-4DB2-BD59-A6C34878D82A}">
                    <a16:rowId xmlns:a16="http://schemas.microsoft.com/office/drawing/2014/main" val="1296834570"/>
                  </a:ext>
                </a:extLst>
              </a:tr>
            </a:tbl>
          </a:graphicData>
        </a:graphic>
      </p:graphicFrame>
    </p:spTree>
    <p:extLst>
      <p:ext uri="{BB962C8B-B14F-4D97-AF65-F5344CB8AC3E}">
        <p14:creationId xmlns:p14="http://schemas.microsoft.com/office/powerpoint/2010/main" val="346759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defTabSz="342900"/>
            <a:endParaRPr lang="en-US" sz="1350" dirty="0">
              <a:solidFill>
                <a:prstClr val="white"/>
              </a:solidFill>
              <a:latin typeface="Calibri" panose="020F0502020204030204"/>
            </a:endParaRPr>
          </a:p>
        </p:txBody>
      </p:sp>
      <p:sp>
        <p:nvSpPr>
          <p:cNvPr id="11" name="Rectangle 1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B01DD5-FC76-4041-9136-C54FDDCD1DAE}"/>
              </a:ext>
            </a:extLst>
          </p:cNvPr>
          <p:cNvSpPr>
            <a:spLocks noGrp="1"/>
          </p:cNvSpPr>
          <p:nvPr>
            <p:ph type="title"/>
          </p:nvPr>
        </p:nvSpPr>
        <p:spPr>
          <a:xfrm>
            <a:off x="369278" y="387626"/>
            <a:ext cx="2313633" cy="4329630"/>
          </a:xfrm>
        </p:spPr>
        <p:txBody>
          <a:bodyPr anchor="ctr">
            <a:normAutofit/>
          </a:bodyPr>
          <a:lstStyle/>
          <a:p>
            <a:r>
              <a:rPr lang="en-US" sz="2700" dirty="0">
                <a:solidFill>
                  <a:srgbClr val="FFFFFF"/>
                </a:solidFill>
              </a:rPr>
              <a:t>Overview</a:t>
            </a:r>
            <a:endParaRPr lang="en-KE" sz="2700" dirty="0">
              <a:solidFill>
                <a:srgbClr val="FFFFFF"/>
              </a:solidFill>
            </a:endParaRPr>
          </a:p>
        </p:txBody>
      </p:sp>
      <p:sp>
        <p:nvSpPr>
          <p:cNvPr id="13" name="Rectangle 12">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7825C4E-CCDD-A19C-4A6C-EB93AB9C62D9}"/>
              </a:ext>
            </a:extLst>
          </p:cNvPr>
          <p:cNvGraphicFramePr>
            <a:graphicFrameLocks noGrp="1"/>
          </p:cNvGraphicFramePr>
          <p:nvPr>
            <p:ph idx="1"/>
            <p:extLst>
              <p:ext uri="{D42A27DB-BD31-4B8C-83A1-F6EECF244321}">
                <p14:modId xmlns:p14="http://schemas.microsoft.com/office/powerpoint/2010/main" val="907630151"/>
              </p:ext>
            </p:extLst>
          </p:nvPr>
        </p:nvGraphicFramePr>
        <p:xfrm>
          <a:off x="3556398" y="479822"/>
          <a:ext cx="5098256" cy="4237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55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9" name="Rectangle 315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61" name="Rectangle 316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63" name="Straight Connector 316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65" name="Rectangle 316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20547-CB37-7848-6462-27840397797D}"/>
              </a:ext>
            </a:extLst>
          </p:cNvPr>
          <p:cNvSpPr>
            <a:spLocks noGrp="1"/>
          </p:cNvSpPr>
          <p:nvPr>
            <p:ph type="title"/>
          </p:nvPr>
        </p:nvSpPr>
        <p:spPr>
          <a:xfrm>
            <a:off x="4808763" y="476209"/>
            <a:ext cx="3845379" cy="1088068"/>
          </a:xfrm>
        </p:spPr>
        <p:txBody>
          <a:bodyPr vert="horz" lIns="91440" tIns="45720" rIns="91440" bIns="45720" rtlCol="0" anchor="b">
            <a:normAutofit/>
          </a:bodyPr>
          <a:lstStyle/>
          <a:p>
            <a:pPr defTabSz="914400"/>
            <a:r>
              <a:rPr lang="en-US" sz="3000" spc="-50">
                <a:solidFill>
                  <a:schemeClr val="tx1">
                    <a:lumMod val="75000"/>
                    <a:lumOff val="25000"/>
                  </a:schemeClr>
                </a:solidFill>
              </a:rPr>
              <a:t>Correlation of features to Diabetes status</a:t>
            </a:r>
          </a:p>
        </p:txBody>
      </p:sp>
      <p:cxnSp>
        <p:nvCxnSpPr>
          <p:cNvPr id="3167" name="Straight Connector 316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1564641"/>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0FA482A-8A0D-DC83-42E0-BDD5CEA795E3}"/>
              </a:ext>
            </a:extLst>
          </p:cNvPr>
          <p:cNvSpPr>
            <a:spLocks noGrp="1"/>
          </p:cNvSpPr>
          <p:nvPr>
            <p:ph type="body" sz="half" idx="2"/>
          </p:nvPr>
        </p:nvSpPr>
        <p:spPr>
          <a:xfrm>
            <a:off x="4808763" y="1649185"/>
            <a:ext cx="3845379" cy="2752635"/>
          </a:xfrm>
        </p:spPr>
        <p:txBody>
          <a:bodyPr vert="horz" lIns="0" tIns="45720" rIns="0" bIns="45720" rtlCol="0">
            <a:normAutofit/>
          </a:bodyPr>
          <a:lstStyle/>
          <a:p>
            <a:pPr defTabSz="914400"/>
            <a:r>
              <a:rPr lang="en-US" dirty="0">
                <a:solidFill>
                  <a:schemeClr val="tx1">
                    <a:lumMod val="75000"/>
                    <a:lumOff val="25000"/>
                  </a:schemeClr>
                </a:solidFill>
              </a:rPr>
              <a:t>Top three features with moderate Positive Correlation: The General health at 25%, Level of high blood pressure at 24% and BMI at 19.7%.</a:t>
            </a:r>
          </a:p>
          <a:p>
            <a:pPr defTabSz="914400"/>
            <a:r>
              <a:rPr lang="en-US" dirty="0">
                <a:solidFill>
                  <a:schemeClr val="tx1">
                    <a:lumMod val="75000"/>
                    <a:lumOff val="25000"/>
                  </a:schemeClr>
                </a:solidFill>
              </a:rPr>
              <a:t>The bottom three features with negative correlation to diabetes status include: The level of Income at 12.5%, Education at 10% and level of physical activity at 7%.</a:t>
            </a:r>
          </a:p>
          <a:p>
            <a:pPr defTabSz="914400"/>
            <a:endParaRPr lang="en-US" dirty="0">
              <a:solidFill>
                <a:schemeClr val="tx1">
                  <a:lumMod val="75000"/>
                  <a:lumOff val="25000"/>
                </a:schemeClr>
              </a:solidFill>
            </a:endParaRPr>
          </a:p>
          <a:p>
            <a:pPr defTabSz="914400"/>
            <a:endParaRPr lang="en-US" dirty="0">
              <a:solidFill>
                <a:schemeClr val="tx1">
                  <a:lumMod val="75000"/>
                  <a:lumOff val="25000"/>
                </a:schemeClr>
              </a:solidFill>
            </a:endParaRPr>
          </a:p>
        </p:txBody>
      </p:sp>
      <p:sp>
        <p:nvSpPr>
          <p:cNvPr id="3169" name="Rectangle 316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71" name="Rectangle 317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a:extLst>
              <a:ext uri="{FF2B5EF4-FFF2-40B4-BE49-F238E27FC236}">
                <a16:creationId xmlns:a16="http://schemas.microsoft.com/office/drawing/2014/main" id="{587965C2-569D-49B1-8E8A-3D81AA04A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59" y="438394"/>
            <a:ext cx="4691804" cy="405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253932"/>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4921</TotalTime>
  <Words>1375</Words>
  <Application>Microsoft Office PowerPoint</Application>
  <PresentationFormat>On-screen Show (16:9)</PresentationFormat>
  <Paragraphs>237</Paragraphs>
  <Slides>27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Open Sans</vt:lpstr>
      <vt:lpstr>Times New Roman</vt:lpstr>
      <vt:lpstr>Calibri Light</vt:lpstr>
      <vt:lpstr>Calibri</vt:lpstr>
      <vt:lpstr>Arial</vt:lpstr>
      <vt:lpstr>Segoe UI</vt:lpstr>
      <vt:lpstr>Retrospect</vt:lpstr>
      <vt:lpstr>1_Retrospect</vt:lpstr>
      <vt:lpstr>Diabetes Health Indicators</vt:lpstr>
      <vt:lpstr>OVERVIEW  </vt:lpstr>
      <vt:lpstr>INTRODUCTION</vt:lpstr>
      <vt:lpstr>Global View- Diabetes Atlas 2021</vt:lpstr>
      <vt:lpstr>BUSINESS PROBLEM</vt:lpstr>
      <vt:lpstr>BUSINESS OBJECTIVES</vt:lpstr>
      <vt:lpstr>DATA UNDERSTANDING</vt:lpstr>
      <vt:lpstr>Overview</vt:lpstr>
      <vt:lpstr>Correlation of features to Diabetes status</vt:lpstr>
      <vt:lpstr>PowerPoint Presentation</vt:lpstr>
      <vt:lpstr>Visualizing Diabetes   and independent variables histogram </vt:lpstr>
      <vt:lpstr>Visualizing  Diabetes status  and independent variables </vt:lpstr>
      <vt:lpstr>Visualizing  Diabetes status  and independent variables </vt:lpstr>
      <vt:lpstr>Visualizing  Diabetes status  and independent variables cont.</vt:lpstr>
      <vt:lpstr>Principal Component Analysis Visualization</vt:lpstr>
      <vt:lpstr>MODELLING</vt:lpstr>
      <vt:lpstr>Base Line -Logistic Regression Model</vt:lpstr>
      <vt:lpstr>K Nearest Neighbour Model</vt:lpstr>
      <vt:lpstr>Decision Tree Model</vt:lpstr>
      <vt:lpstr>Random Forest</vt:lpstr>
      <vt:lpstr>Random Forest- Feature Importance</vt:lpstr>
      <vt:lpstr>ANN</vt:lpstr>
      <vt:lpstr>Multilayer Perceptron (MLP) Model</vt:lpstr>
      <vt:lpstr>Evaluation </vt:lpstr>
      <vt:lpstr>Model Performance</vt:lpstr>
      <vt:lpstr>Conclusion &amp;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Eunice W. Ngunjiri</cp:lastModifiedBy>
  <cp:revision>25</cp:revision>
  <dcterms:modified xsi:type="dcterms:W3CDTF">2024-08-06T11:57:12Z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61c8d1-c6c7-4cb3-9b02-1d6313cd950a_Enabled">
    <vt:lpwstr>true</vt:lpwstr>
  </property>
  <property fmtid="{D5CDD505-2E9C-101B-9397-08002B2CF9AE}" pid="3" name="MSIP_Label_4961c8d1-c6c7-4cb3-9b02-1d6313cd950a_SetDate">
    <vt:lpwstr>2024-08-02T08:21:49Z</vt:lpwstr>
  </property>
  <property fmtid="{D5CDD505-2E9C-101B-9397-08002B2CF9AE}" pid="4" name="MSIP_Label_4961c8d1-c6c7-4cb3-9b02-1d6313cd950a_Method">
    <vt:lpwstr>Standard</vt:lpwstr>
  </property>
  <property fmtid="{D5CDD505-2E9C-101B-9397-08002B2CF9AE}" pid="5" name="MSIP_Label_4961c8d1-c6c7-4cb3-9b02-1d6313cd950a_Name">
    <vt:lpwstr>Public Data</vt:lpwstr>
  </property>
  <property fmtid="{D5CDD505-2E9C-101B-9397-08002B2CF9AE}" pid="6" name="MSIP_Label_4961c8d1-c6c7-4cb3-9b02-1d6313cd950a_SiteId">
    <vt:lpwstr>40659a17-8b43-4a58-8370-8f29e2486381</vt:lpwstr>
  </property>
  <property fmtid="{D5CDD505-2E9C-101B-9397-08002B2CF9AE}" pid="7" name="MSIP_Label_4961c8d1-c6c7-4cb3-9b02-1d6313cd950a_ActionId">
    <vt:lpwstr>d9fe2c13-a6ce-42f2-8807-b92a79b62885</vt:lpwstr>
  </property>
  <property fmtid="{D5CDD505-2E9C-101B-9397-08002B2CF9AE}" pid="8" name="MSIP_Label_4961c8d1-c6c7-4cb3-9b02-1d6313cd950a_ContentBits">
    <vt:lpwstr>2</vt:lpwstr>
  </property>
  <property fmtid="{D5CDD505-2E9C-101B-9397-08002B2CF9AE}" pid="9" name="ClassificationContentMarkingFooterLocations">
    <vt:lpwstr>Retrospect:11\1_Retrospect:11</vt:lpwstr>
  </property>
  <property fmtid="{D5CDD505-2E9C-101B-9397-08002B2CF9AE}" pid="10" name="ClassificationContentMarkingFooterText">
    <vt:lpwstr>Public Data</vt:lpwstr>
  </property>
</Properties>
</file>