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6" r:id="rId2"/>
    <p:sldId id="287" r:id="rId3"/>
    <p:sldId id="261" r:id="rId4"/>
    <p:sldId id="266" r:id="rId5"/>
    <p:sldId id="288" r:id="rId6"/>
    <p:sldId id="289" r:id="rId7"/>
    <p:sldId id="278" r:id="rId8"/>
    <p:sldId id="264" r:id="rId9"/>
    <p:sldId id="279" r:id="rId10"/>
    <p:sldId id="263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FFFE"/>
    <a:srgbClr val="F7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5794" autoAdjust="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A0-4D08-B4CB-473E33CE814B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5A0-4D08-B4CB-473E33CE814B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5A0-4D08-B4CB-473E33CE814B}"/>
              </c:ext>
            </c:extLst>
          </c:dPt>
          <c:dPt>
            <c:idx val="3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5A0-4D08-B4CB-473E33CE814B}"/>
              </c:ext>
            </c:extLst>
          </c:dP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Part 1</c:v>
                      </c:pt>
                      <c:pt idx="1">
                        <c:v>Part 2</c:v>
                      </c:pt>
                      <c:pt idx="2">
                        <c:v>Part 3</c:v>
                      </c:pt>
                      <c:pt idx="3">
                        <c:v>Part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85A0-4D08-B4CB-473E33CE8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5/23/2024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467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0621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0534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1003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2613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9081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9745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41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title="Overlay Graphic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60370" y="3674372"/>
            <a:ext cx="5022591" cy="2728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/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Rectangle 22" title="Overlay Graphic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6" name="Rectangle 25" title="Overlay Graphic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anchor="ctr"/>
          <a:lstStyle>
            <a:lvl1pPr marL="0" indent="0" algn="r">
              <a:buNone/>
              <a:defRPr i="1"/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 title="Overlay Graphic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Cover Title Graphic (Move me around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21" name="Group 20" descr="Cover Title Graphic (Move me around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6" name="Group 25" descr="Cover Title Graphic (Rotate me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anchor="ctr"/>
          <a:lstStyle>
            <a:lvl1pPr marL="0" indent="0" algn="l">
              <a:buNone/>
              <a:defRPr i="1"/>
            </a:lvl1pPr>
          </a:lstStyle>
          <a:p>
            <a:r>
              <a:rPr lang="en-US" noProof="0" dirty="0"/>
              <a:t>Insert or Drag &amp; Drop your Photo2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1682" y="1152000"/>
            <a:ext cx="10999767" cy="5039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1681" y="1152000"/>
            <a:ext cx="540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152525"/>
            <a:ext cx="5400000" cy="5038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1682" y="1152000"/>
            <a:ext cx="540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1682" y="1584000"/>
            <a:ext cx="5400000" cy="46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584325"/>
            <a:ext cx="5400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0318" y="1152525"/>
            <a:ext cx="5400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92700" y="1016000"/>
            <a:ext cx="6486481" cy="51089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41" name="Picture Placeholder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 hasCustomPrompt="1"/>
          </p:nvPr>
        </p:nvSpPr>
        <p:spPr>
          <a:xfrm>
            <a:off x="890787" y="3639469"/>
            <a:ext cx="4283297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90B2D3-A5A2-4560-AC65-2077AE62E3C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jpe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30.svg"/><Relationship Id="rId5" Type="http://schemas.openxmlformats.org/officeDocument/2006/relationships/image" Target="../media/image26.svg"/><Relationship Id="rId10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openxmlformats.org/officeDocument/2006/relationships/image" Target="../media/image2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microsoft.com/office/2007/relationships/hdphoto" Target="../media/hdphoto2.wdp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6.svg"/><Relationship Id="rId9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igital signboard at night">
            <a:extLst>
              <a:ext uri="{FF2B5EF4-FFF2-40B4-BE49-F238E27FC236}">
                <a16:creationId xmlns:a16="http://schemas.microsoft.com/office/drawing/2014/main" id="{158A29DA-889A-405F-9EBC-17F0179D75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B8B412-7962-44AD-8293-75C5384B7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ED47D5-16A1-40D1-96F9-393B255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17" y="4606441"/>
            <a:ext cx="5167824" cy="1532849"/>
          </a:xfrm>
        </p:spPr>
        <p:txBody>
          <a:bodyPr/>
          <a:lstStyle/>
          <a:p>
            <a:r>
              <a:rPr lang="en-US" dirty="0"/>
              <a:t>SyriaTel Customer Churn Analysis</a:t>
            </a:r>
          </a:p>
        </p:txBody>
      </p:sp>
      <p:pic>
        <p:nvPicPr>
          <p:cNvPr id="9" name="Picture 8" descr="Contoso Logo">
            <a:extLst>
              <a:ext uri="{FF2B5EF4-FFF2-40B4-BE49-F238E27FC236}">
                <a16:creationId xmlns:a16="http://schemas.microsoft.com/office/drawing/2014/main" id="{544A484C-B625-4479-A067-EDDF8DE0EBD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185A67E-A75A-47A0-A846-3772FAE1B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78E4B4-24A5-4096-A3D1-F762B1F4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1B86F4D-9AF7-49E0-AEDA-AB23809D657B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8D72F0-ECB8-4873-A8F4-C15E2290E288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FF208F-FFDF-40EC-81E0-20313AC11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9BE1D-6457-4E8F-B887-C13222320C54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6FAD40-E4F7-473C-B6BB-05C6E57D7349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BD2E0D-D8D7-4940-9A82-1ACDAD32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658F5F-1D95-45C0-BA5E-84A608B4A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40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Placeholder 57" descr="Scientific experiment">
            <a:extLst>
              <a:ext uri="{FF2B5EF4-FFF2-40B4-BE49-F238E27FC236}">
                <a16:creationId xmlns:a16="http://schemas.microsoft.com/office/drawing/2014/main" id="{BAEF06B8-4E9A-492A-A9B8-2C7DB901FCB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9D4394E-B587-4CD9-96D1-650A82CA0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BEF8A3-3B79-4A1D-83CE-3501D6E1EC5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98430" y="2218893"/>
            <a:ext cx="1620000" cy="434302"/>
          </a:xfrm>
        </p:spPr>
        <p:txBody>
          <a:bodyPr/>
          <a:lstStyle/>
          <a:p>
            <a:r>
              <a:rPr lang="en-US" dirty="0"/>
              <a:t>Implement Random Forest model for churn prediction.</a:t>
            </a:r>
          </a:p>
          <a:p>
            <a:endParaRPr lang="en-US" noProof="1"/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24B20D-50EC-427F-9E2C-81625A7AC44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898430" y="5287524"/>
            <a:ext cx="1620000" cy="434302"/>
          </a:xfrm>
        </p:spPr>
        <p:txBody>
          <a:bodyPr/>
          <a:lstStyle/>
          <a:p>
            <a:r>
              <a:rPr lang="en-US" dirty="0"/>
              <a:t>Continuously monitor churn rates and model performance.</a:t>
            </a:r>
          </a:p>
          <a:p>
            <a:endParaRPr lang="en-US" noProof="1"/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F58DB01-FA52-44DB-A820-8E4A194D9F8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009268" y="2218893"/>
            <a:ext cx="1620000" cy="434302"/>
          </a:xfrm>
        </p:spPr>
        <p:txBody>
          <a:bodyPr/>
          <a:lstStyle/>
          <a:p>
            <a:r>
              <a:rPr lang="en-US" dirty="0"/>
              <a:t>Segment customers based on behavior and preferences.</a:t>
            </a:r>
          </a:p>
          <a:p>
            <a:endParaRPr lang="en-US" noProof="1"/>
          </a:p>
          <a:p>
            <a:endParaRPr lang="en-US" dirty="0"/>
          </a:p>
        </p:txBody>
      </p:sp>
      <p:pic>
        <p:nvPicPr>
          <p:cNvPr id="37" name="Picture Placeholder 36" descr="Megaphone">
            <a:extLst>
              <a:ext uri="{FF2B5EF4-FFF2-40B4-BE49-F238E27FC236}">
                <a16:creationId xmlns:a16="http://schemas.microsoft.com/office/drawing/2014/main" id="{1701A2E9-D331-4627-A32A-658F1BDB82EF}"/>
              </a:ext>
            </a:extLst>
          </p:cNvPr>
          <p:cNvPicPr>
            <a:picLocks noGrp="1" noChangeAspect="1"/>
          </p:cNvPicPr>
          <p:nvPr>
            <p:ph type="pic" sz="quarter" idx="55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 bwMode="black"/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1B6F490-8CEC-444D-ADC0-E8B315EA3B5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9009268" y="5287524"/>
            <a:ext cx="1620000" cy="434302"/>
          </a:xfrm>
        </p:spPr>
        <p:txBody>
          <a:bodyPr/>
          <a:lstStyle/>
          <a:p>
            <a:r>
              <a:rPr lang="en-US" dirty="0"/>
              <a:t>Establish a feedback loop to gather customer insights.</a:t>
            </a:r>
            <a:br>
              <a:rPr lang="en-US" dirty="0"/>
            </a:br>
            <a:endParaRPr lang="en-US" noProof="1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431BB-7E59-4D2E-B4E7-CA454CF90122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4" name="Picture Placeholder 22" descr="Group">
            <a:extLst>
              <a:ext uri="{FF2B5EF4-FFF2-40B4-BE49-F238E27FC236}">
                <a16:creationId xmlns:a16="http://schemas.microsoft.com/office/drawing/2014/main" id="{F227C7D3-2262-47DA-BB8A-04163F288896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 bwMode="black">
          <a:xfrm>
            <a:off x="9528393" y="1070668"/>
            <a:ext cx="621792" cy="621792"/>
          </a:xfrm>
          <a:prstGeom prst="rect">
            <a:avLst/>
          </a:prstGeom>
        </p:spPr>
      </p:pic>
      <p:pic>
        <p:nvPicPr>
          <p:cNvPr id="23" name="Graphic 22" descr="Eye">
            <a:extLst>
              <a:ext uri="{FF2B5EF4-FFF2-40B4-BE49-F238E27FC236}">
                <a16:creationId xmlns:a16="http://schemas.microsoft.com/office/drawing/2014/main" id="{FAE0DB77-8F4F-443E-A56D-01EE0220C7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 bwMode="black">
          <a:xfrm>
            <a:off x="7411850" y="4068311"/>
            <a:ext cx="621792" cy="621792"/>
          </a:xfrm>
          <a:prstGeom prst="rect">
            <a:avLst/>
          </a:prstGeom>
        </p:spPr>
      </p:pic>
      <p:pic>
        <p:nvPicPr>
          <p:cNvPr id="30" name="Graphic 29" descr="Gauge">
            <a:extLst>
              <a:ext uri="{FF2B5EF4-FFF2-40B4-BE49-F238E27FC236}">
                <a16:creationId xmlns:a16="http://schemas.microsoft.com/office/drawing/2014/main" id="{4A9CC622-5915-452A-BBCB-BFE331C3F5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 bwMode="black">
          <a:xfrm>
            <a:off x="7411850" y="1070668"/>
            <a:ext cx="621792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11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3AA8824-BE92-4856-86D2-FAB3C1830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E32A17F-2099-4D5E-A4EC-AADCA9D7E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7530160-A714-49C8-85A0-932553905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Shuru Ebale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2CA365-4170-41B8-B4B3-7A2FA6DBD7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+254 - 446 - 832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739431-ADAD-416E-818C-4B616D2870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shuruxebale@gmail.com</a:t>
            </a:r>
          </a:p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E98117-0D60-4216-A28C-2B5048561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695CC3-3918-4156-8025-B08D8AF2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ontoso Logo">
            <a:extLst>
              <a:ext uri="{FF2B5EF4-FFF2-40B4-BE49-F238E27FC236}">
                <a16:creationId xmlns:a16="http://schemas.microsoft.com/office/drawing/2014/main" id="{5655EA27-FEF8-4A94-AC8E-99976366AEA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132D90-BDAC-4073-B0E5-07A7BE485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User" title="Icon - Presenter Name">
            <a:extLst>
              <a:ext uri="{FF2B5EF4-FFF2-40B4-BE49-F238E27FC236}">
                <a16:creationId xmlns:a16="http://schemas.microsoft.com/office/drawing/2014/main" id="{3FD34FCD-807B-4BBC-8AFE-2162CCE29BE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black">
          <a:xfrm>
            <a:off x="11400284" y="5059754"/>
            <a:ext cx="218900" cy="218900"/>
          </a:xfrm>
          <a:prstGeom prst="rect">
            <a:avLst/>
          </a:prstGeom>
        </p:spPr>
      </p:pic>
      <p:pic>
        <p:nvPicPr>
          <p:cNvPr id="14" name="Graphic 13" descr="Smart Phone" title="Icon - Presenter Phone Number">
            <a:extLst>
              <a:ext uri="{FF2B5EF4-FFF2-40B4-BE49-F238E27FC236}">
                <a16:creationId xmlns:a16="http://schemas.microsoft.com/office/drawing/2014/main" id="{E51263B5-564A-401A-810D-0896F97EF0C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black">
          <a:xfrm>
            <a:off x="11400284" y="5468514"/>
            <a:ext cx="218900" cy="218900"/>
          </a:xfrm>
          <a:prstGeom prst="rect">
            <a:avLst/>
          </a:prstGeom>
        </p:spPr>
      </p:pic>
      <p:pic>
        <p:nvPicPr>
          <p:cNvPr id="13" name="Graphic 12" descr="Envelope" title="Icon Presenter Email">
            <a:extLst>
              <a:ext uri="{FF2B5EF4-FFF2-40B4-BE49-F238E27FC236}">
                <a16:creationId xmlns:a16="http://schemas.microsoft.com/office/drawing/2014/main" id="{A24A1417-AE3F-44AE-98EB-3E6ADA1E2017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 bwMode="black">
          <a:xfrm>
            <a:off x="11400284" y="5836232"/>
            <a:ext cx="218900" cy="21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F620E7-F992-48DE-A308-0A6B4F1E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13B526-9255-484A-8176-C9CA7C769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90A46A1-19F4-478F-A9B1-84AD72D6D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0A209D6-847A-4FB1-95CC-EEC3EBCBD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692E72-0865-44D7-A065-B2F07C21C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8031D85-2D05-4250-9FA8-67974E8F794F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6840666-19AD-4885-B9E5-14BA5AA2B742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50179316-2583-4B8F-9F4D-D2429F5AF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1647" y="1038994"/>
            <a:ext cx="5167824" cy="5057005"/>
          </a:xfrm>
        </p:spPr>
        <p:txBody>
          <a:bodyPr/>
          <a:lstStyle/>
          <a:p>
            <a:pPr algn="ctr"/>
            <a:r>
              <a:rPr lang="en-US" sz="2800" cap="none" dirty="0" err="1">
                <a:latin typeface="Söhne"/>
              </a:rPr>
              <a:t>Syriatel</a:t>
            </a:r>
            <a:r>
              <a:rPr lang="en-US" sz="2800" cap="none" dirty="0">
                <a:latin typeface="Söhne"/>
              </a:rPr>
              <a:t>, a telecommunications company, faces the challenge of customer churn, impacting its revenue and growth. This analysis aims to predict churn and provide actionable insights to retain customers.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951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574" y="704716"/>
            <a:ext cx="9973553" cy="432000"/>
          </a:xfrm>
        </p:spPr>
        <p:txBody>
          <a:bodyPr/>
          <a:lstStyle/>
          <a:p>
            <a:r>
              <a:rPr lang="en-US" dirty="0">
                <a:latin typeface="Söhne"/>
              </a:rPr>
              <a:t>Business and Data Understanding</a:t>
            </a:r>
            <a:br>
              <a:rPr lang="en-US" dirty="0">
                <a:latin typeface="Söhne"/>
              </a:rPr>
            </a:br>
            <a:endParaRPr lang="en-US" dirty="0"/>
          </a:p>
        </p:txBody>
      </p:sp>
      <p:pic>
        <p:nvPicPr>
          <p:cNvPr id="41" name="Picture Placeholder 40" descr="Downward trend">
            <a:extLst>
              <a:ext uri="{FF2B5EF4-FFF2-40B4-BE49-F238E27FC236}">
                <a16:creationId xmlns:a16="http://schemas.microsoft.com/office/drawing/2014/main" id="{B811075A-E743-458A-83DD-C9C3924D79D2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 bwMode="black">
          <a:xfrm>
            <a:off x="3707365" y="2692439"/>
            <a:ext cx="621792" cy="62179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38D4-E453-4BC4-A3A0-F3C51852BC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55141" y="3848590"/>
            <a:ext cx="1620000" cy="360000"/>
          </a:xfrm>
        </p:spPr>
        <p:txBody>
          <a:bodyPr/>
          <a:lstStyle/>
          <a:p>
            <a:r>
              <a:rPr lang="en-US" b="1" dirty="0"/>
              <a:t>Problem Statement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C44B71-63BE-418A-A82A-6440202620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55141" y="4509954"/>
            <a:ext cx="1620000" cy="720000"/>
          </a:xfrm>
        </p:spPr>
        <p:txBody>
          <a:bodyPr/>
          <a:lstStyle/>
          <a:p>
            <a:r>
              <a:rPr lang="en-US" dirty="0"/>
              <a:t>Identify patterns and factors associated with customer churn.</a:t>
            </a:r>
          </a:p>
        </p:txBody>
      </p:sp>
      <p:pic>
        <p:nvPicPr>
          <p:cNvPr id="43" name="Picture Placeholder 42" descr="Coins">
            <a:extLst>
              <a:ext uri="{FF2B5EF4-FFF2-40B4-BE49-F238E27FC236}">
                <a16:creationId xmlns:a16="http://schemas.microsoft.com/office/drawing/2014/main" id="{869A15CA-3DF8-417D-B9D8-F994D15851B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 bwMode="black">
          <a:xfrm>
            <a:off x="5785594" y="2692439"/>
            <a:ext cx="621792" cy="621792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739695-B49F-491F-9573-F501246A7F4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286000" y="3857622"/>
            <a:ext cx="1620000" cy="360000"/>
          </a:xfrm>
        </p:spPr>
        <p:txBody>
          <a:bodyPr/>
          <a:lstStyle/>
          <a:p>
            <a:r>
              <a:rPr lang="en-US" b="1" dirty="0"/>
              <a:t>Objective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357458-973E-473B-B43E-428D949A39C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Predict churn to implement targeted retention strategies.</a:t>
            </a:r>
            <a:endParaRPr lang="en-US" noProof="1"/>
          </a:p>
          <a:p>
            <a:endParaRPr lang="en-US" dirty="0"/>
          </a:p>
        </p:txBody>
      </p:sp>
      <p:pic>
        <p:nvPicPr>
          <p:cNvPr id="49" name="Picture Placeholder 48" descr="Bar chart">
            <a:extLst>
              <a:ext uri="{FF2B5EF4-FFF2-40B4-BE49-F238E27FC236}">
                <a16:creationId xmlns:a16="http://schemas.microsoft.com/office/drawing/2014/main" id="{B216FC82-4CDA-4982-85CF-C693A432A28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 bwMode="black">
          <a:xfrm>
            <a:off x="7937279" y="2692439"/>
            <a:ext cx="621792" cy="621792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48350F0-9CCA-4F7C-98E8-BC7969FD39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438175" y="3791432"/>
            <a:ext cx="1620000" cy="360000"/>
          </a:xfrm>
        </p:spPr>
        <p:txBody>
          <a:bodyPr/>
          <a:lstStyle/>
          <a:p>
            <a:r>
              <a:rPr lang="en-US" b="1" dirty="0"/>
              <a:t>Data Used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79E495-0BD4-426B-909E-18FDE27BDE6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0" name="Text Placeholder 99">
            <a:extLst>
              <a:ext uri="{FF2B5EF4-FFF2-40B4-BE49-F238E27FC236}">
                <a16:creationId xmlns:a16="http://schemas.microsoft.com/office/drawing/2014/main" id="{DE8CDD92-6C35-4C43-ACF4-BC35A797CE6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438175" y="4471987"/>
            <a:ext cx="1620000" cy="720000"/>
          </a:xfrm>
        </p:spPr>
        <p:txBody>
          <a:bodyPr/>
          <a:lstStyle/>
          <a:p>
            <a:r>
              <a:rPr lang="en-US" dirty="0" err="1"/>
              <a:t>SyriaTel</a:t>
            </a:r>
            <a:r>
              <a:rPr lang="en-US" dirty="0"/>
              <a:t> customer data including demographics, usage patterns, and service details.</a:t>
            </a:r>
          </a:p>
        </p:txBody>
      </p:sp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B054-7855-4114-9BCE-0130BF9C0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1" y="732968"/>
            <a:ext cx="9973553" cy="432000"/>
          </a:xfrm>
        </p:spPr>
        <p:txBody>
          <a:bodyPr/>
          <a:lstStyle/>
          <a:p>
            <a:r>
              <a:rPr lang="en-US" dirty="0">
                <a:latin typeface="Söhne"/>
              </a:rPr>
              <a:t>Exploratory Data Analysis</a:t>
            </a:r>
            <a:br>
              <a:rPr lang="en-US" dirty="0">
                <a:latin typeface="Söhne"/>
              </a:rPr>
            </a:br>
            <a:endParaRPr lang="en-US" dirty="0"/>
          </a:p>
        </p:txBody>
      </p:sp>
      <p:pic>
        <p:nvPicPr>
          <p:cNvPr id="21" name="Picture Placeholder 20" descr="Teacher">
            <a:extLst>
              <a:ext uri="{FF2B5EF4-FFF2-40B4-BE49-F238E27FC236}">
                <a16:creationId xmlns:a16="http://schemas.microsoft.com/office/drawing/2014/main" id="{29F61CCC-B375-46FD-AC69-F11C1EB5757F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 bwMode="black"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23989-3B52-4E3D-A635-D939C417B6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b="1" dirty="0"/>
              <a:t>Data Structure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B7F5F9-AC4C-4CA4-ABAB-271F6B44A0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3,333 records, 20 features</a:t>
            </a:r>
          </a:p>
        </p:txBody>
      </p:sp>
      <p:pic>
        <p:nvPicPr>
          <p:cNvPr id="23" name="Picture Placeholder 22" descr="Group">
            <a:extLst>
              <a:ext uri="{FF2B5EF4-FFF2-40B4-BE49-F238E27FC236}">
                <a16:creationId xmlns:a16="http://schemas.microsoft.com/office/drawing/2014/main" id="{E25DFC4C-7C37-49B1-B6A5-9145D8251251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 bwMode="black"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FE4ACF-78F8-4143-A8FF-BB1CAF035F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288252" y="3848590"/>
            <a:ext cx="1620000" cy="360000"/>
          </a:xfrm>
        </p:spPr>
        <p:txBody>
          <a:bodyPr/>
          <a:lstStyle/>
          <a:p>
            <a:r>
              <a:rPr lang="en-US" b="1" dirty="0"/>
              <a:t>Univariate Analysis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1739BB-184A-4F2F-A194-E2AC5447261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Distribution of features by churn status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1C8737-2F2E-4041-B588-265FBBB0817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559747" y="3848590"/>
            <a:ext cx="1620000" cy="360000"/>
          </a:xfrm>
        </p:spPr>
        <p:txBody>
          <a:bodyPr/>
          <a:lstStyle/>
          <a:p>
            <a:r>
              <a:rPr lang="en-US" b="1" dirty="0"/>
              <a:t>Bivariate Analysis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E85709-7A8D-448D-80D2-31C8C1E22A7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Churn rates across states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3768A-5307-49F8-B634-ACCA9B7C4886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4" name="Picture Placeholder 34" descr="Network">
            <a:extLst>
              <a:ext uri="{FF2B5EF4-FFF2-40B4-BE49-F238E27FC236}">
                <a16:creationId xmlns:a16="http://schemas.microsoft.com/office/drawing/2014/main" id="{2966D5F5-1311-4C32-8050-FD1DE618D54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 bwMode="black">
          <a:xfrm>
            <a:off x="8061103" y="2693162"/>
            <a:ext cx="621792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6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626509-7F1B-495D-B03F-4E1E87AE0F25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5</a:t>
            </a:fld>
            <a:endParaRPr lang="en-US" b="1" i="1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CA0073-5BF6-46B5-900C-4D3518D7F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791" y="1261104"/>
            <a:ext cx="4993813" cy="5472319"/>
          </a:xfrm>
        </p:spPr>
        <p:txBody>
          <a:bodyPr/>
          <a:lstStyle/>
          <a:p>
            <a:r>
              <a:rPr lang="en-US" sz="3200" dirty="0"/>
              <a:t>Total Day Minutes Distribution Analysis: Churn vs. Non-Churned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A660C-A5DD-4AA9-BABA-CF510D93C08E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890787" y="3657600"/>
            <a:ext cx="4283297" cy="1781869"/>
          </a:xfrm>
        </p:spPr>
        <p:txBody>
          <a:bodyPr/>
          <a:lstStyle/>
          <a:p>
            <a:r>
              <a:rPr lang="en-US" dirty="0"/>
              <a:t>Churned customers show lower total day minutes.</a:t>
            </a:r>
          </a:p>
          <a:p>
            <a:r>
              <a:rPr lang="en-US" dirty="0"/>
              <a:t> Non-churned customers tend to have higher total day minutes.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85F64D-73AC-4148-95A9-FECF85933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61104"/>
            <a:ext cx="6096000" cy="478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626509-7F1B-495D-B03F-4E1E87AE0F25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6</a:t>
            </a:fld>
            <a:endParaRPr lang="en-US" b="1" i="1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CA0073-5BF6-46B5-900C-4D3518D7F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791" y="1261104"/>
            <a:ext cx="4993813" cy="5472319"/>
          </a:xfrm>
        </p:spPr>
        <p:txBody>
          <a:bodyPr/>
          <a:lstStyle/>
          <a:p>
            <a:r>
              <a:rPr lang="en-US" sz="3600" dirty="0"/>
              <a:t>Churn Rate Analysis by State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A660C-A5DD-4AA9-BABA-CF510D93C08E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890787" y="2646947"/>
            <a:ext cx="4283297" cy="3593431"/>
          </a:xfrm>
        </p:spPr>
        <p:txBody>
          <a:bodyPr/>
          <a:lstStyle/>
          <a:p>
            <a:r>
              <a:rPr lang="en-US" dirty="0"/>
              <a:t>Higher Churn Rates: Some states have more churned customers, indicating higher churn rates.</a:t>
            </a:r>
          </a:p>
          <a:p>
            <a:r>
              <a:rPr lang="en-US" dirty="0"/>
              <a:t>Lower Churn Rates: Other states show more non-churned customers, suggesting lower churn rates.</a:t>
            </a:r>
          </a:p>
          <a:p>
            <a:r>
              <a:rPr lang="en-US" dirty="0"/>
              <a:t>Regional Patterns: Neighboring states may display similar churn behavior due to market dynamics or demographics.</a:t>
            </a:r>
          </a:p>
          <a:p>
            <a:r>
              <a:rPr lang="en-US" dirty="0"/>
              <a:t>Outliers: Certain states stand out with exceptionally high or low churn rates, warranting further investigation.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60ED96-7360-452B-8948-3D8371759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27412"/>
            <a:ext cx="6095999" cy="531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6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BC95-9A61-42D6-889E-D19E72BE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and Evaluation</a:t>
            </a:r>
          </a:p>
        </p:txBody>
      </p:sp>
      <p:grpSp>
        <p:nvGrpSpPr>
          <p:cNvPr id="10" name="Group 9" title="Fund Category (Grouped)">
            <a:extLst>
              <a:ext uri="{FF2B5EF4-FFF2-40B4-BE49-F238E27FC236}">
                <a16:creationId xmlns:a16="http://schemas.microsoft.com/office/drawing/2014/main" id="{78FA785D-9264-466B-AEAA-8E2A8AC23BFF}"/>
              </a:ext>
            </a:extLst>
          </p:cNvPr>
          <p:cNvGrpSpPr/>
          <p:nvPr/>
        </p:nvGrpSpPr>
        <p:grpSpPr>
          <a:xfrm>
            <a:off x="2621995" y="887693"/>
            <a:ext cx="2481350" cy="1634164"/>
            <a:chOff x="610659" y="993330"/>
            <a:chExt cx="2481350" cy="1634164"/>
          </a:xfrm>
        </p:grpSpPr>
        <p:sp>
          <p:nvSpPr>
            <p:cNvPr id="11" name="Text Placeholder 80">
              <a:extLst>
                <a:ext uri="{FF2B5EF4-FFF2-40B4-BE49-F238E27FC236}">
                  <a16:creationId xmlns:a16="http://schemas.microsoft.com/office/drawing/2014/main" id="{9C4D3443-BA55-4194-A10B-882214472236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910839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bg1"/>
                  </a:solidFill>
                </a:rPr>
                <a:t>Logistic Regression, Random Forest</a:t>
              </a:r>
              <a:endParaRPr lang="en-US" sz="1400" noProof="1">
                <a:solidFill>
                  <a:schemeClr val="bg1"/>
                </a:solidFill>
              </a:endParaRPr>
            </a:p>
          </p:txBody>
        </p:sp>
        <p:sp>
          <p:nvSpPr>
            <p:cNvPr id="12" name="Text Placeholder 80">
              <a:extLst>
                <a:ext uri="{FF2B5EF4-FFF2-40B4-BE49-F238E27FC236}">
                  <a16:creationId xmlns:a16="http://schemas.microsoft.com/office/drawing/2014/main" id="{4715C3E6-4EE7-4EA6-87A1-B6B0BA92431F}"/>
                </a:ext>
              </a:extLst>
            </p:cNvPr>
            <p:cNvSpPr txBox="1">
              <a:spLocks/>
            </p:cNvSpPr>
            <p:nvPr/>
          </p:nvSpPr>
          <p:spPr>
            <a:xfrm>
              <a:off x="610659" y="1553484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b="1" dirty="0">
                  <a:solidFill>
                    <a:schemeClr val="bg1"/>
                  </a:solidFill>
                </a:rPr>
                <a:t>Models Used</a:t>
              </a:r>
            </a:p>
          </p:txBody>
        </p:sp>
        <p:pic>
          <p:nvPicPr>
            <p:cNvPr id="13" name="Graphic 12" descr="Placeholder Icon&#10;Network">
              <a:extLst>
                <a:ext uri="{FF2B5EF4-FFF2-40B4-BE49-F238E27FC236}">
                  <a16:creationId xmlns:a16="http://schemas.microsoft.com/office/drawing/2014/main" id="{118AC668-E5B7-477C-BBB6-9FB87CCCB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75854" y="993330"/>
              <a:ext cx="516155" cy="516155"/>
            </a:xfrm>
            <a:prstGeom prst="rect">
              <a:avLst/>
            </a:prstGeom>
          </p:spPr>
        </p:pic>
      </p:grpSp>
      <p:grpSp>
        <p:nvGrpSpPr>
          <p:cNvPr id="18" name="Group 17" title="Fund Category (Grouped)">
            <a:extLst>
              <a:ext uri="{FF2B5EF4-FFF2-40B4-BE49-F238E27FC236}">
                <a16:creationId xmlns:a16="http://schemas.microsoft.com/office/drawing/2014/main" id="{990D619C-FBD3-434E-BFD3-36EFCE176C70}"/>
              </a:ext>
            </a:extLst>
          </p:cNvPr>
          <p:cNvGrpSpPr/>
          <p:nvPr/>
        </p:nvGrpSpPr>
        <p:grpSpPr>
          <a:xfrm>
            <a:off x="1228745" y="4610045"/>
            <a:ext cx="2646247" cy="1669940"/>
            <a:chOff x="428369" y="2759296"/>
            <a:chExt cx="2646247" cy="1669940"/>
          </a:xfrm>
        </p:grpSpPr>
        <p:sp>
          <p:nvSpPr>
            <p:cNvPr id="19" name="Text Placeholder 80">
              <a:extLst>
                <a:ext uri="{FF2B5EF4-FFF2-40B4-BE49-F238E27FC236}">
                  <a16:creationId xmlns:a16="http://schemas.microsoft.com/office/drawing/2014/main" id="{A6878129-A39E-41EB-9E23-2A32984D7CAC}"/>
                </a:ext>
              </a:extLst>
            </p:cNvPr>
            <p:cNvSpPr txBox="1">
              <a:spLocks/>
            </p:cNvSpPr>
            <p:nvPr/>
          </p:nvSpPr>
          <p:spPr>
            <a:xfrm>
              <a:off x="428369" y="3712581"/>
              <a:ext cx="2598328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bg1"/>
                  </a:solidFill>
                </a:rPr>
                <a:t>Accuracy, Precision, Recall</a:t>
              </a:r>
              <a:r>
                <a:rPr lang="en-US" sz="1400" noProof="1">
                  <a:solidFill>
                    <a:schemeClr val="bg1"/>
                  </a:solidFill>
                </a:rPr>
                <a:t>. </a:t>
              </a:r>
            </a:p>
          </p:txBody>
        </p:sp>
        <p:sp>
          <p:nvSpPr>
            <p:cNvPr id="20" name="Text Placeholder 80">
              <a:extLst>
                <a:ext uri="{FF2B5EF4-FFF2-40B4-BE49-F238E27FC236}">
                  <a16:creationId xmlns:a16="http://schemas.microsoft.com/office/drawing/2014/main" id="{26769ACA-7442-4E40-A854-8DF89988D616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30585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b="1" dirty="0">
                  <a:solidFill>
                    <a:schemeClr val="bg1"/>
                  </a:solidFill>
                </a:rPr>
                <a:t>Model Evaluation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21" name="Graphic 20" descr="Placeholder Icon&#10;Newspaper">
              <a:extLst>
                <a:ext uri="{FF2B5EF4-FFF2-40B4-BE49-F238E27FC236}">
                  <a16:creationId xmlns:a16="http://schemas.microsoft.com/office/drawing/2014/main" id="{08C706D0-602E-4E70-8D49-B7A3F8463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58461" y="2759296"/>
              <a:ext cx="516155" cy="516155"/>
            </a:xfrm>
            <a:prstGeom prst="rect">
              <a:avLst/>
            </a:prstGeom>
          </p:spPr>
        </p:pic>
      </p:grpSp>
      <p:grpSp>
        <p:nvGrpSpPr>
          <p:cNvPr id="6" name="Group 5" title="Fund Category (Grouped)">
            <a:extLst>
              <a:ext uri="{FF2B5EF4-FFF2-40B4-BE49-F238E27FC236}">
                <a16:creationId xmlns:a16="http://schemas.microsoft.com/office/drawing/2014/main" id="{059A3F79-6A32-438A-BEFD-DD7037DBEFCC}"/>
              </a:ext>
            </a:extLst>
          </p:cNvPr>
          <p:cNvGrpSpPr/>
          <p:nvPr/>
        </p:nvGrpSpPr>
        <p:grpSpPr>
          <a:xfrm>
            <a:off x="8183841" y="4448189"/>
            <a:ext cx="2778261" cy="1962347"/>
            <a:chOff x="8881417" y="2258575"/>
            <a:chExt cx="2778261" cy="1962347"/>
          </a:xfrm>
        </p:grpSpPr>
        <p:sp>
          <p:nvSpPr>
            <p:cNvPr id="7" name="Text Placeholder 80">
              <a:extLst>
                <a:ext uri="{FF2B5EF4-FFF2-40B4-BE49-F238E27FC236}">
                  <a16:creationId xmlns:a16="http://schemas.microsoft.com/office/drawing/2014/main" id="{7B15D9A6-030E-40B4-B9A4-32A3302EF94F}"/>
                </a:ext>
              </a:extLst>
            </p:cNvPr>
            <p:cNvSpPr txBox="1">
              <a:spLocks/>
            </p:cNvSpPr>
            <p:nvPr/>
          </p:nvSpPr>
          <p:spPr>
            <a:xfrm>
              <a:off x="8987805" y="3316332"/>
              <a:ext cx="2671873" cy="904590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bg1"/>
                  </a:solidFill>
                </a:rPr>
                <a:t>Random Forest</a:t>
              </a:r>
              <a:endParaRPr lang="en-US" sz="1400" noProof="1">
                <a:solidFill>
                  <a:schemeClr val="bg1"/>
                </a:solidFill>
              </a:endParaRPr>
            </a:p>
          </p:txBody>
        </p:sp>
        <p:sp>
          <p:nvSpPr>
            <p:cNvPr id="8" name="Text Placeholder 80">
              <a:extLst>
                <a:ext uri="{FF2B5EF4-FFF2-40B4-BE49-F238E27FC236}">
                  <a16:creationId xmlns:a16="http://schemas.microsoft.com/office/drawing/2014/main" id="{78127210-F620-4F8A-89B7-C0962F01ABC5}"/>
                </a:ext>
              </a:extLst>
            </p:cNvPr>
            <p:cNvSpPr txBox="1">
              <a:spLocks/>
            </p:cNvSpPr>
            <p:nvPr/>
          </p:nvSpPr>
          <p:spPr>
            <a:xfrm>
              <a:off x="8967861" y="2909603"/>
              <a:ext cx="2391393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>
                  <a:solidFill>
                    <a:schemeClr val="bg1"/>
                  </a:solidFill>
                </a:rPr>
                <a:t>Best Performer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9" name="Graphic 8" descr="Placeholder Icon&#10;Bullseye">
              <a:extLst>
                <a:ext uri="{FF2B5EF4-FFF2-40B4-BE49-F238E27FC236}">
                  <a16:creationId xmlns:a16="http://schemas.microsoft.com/office/drawing/2014/main" id="{EB5DF1D7-3FD9-42D6-BEE4-A0BE87154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881417" y="2258575"/>
              <a:ext cx="567771" cy="567771"/>
            </a:xfrm>
            <a:prstGeom prst="rect">
              <a:avLst/>
            </a:prstGeom>
          </p:spPr>
        </p:pic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55CD0478-9252-47FB-9703-B19F4329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56673" y="2252973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Chart 4" title="Funding Chart">
            <a:extLst>
              <a:ext uri="{FF2B5EF4-FFF2-40B4-BE49-F238E27FC236}">
                <a16:creationId xmlns:a16="http://schemas.microsoft.com/office/drawing/2014/main" id="{6B5B5567-9EC0-4D32-9FDA-A396C361F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7953057"/>
              </p:ext>
            </p:extLst>
          </p:nvPr>
        </p:nvGraphicFramePr>
        <p:xfrm>
          <a:off x="4708857" y="2244534"/>
          <a:ext cx="2774286" cy="2737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71EA6190-6EC5-43F9-B1F3-CFD84A0B1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V="1">
            <a:off x="7082870" y="5066749"/>
            <a:ext cx="959302" cy="369173"/>
            <a:chOff x="7082870" y="1827903"/>
            <a:chExt cx="959302" cy="369173"/>
          </a:xfrm>
        </p:grpSpPr>
        <p:grpSp>
          <p:nvGrpSpPr>
            <p:cNvPr id="41" name="Group 40" descr="Callout arrows&#10;">
              <a:extLst>
                <a:ext uri="{FF2B5EF4-FFF2-40B4-BE49-F238E27FC236}">
                  <a16:creationId xmlns:a16="http://schemas.microsoft.com/office/drawing/2014/main" id="{66F2F9DE-5AA0-4D39-A6ED-143F9CE93555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60185B8-C077-4BA0-8860-920CFE0747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AF601F2-F361-47E6-AE42-E3EF48D83FB7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56B49CC-05C2-4BBD-B39E-15C55FE78A80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6C9F581-3561-4AF1-B390-F754274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5205470" y="1723571"/>
            <a:ext cx="959302" cy="369173"/>
            <a:chOff x="7082870" y="1827903"/>
            <a:chExt cx="959302" cy="369173"/>
          </a:xfrm>
        </p:grpSpPr>
        <p:grpSp>
          <p:nvGrpSpPr>
            <p:cNvPr id="46" name="Group 45" descr="Callout arrows&#10;">
              <a:extLst>
                <a:ext uri="{FF2B5EF4-FFF2-40B4-BE49-F238E27FC236}">
                  <a16:creationId xmlns:a16="http://schemas.microsoft.com/office/drawing/2014/main" id="{492B50D1-B419-43E7-A92D-38271989B5C0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66DF3B1-4CA4-46BB-993E-ADBC3C43B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C70BFDC-AC34-4AD2-9960-C2A33D486C39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C04D7A7-0079-418A-AC4E-6DFCC53AFA9E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55A3937-3310-466D-B857-84EEB74A8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4178480" y="5066749"/>
            <a:ext cx="959302" cy="369173"/>
            <a:chOff x="7082870" y="1827903"/>
            <a:chExt cx="959302" cy="369173"/>
          </a:xfrm>
        </p:grpSpPr>
        <p:grpSp>
          <p:nvGrpSpPr>
            <p:cNvPr id="51" name="Group 50" descr="Callout arrows&#10;">
              <a:extLst>
                <a:ext uri="{FF2B5EF4-FFF2-40B4-BE49-F238E27FC236}">
                  <a16:creationId xmlns:a16="http://schemas.microsoft.com/office/drawing/2014/main" id="{220B0A39-BA1C-4DFE-9E39-CCBDD1A596C4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B85D25C6-382E-4A5F-8399-A22D1C6388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860122E-3990-48D0-86B2-3056DC0DADE5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DB5B86-E839-4BE9-B171-006C5C5A04C6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70AE6-D9C2-4E1B-A376-A7A7DEE1E8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7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D3532A8A-A0BF-4816-B1FF-73DFB4F6F5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 Contributing Factors for Random Forest: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Total Day Charge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Total Day Minutes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Customer Service Calls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International Plan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Total Evening Minutes</a:t>
            </a:r>
          </a:p>
        </p:txBody>
      </p:sp>
      <p:pic>
        <p:nvPicPr>
          <p:cNvPr id="8" name="Picture Placeholder 7" descr="Picture of a laptop from the top">
            <a:extLst>
              <a:ext uri="{FF2B5EF4-FFF2-40B4-BE49-F238E27FC236}">
                <a16:creationId xmlns:a16="http://schemas.microsoft.com/office/drawing/2014/main" id="{F0CDEBE3-63F4-4845-BE8F-EF94E69657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4760C03-A974-4492-8BDC-3A3B1DA4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86012" y="737937"/>
            <a:ext cx="3077188" cy="3080084"/>
            <a:chOff x="1952144" y="833521"/>
            <a:chExt cx="2846074" cy="279135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663A09-922C-4254-9D30-7A8E6E269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45C08B-B7E1-453E-BC2E-F22D7AC53DC5}"/>
                </a:ext>
              </a:extLst>
            </p:cNvPr>
            <p:cNvSpPr/>
            <p:nvPr userDrawn="1"/>
          </p:nvSpPr>
          <p:spPr>
            <a:xfrm>
              <a:off x="2172489" y="1005639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7A6E3CD-53B5-46DB-988D-203236BF22B0}"/>
                </a:ext>
              </a:extLst>
            </p:cNvPr>
            <p:cNvSpPr/>
            <p:nvPr userDrawn="1"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7E3E48F-4C52-4C35-B945-1A097E0030DC}"/>
                </a:ext>
              </a:extLst>
            </p:cNvPr>
            <p:cNvSpPr/>
            <p:nvPr userDrawn="1"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5E22542-B340-4287-91C8-BED785B735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085771" y="923049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903" y="5119815"/>
            <a:ext cx="5085650" cy="720000"/>
          </a:xfrm>
        </p:spPr>
        <p:txBody>
          <a:bodyPr/>
          <a:lstStyle/>
          <a:p>
            <a:r>
              <a:rPr lang="en-US" sz="4000" dirty="0"/>
              <a:t>Recommendations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60370" y="737937"/>
            <a:ext cx="5022591" cy="566527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Optimize pricing plans and service quality during peak hours.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Improve customer service experiences and resolution time.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Tailor offerings for customers with international calling needs.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Offer competitive pricing for evening usage.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Analyze international calling patterns for better satisfaction.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390BA-F9E5-4A53-AE84-CFF64715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tem pitch deck.potx" id="{007A4A51-4FFC-4105-B3D8-61FC23843082}" vid="{F1F7DFAD-69C8-483C-AAF4-70218CA266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369</Words>
  <Application>Microsoft Office PowerPoint</Application>
  <PresentationFormat>Widescreen</PresentationFormat>
  <Paragraphs>72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Söhne</vt:lpstr>
      <vt:lpstr>Times New Roman</vt:lpstr>
      <vt:lpstr>Office Theme</vt:lpstr>
      <vt:lpstr>SyriaTel Customer Churn Analysis</vt:lpstr>
      <vt:lpstr>Overview</vt:lpstr>
      <vt:lpstr>Business and Data Understanding </vt:lpstr>
      <vt:lpstr>Exploratory Data Analysis </vt:lpstr>
      <vt:lpstr>Total Day Minutes Distribution Analysis: Churn vs. Non-Churned</vt:lpstr>
      <vt:lpstr>Churn Rate Analysis by State</vt:lpstr>
      <vt:lpstr>Modeling and Evaluation</vt:lpstr>
      <vt:lpstr>Feature Importance</vt:lpstr>
      <vt:lpstr>Recommendations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2024-05-22T23:06:06Z</dcterms:created>
  <dcterms:modified xsi:type="dcterms:W3CDTF">2024-05-23T00:11:37Z</dcterms:modified>
</cp:coreProperties>
</file>