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04"/>
    <p:restoredTop sz="87538"/>
  </p:normalViewPr>
  <p:slideViewPr>
    <p:cSldViewPr snapToGrid="0" snapToObjects="1">
      <p:cViewPr varScale="1">
        <p:scale>
          <a:sx n="80" d="100"/>
          <a:sy n="80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difference</a:t>
            </a:r>
            <a:r>
              <a:rPr lang="zh-CN" altLang="en-US" baseline="0" dirty="0"/>
              <a:t> </a:t>
            </a:r>
            <a:r>
              <a:rPr lang="en-US" altLang="zh-CN" baseline="0" dirty="0"/>
              <a:t>between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performanc</a:t>
            </a:r>
            <a:r>
              <a:rPr lang="zh-CN" altLang="en-US" baseline="0" dirty="0"/>
              <a:t> </a:t>
            </a:r>
            <a:r>
              <a:rPr lang="en-US" altLang="zh-CN" baseline="0" dirty="0"/>
              <a:t>with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without</a:t>
            </a:r>
            <a:r>
              <a:rPr lang="zh-CN" altLang="en-US" baseline="0" dirty="0"/>
              <a:t> </a:t>
            </a:r>
            <a:r>
              <a:rPr lang="en-US" altLang="zh-CN" baseline="0" dirty="0"/>
              <a:t>applying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knn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with KNN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Sheet1!$A$16:$A$21</c:f>
              <c:strCache>
                <c:ptCount val="6"/>
                <c:pt idx="0">
                  <c:v>cos similarity</c:v>
                </c:pt>
                <c:pt idx="1">
                  <c:v>cos similarity + tf-idf</c:v>
                </c:pt>
                <c:pt idx="2">
                  <c:v>cos similarity + syns</c:v>
                </c:pt>
                <c:pt idx="3">
                  <c:v>cos similarity + import_words</c:v>
                </c:pt>
                <c:pt idx="4">
                  <c:v>cos similarity + syns + important_words</c:v>
                </c:pt>
                <c:pt idx="5">
                  <c:v>cos similarity + syns + important_words + tf-idf</c:v>
                </c:pt>
              </c:strCache>
            </c:strRef>
          </c:cat>
          <c:val>
            <c:numRef>
              <c:f>Sheet1!$B$16:$B$21</c:f>
              <c:numCache>
                <c:formatCode>0.0%</c:formatCode>
                <c:ptCount val="6"/>
                <c:pt idx="0">
                  <c:v>0.576636904761904</c:v>
                </c:pt>
                <c:pt idx="1">
                  <c:v>0.633928571428571</c:v>
                </c:pt>
                <c:pt idx="2">
                  <c:v>0.590029761904761</c:v>
                </c:pt>
                <c:pt idx="3">
                  <c:v>0.580729166666666</c:v>
                </c:pt>
                <c:pt idx="4">
                  <c:v>0.585565476190476</c:v>
                </c:pt>
                <c:pt idx="5">
                  <c:v>0.659970238095238</c:v>
                </c:pt>
              </c:numCache>
            </c:numRef>
          </c:val>
        </c:ser>
        <c:ser>
          <c:idx val="1"/>
          <c:order val="1"/>
          <c:tx>
            <c:strRef>
              <c:f>Sheet1!$C$15</c:f>
              <c:strCache>
                <c:ptCount val="1"/>
                <c:pt idx="0">
                  <c:v>without 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Sheet1!$A$16:$A$21</c:f>
              <c:strCache>
                <c:ptCount val="6"/>
                <c:pt idx="0">
                  <c:v>cos similarity</c:v>
                </c:pt>
                <c:pt idx="1">
                  <c:v>cos similarity + tf-idf</c:v>
                </c:pt>
                <c:pt idx="2">
                  <c:v>cos similarity + syns</c:v>
                </c:pt>
                <c:pt idx="3">
                  <c:v>cos similarity + import_words</c:v>
                </c:pt>
                <c:pt idx="4">
                  <c:v>cos similarity + syns + important_words</c:v>
                </c:pt>
                <c:pt idx="5">
                  <c:v>cos similarity + syns + important_words + tf-idf</c:v>
                </c:pt>
              </c:strCache>
            </c:strRef>
          </c:cat>
          <c:val>
            <c:numRef>
              <c:f>Sheet1!$C$16:$C$21</c:f>
              <c:numCache>
                <c:formatCode>0.0%</c:formatCode>
                <c:ptCount val="6"/>
                <c:pt idx="0">
                  <c:v>0.332589285714285</c:v>
                </c:pt>
                <c:pt idx="1">
                  <c:v>0.416666666666666</c:v>
                </c:pt>
                <c:pt idx="2">
                  <c:v>0.351934523809523</c:v>
                </c:pt>
                <c:pt idx="3">
                  <c:v>0.348214285714285</c:v>
                </c:pt>
                <c:pt idx="4">
                  <c:v>0.363095238095238</c:v>
                </c:pt>
                <c:pt idx="5">
                  <c:v>0.418154761904761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57914928"/>
        <c:axId val="-2108919328"/>
        <c:axId val="0"/>
      </c:bar3DChart>
      <c:catAx>
        <c:axId val="-205791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919328"/>
        <c:crosses val="autoZero"/>
        <c:auto val="1"/>
        <c:lblAlgn val="ctr"/>
        <c:lblOffset val="100"/>
        <c:noMultiLvlLbl val="0"/>
      </c:catAx>
      <c:valAx>
        <c:axId val="-210891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791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performance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six</a:t>
            </a:r>
            <a:r>
              <a:rPr lang="zh-CN" altLang="en-US" baseline="0" dirty="0"/>
              <a:t> </a:t>
            </a:r>
            <a:r>
              <a:rPr lang="en-US" altLang="zh-CN" baseline="0" dirty="0"/>
              <a:t>models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wiith</a:t>
            </a:r>
            <a:r>
              <a:rPr lang="zh-CN" altLang="en-US" baseline="0" dirty="0"/>
              <a:t> </a:t>
            </a:r>
            <a:r>
              <a:rPr lang="en-US" altLang="zh-CN" baseline="0" dirty="0"/>
              <a:t>four</a:t>
            </a:r>
            <a:r>
              <a:rPr lang="zh-CN" altLang="en-US" baseline="0" dirty="0"/>
              <a:t> </a:t>
            </a:r>
            <a:r>
              <a:rPr lang="en-US" altLang="zh-CN" baseline="0" dirty="0"/>
              <a:t>datasets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cos similarity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jieba</c:v>
                </c:pt>
                <c:pt idx="1">
                  <c:v>stanford</c:v>
                </c:pt>
                <c:pt idx="2">
                  <c:v>ICTCLAS</c:v>
                </c:pt>
                <c:pt idx="3">
                  <c:v>THU</c:v>
                </c:pt>
              </c:strCache>
            </c:strRef>
          </c:cat>
          <c:val>
            <c:numRef>
              <c:f>Sheet1!$B$2:$E$2</c:f>
              <c:numCache>
                <c:formatCode>0.0%</c:formatCode>
                <c:ptCount val="4"/>
                <c:pt idx="0">
                  <c:v>0.575566282955811</c:v>
                </c:pt>
                <c:pt idx="1">
                  <c:v>0.547714808043875</c:v>
                </c:pt>
                <c:pt idx="2">
                  <c:v>0.576636904761904</c:v>
                </c:pt>
                <c:pt idx="3">
                  <c:v>0.563071297989031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cos similarity + tf-idf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jieba</c:v>
                </c:pt>
                <c:pt idx="1">
                  <c:v>stanford</c:v>
                </c:pt>
                <c:pt idx="2">
                  <c:v>ICTCLAS</c:v>
                </c:pt>
                <c:pt idx="3">
                  <c:v>THU</c:v>
                </c:pt>
              </c:strCache>
            </c:strRef>
          </c:cat>
          <c:val>
            <c:numRef>
              <c:f>Sheet1!$B$3:$E$3</c:f>
              <c:numCache>
                <c:formatCode>0.0%</c:formatCode>
                <c:ptCount val="4"/>
                <c:pt idx="0">
                  <c:v>0.634608243594504</c:v>
                </c:pt>
                <c:pt idx="1">
                  <c:v>0.617915904936014</c:v>
                </c:pt>
                <c:pt idx="2">
                  <c:v>0.633928571428571</c:v>
                </c:pt>
                <c:pt idx="3">
                  <c:v>0.620475319926873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cos similarity + syns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jieba</c:v>
                </c:pt>
                <c:pt idx="1">
                  <c:v>stanford</c:v>
                </c:pt>
                <c:pt idx="2">
                  <c:v>ICTCLAS</c:v>
                </c:pt>
                <c:pt idx="3">
                  <c:v>THU</c:v>
                </c:pt>
              </c:strCache>
            </c:strRef>
          </c:cat>
          <c:val>
            <c:numRef>
              <c:f>Sheet1!$B$4:$E$4</c:f>
              <c:numCache>
                <c:formatCode>0.0%</c:formatCode>
                <c:ptCount val="4"/>
                <c:pt idx="0">
                  <c:v>0.594504270330486</c:v>
                </c:pt>
                <c:pt idx="1">
                  <c:v>0.56526508226691</c:v>
                </c:pt>
                <c:pt idx="2">
                  <c:v>0.590029761904761</c:v>
                </c:pt>
                <c:pt idx="3">
                  <c:v>0.579890310786106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cos similarity + import_words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jieba</c:v>
                </c:pt>
                <c:pt idx="1">
                  <c:v>stanford</c:v>
                </c:pt>
                <c:pt idx="2">
                  <c:v>ICTCLAS</c:v>
                </c:pt>
                <c:pt idx="3">
                  <c:v>THU</c:v>
                </c:pt>
              </c:strCache>
            </c:strRef>
          </c:cat>
          <c:val>
            <c:numRef>
              <c:f>Sheet1!$B$5:$E$5</c:f>
              <c:numCache>
                <c:formatCode>0.0%</c:formatCode>
                <c:ptCount val="4"/>
                <c:pt idx="0">
                  <c:v>0.592276271815818</c:v>
                </c:pt>
                <c:pt idx="1">
                  <c:v>0.548446069469835</c:v>
                </c:pt>
                <c:pt idx="2">
                  <c:v>0.580729166666666</c:v>
                </c:pt>
                <c:pt idx="3">
                  <c:v>0.561974405850091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cos similarity + syns + important_words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jieba</c:v>
                </c:pt>
                <c:pt idx="1">
                  <c:v>stanford</c:v>
                </c:pt>
                <c:pt idx="2">
                  <c:v>ICTCLAS</c:v>
                </c:pt>
                <c:pt idx="3">
                  <c:v>THU</c:v>
                </c:pt>
              </c:strCache>
            </c:strRef>
          </c:cat>
          <c:val>
            <c:numRef>
              <c:f>Sheet1!$B$6:$E$6</c:f>
              <c:numCache>
                <c:formatCode>0.0%</c:formatCode>
                <c:ptCount val="4"/>
                <c:pt idx="0">
                  <c:v>0.603416264389157</c:v>
                </c:pt>
                <c:pt idx="1">
                  <c:v>0.56380255941499</c:v>
                </c:pt>
                <c:pt idx="2">
                  <c:v>0.585565476190476</c:v>
                </c:pt>
                <c:pt idx="3">
                  <c:v>0.583912248628884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cos similarity + syns + important_words + tf-idf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jieba</c:v>
                </c:pt>
                <c:pt idx="1">
                  <c:v>stanford</c:v>
                </c:pt>
                <c:pt idx="2">
                  <c:v>ICTCLAS</c:v>
                </c:pt>
                <c:pt idx="3">
                  <c:v>THU</c:v>
                </c:pt>
              </c:strCache>
            </c:strRef>
          </c:cat>
          <c:val>
            <c:numRef>
              <c:f>Sheet1!$B$7:$E$7</c:f>
              <c:numCache>
                <c:formatCode>0.0%</c:formatCode>
                <c:ptCount val="4"/>
                <c:pt idx="0">
                  <c:v>0.64426290382473</c:v>
                </c:pt>
                <c:pt idx="1">
                  <c:v>0.615722120658135</c:v>
                </c:pt>
                <c:pt idx="2">
                  <c:v>0.659970238095238</c:v>
                </c:pt>
                <c:pt idx="3">
                  <c:v>0.651188299817184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56733280"/>
        <c:axId val="-2056820224"/>
        <c:axId val="0"/>
      </c:bar3DChart>
      <c:catAx>
        <c:axId val="-205673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820224"/>
        <c:crosses val="autoZero"/>
        <c:auto val="1"/>
        <c:lblAlgn val="ctr"/>
        <c:lblOffset val="100"/>
        <c:noMultiLvlLbl val="0"/>
      </c:catAx>
      <c:valAx>
        <c:axId val="-205682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73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performance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four</a:t>
            </a:r>
            <a:r>
              <a:rPr lang="zh-CN" altLang="en-US" baseline="0" dirty="0"/>
              <a:t> </a:t>
            </a:r>
            <a:r>
              <a:rPr lang="en-US" altLang="zh-CN" baseline="0" dirty="0"/>
              <a:t>datasets</a:t>
            </a:r>
            <a:r>
              <a:rPr lang="zh-CN" altLang="en-US" baseline="0" dirty="0"/>
              <a:t> </a:t>
            </a:r>
            <a:r>
              <a:rPr lang="en-US" altLang="zh-CN" baseline="0" dirty="0"/>
              <a:t>applied</a:t>
            </a:r>
            <a:r>
              <a:rPr lang="zh-CN" altLang="en-US" baseline="0" dirty="0"/>
              <a:t> </a:t>
            </a:r>
            <a:r>
              <a:rPr lang="en-US" altLang="zh-CN" baseline="0" dirty="0"/>
              <a:t>on</a:t>
            </a:r>
            <a:r>
              <a:rPr lang="zh-CN" altLang="en-US" baseline="0" dirty="0"/>
              <a:t> </a:t>
            </a:r>
            <a:r>
              <a:rPr lang="en-US" altLang="zh-CN" baseline="0" dirty="0"/>
              <a:t>six</a:t>
            </a:r>
            <a:r>
              <a:rPr lang="zh-CN" altLang="en-US" baseline="0" dirty="0"/>
              <a:t> </a:t>
            </a:r>
            <a:r>
              <a:rPr lang="en-US" altLang="zh-CN" baseline="0" dirty="0"/>
              <a:t>models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798639862754586"/>
          <c:y val="0.149492063492063"/>
          <c:w val="0.911197466238508"/>
          <c:h val="0.36933908261467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jieba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cos similarity</c:v>
                </c:pt>
                <c:pt idx="1">
                  <c:v>cos similarity + tf-idf</c:v>
                </c:pt>
                <c:pt idx="2">
                  <c:v>cos similarity + syns</c:v>
                </c:pt>
                <c:pt idx="3">
                  <c:v>cos similarity + import_words</c:v>
                </c:pt>
                <c:pt idx="4">
                  <c:v>cos similarity + syns + important_words</c:v>
                </c:pt>
                <c:pt idx="5">
                  <c:v>cos similarity + syns + important_words + tf-idf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0.575566282955811</c:v>
                </c:pt>
                <c:pt idx="1">
                  <c:v>0.634608243594504</c:v>
                </c:pt>
                <c:pt idx="2">
                  <c:v>0.594504270330486</c:v>
                </c:pt>
                <c:pt idx="3">
                  <c:v>0.592276271815818</c:v>
                </c:pt>
                <c:pt idx="4">
                  <c:v>0.603416264389157</c:v>
                </c:pt>
                <c:pt idx="5">
                  <c:v>0.64426290382473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stanford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cos similarity</c:v>
                </c:pt>
                <c:pt idx="1">
                  <c:v>cos similarity + tf-idf</c:v>
                </c:pt>
                <c:pt idx="2">
                  <c:v>cos similarity + syns</c:v>
                </c:pt>
                <c:pt idx="3">
                  <c:v>cos similarity + import_words</c:v>
                </c:pt>
                <c:pt idx="4">
                  <c:v>cos similarity + syns + important_words</c:v>
                </c:pt>
                <c:pt idx="5">
                  <c:v>cos similarity + syns + important_words + tf-idf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0.547714808043875</c:v>
                </c:pt>
                <c:pt idx="1">
                  <c:v>0.617915904936014</c:v>
                </c:pt>
                <c:pt idx="2">
                  <c:v>0.56526508226691</c:v>
                </c:pt>
                <c:pt idx="3">
                  <c:v>0.548446069469835</c:v>
                </c:pt>
                <c:pt idx="4">
                  <c:v>0.56380255941499</c:v>
                </c:pt>
                <c:pt idx="5">
                  <c:v>0.615722120658135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ICTCLAS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cos similarity</c:v>
                </c:pt>
                <c:pt idx="1">
                  <c:v>cos similarity + tf-idf</c:v>
                </c:pt>
                <c:pt idx="2">
                  <c:v>cos similarity + syns</c:v>
                </c:pt>
                <c:pt idx="3">
                  <c:v>cos similarity + import_words</c:v>
                </c:pt>
                <c:pt idx="4">
                  <c:v>cos similarity + syns + important_words</c:v>
                </c:pt>
                <c:pt idx="5">
                  <c:v>cos similarity + syns + important_words + tf-idf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0.576636904761904</c:v>
                </c:pt>
                <c:pt idx="1">
                  <c:v>0.633928571428571</c:v>
                </c:pt>
                <c:pt idx="2">
                  <c:v>0.590029761904761</c:v>
                </c:pt>
                <c:pt idx="3">
                  <c:v>0.580729166666666</c:v>
                </c:pt>
                <c:pt idx="4">
                  <c:v>0.585565476190476</c:v>
                </c:pt>
                <c:pt idx="5">
                  <c:v>0.659970238095238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THU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cos similarity</c:v>
                </c:pt>
                <c:pt idx="1">
                  <c:v>cos similarity + tf-idf</c:v>
                </c:pt>
                <c:pt idx="2">
                  <c:v>cos similarity + syns</c:v>
                </c:pt>
                <c:pt idx="3">
                  <c:v>cos similarity + import_words</c:v>
                </c:pt>
                <c:pt idx="4">
                  <c:v>cos similarity + syns + important_words</c:v>
                </c:pt>
                <c:pt idx="5">
                  <c:v>cos similarity + syns + important_words + tf-idf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0.563071297989031</c:v>
                </c:pt>
                <c:pt idx="1">
                  <c:v>0.620475319926873</c:v>
                </c:pt>
                <c:pt idx="2">
                  <c:v>0.579890310786106</c:v>
                </c:pt>
                <c:pt idx="3">
                  <c:v>0.561974405850091</c:v>
                </c:pt>
                <c:pt idx="4">
                  <c:v>0.583912248628884</c:v>
                </c:pt>
                <c:pt idx="5">
                  <c:v>0.651188299817184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56739856"/>
        <c:axId val="-2056688720"/>
        <c:axId val="0"/>
      </c:bar3DChart>
      <c:catAx>
        <c:axId val="-205673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688720"/>
        <c:crosses val="autoZero"/>
        <c:auto val="1"/>
        <c:lblAlgn val="ctr"/>
        <c:lblOffset val="100"/>
        <c:noMultiLvlLbl val="0"/>
      </c:catAx>
      <c:valAx>
        <c:axId val="-205668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73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1276864848416"/>
          <c:y val="0.632631247409863"/>
          <c:w val="0.193291680931188"/>
          <c:h val="0.0529827876778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B78-BAAC-C946-BD7C-414E342AA8B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7728-438C-3441-96DC-58299F0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B78-BAAC-C946-BD7C-414E342AA8B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7728-438C-3441-96DC-58299F0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B78-BAAC-C946-BD7C-414E342AA8B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7728-438C-3441-96DC-58299F0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B78-BAAC-C946-BD7C-414E342AA8B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7728-438C-3441-96DC-58299F0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4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B78-BAAC-C946-BD7C-414E342AA8B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7728-438C-3441-96DC-58299F0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B78-BAAC-C946-BD7C-414E342AA8B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7728-438C-3441-96DC-58299F0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B78-BAAC-C946-BD7C-414E342AA8B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7728-438C-3441-96DC-58299F0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B78-BAAC-C946-BD7C-414E342AA8B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7728-438C-3441-96DC-58299F0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B78-BAAC-C946-BD7C-414E342AA8B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7728-438C-3441-96DC-58299F0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7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B78-BAAC-C946-BD7C-414E342AA8B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7728-438C-3441-96DC-58299F0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B78-BAAC-C946-BD7C-414E342AA8B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7728-438C-3441-96DC-58299F0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33B78-BAAC-C946-BD7C-414E342AA8B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87728-438C-3441-96DC-58299F0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6455"/>
            <a:ext cx="9144000" cy="972079"/>
          </a:xfrm>
        </p:spPr>
        <p:txBody>
          <a:bodyPr/>
          <a:lstStyle/>
          <a:p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200" y="1219200"/>
            <a:ext cx="118533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/>
              <a:t>Cosine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similarity: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computing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similarity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answer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based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words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co-concurrence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Computing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between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answer,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queries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labelled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answer.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Considering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word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word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co-concurrence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Considering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weights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word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by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tf-idf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way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human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labelling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792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3" y="365125"/>
            <a:ext cx="10778067" cy="148060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difference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between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performances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without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considering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mentioned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231542"/>
              </p:ext>
            </p:extLst>
          </p:nvPr>
        </p:nvGraphicFramePr>
        <p:xfrm>
          <a:off x="838200" y="14700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455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mentioned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585956"/>
              </p:ext>
            </p:extLst>
          </p:nvPr>
        </p:nvGraphicFramePr>
        <p:xfrm>
          <a:off x="2028559" y="1195685"/>
          <a:ext cx="8072438" cy="452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8175" y="6097356"/>
            <a:ext cx="1121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Conclusion: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combined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tf-idf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combing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40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1" y="0"/>
            <a:ext cx="12107332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tokenizing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589045"/>
              </p:ext>
            </p:extLst>
          </p:nvPr>
        </p:nvGraphicFramePr>
        <p:xfrm>
          <a:off x="1409701" y="1325563"/>
          <a:ext cx="9220200" cy="4944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000" y="5147733"/>
            <a:ext cx="11514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Conclusion: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performance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dataset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tokenized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ICTCLAS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jieba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other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09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366304" y="533909"/>
            <a:ext cx="7657416" cy="5466969"/>
            <a:chOff x="1580241" y="325361"/>
            <a:chExt cx="7657416" cy="5466969"/>
          </a:xfrm>
        </p:grpSpPr>
        <p:sp>
          <p:nvSpPr>
            <p:cNvPr id="4" name="Process 3"/>
            <p:cNvSpPr/>
            <p:nvPr/>
          </p:nvSpPr>
          <p:spPr>
            <a:xfrm>
              <a:off x="4302787" y="325361"/>
              <a:ext cx="2213810" cy="10828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Word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Segmentation</a:t>
              </a:r>
              <a:endParaRPr lang="en-US" dirty="0"/>
            </a:p>
          </p:txBody>
        </p:sp>
        <p:sp>
          <p:nvSpPr>
            <p:cNvPr id="6" name="Process 5"/>
            <p:cNvSpPr/>
            <p:nvPr/>
          </p:nvSpPr>
          <p:spPr>
            <a:xfrm>
              <a:off x="4302787" y="1778528"/>
              <a:ext cx="2213810" cy="10828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Feature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Extraction</a:t>
              </a:r>
              <a:endParaRPr lang="en-US" dirty="0"/>
            </a:p>
          </p:txBody>
        </p:sp>
        <p:sp>
          <p:nvSpPr>
            <p:cNvPr id="7" name="Process 6"/>
            <p:cNvSpPr/>
            <p:nvPr/>
          </p:nvSpPr>
          <p:spPr>
            <a:xfrm>
              <a:off x="1580241" y="2990950"/>
              <a:ext cx="2213810" cy="10828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Machine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Learning</a:t>
              </a:r>
              <a:endParaRPr lang="zh-CN" altLang="en-US" dirty="0" smtClean="0"/>
            </a:p>
            <a:p>
              <a:pPr algn="ctr"/>
              <a:r>
                <a:rPr lang="en-US" altLang="zh-CN" dirty="0" smtClean="0"/>
                <a:t>Models</a:t>
              </a:r>
              <a:endParaRPr lang="en-US" dirty="0"/>
            </a:p>
          </p:txBody>
        </p:sp>
        <p:sp>
          <p:nvSpPr>
            <p:cNvPr id="8" name="Process 7"/>
            <p:cNvSpPr/>
            <p:nvPr/>
          </p:nvSpPr>
          <p:spPr>
            <a:xfrm>
              <a:off x="7023847" y="2990950"/>
              <a:ext cx="2213810" cy="10828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Similarity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Based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Models</a:t>
              </a:r>
              <a:endParaRPr lang="en-US" dirty="0"/>
            </a:p>
          </p:txBody>
        </p:sp>
        <p:sp>
          <p:nvSpPr>
            <p:cNvPr id="9" name="Process 8"/>
            <p:cNvSpPr/>
            <p:nvPr/>
          </p:nvSpPr>
          <p:spPr>
            <a:xfrm>
              <a:off x="4302787" y="4709488"/>
              <a:ext cx="2213810" cy="10828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Evaluation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409692" y="1408203"/>
              <a:ext cx="115910" cy="37032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Elbow Connector 20"/>
            <p:cNvCxnSpPr/>
            <p:nvPr/>
          </p:nvCxnSpPr>
          <p:spPr>
            <a:xfrm rot="5400000">
              <a:off x="4094059" y="2561362"/>
              <a:ext cx="671001" cy="1271016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8" idx="1"/>
            </p:cNvCxnSpPr>
            <p:nvPr/>
          </p:nvCxnSpPr>
          <p:spPr>
            <a:xfrm>
              <a:off x="5754316" y="2866539"/>
              <a:ext cx="1269531" cy="665832"/>
            </a:xfrm>
            <a:prstGeom prst="bentConnector3">
              <a:avLst>
                <a:gd name="adj1" fmla="val 3246"/>
              </a:avLst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7" idx="2"/>
              <a:endCxn id="9" idx="0"/>
            </p:cNvCxnSpPr>
            <p:nvPr/>
          </p:nvCxnSpPr>
          <p:spPr>
            <a:xfrm rot="16200000" flipH="1">
              <a:off x="3730571" y="3030367"/>
              <a:ext cx="635696" cy="2722546"/>
            </a:xfrm>
            <a:prstGeom prst="curvedConnector3">
              <a:avLst/>
            </a:prstGeom>
            <a:ln w="508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8" idx="2"/>
              <a:endCxn id="9" idx="0"/>
            </p:cNvCxnSpPr>
            <p:nvPr/>
          </p:nvCxnSpPr>
          <p:spPr>
            <a:xfrm rot="5400000">
              <a:off x="6452374" y="3031110"/>
              <a:ext cx="635696" cy="2721060"/>
            </a:xfrm>
            <a:prstGeom prst="curvedConnector3">
              <a:avLst/>
            </a:prstGeom>
            <a:ln w="508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6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156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DengXian</vt:lpstr>
      <vt:lpstr>DengXian Light</vt:lpstr>
      <vt:lpstr>Arial</vt:lpstr>
      <vt:lpstr>Office Theme</vt:lpstr>
      <vt:lpstr>methods</vt:lpstr>
      <vt:lpstr>difference between performances with and without considering similar queries as mentioned in method 2 </vt:lpstr>
      <vt:lpstr>Compare the performances of different methods as mentioned</vt:lpstr>
      <vt:lpstr>we used four tokenizing tools and compared their performances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jsc lee</dc:creator>
  <cp:lastModifiedBy>Yuewei Na</cp:lastModifiedBy>
  <cp:revision>7</cp:revision>
  <dcterms:created xsi:type="dcterms:W3CDTF">2016-11-29T07:18:19Z</dcterms:created>
  <dcterms:modified xsi:type="dcterms:W3CDTF">2016-11-30T20:59:20Z</dcterms:modified>
</cp:coreProperties>
</file>