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rui Liu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04"/>
    <p:restoredTop sz="50000"/>
  </p:normalViewPr>
  <p:slideViewPr>
    <p:cSldViewPr snapToGrid="0" snapToObjects="1">
      <p:cViewPr varScale="1">
        <p:scale>
          <a:sx n="82" d="100"/>
          <a:sy n="82" d="100"/>
        </p:scale>
        <p:origin x="9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Work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Work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Work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THULAC</c:v>
                </c:pt>
                <c:pt idx="1">
                  <c:v>Stanford</c:v>
                </c:pt>
                <c:pt idx="2">
                  <c:v>ICTCLAS</c:v>
                </c:pt>
                <c:pt idx="3">
                  <c:v>Jieba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0.82699999999999996</c:v>
                </c:pt>
                <c:pt idx="1">
                  <c:v>0.81599999999999995</c:v>
                </c:pt>
                <c:pt idx="2">
                  <c:v>0.79800000000000004</c:v>
                </c:pt>
                <c:pt idx="3">
                  <c:v>0.80349999999999999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19063312"/>
        <c:axId val="-2019057872"/>
      </c:barChart>
      <c:catAx>
        <c:axId val="-201906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9057872"/>
        <c:crosses val="autoZero"/>
        <c:auto val="1"/>
        <c:lblAlgn val="ctr"/>
        <c:lblOffset val="100"/>
        <c:noMultiLvlLbl val="0"/>
      </c:catAx>
      <c:valAx>
        <c:axId val="-201905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906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THULAC</c:v>
                </c:pt>
                <c:pt idx="1">
                  <c:v>Stanford</c:v>
                </c:pt>
                <c:pt idx="2">
                  <c:v>ICTCLAS</c:v>
                </c:pt>
                <c:pt idx="3">
                  <c:v>Jieba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0.874</c:v>
                </c:pt>
                <c:pt idx="1">
                  <c:v>0.86399999999999999</c:v>
                </c:pt>
                <c:pt idx="2">
                  <c:v>0.84499999999999997</c:v>
                </c:pt>
                <c:pt idx="3">
                  <c:v>0.85370000000000001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19055152"/>
        <c:axId val="-2019054608"/>
      </c:barChart>
      <c:catAx>
        <c:axId val="-201905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9054608"/>
        <c:crosses val="autoZero"/>
        <c:auto val="1"/>
        <c:lblAlgn val="ctr"/>
        <c:lblOffset val="100"/>
        <c:noMultiLvlLbl val="0"/>
      </c:catAx>
      <c:valAx>
        <c:axId val="-201905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9055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D</a:t>
            </a:r>
            <a:r>
              <a:rPr lang="en-US" altLang="zh-CN" dirty="0" smtClean="0"/>
              <a:t>ifference</a:t>
            </a:r>
            <a:r>
              <a:rPr lang="zh-CN" altLang="en-US" baseline="0" dirty="0" smtClean="0"/>
              <a:t> </a:t>
            </a:r>
            <a:r>
              <a:rPr lang="en-US" altLang="zh-CN" baseline="0" dirty="0"/>
              <a:t>between</a:t>
            </a:r>
            <a:r>
              <a:rPr lang="zh-CN" altLang="en-US" baseline="0" dirty="0"/>
              <a:t> </a:t>
            </a:r>
            <a:r>
              <a:rPr lang="en-US" altLang="zh-CN" baseline="0" dirty="0" smtClean="0"/>
              <a:t>performance</a:t>
            </a:r>
            <a:r>
              <a:rPr lang="zh-CN" altLang="en-US" baseline="0" dirty="0" smtClean="0"/>
              <a:t> </a:t>
            </a:r>
            <a:r>
              <a:rPr lang="en-US" altLang="zh-CN" baseline="0" dirty="0"/>
              <a:t>with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without</a:t>
            </a:r>
            <a:r>
              <a:rPr lang="zh-CN" altLang="en-US" baseline="0" dirty="0"/>
              <a:t> </a:t>
            </a:r>
            <a:r>
              <a:rPr lang="en-US" altLang="zh-CN" baseline="0" dirty="0"/>
              <a:t>applying</a:t>
            </a:r>
            <a:r>
              <a:rPr lang="zh-CN" altLang="en-US" baseline="0" dirty="0"/>
              <a:t> </a:t>
            </a:r>
            <a:r>
              <a:rPr lang="en-US" altLang="zh-CN" baseline="0" dirty="0" smtClean="0"/>
              <a:t>KNN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with KNN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Sheet1!$A$16:$A$21</c:f>
              <c:strCache>
                <c:ptCount val="6"/>
                <c:pt idx="0">
                  <c:v>cos similarity</c:v>
                </c:pt>
                <c:pt idx="1">
                  <c:v>cos similarity + tf-idf</c:v>
                </c:pt>
                <c:pt idx="2">
                  <c:v>cos similarity + syns</c:v>
                </c:pt>
                <c:pt idx="3">
                  <c:v>cos similarity + import_words</c:v>
                </c:pt>
                <c:pt idx="4">
                  <c:v>cos similarity + syns + important_words</c:v>
                </c:pt>
                <c:pt idx="5">
                  <c:v>cos similarity + syns + important_words + tf-idf</c:v>
                </c:pt>
              </c:strCache>
            </c:strRef>
          </c:cat>
          <c:val>
            <c:numRef>
              <c:f>Sheet1!$B$16:$B$21</c:f>
              <c:numCache>
                <c:formatCode>0.0%</c:formatCode>
                <c:ptCount val="6"/>
                <c:pt idx="0">
                  <c:v>0.57663690476190399</c:v>
                </c:pt>
                <c:pt idx="1">
                  <c:v>0.63392857142857095</c:v>
                </c:pt>
                <c:pt idx="2">
                  <c:v>0.59002976190476097</c:v>
                </c:pt>
                <c:pt idx="3">
                  <c:v>0.58072916666666596</c:v>
                </c:pt>
                <c:pt idx="4">
                  <c:v>0.58556547619047605</c:v>
                </c:pt>
                <c:pt idx="5">
                  <c:v>0.65997023809523803</c:v>
                </c:pt>
              </c:numCache>
            </c:numRef>
          </c:val>
        </c:ser>
        <c:ser>
          <c:idx val="1"/>
          <c:order val="1"/>
          <c:tx>
            <c:strRef>
              <c:f>Sheet1!$C$15</c:f>
              <c:strCache>
                <c:ptCount val="1"/>
                <c:pt idx="0">
                  <c:v>without 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Sheet1!$A$16:$A$21</c:f>
              <c:strCache>
                <c:ptCount val="6"/>
                <c:pt idx="0">
                  <c:v>cos similarity</c:v>
                </c:pt>
                <c:pt idx="1">
                  <c:v>cos similarity + tf-idf</c:v>
                </c:pt>
                <c:pt idx="2">
                  <c:v>cos similarity + syns</c:v>
                </c:pt>
                <c:pt idx="3">
                  <c:v>cos similarity + import_words</c:v>
                </c:pt>
                <c:pt idx="4">
                  <c:v>cos similarity + syns + important_words</c:v>
                </c:pt>
                <c:pt idx="5">
                  <c:v>cos similarity + syns + important_words + tf-idf</c:v>
                </c:pt>
              </c:strCache>
            </c:strRef>
          </c:cat>
          <c:val>
            <c:numRef>
              <c:f>Sheet1!$C$16:$C$21</c:f>
              <c:numCache>
                <c:formatCode>0.0%</c:formatCode>
                <c:ptCount val="6"/>
                <c:pt idx="0">
                  <c:v>0.33258928571428498</c:v>
                </c:pt>
                <c:pt idx="1">
                  <c:v>0.41666666666666602</c:v>
                </c:pt>
                <c:pt idx="2">
                  <c:v>0.351934523809523</c:v>
                </c:pt>
                <c:pt idx="3">
                  <c:v>0.34821428571428498</c:v>
                </c:pt>
                <c:pt idx="4">
                  <c:v>0.36309523809523803</c:v>
                </c:pt>
                <c:pt idx="5">
                  <c:v>0.41815476190476097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100919408"/>
        <c:axId val="-2100914512"/>
        <c:axId val="0"/>
      </c:bar3DChart>
      <c:catAx>
        <c:axId val="-210091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914512"/>
        <c:crosses val="autoZero"/>
        <c:auto val="1"/>
        <c:lblAlgn val="ctr"/>
        <c:lblOffset val="100"/>
        <c:noMultiLvlLbl val="0"/>
      </c:catAx>
      <c:valAx>
        <c:axId val="-210091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91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performance</a:t>
            </a:r>
            <a:r>
              <a:rPr lang="zh-CN" altLang="en-US" baseline="0" dirty="0"/>
              <a:t> </a:t>
            </a:r>
            <a:r>
              <a:rPr lang="en-US" altLang="zh-CN" baseline="0" dirty="0"/>
              <a:t>of</a:t>
            </a:r>
            <a:r>
              <a:rPr lang="zh-CN" altLang="en-US" baseline="0" dirty="0"/>
              <a:t> </a:t>
            </a:r>
            <a:r>
              <a:rPr lang="en-US" altLang="zh-CN" baseline="0" dirty="0"/>
              <a:t>six</a:t>
            </a:r>
            <a:r>
              <a:rPr lang="zh-CN" altLang="en-US" baseline="0" dirty="0"/>
              <a:t> </a:t>
            </a:r>
            <a:r>
              <a:rPr lang="en-US" altLang="zh-CN" baseline="0" dirty="0"/>
              <a:t>models</a:t>
            </a:r>
            <a:r>
              <a:rPr lang="zh-CN" altLang="en-US" baseline="0" dirty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/>
              <a:t>four</a:t>
            </a:r>
            <a:r>
              <a:rPr lang="zh-CN" altLang="en-US" baseline="0" dirty="0"/>
              <a:t> </a:t>
            </a:r>
            <a:r>
              <a:rPr lang="en-US" altLang="zh-CN" baseline="0" dirty="0"/>
              <a:t>datasets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cos similarity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Sheet1!$B$1:$E$1</c:f>
              <c:strCache>
                <c:ptCount val="4"/>
                <c:pt idx="0">
                  <c:v>jieba</c:v>
                </c:pt>
                <c:pt idx="1">
                  <c:v>stanford</c:v>
                </c:pt>
                <c:pt idx="2">
                  <c:v>ICTCLAS</c:v>
                </c:pt>
                <c:pt idx="3">
                  <c:v>THU</c:v>
                </c:pt>
              </c:strCache>
            </c:strRef>
          </c:cat>
          <c:val>
            <c:numRef>
              <c:f>Sheet1!$B$2:$E$2</c:f>
              <c:numCache>
                <c:formatCode>0.0%</c:formatCode>
                <c:ptCount val="4"/>
                <c:pt idx="0">
                  <c:v>0.57556628295581103</c:v>
                </c:pt>
                <c:pt idx="1">
                  <c:v>0.54771480804387496</c:v>
                </c:pt>
                <c:pt idx="2">
                  <c:v>0.57663690476190399</c:v>
                </c:pt>
                <c:pt idx="3">
                  <c:v>0.56307129798903099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cos similarity + tf-idf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Sheet1!$B$1:$E$1</c:f>
              <c:strCache>
                <c:ptCount val="4"/>
                <c:pt idx="0">
                  <c:v>jieba</c:v>
                </c:pt>
                <c:pt idx="1">
                  <c:v>stanford</c:v>
                </c:pt>
                <c:pt idx="2">
                  <c:v>ICTCLAS</c:v>
                </c:pt>
                <c:pt idx="3">
                  <c:v>THU</c:v>
                </c:pt>
              </c:strCache>
            </c:strRef>
          </c:cat>
          <c:val>
            <c:numRef>
              <c:f>Sheet1!$B$3:$E$3</c:f>
              <c:numCache>
                <c:formatCode>0.0%</c:formatCode>
                <c:ptCount val="4"/>
                <c:pt idx="0">
                  <c:v>0.63460824359450396</c:v>
                </c:pt>
                <c:pt idx="1">
                  <c:v>0.617915904936014</c:v>
                </c:pt>
                <c:pt idx="2">
                  <c:v>0.63392857142857095</c:v>
                </c:pt>
                <c:pt idx="3">
                  <c:v>0.62047531992687299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cos similarity + syns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Sheet1!$B$1:$E$1</c:f>
              <c:strCache>
                <c:ptCount val="4"/>
                <c:pt idx="0">
                  <c:v>jieba</c:v>
                </c:pt>
                <c:pt idx="1">
                  <c:v>stanford</c:v>
                </c:pt>
                <c:pt idx="2">
                  <c:v>ICTCLAS</c:v>
                </c:pt>
                <c:pt idx="3">
                  <c:v>THU</c:v>
                </c:pt>
              </c:strCache>
            </c:strRef>
          </c:cat>
          <c:val>
            <c:numRef>
              <c:f>Sheet1!$B$4:$E$4</c:f>
              <c:numCache>
                <c:formatCode>0.0%</c:formatCode>
                <c:ptCount val="4"/>
                <c:pt idx="0">
                  <c:v>0.59450427033048603</c:v>
                </c:pt>
                <c:pt idx="1">
                  <c:v>0.56526508226690997</c:v>
                </c:pt>
                <c:pt idx="2">
                  <c:v>0.59002976190476097</c:v>
                </c:pt>
                <c:pt idx="3">
                  <c:v>0.57989031078610598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cos similarity + import_words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Sheet1!$B$1:$E$1</c:f>
              <c:strCache>
                <c:ptCount val="4"/>
                <c:pt idx="0">
                  <c:v>jieba</c:v>
                </c:pt>
                <c:pt idx="1">
                  <c:v>stanford</c:v>
                </c:pt>
                <c:pt idx="2">
                  <c:v>ICTCLAS</c:v>
                </c:pt>
                <c:pt idx="3">
                  <c:v>THU</c:v>
                </c:pt>
              </c:strCache>
            </c:strRef>
          </c:cat>
          <c:val>
            <c:numRef>
              <c:f>Sheet1!$B$5:$E$5</c:f>
              <c:numCache>
                <c:formatCode>0.0%</c:formatCode>
                <c:ptCount val="4"/>
                <c:pt idx="0">
                  <c:v>0.59227627181581799</c:v>
                </c:pt>
                <c:pt idx="1">
                  <c:v>0.54844606946983498</c:v>
                </c:pt>
                <c:pt idx="2">
                  <c:v>0.58072916666666596</c:v>
                </c:pt>
                <c:pt idx="3">
                  <c:v>0.56197440585009095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cos similarity + syns + important_words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Sheet1!$B$1:$E$1</c:f>
              <c:strCache>
                <c:ptCount val="4"/>
                <c:pt idx="0">
                  <c:v>jieba</c:v>
                </c:pt>
                <c:pt idx="1">
                  <c:v>stanford</c:v>
                </c:pt>
                <c:pt idx="2">
                  <c:v>ICTCLAS</c:v>
                </c:pt>
                <c:pt idx="3">
                  <c:v>THU</c:v>
                </c:pt>
              </c:strCache>
            </c:strRef>
          </c:cat>
          <c:val>
            <c:numRef>
              <c:f>Sheet1!$B$6:$E$6</c:f>
              <c:numCache>
                <c:formatCode>0.0%</c:formatCode>
                <c:ptCount val="4"/>
                <c:pt idx="0">
                  <c:v>0.60341626438915696</c:v>
                </c:pt>
                <c:pt idx="1">
                  <c:v>0.56380255941499002</c:v>
                </c:pt>
                <c:pt idx="2">
                  <c:v>0.58556547619047605</c:v>
                </c:pt>
                <c:pt idx="3">
                  <c:v>0.58391224862888402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cos similarity + syns + important_words + tf-idf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Sheet1!$B$1:$E$1</c:f>
              <c:strCache>
                <c:ptCount val="4"/>
                <c:pt idx="0">
                  <c:v>jieba</c:v>
                </c:pt>
                <c:pt idx="1">
                  <c:v>stanford</c:v>
                </c:pt>
                <c:pt idx="2">
                  <c:v>ICTCLAS</c:v>
                </c:pt>
                <c:pt idx="3">
                  <c:v>THU</c:v>
                </c:pt>
              </c:strCache>
            </c:strRef>
          </c:cat>
          <c:val>
            <c:numRef>
              <c:f>Sheet1!$B$7:$E$7</c:f>
              <c:numCache>
                <c:formatCode>0.0%</c:formatCode>
                <c:ptCount val="4"/>
                <c:pt idx="0">
                  <c:v>0.64426290382472995</c:v>
                </c:pt>
                <c:pt idx="1">
                  <c:v>0.61572212065813503</c:v>
                </c:pt>
                <c:pt idx="2">
                  <c:v>0.65997023809523803</c:v>
                </c:pt>
                <c:pt idx="3">
                  <c:v>0.65118829981718396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100913424"/>
        <c:axId val="-2100918864"/>
        <c:axId val="0"/>
      </c:bar3DChart>
      <c:catAx>
        <c:axId val="-210091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918864"/>
        <c:crosses val="autoZero"/>
        <c:auto val="1"/>
        <c:lblAlgn val="ctr"/>
        <c:lblOffset val="100"/>
        <c:noMultiLvlLbl val="0"/>
      </c:catAx>
      <c:valAx>
        <c:axId val="-210091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91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performance</a:t>
            </a:r>
            <a:r>
              <a:rPr lang="zh-CN" altLang="en-US" baseline="0" dirty="0"/>
              <a:t> </a:t>
            </a:r>
            <a:r>
              <a:rPr lang="en-US" altLang="zh-CN" baseline="0" dirty="0"/>
              <a:t>of</a:t>
            </a:r>
            <a:r>
              <a:rPr lang="zh-CN" altLang="en-US" baseline="0" dirty="0"/>
              <a:t> </a:t>
            </a:r>
            <a:r>
              <a:rPr lang="en-US" altLang="zh-CN" baseline="0" dirty="0"/>
              <a:t>four</a:t>
            </a:r>
            <a:r>
              <a:rPr lang="zh-CN" altLang="en-US" baseline="0" dirty="0"/>
              <a:t> </a:t>
            </a:r>
            <a:r>
              <a:rPr lang="en-US" altLang="zh-CN" baseline="0" dirty="0"/>
              <a:t>datasets</a:t>
            </a:r>
            <a:r>
              <a:rPr lang="zh-CN" altLang="en-US" baseline="0" dirty="0"/>
              <a:t> </a:t>
            </a:r>
            <a:r>
              <a:rPr lang="en-US" altLang="zh-CN" baseline="0" dirty="0"/>
              <a:t>applied</a:t>
            </a:r>
            <a:r>
              <a:rPr lang="zh-CN" altLang="en-US" baseline="0" dirty="0"/>
              <a:t> </a:t>
            </a:r>
            <a:r>
              <a:rPr lang="en-US" altLang="zh-CN" baseline="0" dirty="0"/>
              <a:t>on</a:t>
            </a:r>
            <a:r>
              <a:rPr lang="zh-CN" altLang="en-US" baseline="0" dirty="0"/>
              <a:t> </a:t>
            </a:r>
            <a:r>
              <a:rPr lang="en-US" altLang="zh-CN" baseline="0" dirty="0"/>
              <a:t>six</a:t>
            </a:r>
            <a:r>
              <a:rPr lang="zh-CN" altLang="en-US" baseline="0" dirty="0"/>
              <a:t> </a:t>
            </a:r>
            <a:r>
              <a:rPr lang="en-US" altLang="zh-CN" baseline="0" dirty="0"/>
              <a:t>models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9863986275458598E-2"/>
          <c:y val="0.14949206349206301"/>
          <c:w val="0.91119746623850795"/>
          <c:h val="0.36933908261467302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jieba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cos similarity</c:v>
                </c:pt>
                <c:pt idx="1">
                  <c:v>cos similarity + tf-idf</c:v>
                </c:pt>
                <c:pt idx="2">
                  <c:v>cos similarity + syns</c:v>
                </c:pt>
                <c:pt idx="3">
                  <c:v>cos similarity + import_words</c:v>
                </c:pt>
                <c:pt idx="4">
                  <c:v>cos similarity + syns + important_words</c:v>
                </c:pt>
                <c:pt idx="5">
                  <c:v>cos similarity + syns + important_words + tf-idf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0.57556628295581103</c:v>
                </c:pt>
                <c:pt idx="1">
                  <c:v>0.63460824359450396</c:v>
                </c:pt>
                <c:pt idx="2">
                  <c:v>0.59450427033048603</c:v>
                </c:pt>
                <c:pt idx="3">
                  <c:v>0.59227627181581799</c:v>
                </c:pt>
                <c:pt idx="4">
                  <c:v>0.60341626438915696</c:v>
                </c:pt>
                <c:pt idx="5">
                  <c:v>0.64426290382472995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stanford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cos similarity</c:v>
                </c:pt>
                <c:pt idx="1">
                  <c:v>cos similarity + tf-idf</c:v>
                </c:pt>
                <c:pt idx="2">
                  <c:v>cos similarity + syns</c:v>
                </c:pt>
                <c:pt idx="3">
                  <c:v>cos similarity + import_words</c:v>
                </c:pt>
                <c:pt idx="4">
                  <c:v>cos similarity + syns + important_words</c:v>
                </c:pt>
                <c:pt idx="5">
                  <c:v>cos similarity + syns + important_words + tf-idf</c:v>
                </c:pt>
              </c:strCache>
            </c:strRef>
          </c:cat>
          <c:val>
            <c:numRef>
              <c:f>Sheet1!$C$2:$C$7</c:f>
              <c:numCache>
                <c:formatCode>0.0%</c:formatCode>
                <c:ptCount val="6"/>
                <c:pt idx="0">
                  <c:v>0.54771480804387496</c:v>
                </c:pt>
                <c:pt idx="1">
                  <c:v>0.617915904936014</c:v>
                </c:pt>
                <c:pt idx="2">
                  <c:v>0.56526508226690997</c:v>
                </c:pt>
                <c:pt idx="3">
                  <c:v>0.54844606946983498</c:v>
                </c:pt>
                <c:pt idx="4">
                  <c:v>0.56380255941499002</c:v>
                </c:pt>
                <c:pt idx="5">
                  <c:v>0.61572212065813503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ICTCLAS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cos similarity</c:v>
                </c:pt>
                <c:pt idx="1">
                  <c:v>cos similarity + tf-idf</c:v>
                </c:pt>
                <c:pt idx="2">
                  <c:v>cos similarity + syns</c:v>
                </c:pt>
                <c:pt idx="3">
                  <c:v>cos similarity + import_words</c:v>
                </c:pt>
                <c:pt idx="4">
                  <c:v>cos similarity + syns + important_words</c:v>
                </c:pt>
                <c:pt idx="5">
                  <c:v>cos similarity + syns + important_words + tf-idf</c:v>
                </c:pt>
              </c:strCache>
            </c:strRef>
          </c:cat>
          <c:val>
            <c:numRef>
              <c:f>Sheet1!$D$2:$D$7</c:f>
              <c:numCache>
                <c:formatCode>0.0%</c:formatCode>
                <c:ptCount val="6"/>
                <c:pt idx="0">
                  <c:v>0.57663690476190399</c:v>
                </c:pt>
                <c:pt idx="1">
                  <c:v>0.63392857142857095</c:v>
                </c:pt>
                <c:pt idx="2">
                  <c:v>0.59002976190476097</c:v>
                </c:pt>
                <c:pt idx="3">
                  <c:v>0.58072916666666596</c:v>
                </c:pt>
                <c:pt idx="4">
                  <c:v>0.58556547619047605</c:v>
                </c:pt>
                <c:pt idx="5">
                  <c:v>0.65997023809523803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THU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cos similarity</c:v>
                </c:pt>
                <c:pt idx="1">
                  <c:v>cos similarity + tf-idf</c:v>
                </c:pt>
                <c:pt idx="2">
                  <c:v>cos similarity + syns</c:v>
                </c:pt>
                <c:pt idx="3">
                  <c:v>cos similarity + import_words</c:v>
                </c:pt>
                <c:pt idx="4">
                  <c:v>cos similarity + syns + important_words</c:v>
                </c:pt>
                <c:pt idx="5">
                  <c:v>cos similarity + syns + important_words + tf-idf</c:v>
                </c:pt>
              </c:strCache>
            </c:strRef>
          </c:cat>
          <c:val>
            <c:numRef>
              <c:f>Sheet1!$E$2:$E$7</c:f>
              <c:numCache>
                <c:formatCode>0.0%</c:formatCode>
                <c:ptCount val="6"/>
                <c:pt idx="0">
                  <c:v>0.56307129798903099</c:v>
                </c:pt>
                <c:pt idx="1">
                  <c:v>0.62047531992687299</c:v>
                </c:pt>
                <c:pt idx="2">
                  <c:v>0.57989031078610598</c:v>
                </c:pt>
                <c:pt idx="3">
                  <c:v>0.56197440585009095</c:v>
                </c:pt>
                <c:pt idx="4">
                  <c:v>0.58391224862888402</c:v>
                </c:pt>
                <c:pt idx="5">
                  <c:v>0.65118829981718396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100911792"/>
        <c:axId val="-2137836400"/>
        <c:axId val="0"/>
      </c:bar3DChart>
      <c:catAx>
        <c:axId val="-210091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836400"/>
        <c:crosses val="autoZero"/>
        <c:auto val="1"/>
        <c:lblAlgn val="ctr"/>
        <c:lblOffset val="100"/>
        <c:noMultiLvlLbl val="0"/>
      </c:catAx>
      <c:valAx>
        <c:axId val="-213783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91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127686484841601"/>
          <c:y val="0.63263124740986298"/>
          <c:w val="0.19329168093118801"/>
          <c:h val="5.29827876778559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27T10:29:22.631" idx="1">
    <p:pos x="6000" y="0"/>
    <p:text>我不记得具体的名称了 请你们补足吧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89D5-C5C1-6048-B5C5-3E9F5FBA179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36E44-9A90-084D-898C-7582A3E5B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58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5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697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39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5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306B-39CE-FC40-B5DF-5E23F7229CF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8440-35DA-7341-9985-9BB11A9E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5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306B-39CE-FC40-B5DF-5E23F7229CF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8440-35DA-7341-9985-9BB11A9E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4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306B-39CE-FC40-B5DF-5E23F7229CF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8440-35DA-7341-9985-9BB11A9E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97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049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306B-39CE-FC40-B5DF-5E23F7229CF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8440-35DA-7341-9985-9BB11A9E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306B-39CE-FC40-B5DF-5E23F7229CF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8440-35DA-7341-9985-9BB11A9E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2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306B-39CE-FC40-B5DF-5E23F7229CF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8440-35DA-7341-9985-9BB11A9E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306B-39CE-FC40-B5DF-5E23F7229CF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8440-35DA-7341-9985-9BB11A9E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9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306B-39CE-FC40-B5DF-5E23F7229CF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8440-35DA-7341-9985-9BB11A9E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306B-39CE-FC40-B5DF-5E23F7229CF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8440-35DA-7341-9985-9BB11A9E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7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306B-39CE-FC40-B5DF-5E23F7229CF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8440-35DA-7341-9985-9BB11A9E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306B-39CE-FC40-B5DF-5E23F7229CF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8440-35DA-7341-9985-9BB11A9E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306B-39CE-FC40-B5DF-5E23F7229CF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68440-35DA-7341-9985-9BB11A9E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1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Bank Q&amp;A System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/>
              <a:t>Group 42</a:t>
            </a:r>
          </a:p>
          <a:p>
            <a:pPr>
              <a:spcBef>
                <a:spcPts val="0"/>
              </a:spcBef>
            </a:pPr>
            <a:r>
              <a:rPr lang="en" sz="3200"/>
              <a:t>Yuewei Na, Naiqing Song, Xiang Zhang, Shurui Liu</a:t>
            </a:r>
          </a:p>
          <a:p>
            <a:pPr>
              <a:spcBef>
                <a:spcPts val="0"/>
              </a:spcBef>
              <a:buClr>
                <a:srgbClr val="000000"/>
              </a:buClr>
              <a:buSzPct val="39285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4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733" y="365125"/>
            <a:ext cx="10778067" cy="1480608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D</a:t>
            </a:r>
            <a:r>
              <a:rPr lang="en-US" altLang="zh-CN" sz="3600" dirty="0" smtClean="0"/>
              <a:t>ifference</a:t>
            </a:r>
            <a:r>
              <a:rPr lang="zh-CN" altLang="en-US" sz="3600" baseline="0" dirty="0" smtClean="0"/>
              <a:t> </a:t>
            </a:r>
            <a:r>
              <a:rPr lang="en-US" altLang="zh-CN" sz="3600" baseline="0" dirty="0" smtClean="0"/>
              <a:t>between</a:t>
            </a:r>
            <a:r>
              <a:rPr lang="zh-CN" altLang="en-US" sz="3600" baseline="0" dirty="0" smtClean="0"/>
              <a:t> </a:t>
            </a:r>
            <a:r>
              <a:rPr lang="en-US" altLang="zh-CN" sz="3600" baseline="0" dirty="0" smtClean="0"/>
              <a:t>performances</a:t>
            </a:r>
            <a:r>
              <a:rPr lang="zh-CN" altLang="en-US" sz="3600" baseline="0" dirty="0" smtClean="0"/>
              <a:t> </a:t>
            </a:r>
            <a:r>
              <a:rPr lang="en-US" altLang="zh-CN" sz="3600" baseline="0" dirty="0" smtClean="0"/>
              <a:t>with</a:t>
            </a:r>
            <a:r>
              <a:rPr lang="zh-CN" altLang="en-US" sz="3600" baseline="0" dirty="0" smtClean="0"/>
              <a:t> </a:t>
            </a:r>
            <a:r>
              <a:rPr lang="en-US" altLang="zh-CN" sz="3600" baseline="0" dirty="0" smtClean="0"/>
              <a:t>and</a:t>
            </a:r>
            <a:r>
              <a:rPr lang="zh-CN" altLang="en-US" sz="3600" baseline="0" dirty="0" smtClean="0"/>
              <a:t> </a:t>
            </a:r>
            <a:r>
              <a:rPr lang="en-US" altLang="zh-CN" sz="3600" baseline="0" dirty="0" smtClean="0"/>
              <a:t>without</a:t>
            </a:r>
            <a:r>
              <a:rPr lang="zh-CN" altLang="en-US" sz="3600" baseline="0" dirty="0" smtClean="0"/>
              <a:t> </a:t>
            </a:r>
            <a:r>
              <a:rPr lang="en-US" altLang="zh-CN" sz="3600" dirty="0" smtClean="0"/>
              <a:t>considering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similar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queries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mentioned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993827"/>
              </p:ext>
            </p:extLst>
          </p:nvPr>
        </p:nvGraphicFramePr>
        <p:xfrm>
          <a:off x="838200" y="14700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590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Compare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mentioned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804834"/>
              </p:ext>
            </p:extLst>
          </p:nvPr>
        </p:nvGraphicFramePr>
        <p:xfrm>
          <a:off x="2028559" y="1195685"/>
          <a:ext cx="8072438" cy="4529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8175" y="6097356"/>
            <a:ext cx="1121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Conclusion: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combined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tf-idf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combing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better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87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1" y="0"/>
            <a:ext cx="12107332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tokenizing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their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09701" y="1325563"/>
          <a:ext cx="9220200" cy="4944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8000" y="5147733"/>
            <a:ext cx="11514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Conclusion: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performance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dataset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tokenized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ICTCLAS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jieba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better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other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twos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5738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5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/>
              <a:t>Background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buChar char="●"/>
            </a:pPr>
            <a:r>
              <a:rPr lang="en"/>
              <a:t>A Chinese bank is looking for an online Q&amp;A system to help customer service department. </a:t>
            </a:r>
          </a:p>
          <a:p>
            <a:pPr marL="609585" indent="-304792">
              <a:buChar char="●"/>
            </a:pPr>
            <a:r>
              <a:rPr lang="en"/>
              <a:t>It used to be like: </a:t>
            </a:r>
          </a:p>
          <a:p>
            <a:pPr marL="1219170" lvl="1" indent="-304792">
              <a:buChar char="○"/>
            </a:pPr>
            <a:r>
              <a:rPr lang="en"/>
              <a:t>Customers calling in, other customers have to wait on the line for a long time. </a:t>
            </a:r>
          </a:p>
          <a:p>
            <a:pPr marL="609585" indent="-304792">
              <a:buChar char="●"/>
            </a:pPr>
            <a:r>
              <a:rPr lang="en"/>
              <a:t>What we want: </a:t>
            </a:r>
          </a:p>
          <a:p>
            <a:pPr marL="1219170" lvl="1" indent="-304792">
              <a:buChar char="○"/>
            </a:pPr>
            <a:r>
              <a:rPr lang="en"/>
              <a:t>Instead of calling in, customers can go to website and type in the question to get answers quickly. </a:t>
            </a:r>
          </a:p>
        </p:txBody>
      </p:sp>
    </p:spTree>
    <p:extLst>
      <p:ext uri="{BB962C8B-B14F-4D97-AF65-F5344CB8AC3E}">
        <p14:creationId xmlns:p14="http://schemas.microsoft.com/office/powerpoint/2010/main" val="56308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/>
              <a:t>What we have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buChar char="●"/>
            </a:pPr>
            <a:r>
              <a:rPr lang="en" dirty="0"/>
              <a:t>A corpus that contains all the possible questions and their extensions. </a:t>
            </a:r>
          </a:p>
          <a:p>
            <a:pPr marL="609585" indent="-304792">
              <a:buChar char="●"/>
            </a:pPr>
            <a:r>
              <a:rPr lang="en" dirty="0"/>
              <a:t>For example, </a:t>
            </a:r>
          </a:p>
          <a:p>
            <a:pPr marL="1219170" lvl="1" indent="-304792">
              <a:buChar char="○"/>
            </a:pPr>
            <a:r>
              <a:rPr lang="en" dirty="0"/>
              <a:t>Original question (translation): What type of ID do I need to have when I open up an account? </a:t>
            </a:r>
          </a:p>
          <a:p>
            <a:pPr marL="1219170" lvl="1" indent="-304792">
              <a:buChar char="○"/>
            </a:pPr>
            <a:r>
              <a:rPr lang="en" dirty="0"/>
              <a:t>Extended questions could be</a:t>
            </a:r>
          </a:p>
          <a:p>
            <a:pPr marL="1828754" lvl="2" indent="-304792">
              <a:buChar char="■"/>
            </a:pPr>
            <a:r>
              <a:rPr lang="en" dirty="0"/>
              <a:t>Can I use my passport as a valid ID when I open up an account? </a:t>
            </a:r>
          </a:p>
          <a:p>
            <a:pPr marL="1828754" lvl="2" indent="-304792">
              <a:buChar char="■"/>
            </a:pPr>
            <a:r>
              <a:rPr lang="en" dirty="0"/>
              <a:t>Can I use my student ID/employee ID when I open up an account? </a:t>
            </a:r>
          </a:p>
          <a:p>
            <a:pPr marL="1828754" lvl="2" indent="-304792">
              <a:buChar char="■"/>
            </a:pPr>
            <a:r>
              <a:rPr lang="en" dirty="0"/>
              <a:t>What can be considered as valid ID for foreign people when open up an account? </a:t>
            </a:r>
          </a:p>
          <a:p>
            <a:pPr marL="1828754" lvl="2" indent="-304792">
              <a:buChar char="■"/>
            </a:pPr>
            <a:r>
              <a:rPr lang="en" dirty="0"/>
              <a:t>What ID can be considered as valid ID when I open up an account? </a:t>
            </a:r>
          </a:p>
        </p:txBody>
      </p:sp>
    </p:spTree>
    <p:extLst>
      <p:ext uri="{BB962C8B-B14F-4D97-AF65-F5344CB8AC3E}">
        <p14:creationId xmlns:p14="http://schemas.microsoft.com/office/powerpoint/2010/main" val="134466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366304" y="533909"/>
            <a:ext cx="7657416" cy="5466969"/>
            <a:chOff x="1580241" y="325361"/>
            <a:chExt cx="7657416" cy="5466969"/>
          </a:xfrm>
        </p:grpSpPr>
        <p:sp>
          <p:nvSpPr>
            <p:cNvPr id="4" name="Process 3"/>
            <p:cNvSpPr/>
            <p:nvPr/>
          </p:nvSpPr>
          <p:spPr>
            <a:xfrm>
              <a:off x="4302787" y="325361"/>
              <a:ext cx="2213810" cy="108284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Word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Segmentation</a:t>
              </a:r>
              <a:endParaRPr lang="en-US" dirty="0"/>
            </a:p>
          </p:txBody>
        </p:sp>
        <p:sp>
          <p:nvSpPr>
            <p:cNvPr id="6" name="Process 5"/>
            <p:cNvSpPr/>
            <p:nvPr/>
          </p:nvSpPr>
          <p:spPr>
            <a:xfrm>
              <a:off x="4302787" y="1778528"/>
              <a:ext cx="2213810" cy="108284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Feature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Extraction</a:t>
              </a:r>
              <a:endParaRPr lang="en-US" dirty="0"/>
            </a:p>
          </p:txBody>
        </p:sp>
        <p:sp>
          <p:nvSpPr>
            <p:cNvPr id="7" name="Process 6"/>
            <p:cNvSpPr/>
            <p:nvPr/>
          </p:nvSpPr>
          <p:spPr>
            <a:xfrm>
              <a:off x="1580241" y="2990950"/>
              <a:ext cx="2213810" cy="108284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Machine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Learning</a:t>
              </a:r>
              <a:endParaRPr lang="zh-CN" altLang="en-US" dirty="0" smtClean="0"/>
            </a:p>
            <a:p>
              <a:pPr algn="ctr"/>
              <a:r>
                <a:rPr lang="en-US" altLang="zh-CN" dirty="0" smtClean="0"/>
                <a:t>Models</a:t>
              </a:r>
              <a:endParaRPr lang="en-US" dirty="0"/>
            </a:p>
          </p:txBody>
        </p:sp>
        <p:sp>
          <p:nvSpPr>
            <p:cNvPr id="8" name="Process 7"/>
            <p:cNvSpPr/>
            <p:nvPr/>
          </p:nvSpPr>
          <p:spPr>
            <a:xfrm>
              <a:off x="7023847" y="2990950"/>
              <a:ext cx="2213810" cy="108284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Similarity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Based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Models</a:t>
              </a:r>
              <a:endParaRPr lang="en-US" dirty="0"/>
            </a:p>
          </p:txBody>
        </p:sp>
        <p:sp>
          <p:nvSpPr>
            <p:cNvPr id="9" name="Process 8"/>
            <p:cNvSpPr/>
            <p:nvPr/>
          </p:nvSpPr>
          <p:spPr>
            <a:xfrm>
              <a:off x="4302787" y="4709488"/>
              <a:ext cx="2213810" cy="108284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Evaluation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5409692" y="1408203"/>
              <a:ext cx="115910" cy="370325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Elbow Connector 20"/>
            <p:cNvCxnSpPr/>
            <p:nvPr/>
          </p:nvCxnSpPr>
          <p:spPr>
            <a:xfrm rot="5400000">
              <a:off x="4094059" y="2561362"/>
              <a:ext cx="671001" cy="1271016"/>
            </a:xfrm>
            <a:prstGeom prst="bentConnector2">
              <a:avLst/>
            </a:prstGeom>
            <a:ln w="508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endCxn id="8" idx="1"/>
            </p:cNvCxnSpPr>
            <p:nvPr/>
          </p:nvCxnSpPr>
          <p:spPr>
            <a:xfrm>
              <a:off x="5754316" y="2866539"/>
              <a:ext cx="1269531" cy="665832"/>
            </a:xfrm>
            <a:prstGeom prst="bentConnector3">
              <a:avLst>
                <a:gd name="adj1" fmla="val 3246"/>
              </a:avLst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7" idx="2"/>
              <a:endCxn id="9" idx="0"/>
            </p:cNvCxnSpPr>
            <p:nvPr/>
          </p:nvCxnSpPr>
          <p:spPr>
            <a:xfrm rot="16200000" flipH="1">
              <a:off x="3730571" y="3030367"/>
              <a:ext cx="635696" cy="2722546"/>
            </a:xfrm>
            <a:prstGeom prst="curvedConnector3">
              <a:avLst/>
            </a:prstGeom>
            <a:ln w="508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8" idx="2"/>
              <a:endCxn id="9" idx="0"/>
            </p:cNvCxnSpPr>
            <p:nvPr/>
          </p:nvCxnSpPr>
          <p:spPr>
            <a:xfrm rot="5400000">
              <a:off x="6452374" y="3031110"/>
              <a:ext cx="635696" cy="2721060"/>
            </a:xfrm>
            <a:prstGeom prst="curvedConnector3">
              <a:avLst/>
            </a:prstGeom>
            <a:ln w="508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826719" y="533909"/>
            <a:ext cx="21066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Diagram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02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-US" altLang="zh-CN" dirty="0" smtClean="0"/>
              <a:t>Segmentation</a:t>
            </a:r>
            <a:r>
              <a:rPr lang="zh-CN" altLang="en-US" dirty="0" smtClean="0"/>
              <a:t> </a:t>
            </a:r>
            <a:r>
              <a:rPr lang="en" dirty="0" smtClean="0"/>
              <a:t>Approaches</a:t>
            </a:r>
            <a:endParaRPr lang="en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en" dirty="0"/>
              <a:t>The group found four different tools to help with </a:t>
            </a:r>
            <a:r>
              <a:rPr lang="en" dirty="0" smtClean="0"/>
              <a:t>segmentation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Chinese</a:t>
            </a:r>
            <a:r>
              <a:rPr lang="en" dirty="0" smtClean="0"/>
              <a:t>. </a:t>
            </a:r>
            <a:endParaRPr lang="en" dirty="0"/>
          </a:p>
          <a:p>
            <a:pPr marL="609585" indent="-304792">
              <a:buChar char="●"/>
            </a:pPr>
            <a:r>
              <a:rPr lang="en" dirty="0" smtClean="0"/>
              <a:t>Stanford </a:t>
            </a:r>
            <a:endParaRPr lang="en" dirty="0"/>
          </a:p>
          <a:p>
            <a:pPr marL="609585" indent="-304792">
              <a:buChar char="●"/>
            </a:pPr>
            <a:r>
              <a:rPr lang="en-US" altLang="zh-CN" dirty="0" smtClean="0"/>
              <a:t>THULAC</a:t>
            </a:r>
            <a:endParaRPr lang="zh-CN" altLang="en-US" dirty="0" smtClean="0"/>
          </a:p>
          <a:p>
            <a:pPr marL="609585" indent="-304792">
              <a:buChar char="●"/>
            </a:pPr>
            <a:r>
              <a:rPr lang="en-US" altLang="zh-CN" dirty="0" smtClean="0"/>
              <a:t>ICTCLAS</a:t>
            </a:r>
            <a:endParaRPr lang="zh-CN" altLang="en-US" dirty="0" smtClean="0"/>
          </a:p>
          <a:p>
            <a:pPr marL="609585" indent="-304792">
              <a:buChar char="●"/>
            </a:pPr>
            <a:r>
              <a:rPr lang="en-US" altLang="zh-CN" dirty="0" err="1" smtClean="0"/>
              <a:t>Jieba</a:t>
            </a:r>
            <a:endParaRPr lang="zh-CN" altLang="en-US" dirty="0" smtClean="0"/>
          </a:p>
          <a:p>
            <a:pPr>
              <a:buNone/>
            </a:pPr>
            <a:endParaRPr lang="en" dirty="0"/>
          </a:p>
          <a:p>
            <a:pPr>
              <a:buNone/>
            </a:pPr>
            <a:r>
              <a:rPr lang="en" dirty="0"/>
              <a:t>	</a:t>
            </a:r>
            <a:r>
              <a:rPr lang="en" smtClean="0"/>
              <a:t>Use </a:t>
            </a:r>
            <a:r>
              <a:rPr lang="en" dirty="0"/>
              <a:t>information extraction related techniques to retrieve keywords </a:t>
            </a:r>
            <a:r>
              <a:rPr lang="en"/>
              <a:t>and </a:t>
            </a:r>
            <a:r>
              <a:rPr lang="en" smtClean="0"/>
              <a:t>find related </a:t>
            </a:r>
            <a:r>
              <a:rPr lang="en" dirty="0"/>
              <a:t>questions from the corpus. </a:t>
            </a:r>
          </a:p>
        </p:txBody>
      </p:sp>
    </p:spTree>
    <p:extLst>
      <p:ext uri="{BB962C8B-B14F-4D97-AF65-F5344CB8AC3E}">
        <p14:creationId xmlns:p14="http://schemas.microsoft.com/office/powerpoint/2010/main" val="14798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Segment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Comparison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Eg</a:t>
            </a:r>
            <a:r>
              <a:rPr lang="en-US" altLang="zh-CN" dirty="0" smtClean="0"/>
              <a:t>.</a:t>
            </a:r>
            <a:r>
              <a:rPr lang="zh-CN" altLang="en-US" dirty="0" smtClean="0"/>
              <a:t> 零存整取不足半年计息</a:t>
            </a:r>
          </a:p>
          <a:p>
            <a:endParaRPr lang="zh-CN" altLang="en-US" dirty="0"/>
          </a:p>
          <a:p>
            <a:pPr>
              <a:buFont typeface="Wingdings" charset="2"/>
              <a:buChar char="Ø"/>
            </a:pPr>
            <a:r>
              <a:rPr lang="en-US" altLang="zh-CN" dirty="0" smtClean="0"/>
              <a:t>Stanford</a:t>
            </a:r>
            <a:r>
              <a:rPr lang="en-US" altLang="zh-CN" dirty="0" smtClean="0"/>
              <a:t>: </a:t>
            </a:r>
            <a:r>
              <a:rPr lang="zh-CN" altLang="en-US" dirty="0" smtClean="0"/>
              <a:t>零</a:t>
            </a:r>
            <a:r>
              <a:rPr lang="zh-CN" altLang="en-US" dirty="0" smtClean="0"/>
              <a:t>存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429327"/>
                </a:solidFill>
              </a:rPr>
              <a:t>整取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429327"/>
                </a:solidFill>
              </a:rPr>
              <a:t>不足</a:t>
            </a:r>
            <a:r>
              <a:rPr lang="en-US" altLang="zh-CN" dirty="0" smtClean="0"/>
              <a:t>/</a:t>
            </a:r>
            <a:r>
              <a:rPr lang="zh-CN" altLang="en-US" dirty="0" smtClean="0"/>
              <a:t> 半</a:t>
            </a:r>
            <a:r>
              <a:rPr lang="en-US" altLang="zh-CN" dirty="0" smtClean="0"/>
              <a:t>/</a:t>
            </a:r>
            <a:r>
              <a:rPr lang="zh-CN" altLang="en-US" dirty="0" smtClean="0"/>
              <a:t> 年</a:t>
            </a:r>
            <a:r>
              <a:rPr lang="en-US" altLang="zh-CN" dirty="0" smtClean="0"/>
              <a:t>/</a:t>
            </a:r>
            <a:r>
              <a:rPr lang="zh-CN" altLang="en-US" dirty="0" smtClean="0"/>
              <a:t> 计息</a:t>
            </a:r>
            <a:r>
              <a:rPr lang="en-US" altLang="zh-CN" dirty="0" smtClean="0"/>
              <a:t>/</a:t>
            </a:r>
            <a:endParaRPr lang="zh-CN" altLang="en-US" dirty="0" smtClean="0"/>
          </a:p>
          <a:p>
            <a:pPr>
              <a:buFont typeface="Wingdings" charset="2"/>
              <a:buChar char="Ø"/>
            </a:pPr>
            <a:r>
              <a:rPr lang="en-US" altLang="zh-CN" dirty="0" smtClean="0"/>
              <a:t>THULAC</a:t>
            </a:r>
            <a:r>
              <a:rPr lang="en-US" altLang="zh-CN" dirty="0" smtClean="0"/>
              <a:t>: </a:t>
            </a:r>
            <a:r>
              <a:rPr lang="zh-CN" altLang="en-US" dirty="0" smtClean="0"/>
              <a:t>零</a:t>
            </a:r>
            <a:r>
              <a:rPr lang="zh-CN" altLang="en-US" dirty="0" smtClean="0"/>
              <a:t>存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429327"/>
                </a:solidFill>
              </a:rPr>
              <a:t>整取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429327"/>
                </a:solidFill>
              </a:rPr>
              <a:t>不足</a:t>
            </a:r>
            <a:r>
              <a:rPr lang="en-US" altLang="zh-CN" dirty="0" smtClean="0"/>
              <a:t>/</a:t>
            </a:r>
            <a:r>
              <a:rPr lang="zh-CN" altLang="en-US" dirty="0" smtClean="0"/>
              <a:t> 半</a:t>
            </a:r>
            <a:r>
              <a:rPr lang="en-US" altLang="zh-CN" dirty="0" smtClean="0"/>
              <a:t>/</a:t>
            </a:r>
            <a:r>
              <a:rPr lang="zh-CN" altLang="en-US" dirty="0" smtClean="0"/>
              <a:t> 年</a:t>
            </a:r>
            <a:r>
              <a:rPr lang="en-US" altLang="zh-CN" dirty="0" smtClean="0"/>
              <a:t>/</a:t>
            </a:r>
            <a:r>
              <a:rPr lang="zh-CN" altLang="en-US" dirty="0" smtClean="0"/>
              <a:t> 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zh-CN" altLang="en-US" dirty="0"/>
              <a:t>息</a:t>
            </a:r>
            <a:endParaRPr lang="zh-CN" altLang="en-US" dirty="0" smtClean="0"/>
          </a:p>
          <a:p>
            <a:pPr>
              <a:buFont typeface="Wingdings" charset="2"/>
              <a:buChar char="Ø"/>
            </a:pPr>
            <a:r>
              <a:rPr lang="en-US" altLang="zh-CN" dirty="0" smtClean="0"/>
              <a:t>ICTCLAS</a:t>
            </a:r>
            <a:r>
              <a:rPr lang="en-US" altLang="zh-CN" dirty="0" smtClean="0"/>
              <a:t>: </a:t>
            </a:r>
            <a:r>
              <a:rPr lang="zh-CN" altLang="en-US" dirty="0" smtClean="0"/>
              <a:t>零</a:t>
            </a:r>
            <a:r>
              <a:rPr lang="en-US" altLang="zh-CN" dirty="0" smtClean="0"/>
              <a:t>/</a:t>
            </a:r>
            <a:r>
              <a:rPr lang="zh-CN" altLang="en-US" dirty="0" smtClean="0"/>
              <a:t> 存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429327"/>
                </a:solidFill>
              </a:rPr>
              <a:t>整取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429327"/>
                </a:solidFill>
              </a:rPr>
              <a:t>不足</a:t>
            </a:r>
            <a:r>
              <a:rPr lang="en-US" altLang="zh-CN" dirty="0" smtClean="0"/>
              <a:t>/</a:t>
            </a:r>
            <a:r>
              <a:rPr lang="zh-CN" altLang="en-US" dirty="0" smtClean="0"/>
              <a:t> 半年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zh-CN" altLang="en-US" dirty="0"/>
              <a:t>计</a:t>
            </a:r>
            <a:r>
              <a:rPr lang="zh-CN" altLang="en-US" dirty="0" smtClean="0"/>
              <a:t>息</a:t>
            </a:r>
            <a:endParaRPr lang="en-US" altLang="zh-CN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Jieba</a:t>
            </a:r>
            <a:r>
              <a:rPr lang="en-US" dirty="0" smtClean="0"/>
              <a:t>: </a:t>
            </a:r>
            <a:r>
              <a:rPr lang="zh-CN" altLang="en-US" dirty="0" smtClean="0"/>
              <a:t>零存</a:t>
            </a:r>
            <a:r>
              <a:rPr lang="zh-CN" altLang="en-US" dirty="0" smtClean="0">
                <a:solidFill>
                  <a:schemeClr val="accent6"/>
                </a:solidFill>
              </a:rPr>
              <a:t>整取</a:t>
            </a:r>
            <a:r>
              <a:rPr lang="en-US" altLang="zh-CN" dirty="0" smtClean="0"/>
              <a:t>/</a:t>
            </a:r>
            <a:r>
              <a:rPr lang="zh-CN" altLang="en-US" dirty="0" smtClean="0">
                <a:solidFill>
                  <a:schemeClr val="accent6"/>
                </a:solidFill>
              </a:rPr>
              <a:t>不足</a:t>
            </a:r>
            <a:r>
              <a:rPr lang="en-US" altLang="zh-CN" dirty="0" smtClean="0"/>
              <a:t>/</a:t>
            </a:r>
            <a:r>
              <a:rPr lang="zh-CN" altLang="en-US" dirty="0" smtClean="0"/>
              <a:t>半年</a:t>
            </a:r>
            <a:r>
              <a:rPr lang="en-US" altLang="zh-CN" dirty="0" smtClean="0"/>
              <a:t>/</a:t>
            </a:r>
            <a:r>
              <a:rPr lang="zh-CN" altLang="en-US" dirty="0" smtClean="0"/>
              <a:t>计息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0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Classification--Nearest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Feature:</a:t>
            </a:r>
            <a:r>
              <a:rPr lang="zh-CN" altLang="en-US" dirty="0" smtClean="0"/>
              <a:t> </a:t>
            </a:r>
            <a:r>
              <a:rPr lang="en-US" altLang="zh-CN" dirty="0" smtClean="0"/>
              <a:t>bag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endParaRPr lang="zh-CN" altLang="en-US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arameter: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r>
              <a:rPr lang="en-US" altLang="zh-CN" dirty="0"/>
              <a:t>-</a:t>
            </a:r>
            <a:r>
              <a:rPr lang="en-US" altLang="zh-CN" dirty="0" smtClean="0"/>
              <a:t>fold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cross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  <a:endParaRPr lang="zh-CN" altLang="en-US" dirty="0" smtClean="0"/>
          </a:p>
          <a:p>
            <a:r>
              <a:rPr lang="en-US" altLang="zh-CN" dirty="0" smtClean="0"/>
              <a:t>Toolkit: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sklearn</a:t>
            </a:r>
            <a:endParaRPr lang="zh-CN" altLang="en-US" dirty="0" smtClean="0"/>
          </a:p>
          <a:p>
            <a:r>
              <a:rPr lang="en-US" altLang="zh-CN" dirty="0" smtClean="0"/>
              <a:t>Accuracy</a:t>
            </a:r>
            <a:endParaRPr lang="zh-CN" altLang="en-US" dirty="0" smtClean="0"/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66808066"/>
              </p:ext>
            </p:extLst>
          </p:nvPr>
        </p:nvGraphicFramePr>
        <p:xfrm>
          <a:off x="3222170" y="3193143"/>
          <a:ext cx="6937829" cy="2945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476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Classification--Random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Feature:</a:t>
            </a:r>
            <a:r>
              <a:rPr lang="zh-CN" altLang="en-US" dirty="0" smtClean="0"/>
              <a:t> </a:t>
            </a:r>
            <a:r>
              <a:rPr lang="en-US" altLang="zh-CN" dirty="0" smtClean="0"/>
              <a:t>bag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endParaRPr lang="zh-CN" altLang="en-US" dirty="0" smtClean="0"/>
          </a:p>
          <a:p>
            <a:r>
              <a:rPr lang="en-US" altLang="zh-CN" dirty="0" smtClean="0"/>
              <a:t>Parameter:</a:t>
            </a:r>
            <a:r>
              <a:rPr lang="zh-CN" altLang="en-US" dirty="0" smtClean="0"/>
              <a:t> </a:t>
            </a:r>
            <a:r>
              <a:rPr lang="en-US" dirty="0" smtClean="0"/>
              <a:t>0.816</a:t>
            </a:r>
            <a:endParaRPr lang="zh-CN" altLang="en-US" dirty="0" smtClean="0"/>
          </a:p>
          <a:p>
            <a:r>
              <a:rPr lang="en-US" altLang="zh-CN" dirty="0" smtClean="0"/>
              <a:t>Toolkit: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sklearn</a:t>
            </a:r>
            <a:endParaRPr lang="en-US" dirty="0"/>
          </a:p>
          <a:p>
            <a:r>
              <a:rPr lang="en-US" altLang="zh-CN" dirty="0" smtClean="0"/>
              <a:t>Accuracy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36720775"/>
              </p:ext>
            </p:extLst>
          </p:nvPr>
        </p:nvGraphicFramePr>
        <p:xfrm>
          <a:off x="3222170" y="3193143"/>
          <a:ext cx="6937829" cy="2945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621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6455"/>
            <a:ext cx="9144000" cy="972079"/>
          </a:xfrm>
        </p:spPr>
        <p:txBody>
          <a:bodyPr/>
          <a:lstStyle/>
          <a:p>
            <a:r>
              <a:rPr lang="en-US" altLang="zh-CN" dirty="0" smtClean="0"/>
              <a:t>Similarity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3200" y="1219200"/>
            <a:ext cx="118533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 smtClean="0"/>
              <a:t>Cosine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similarity: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computing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similarity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query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answer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based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words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co-concurrence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 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Computing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similarity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between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not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query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answer,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but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query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queries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labelled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answer.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   </a:t>
            </a:r>
            <a:r>
              <a:rPr lang="en-US" altLang="zh-CN" sz="2800" dirty="0" smtClean="0"/>
              <a:t>Considering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word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similarity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rather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word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co-concurrence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   </a:t>
            </a:r>
            <a:r>
              <a:rPr lang="en-US" altLang="zh-CN" sz="2800" dirty="0" smtClean="0"/>
              <a:t>Considering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weights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word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by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tf-idf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way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human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labelling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82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482</Words>
  <Application>Microsoft Office PowerPoint</Application>
  <PresentationFormat>Widescreen</PresentationFormat>
  <Paragraphs>69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Wingdings</vt:lpstr>
      <vt:lpstr>Office Theme</vt:lpstr>
      <vt:lpstr>Bank Q&amp;A System</vt:lpstr>
      <vt:lpstr>Background</vt:lpstr>
      <vt:lpstr>What we have</vt:lpstr>
      <vt:lpstr>PowerPoint Presentation</vt:lpstr>
      <vt:lpstr>Segmentation Approaches</vt:lpstr>
      <vt:lpstr>Segment Tool Comparison cont.</vt:lpstr>
      <vt:lpstr>Classification--Nearest Neighbors</vt:lpstr>
      <vt:lpstr>Classification--Random Forest</vt:lpstr>
      <vt:lpstr>Similarity Based Method</vt:lpstr>
      <vt:lpstr>Difference between performances with and without considering similar queries as mentioned </vt:lpstr>
      <vt:lpstr>Compare the performances of different methods as mentioned</vt:lpstr>
      <vt:lpstr>We used four tokenizing tools and compared their performances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Yuewei Na</dc:creator>
  <cp:lastModifiedBy>Shurui Liu</cp:lastModifiedBy>
  <cp:revision>12</cp:revision>
  <dcterms:created xsi:type="dcterms:W3CDTF">2016-11-30T22:36:50Z</dcterms:created>
  <dcterms:modified xsi:type="dcterms:W3CDTF">2016-11-30T23:03:46Z</dcterms:modified>
</cp:coreProperties>
</file>