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1185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Stanford</a:t>
            </a:r>
            <a:endParaRPr lang="en-US" dirty="0"/>
          </a:p>
        </c:rich>
      </c:tx>
      <c:layout>
        <c:manualLayout>
          <c:xMode val="edge"/>
          <c:yMode val="edge"/>
          <c:x val="0.633709325083261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889025590551"/>
          <c:y val="0.11725680770555"/>
          <c:w val="0.824235974409449"/>
          <c:h val="0.66932949370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Diff vs THULAC</c:v>
                </c:pt>
                <c:pt idx="2">
                  <c:v>Diff vs ICTCLAS</c:v>
                </c:pt>
                <c:pt idx="3">
                  <c:v>Diff vs Jieba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88355.0</c:v>
                </c:pt>
                <c:pt idx="1">
                  <c:v>13688.0</c:v>
                </c:pt>
                <c:pt idx="2">
                  <c:v>11553.0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4801312"/>
        <c:axId val="-2050689088"/>
      </c:barChart>
      <c:catAx>
        <c:axId val="-21148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689088"/>
        <c:crosses val="autoZero"/>
        <c:auto val="1"/>
        <c:lblAlgn val="ctr"/>
        <c:lblOffset val="100"/>
        <c:noMultiLvlLbl val="0"/>
      </c:catAx>
      <c:valAx>
        <c:axId val="-205068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80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THULAC</a:t>
            </a:r>
            <a:endParaRPr lang="en-US" dirty="0"/>
          </a:p>
        </c:rich>
      </c:tx>
      <c:layout>
        <c:manualLayout>
          <c:xMode val="edge"/>
          <c:yMode val="edge"/>
          <c:x val="0.564585400973318"/>
          <c:y val="0.0088953607891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889025590551"/>
          <c:y val="0.11725680770555"/>
          <c:w val="0.824235974409449"/>
          <c:h val="0.66932949370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5520621774251"/>
                      <c:h val="0.143304262313683"/>
                    </c:manualLayout>
                  </c15:layout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366632847902"/>
                      <c:h val="0.14775194270827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Diff vs Stanford</c:v>
                </c:pt>
                <c:pt idx="2">
                  <c:v>Diff vs ICTCLAS</c:v>
                </c:pt>
                <c:pt idx="3">
                  <c:v>Diff vs Jieba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84383.0</c:v>
                </c:pt>
                <c:pt idx="1">
                  <c:v>9716.0</c:v>
                </c:pt>
                <c:pt idx="2">
                  <c:v>12262.0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2968432"/>
        <c:axId val="-2050198560"/>
      </c:barChart>
      <c:catAx>
        <c:axId val="-211296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198560"/>
        <c:crosses val="autoZero"/>
        <c:auto val="1"/>
        <c:lblAlgn val="ctr"/>
        <c:lblOffset val="100"/>
        <c:noMultiLvlLbl val="0"/>
      </c:catAx>
      <c:valAx>
        <c:axId val="-20501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96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ICTCLAS</a:t>
            </a:r>
            <a:endParaRPr lang="zh-CN" altLang="en-US" dirty="0" smtClean="0"/>
          </a:p>
        </c:rich>
      </c:tx>
      <c:layout>
        <c:manualLayout>
          <c:xMode val="edge"/>
          <c:yMode val="edge"/>
          <c:x val="0.633709325083261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889025590551"/>
          <c:y val="0.11725680770555"/>
          <c:w val="0.824235974409449"/>
          <c:h val="0.66932949370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Total</c:v>
                </c:pt>
                <c:pt idx="1">
                  <c:v>Diff vs THULAC</c:v>
                </c:pt>
                <c:pt idx="2">
                  <c:v>Diff vs Stanford</c:v>
                </c:pt>
                <c:pt idx="3">
                  <c:v>Diff vs Jieba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92464.0</c:v>
                </c:pt>
                <c:pt idx="1">
                  <c:v>20343.0</c:v>
                </c:pt>
                <c:pt idx="2">
                  <c:v>15662.0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4107088"/>
        <c:axId val="-2111991792"/>
      </c:barChart>
      <c:catAx>
        <c:axId val="-21041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991792"/>
        <c:crosses val="autoZero"/>
        <c:auto val="1"/>
        <c:lblAlgn val="ctr"/>
        <c:lblOffset val="100"/>
        <c:noMultiLvlLbl val="0"/>
      </c:catAx>
      <c:valAx>
        <c:axId val="-211199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10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THULAC</c:v>
                </c:pt>
                <c:pt idx="1">
                  <c:v>Stanford</c:v>
                </c:pt>
                <c:pt idx="2">
                  <c:v>ICTCLAS</c:v>
                </c:pt>
                <c:pt idx="3">
                  <c:v>Jieba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0.827</c:v>
                </c:pt>
                <c:pt idx="1">
                  <c:v>0.816</c:v>
                </c:pt>
                <c:pt idx="2">
                  <c:v>0.798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7287632"/>
        <c:axId val="-2103996864"/>
      </c:barChart>
      <c:catAx>
        <c:axId val="-210728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996864"/>
        <c:crosses val="autoZero"/>
        <c:auto val="1"/>
        <c:lblAlgn val="ctr"/>
        <c:lblOffset val="100"/>
        <c:noMultiLvlLbl val="0"/>
      </c:catAx>
      <c:valAx>
        <c:axId val="-21039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28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THULAC</c:v>
                </c:pt>
                <c:pt idx="1">
                  <c:v>Stanford</c:v>
                </c:pt>
                <c:pt idx="2">
                  <c:v>ICTCLAS</c:v>
                </c:pt>
                <c:pt idx="3">
                  <c:v>Jieba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0.874</c:v>
                </c:pt>
                <c:pt idx="1">
                  <c:v>0.864</c:v>
                </c:pt>
                <c:pt idx="2">
                  <c:v>0.845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0048416"/>
        <c:axId val="-2050045104"/>
      </c:barChart>
      <c:catAx>
        <c:axId val="-205004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045104"/>
        <c:crosses val="autoZero"/>
        <c:auto val="1"/>
        <c:lblAlgn val="ctr"/>
        <c:lblOffset val="100"/>
        <c:noMultiLvlLbl val="0"/>
      </c:catAx>
      <c:valAx>
        <c:axId val="-205004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04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033A-046B-3E43-BA96-90932475F69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C42F-2ADE-8D46-B67F-673196F8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3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ulac.thunlp.org/" TargetMode="External"/><Relationship Id="rId4" Type="http://schemas.openxmlformats.org/officeDocument/2006/relationships/hyperlink" Target="http://ictclas.nlpir.org/" TargetMode="External"/><Relationship Id="rId5" Type="http://schemas.openxmlformats.org/officeDocument/2006/relationships/hyperlink" Target="https://github.com/fxsjy/jieba" TargetMode="External"/><Relationship Id="rId6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/software/segmenter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522" y="553651"/>
            <a:ext cx="9144000" cy="1029822"/>
          </a:xfrm>
        </p:spPr>
        <p:txBody>
          <a:bodyPr/>
          <a:lstStyle/>
          <a:p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36706031"/>
              </p:ext>
            </p:extLst>
          </p:nvPr>
        </p:nvGraphicFramePr>
        <p:xfrm>
          <a:off x="566058" y="2367245"/>
          <a:ext cx="2569028" cy="298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36670858"/>
              </p:ext>
            </p:extLst>
          </p:nvPr>
        </p:nvGraphicFramePr>
        <p:xfrm>
          <a:off x="3585029" y="2496458"/>
          <a:ext cx="2438400" cy="2855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11648463"/>
              </p:ext>
            </p:extLst>
          </p:nvPr>
        </p:nvGraphicFramePr>
        <p:xfrm>
          <a:off x="6219372" y="2367245"/>
          <a:ext cx="2569028" cy="298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43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零存整取不足半年计息</a:t>
            </a:r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Stanford:</a:t>
            </a:r>
            <a:r>
              <a:rPr lang="zh-CN" altLang="en-US" dirty="0" smtClean="0"/>
              <a:t>零存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</a:t>
            </a:r>
            <a:r>
              <a:rPr lang="en-US" altLang="zh-CN" dirty="0" smtClean="0"/>
              <a:t>/</a:t>
            </a:r>
            <a:r>
              <a:rPr lang="zh-CN" altLang="en-US" dirty="0" smtClean="0"/>
              <a:t> 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计息</a:t>
            </a:r>
            <a:r>
              <a:rPr lang="en-US" altLang="zh-CN" dirty="0" smtClean="0"/>
              <a:t>/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THULAC:</a:t>
            </a:r>
            <a:r>
              <a:rPr lang="zh-CN" altLang="en-US" dirty="0" smtClean="0"/>
              <a:t>零存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</a:t>
            </a:r>
            <a:r>
              <a:rPr lang="en-US" altLang="zh-CN" dirty="0" smtClean="0"/>
              <a:t>/</a:t>
            </a:r>
            <a:r>
              <a:rPr lang="zh-CN" altLang="en-US" dirty="0" smtClean="0"/>
              <a:t> 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/>
              <a:t>息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ICTCLAS:</a:t>
            </a:r>
            <a:r>
              <a:rPr lang="zh-CN" altLang="en-US" dirty="0" smtClean="0"/>
              <a:t>零</a:t>
            </a:r>
            <a:r>
              <a:rPr lang="en-US" altLang="zh-CN" dirty="0" smtClean="0"/>
              <a:t>/</a:t>
            </a:r>
            <a:r>
              <a:rPr lang="zh-CN" altLang="en-US" dirty="0" smtClean="0"/>
              <a:t> 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整取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429327"/>
                </a:solidFill>
              </a:rPr>
              <a:t>不足</a:t>
            </a:r>
            <a:r>
              <a:rPr lang="en-US" altLang="zh-CN" dirty="0" smtClean="0"/>
              <a:t>/</a:t>
            </a:r>
            <a:r>
              <a:rPr lang="zh-CN" altLang="en-US" dirty="0" smtClean="0"/>
              <a:t> 半年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zh-CN" altLang="en-US" dirty="0"/>
              <a:t>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Classification--Nearest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endParaRPr lang="zh-CN" altLang="en-US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arameter: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-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zh-CN" altLang="en-US" dirty="0" smtClean="0"/>
          </a:p>
          <a:p>
            <a:r>
              <a:rPr lang="en-US" altLang="zh-CN" dirty="0" smtClean="0"/>
              <a:t>Toolkit: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sklearn</a:t>
            </a:r>
            <a:endParaRPr lang="zh-CN" altLang="en-US" dirty="0" smtClean="0"/>
          </a:p>
          <a:p>
            <a:r>
              <a:rPr lang="en-US" altLang="zh-CN" dirty="0" smtClean="0"/>
              <a:t>Accuracy</a:t>
            </a:r>
            <a:endParaRPr lang="zh-CN" alt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4543372"/>
              </p:ext>
            </p:extLst>
          </p:nvPr>
        </p:nvGraphicFramePr>
        <p:xfrm>
          <a:off x="3222170" y="3193143"/>
          <a:ext cx="6937829" cy="294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9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Classification--Random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smtClean="0"/>
              <a:t>of</a:t>
            </a:r>
            <a:r>
              <a:rPr lang="zh-CN" altLang="en-US" smtClean="0"/>
              <a:t> </a:t>
            </a:r>
            <a:r>
              <a:rPr lang="en-US" altLang="zh-CN" smtClean="0"/>
              <a:t>words</a:t>
            </a:r>
            <a:endParaRPr lang="zh-CN" altLang="en-US" dirty="0" smtClean="0"/>
          </a:p>
          <a:p>
            <a:r>
              <a:rPr lang="en-US" altLang="zh-CN" dirty="0" smtClean="0"/>
              <a:t>Parameter:</a:t>
            </a:r>
            <a:r>
              <a:rPr lang="zh-CN" altLang="en-US" dirty="0" smtClean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zh-CN" altLang="en-US" dirty="0" smtClean="0"/>
          </a:p>
          <a:p>
            <a:r>
              <a:rPr lang="en-US" altLang="zh-CN" dirty="0" smtClean="0"/>
              <a:t>Toolkit: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sklearn</a:t>
            </a:r>
            <a:endParaRPr lang="en-US" dirty="0"/>
          </a:p>
          <a:p>
            <a:r>
              <a:rPr lang="en-US" altLang="zh-CN" dirty="0" smtClean="0"/>
              <a:t>Accuracy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10590414"/>
              </p:ext>
            </p:extLst>
          </p:nvPr>
        </p:nvGraphicFramePr>
        <p:xfrm>
          <a:off x="3222170" y="3193143"/>
          <a:ext cx="6937829" cy="294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02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http://nlp.stanford.edu/software/segmenter.shtml</a:t>
            </a:r>
            <a:endParaRPr lang="zh-CN" altLang="en-US" dirty="0" smtClean="0"/>
          </a:p>
          <a:p>
            <a:r>
              <a:rPr lang="en-US" dirty="0" smtClean="0">
                <a:hlinkClick r:id="rId3"/>
              </a:rPr>
              <a:t>http://thulac.thunlp.org</a:t>
            </a:r>
            <a:endParaRPr lang="zh-CN" altLang="en-US" dirty="0" smtClean="0"/>
          </a:p>
          <a:p>
            <a:r>
              <a:rPr lang="en-US" dirty="0" smtClean="0">
                <a:hlinkClick r:id="rId4"/>
              </a:rPr>
              <a:t>http://ictclas.nlpir.org</a:t>
            </a:r>
            <a:endParaRPr lang="zh-CN" altLang="en-US" dirty="0" smtClean="0"/>
          </a:p>
          <a:p>
            <a:r>
              <a:rPr lang="en-US" dirty="0" smtClean="0">
                <a:hlinkClick r:id="rId5"/>
              </a:rPr>
              <a:t>https://github.com/fxsjy/jieba</a:t>
            </a:r>
            <a:endParaRPr lang="zh-CN" altLang="en-US" dirty="0" smtClean="0"/>
          </a:p>
          <a:p>
            <a:r>
              <a:rPr lang="en-US" dirty="0" smtClean="0">
                <a:hlinkClick r:id="rId6"/>
              </a:rPr>
              <a:t>http://scikit-learn.org/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9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115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Wingdings</vt:lpstr>
      <vt:lpstr>宋体</vt:lpstr>
      <vt:lpstr>Arial</vt:lpstr>
      <vt:lpstr>Office Theme</vt:lpstr>
      <vt:lpstr>Segment Tool Comparison</vt:lpstr>
      <vt:lpstr>Segment Tool Comparison cont.</vt:lpstr>
      <vt:lpstr>Classification--Nearest Neighbors</vt:lpstr>
      <vt:lpstr>Classification--Random Forest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Tool Comparison</dc:title>
  <dc:creator>Naiqing Song</dc:creator>
  <cp:lastModifiedBy>Yuewei Na</cp:lastModifiedBy>
  <cp:revision>14</cp:revision>
  <dcterms:created xsi:type="dcterms:W3CDTF">2016-11-30T01:09:06Z</dcterms:created>
  <dcterms:modified xsi:type="dcterms:W3CDTF">2016-11-30T22:52:38Z</dcterms:modified>
</cp:coreProperties>
</file>