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handoutMasterIdLst>
    <p:handoutMasterId r:id="rId23"/>
  </p:handoutMasterIdLst>
  <p:sldIdLst>
    <p:sldId id="256" r:id="rId2"/>
    <p:sldId id="257" r:id="rId3"/>
    <p:sldId id="258" r:id="rId4"/>
    <p:sldId id="259" r:id="rId5"/>
    <p:sldId id="277" r:id="rId6"/>
    <p:sldId id="272" r:id="rId7"/>
    <p:sldId id="273" r:id="rId8"/>
    <p:sldId id="274" r:id="rId9"/>
    <p:sldId id="270" r:id="rId10"/>
    <p:sldId id="275" r:id="rId11"/>
    <p:sldId id="276" r:id="rId12"/>
    <p:sldId id="271" r:id="rId13"/>
    <p:sldId id="260" r:id="rId14"/>
    <p:sldId id="261" r:id="rId15"/>
    <p:sldId id="262" r:id="rId16"/>
    <p:sldId id="263" r:id="rId17"/>
    <p:sldId id="264" r:id="rId18"/>
    <p:sldId id="265" r:id="rId19"/>
    <p:sldId id="266" r:id="rId20"/>
    <p:sldId id="268" r:id="rId21"/>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1" d="100"/>
          <a:sy n="131" d="100"/>
        </p:scale>
        <p:origin x="1161" y="9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50571E68-4205-430C-A594-B8338C179A4E}" type="datetimeFigureOut">
              <a:rPr kumimoji="1" lang="ja-JP" altLang="en-US" smtClean="0"/>
              <a:pPr/>
              <a:t>2019/2/16</a:t>
            </a:fld>
            <a:endParaRPr kumimoji="1" lang="ja-JP" altLang="en-US"/>
          </a:p>
        </p:txBody>
      </p:sp>
      <p:sp>
        <p:nvSpPr>
          <p:cNvPr id="4" name="フッター プレースホルダ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D02FFE1-C49F-4689-BDF2-C88DAC1C9257}" type="slidenum">
              <a:rPr kumimoji="1" lang="ja-JP" altLang="en-US" smtClean="0"/>
              <a:pPr/>
              <a:t>‹#›</a:t>
            </a:fld>
            <a:endParaRPr kumimoji="1" lang="ja-JP" altLang="en-US"/>
          </a:p>
        </p:txBody>
      </p:sp>
    </p:spTree>
    <p:extLst>
      <p:ext uri="{BB962C8B-B14F-4D97-AF65-F5344CB8AC3E}">
        <p14:creationId xmlns:p14="http://schemas.microsoft.com/office/powerpoint/2010/main" val="3104005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66410A5-FC80-4312-8240-A4A10C9BDF16}" type="datetimeFigureOut">
              <a:rPr kumimoji="1" lang="ja-JP" altLang="en-US" smtClean="0"/>
              <a:pPr/>
              <a:t>2019/2/16</a:t>
            </a:fld>
            <a:endParaRPr kumimoji="1" lang="ja-JP" altLang="en-US"/>
          </a:p>
        </p:txBody>
      </p:sp>
      <p:sp>
        <p:nvSpPr>
          <p:cNvPr id="4" name="スライド イメージ プレースホル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CFF0AD5-AEB7-4FBC-9735-131AB4173746}" type="slidenum">
              <a:rPr kumimoji="1" lang="ja-JP" altLang="en-US" smtClean="0"/>
              <a:pPr/>
              <a:t>‹#›</a:t>
            </a:fld>
            <a:endParaRPr kumimoji="1" lang="ja-JP" altLang="en-US"/>
          </a:p>
        </p:txBody>
      </p:sp>
    </p:spTree>
    <p:extLst>
      <p:ext uri="{BB962C8B-B14F-4D97-AF65-F5344CB8AC3E}">
        <p14:creationId xmlns:p14="http://schemas.microsoft.com/office/powerpoint/2010/main" val="3203666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1</a:t>
            </a:fld>
            <a:endParaRPr kumimoji="1" lang="ja-JP" altLang="en-US"/>
          </a:p>
        </p:txBody>
      </p:sp>
    </p:spTree>
    <p:extLst>
      <p:ext uri="{BB962C8B-B14F-4D97-AF65-F5344CB8AC3E}">
        <p14:creationId xmlns:p14="http://schemas.microsoft.com/office/powerpoint/2010/main" val="1323718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10</a:t>
            </a:fld>
            <a:endParaRPr kumimoji="1" lang="ja-JP" altLang="en-US"/>
          </a:p>
        </p:txBody>
      </p:sp>
    </p:spTree>
    <p:extLst>
      <p:ext uri="{BB962C8B-B14F-4D97-AF65-F5344CB8AC3E}">
        <p14:creationId xmlns:p14="http://schemas.microsoft.com/office/powerpoint/2010/main" val="2204657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11</a:t>
            </a:fld>
            <a:endParaRPr kumimoji="1" lang="ja-JP" altLang="en-US"/>
          </a:p>
        </p:txBody>
      </p:sp>
    </p:spTree>
    <p:extLst>
      <p:ext uri="{BB962C8B-B14F-4D97-AF65-F5344CB8AC3E}">
        <p14:creationId xmlns:p14="http://schemas.microsoft.com/office/powerpoint/2010/main" val="686885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12</a:t>
            </a:fld>
            <a:endParaRPr kumimoji="1" lang="ja-JP" altLang="en-US"/>
          </a:p>
        </p:txBody>
      </p:sp>
    </p:spTree>
    <p:extLst>
      <p:ext uri="{BB962C8B-B14F-4D97-AF65-F5344CB8AC3E}">
        <p14:creationId xmlns:p14="http://schemas.microsoft.com/office/powerpoint/2010/main" val="1147198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13</a:t>
            </a:fld>
            <a:endParaRPr kumimoji="1" lang="ja-JP" altLang="en-US"/>
          </a:p>
        </p:txBody>
      </p:sp>
    </p:spTree>
    <p:extLst>
      <p:ext uri="{BB962C8B-B14F-4D97-AF65-F5344CB8AC3E}">
        <p14:creationId xmlns:p14="http://schemas.microsoft.com/office/powerpoint/2010/main" val="2793612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14</a:t>
            </a:fld>
            <a:endParaRPr kumimoji="1" lang="ja-JP" altLang="en-US"/>
          </a:p>
        </p:txBody>
      </p:sp>
    </p:spTree>
    <p:extLst>
      <p:ext uri="{BB962C8B-B14F-4D97-AF65-F5344CB8AC3E}">
        <p14:creationId xmlns:p14="http://schemas.microsoft.com/office/powerpoint/2010/main" val="2834415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15</a:t>
            </a:fld>
            <a:endParaRPr kumimoji="1" lang="ja-JP" altLang="en-US"/>
          </a:p>
        </p:txBody>
      </p:sp>
    </p:spTree>
    <p:extLst>
      <p:ext uri="{BB962C8B-B14F-4D97-AF65-F5344CB8AC3E}">
        <p14:creationId xmlns:p14="http://schemas.microsoft.com/office/powerpoint/2010/main" val="2060177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16</a:t>
            </a:fld>
            <a:endParaRPr kumimoji="1" lang="ja-JP" altLang="en-US"/>
          </a:p>
        </p:txBody>
      </p:sp>
    </p:spTree>
    <p:extLst>
      <p:ext uri="{BB962C8B-B14F-4D97-AF65-F5344CB8AC3E}">
        <p14:creationId xmlns:p14="http://schemas.microsoft.com/office/powerpoint/2010/main" val="3837655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17</a:t>
            </a:fld>
            <a:endParaRPr kumimoji="1" lang="ja-JP" altLang="en-US"/>
          </a:p>
        </p:txBody>
      </p:sp>
    </p:spTree>
    <p:extLst>
      <p:ext uri="{BB962C8B-B14F-4D97-AF65-F5344CB8AC3E}">
        <p14:creationId xmlns:p14="http://schemas.microsoft.com/office/powerpoint/2010/main" val="1938503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18</a:t>
            </a:fld>
            <a:endParaRPr kumimoji="1" lang="ja-JP" altLang="en-US"/>
          </a:p>
        </p:txBody>
      </p:sp>
    </p:spTree>
    <p:extLst>
      <p:ext uri="{BB962C8B-B14F-4D97-AF65-F5344CB8AC3E}">
        <p14:creationId xmlns:p14="http://schemas.microsoft.com/office/powerpoint/2010/main" val="309932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19</a:t>
            </a:fld>
            <a:endParaRPr kumimoji="1" lang="ja-JP" altLang="en-US"/>
          </a:p>
        </p:txBody>
      </p:sp>
    </p:spTree>
    <p:extLst>
      <p:ext uri="{BB962C8B-B14F-4D97-AF65-F5344CB8AC3E}">
        <p14:creationId xmlns:p14="http://schemas.microsoft.com/office/powerpoint/2010/main" val="840062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2</a:t>
            </a:fld>
            <a:endParaRPr kumimoji="1" lang="ja-JP" altLang="en-US"/>
          </a:p>
        </p:txBody>
      </p:sp>
    </p:spTree>
    <p:extLst>
      <p:ext uri="{BB962C8B-B14F-4D97-AF65-F5344CB8AC3E}">
        <p14:creationId xmlns:p14="http://schemas.microsoft.com/office/powerpoint/2010/main" val="3844681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20</a:t>
            </a:fld>
            <a:endParaRPr kumimoji="1" lang="ja-JP" altLang="en-US"/>
          </a:p>
        </p:txBody>
      </p:sp>
    </p:spTree>
    <p:extLst>
      <p:ext uri="{BB962C8B-B14F-4D97-AF65-F5344CB8AC3E}">
        <p14:creationId xmlns:p14="http://schemas.microsoft.com/office/powerpoint/2010/main" val="1813250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3</a:t>
            </a:fld>
            <a:endParaRPr kumimoji="1" lang="ja-JP" altLang="en-US"/>
          </a:p>
        </p:txBody>
      </p:sp>
    </p:spTree>
    <p:extLst>
      <p:ext uri="{BB962C8B-B14F-4D97-AF65-F5344CB8AC3E}">
        <p14:creationId xmlns:p14="http://schemas.microsoft.com/office/powerpoint/2010/main" val="405510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4</a:t>
            </a:fld>
            <a:endParaRPr kumimoji="1" lang="ja-JP" altLang="en-US"/>
          </a:p>
        </p:txBody>
      </p:sp>
    </p:spTree>
    <p:extLst>
      <p:ext uri="{BB962C8B-B14F-4D97-AF65-F5344CB8AC3E}">
        <p14:creationId xmlns:p14="http://schemas.microsoft.com/office/powerpoint/2010/main" val="3679932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5</a:t>
            </a:fld>
            <a:endParaRPr kumimoji="1" lang="ja-JP" altLang="en-US"/>
          </a:p>
        </p:txBody>
      </p:sp>
    </p:spTree>
    <p:extLst>
      <p:ext uri="{BB962C8B-B14F-4D97-AF65-F5344CB8AC3E}">
        <p14:creationId xmlns:p14="http://schemas.microsoft.com/office/powerpoint/2010/main" val="149176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6</a:t>
            </a:fld>
            <a:endParaRPr kumimoji="1" lang="ja-JP" altLang="en-US"/>
          </a:p>
        </p:txBody>
      </p:sp>
    </p:spTree>
    <p:extLst>
      <p:ext uri="{BB962C8B-B14F-4D97-AF65-F5344CB8AC3E}">
        <p14:creationId xmlns:p14="http://schemas.microsoft.com/office/powerpoint/2010/main" val="504188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7</a:t>
            </a:fld>
            <a:endParaRPr kumimoji="1" lang="ja-JP" altLang="en-US"/>
          </a:p>
        </p:txBody>
      </p:sp>
    </p:spTree>
    <p:extLst>
      <p:ext uri="{BB962C8B-B14F-4D97-AF65-F5344CB8AC3E}">
        <p14:creationId xmlns:p14="http://schemas.microsoft.com/office/powerpoint/2010/main" val="2209043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8</a:t>
            </a:fld>
            <a:endParaRPr kumimoji="1" lang="ja-JP" altLang="en-US"/>
          </a:p>
        </p:txBody>
      </p:sp>
    </p:spTree>
    <p:extLst>
      <p:ext uri="{BB962C8B-B14F-4D97-AF65-F5344CB8AC3E}">
        <p14:creationId xmlns:p14="http://schemas.microsoft.com/office/powerpoint/2010/main" val="2628849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FCFF0AD5-AEB7-4FBC-9735-131AB4173746}" type="slidenum">
              <a:rPr kumimoji="1" lang="ja-JP" altLang="en-US" smtClean="0"/>
              <a:pPr/>
              <a:t>9</a:t>
            </a:fld>
            <a:endParaRPr kumimoji="1" lang="ja-JP" altLang="en-US"/>
          </a:p>
        </p:txBody>
      </p:sp>
    </p:spTree>
    <p:extLst>
      <p:ext uri="{BB962C8B-B14F-4D97-AF65-F5344CB8AC3E}">
        <p14:creationId xmlns:p14="http://schemas.microsoft.com/office/powerpoint/2010/main" val="403861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直線コネクタ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タイトル 28"/>
          <p:cNvSpPr>
            <a:spLocks noGrp="1"/>
          </p:cNvSpPr>
          <p:nvPr>
            <p:ph type="ctrTitle"/>
          </p:nvPr>
        </p:nvSpPr>
        <p:spPr>
          <a:xfrm>
            <a:off x="381000" y="4853411"/>
            <a:ext cx="8458200" cy="1222375"/>
          </a:xfrm>
        </p:spPr>
        <p:txBody>
          <a:bodyPr anchor="t"/>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16" name="日付プレースホルダ 15"/>
          <p:cNvSpPr>
            <a:spLocks noGrp="1"/>
          </p:cNvSpPr>
          <p:nvPr>
            <p:ph type="dt" sz="half" idx="10"/>
          </p:nvPr>
        </p:nvSpPr>
        <p:spPr/>
        <p:txBody>
          <a:bodyPr/>
          <a:lstStyle/>
          <a:p>
            <a:fld id="{FF69D72B-2818-4A44-BF45-71A2711BFB15}" type="datetimeFigureOut">
              <a:rPr kumimoji="1" lang="ja-JP" altLang="en-US" smtClean="0"/>
              <a:pPr/>
              <a:t>2019/2/16</a:t>
            </a:fld>
            <a:endParaRPr kumimoji="1" lang="ja-JP" altLang="en-US"/>
          </a:p>
        </p:txBody>
      </p:sp>
      <p:sp>
        <p:nvSpPr>
          <p:cNvPr id="2" name="フッター プレースホルダ 1"/>
          <p:cNvSpPr>
            <a:spLocks noGrp="1"/>
          </p:cNvSpPr>
          <p:nvPr>
            <p:ph type="ftr" sz="quarter" idx="11"/>
          </p:nvPr>
        </p:nvSpPr>
        <p:spPr/>
        <p:txBody>
          <a:bodyPr/>
          <a:lstStyle/>
          <a:p>
            <a:endParaRPr kumimoji="1" lang="ja-JP" altLang="en-US"/>
          </a:p>
        </p:txBody>
      </p:sp>
      <p:sp>
        <p:nvSpPr>
          <p:cNvPr id="15" name="スライド番号プレースホルダ 14"/>
          <p:cNvSpPr>
            <a:spLocks noGrp="1"/>
          </p:cNvSpPr>
          <p:nvPr>
            <p:ph type="sldNum" sz="quarter" idx="12"/>
          </p:nvPr>
        </p:nvSpPr>
        <p:spPr>
          <a:xfrm>
            <a:off x="8229600" y="6473952"/>
            <a:ext cx="758952" cy="246888"/>
          </a:xfrm>
        </p:spPr>
        <p:txBody>
          <a:bodyPr/>
          <a:lstStyle/>
          <a:p>
            <a:fld id="{72182BB8-F785-4984-AF62-6D233590A9F3}"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FF69D72B-2818-4A44-BF45-71A2711BFB15}" type="datetimeFigureOut">
              <a:rPr kumimoji="1" lang="ja-JP" altLang="en-US" smtClean="0"/>
              <a:pPr/>
              <a:t>2019/2/16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2182BB8-F785-4984-AF62-6D233590A9F3}"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58000" y="549276"/>
            <a:ext cx="18288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549276"/>
            <a:ext cx="62484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FF69D72B-2818-4A44-BF45-71A2711BFB15}" type="datetimeFigureOut">
              <a:rPr kumimoji="1" lang="ja-JP" altLang="en-US" smtClean="0"/>
              <a:pPr/>
              <a:t>2019/2/16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2182BB8-F785-4984-AF62-6D233590A9F3}"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2" name="タイトル 21"/>
          <p:cNvSpPr>
            <a:spLocks noGrp="1"/>
          </p:cNvSpPr>
          <p:nvPr>
            <p:ph type="title"/>
          </p:nvPr>
        </p:nvSpPr>
        <p:spPr/>
        <p:txBody>
          <a:bodyPr/>
          <a:lstStyle/>
          <a:p>
            <a:r>
              <a:rPr kumimoji="0" lang="ja-JP" altLang="en-US" smtClean="0"/>
              <a:t>マスタ タイトルの書式設定</a:t>
            </a:r>
            <a:endParaRPr kumimoji="0" lang="en-US"/>
          </a:p>
        </p:txBody>
      </p:sp>
      <p:sp>
        <p:nvSpPr>
          <p:cNvPr id="27" name="コンテンツ プレースホルダ 26"/>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5" name="日付プレースホルダ 24"/>
          <p:cNvSpPr>
            <a:spLocks noGrp="1"/>
          </p:cNvSpPr>
          <p:nvPr>
            <p:ph type="dt" sz="half" idx="10"/>
          </p:nvPr>
        </p:nvSpPr>
        <p:spPr/>
        <p:txBody>
          <a:bodyPr/>
          <a:lstStyle/>
          <a:p>
            <a:fld id="{FF69D72B-2818-4A44-BF45-71A2711BFB15}" type="datetimeFigureOut">
              <a:rPr kumimoji="1" lang="ja-JP" altLang="en-US" smtClean="0"/>
              <a:pPr/>
              <a:t>2019/2/16</a:t>
            </a:fld>
            <a:endParaRPr kumimoji="1" lang="ja-JP" altLang="en-US"/>
          </a:p>
        </p:txBody>
      </p:sp>
      <p:sp>
        <p:nvSpPr>
          <p:cNvPr id="19" name="フッター プレースホルダ 18"/>
          <p:cNvSpPr>
            <a:spLocks noGrp="1"/>
          </p:cNvSpPr>
          <p:nvPr>
            <p:ph type="ftr" sz="quarter" idx="11"/>
          </p:nvPr>
        </p:nvSpPr>
        <p:spPr>
          <a:xfrm>
            <a:off x="3581400" y="76200"/>
            <a:ext cx="2895600" cy="288925"/>
          </a:xfrm>
        </p:spPr>
        <p:txBody>
          <a:bodyPr/>
          <a:lstStyle/>
          <a:p>
            <a:endParaRPr kumimoji="1" lang="ja-JP" altLang="en-US"/>
          </a:p>
        </p:txBody>
      </p:sp>
      <p:sp>
        <p:nvSpPr>
          <p:cNvPr id="16" name="スライド番号プレースホルダ 15"/>
          <p:cNvSpPr>
            <a:spLocks noGrp="1"/>
          </p:cNvSpPr>
          <p:nvPr>
            <p:ph type="sldNum" sz="quarter" idx="12"/>
          </p:nvPr>
        </p:nvSpPr>
        <p:spPr>
          <a:xfrm>
            <a:off x="8229600" y="6473952"/>
            <a:ext cx="758952" cy="246888"/>
          </a:xfrm>
        </p:spPr>
        <p:txBody>
          <a:bodyPr/>
          <a:lstStyle/>
          <a:p>
            <a:fld id="{72182BB8-F785-4984-AF62-6D233590A9F3}"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2"/>
      </p:bgRef>
    </p:bg>
    <p:spTree>
      <p:nvGrpSpPr>
        <p:cNvPr id="1" name=""/>
        <p:cNvGrpSpPr/>
        <p:nvPr/>
      </p:nvGrpSpPr>
      <p:grpSpPr>
        <a:xfrm>
          <a:off x="0" y="0"/>
          <a:ext cx="0" cy="0"/>
          <a:chOff x="0" y="0"/>
          <a:chExt cx="0" cy="0"/>
        </a:xfrm>
      </p:grpSpPr>
      <p:sp>
        <p:nvSpPr>
          <p:cNvPr id="7" name="直線コネクタ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テキスト プレースホルダ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19" name="日付プレースホルダ 18"/>
          <p:cNvSpPr>
            <a:spLocks noGrp="1"/>
          </p:cNvSpPr>
          <p:nvPr>
            <p:ph type="dt" sz="half" idx="10"/>
          </p:nvPr>
        </p:nvSpPr>
        <p:spPr/>
        <p:txBody>
          <a:bodyPr/>
          <a:lstStyle/>
          <a:p>
            <a:fld id="{FF69D72B-2818-4A44-BF45-71A2711BFB15}" type="datetimeFigureOut">
              <a:rPr kumimoji="1" lang="ja-JP" altLang="en-US" smtClean="0"/>
              <a:pPr/>
              <a:t>2019/2/16</a:t>
            </a:fld>
            <a:endParaRPr kumimoji="1" lang="ja-JP" altLang="en-US"/>
          </a:p>
        </p:txBody>
      </p:sp>
      <p:sp>
        <p:nvSpPr>
          <p:cNvPr id="11" name="フッター プレースホルダ 10"/>
          <p:cNvSpPr>
            <a:spLocks noGrp="1"/>
          </p:cNvSpPr>
          <p:nvPr>
            <p:ph type="ftr" sz="quarter" idx="11"/>
          </p:nvPr>
        </p:nvSpPr>
        <p:spPr/>
        <p:txBody>
          <a:bodyPr/>
          <a:lstStyle/>
          <a:p>
            <a:endParaRPr kumimoji="1" lang="ja-JP" altLang="en-US"/>
          </a:p>
        </p:txBody>
      </p:sp>
      <p:sp>
        <p:nvSpPr>
          <p:cNvPr id="16" name="スライド番号プレースホルダ 15"/>
          <p:cNvSpPr>
            <a:spLocks noGrp="1"/>
          </p:cNvSpPr>
          <p:nvPr>
            <p:ph type="sldNum" sz="quarter" idx="12"/>
          </p:nvPr>
        </p:nvSpPr>
        <p:spPr/>
        <p:txBody>
          <a:bodyPr/>
          <a:lstStyle/>
          <a:p>
            <a:fld id="{72182BB8-F785-4984-AF62-6D233590A9F3}" type="slidenum">
              <a:rPr kumimoji="1" lang="ja-JP" altLang="en-US" smtClean="0"/>
              <a:pPr/>
              <a:t>‹#›</a:t>
            </a:fld>
            <a:endParaRPr kumimoji="1" lang="ja-JP" altLang="en-US"/>
          </a:p>
        </p:txBody>
      </p:sp>
      <p:sp>
        <p:nvSpPr>
          <p:cNvPr id="8" name="タイトル 7"/>
          <p:cNvSpPr>
            <a:spLocks noGrp="1"/>
          </p:cNvSpPr>
          <p:nvPr>
            <p:ph type="title"/>
          </p:nvPr>
        </p:nvSpPr>
        <p:spPr>
          <a:xfrm>
            <a:off x="180475" y="2947085"/>
            <a:ext cx="8686800" cy="1184825"/>
          </a:xfrm>
        </p:spPr>
        <p:txBody>
          <a:bodyPr rtlCol="0" anchor="t"/>
          <a:lstStyle>
            <a:lvl1pPr algn="r">
              <a:defRPr/>
            </a:lvl1pPr>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0" name="タイトル 19"/>
          <p:cNvSpPr>
            <a:spLocks noGrp="1"/>
          </p:cNvSpPr>
          <p:nvPr>
            <p:ph type="title"/>
          </p:nvPr>
        </p:nvSpPr>
        <p:spPr>
          <a:xfrm>
            <a:off x="301752" y="457200"/>
            <a:ext cx="8686800" cy="841248"/>
          </a:xfrm>
        </p:spPr>
        <p:txBody>
          <a:bodyPr/>
          <a:lstStyle/>
          <a:p>
            <a:r>
              <a:rPr kumimoji="0" lang="ja-JP" altLang="en-US" smtClean="0"/>
              <a:t>マスタ タイトルの書式設定</a:t>
            </a:r>
            <a:endParaRPr kumimoji="0" lang="en-US"/>
          </a:p>
        </p:txBody>
      </p:sp>
      <p:sp>
        <p:nvSpPr>
          <p:cNvPr id="14" name="コンテンツ プレースホルダ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1" name="日付プレースホルダ 20"/>
          <p:cNvSpPr>
            <a:spLocks noGrp="1"/>
          </p:cNvSpPr>
          <p:nvPr>
            <p:ph type="dt" sz="half" idx="10"/>
          </p:nvPr>
        </p:nvSpPr>
        <p:spPr/>
        <p:txBody>
          <a:bodyPr/>
          <a:lstStyle/>
          <a:p>
            <a:fld id="{FF69D72B-2818-4A44-BF45-71A2711BFB15}" type="datetimeFigureOut">
              <a:rPr kumimoji="1" lang="ja-JP" altLang="en-US" smtClean="0"/>
              <a:pPr/>
              <a:t>2019/2/16</a:t>
            </a:fld>
            <a:endParaRPr kumimoji="1" lang="ja-JP" altLang="en-US"/>
          </a:p>
        </p:txBody>
      </p:sp>
      <p:sp>
        <p:nvSpPr>
          <p:cNvPr id="10" name="フッター プレースホルダ 9"/>
          <p:cNvSpPr>
            <a:spLocks noGrp="1"/>
          </p:cNvSpPr>
          <p:nvPr>
            <p:ph type="ftr" sz="quarter" idx="11"/>
          </p:nvPr>
        </p:nvSpPr>
        <p:spPr/>
        <p:txBody>
          <a:bodyPr/>
          <a:lstStyle/>
          <a:p>
            <a:endParaRPr kumimoji="1" lang="ja-JP" altLang="en-US"/>
          </a:p>
        </p:txBody>
      </p:sp>
      <p:sp>
        <p:nvSpPr>
          <p:cNvPr id="31" name="スライド番号プレースホルダ 30"/>
          <p:cNvSpPr>
            <a:spLocks noGrp="1"/>
          </p:cNvSpPr>
          <p:nvPr>
            <p:ph type="sldNum" sz="quarter" idx="12"/>
          </p:nvPr>
        </p:nvSpPr>
        <p:spPr/>
        <p:txBody>
          <a:bodyPr/>
          <a:lstStyle/>
          <a:p>
            <a:fld id="{72182BB8-F785-4984-AF62-6D233590A9F3}"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9" name="タイトル 28"/>
          <p:cNvSpPr>
            <a:spLocks noGrp="1"/>
          </p:cNvSpPr>
          <p:nvPr>
            <p:ph type="title"/>
          </p:nvPr>
        </p:nvSpPr>
        <p:spPr>
          <a:xfrm>
            <a:off x="304800" y="5410200"/>
            <a:ext cx="8610600" cy="882650"/>
          </a:xfrm>
        </p:spPr>
        <p:txBody>
          <a:bodyPr anchor="ctr"/>
          <a:lstStyle>
            <a:lvl1pPr>
              <a:defRPr/>
            </a:lvl1p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25" name="テキスト プレースホルダ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8" name="コンテンツ プレースホルダ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0" name="日付プレースホルダ 9"/>
          <p:cNvSpPr>
            <a:spLocks noGrp="1"/>
          </p:cNvSpPr>
          <p:nvPr>
            <p:ph type="dt" sz="half" idx="10"/>
          </p:nvPr>
        </p:nvSpPr>
        <p:spPr/>
        <p:txBody>
          <a:bodyPr/>
          <a:lstStyle/>
          <a:p>
            <a:fld id="{FF69D72B-2818-4A44-BF45-71A2711BFB15}" type="datetimeFigureOut">
              <a:rPr kumimoji="1" lang="ja-JP" altLang="en-US" smtClean="0"/>
              <a:pPr/>
              <a:t>2019/2/16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a:xfrm>
            <a:off x="8229600" y="6477000"/>
            <a:ext cx="762000" cy="246888"/>
          </a:xfrm>
        </p:spPr>
        <p:txBody>
          <a:bodyPr/>
          <a:lstStyle/>
          <a:p>
            <a:fld id="{72182BB8-F785-4984-AF62-6D233590A9F3}" type="slidenum">
              <a:rPr kumimoji="1" lang="ja-JP" altLang="en-US" smtClean="0"/>
              <a:pPr/>
              <a:t>‹#›</a:t>
            </a:fld>
            <a:endParaRPr kumimoji="1" lang="ja-JP" altLang="en-US"/>
          </a:p>
        </p:txBody>
      </p:sp>
      <p:sp>
        <p:nvSpPr>
          <p:cNvPr id="11" name="直線コネクタ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0" name="タイトル 29"/>
          <p:cNvSpPr>
            <a:spLocks noGrp="1"/>
          </p:cNvSpPr>
          <p:nvPr>
            <p:ph type="title"/>
          </p:nvPr>
        </p:nvSpPr>
        <p:spPr>
          <a:xfrm>
            <a:off x="301752" y="457200"/>
            <a:ext cx="8686800" cy="841248"/>
          </a:xfrm>
        </p:spPr>
        <p:txBody>
          <a:bodyPr/>
          <a:lstStyle/>
          <a:p>
            <a:r>
              <a:rPr kumimoji="0" lang="ja-JP" altLang="en-US" smtClean="0"/>
              <a:t>マスタ タイトルの書式設定</a:t>
            </a:r>
            <a:endParaRPr kumimoji="0" lang="en-US"/>
          </a:p>
        </p:txBody>
      </p:sp>
      <p:sp>
        <p:nvSpPr>
          <p:cNvPr id="12" name="日付プレースホルダ 11"/>
          <p:cNvSpPr>
            <a:spLocks noGrp="1"/>
          </p:cNvSpPr>
          <p:nvPr>
            <p:ph type="dt" sz="half" idx="10"/>
          </p:nvPr>
        </p:nvSpPr>
        <p:spPr/>
        <p:txBody>
          <a:bodyPr/>
          <a:lstStyle/>
          <a:p>
            <a:fld id="{FF69D72B-2818-4A44-BF45-71A2711BFB15}" type="datetimeFigureOut">
              <a:rPr kumimoji="1" lang="ja-JP" altLang="en-US" smtClean="0"/>
              <a:pPr/>
              <a:t>2019/2/16</a:t>
            </a:fld>
            <a:endParaRPr kumimoji="1" lang="ja-JP" altLang="en-US"/>
          </a:p>
        </p:txBody>
      </p:sp>
      <p:sp>
        <p:nvSpPr>
          <p:cNvPr id="21" name="フッター プレースホルダ 20"/>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2182BB8-F785-4984-AF62-6D233590A9F3}"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3" name="日付プレースホルダ 2"/>
          <p:cNvSpPr>
            <a:spLocks noGrp="1"/>
          </p:cNvSpPr>
          <p:nvPr>
            <p:ph type="dt" sz="half" idx="10"/>
          </p:nvPr>
        </p:nvSpPr>
        <p:spPr/>
        <p:txBody>
          <a:bodyPr/>
          <a:lstStyle/>
          <a:p>
            <a:fld id="{FF69D72B-2818-4A44-BF45-71A2711BFB15}" type="datetimeFigureOut">
              <a:rPr kumimoji="1" lang="ja-JP" altLang="en-US" smtClean="0"/>
              <a:pPr/>
              <a:t>2019/2/16</a:t>
            </a:fld>
            <a:endParaRPr kumimoji="1" lang="ja-JP" altLang="en-US"/>
          </a:p>
        </p:txBody>
      </p:sp>
      <p:sp>
        <p:nvSpPr>
          <p:cNvPr id="24" name="フッター プレースホルダ 23"/>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2182BB8-F785-4984-AF62-6D233590A9F3}"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直線コネクタ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タイトル 11"/>
          <p:cNvSpPr>
            <a:spLocks noGrp="1"/>
          </p:cNvSpPr>
          <p:nvPr>
            <p:ph type="title"/>
          </p:nvPr>
        </p:nvSpPr>
        <p:spPr>
          <a:xfrm>
            <a:off x="457200" y="5486400"/>
            <a:ext cx="8458200" cy="520700"/>
          </a:xfrm>
        </p:spPr>
        <p:txBody>
          <a:bodyPr anchor="ctr"/>
          <a:lstStyle>
            <a:lvl1pPr algn="l">
              <a:buNone/>
              <a:defRPr sz="2000" b="1"/>
            </a:lvl1pPr>
          </a:lstStyle>
          <a:p>
            <a:r>
              <a:rPr kumimoji="0" lang="ja-JP" altLang="en-US" smtClean="0"/>
              <a:t>マスタ タイトルの書式設定</a:t>
            </a:r>
            <a:endParaRPr kumimoji="0" lang="en-US"/>
          </a:p>
        </p:txBody>
      </p:sp>
      <p:sp>
        <p:nvSpPr>
          <p:cNvPr id="26" name="テキスト プレースホルダ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14" name="コンテンツ プレースホルダ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5" name="日付プレースホルダ 24"/>
          <p:cNvSpPr>
            <a:spLocks noGrp="1"/>
          </p:cNvSpPr>
          <p:nvPr>
            <p:ph type="dt" sz="half" idx="10"/>
          </p:nvPr>
        </p:nvSpPr>
        <p:spPr/>
        <p:txBody>
          <a:bodyPr/>
          <a:lstStyle/>
          <a:p>
            <a:fld id="{FF69D72B-2818-4A44-BF45-71A2711BFB15}" type="datetimeFigureOut">
              <a:rPr kumimoji="1" lang="ja-JP" altLang="en-US" smtClean="0"/>
              <a:pPr/>
              <a:t>2019/2/16</a:t>
            </a:fld>
            <a:endParaRPr kumimoji="1" lang="ja-JP" altLang="en-US"/>
          </a:p>
        </p:txBody>
      </p:sp>
      <p:sp>
        <p:nvSpPr>
          <p:cNvPr id="29" name="フッター プレースホルダ 28"/>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2182BB8-F785-4984-AF62-6D233590A9F3}"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3" name="図プレースホルダ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ja-JP" altLang="en-US" smtClean="0"/>
              <a:t>アイコンをクリックして図を追加</a:t>
            </a:r>
            <a:endParaRPr kumimoji="0" lang="en-US" dirty="0"/>
          </a:p>
        </p:txBody>
      </p:sp>
      <p:sp>
        <p:nvSpPr>
          <p:cNvPr id="7" name="日付プレースホルダ 6"/>
          <p:cNvSpPr>
            <a:spLocks noGrp="1"/>
          </p:cNvSpPr>
          <p:nvPr>
            <p:ph type="dt" sz="half" idx="10"/>
          </p:nvPr>
        </p:nvSpPr>
        <p:spPr/>
        <p:txBody>
          <a:bodyPr/>
          <a:lstStyle/>
          <a:p>
            <a:fld id="{FF69D72B-2818-4A44-BF45-71A2711BFB15}" type="datetimeFigureOut">
              <a:rPr kumimoji="1" lang="ja-JP" altLang="en-US" smtClean="0"/>
              <a:pPr/>
              <a:t>2019/2/16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31" name="スライド番号プレースホルダ 30"/>
          <p:cNvSpPr>
            <a:spLocks noGrp="1"/>
          </p:cNvSpPr>
          <p:nvPr>
            <p:ph type="sldNum" sz="quarter" idx="12"/>
          </p:nvPr>
        </p:nvSpPr>
        <p:spPr/>
        <p:txBody>
          <a:bodyPr/>
          <a:lstStyle/>
          <a:p>
            <a:fld id="{72182BB8-F785-4984-AF62-6D233590A9F3}" type="slidenum">
              <a:rPr kumimoji="1" lang="ja-JP" altLang="en-US" smtClean="0"/>
              <a:pPr/>
              <a:t>‹#›</a:t>
            </a:fld>
            <a:endParaRPr kumimoji="1" lang="ja-JP" altLang="en-US"/>
          </a:p>
        </p:txBody>
      </p:sp>
      <p:sp>
        <p:nvSpPr>
          <p:cNvPr id="17" name="タイトル 16"/>
          <p:cNvSpPr>
            <a:spLocks noGrp="1"/>
          </p:cNvSpPr>
          <p:nvPr>
            <p:ph type="title"/>
          </p:nvPr>
        </p:nvSpPr>
        <p:spPr>
          <a:xfrm>
            <a:off x="381000" y="4993760"/>
            <a:ext cx="5867400" cy="522288"/>
          </a:xfrm>
        </p:spPr>
        <p:txBody>
          <a:bodyPr anchor="ctr"/>
          <a:lstStyle>
            <a:lvl1pPr algn="l">
              <a:buNone/>
              <a:defRPr sz="2000" b="1"/>
            </a:lvl1pPr>
          </a:lstStyle>
          <a:p>
            <a:r>
              <a:rPr kumimoji="0" lang="ja-JP" altLang="en-US" smtClean="0"/>
              <a:t>マスタ タイトルの書式設定</a:t>
            </a:r>
            <a:endParaRPr kumimoji="0" lang="en-US"/>
          </a:p>
        </p:txBody>
      </p:sp>
      <p:sp>
        <p:nvSpPr>
          <p:cNvPr id="26" name="テキスト プレースホルダ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直線コネクタ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テキスト プレースホルダ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1" name="日付プレースホルダ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FF69D72B-2818-4A44-BF45-71A2711BFB15}" type="datetimeFigureOut">
              <a:rPr kumimoji="1" lang="ja-JP" altLang="en-US" smtClean="0"/>
              <a:pPr/>
              <a:t>2019/2/16</a:t>
            </a:fld>
            <a:endParaRPr kumimoji="1" lang="ja-JP" altLang="en-US"/>
          </a:p>
        </p:txBody>
      </p:sp>
      <p:sp>
        <p:nvSpPr>
          <p:cNvPr id="28" name="フッター プレースホルダ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kumimoji="1" lang="ja-JP" altLang="en-US"/>
          </a:p>
        </p:txBody>
      </p:sp>
      <p:sp>
        <p:nvSpPr>
          <p:cNvPr id="5" name="スライド番号プレースホルダ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2182BB8-F785-4984-AF62-6D233590A9F3}" type="slidenum">
              <a:rPr kumimoji="1" lang="ja-JP" altLang="en-US" smtClean="0"/>
              <a:pPr/>
              <a:t>‹#›</a:t>
            </a:fld>
            <a:endParaRPr kumimoji="1" lang="ja-JP" altLang="en-US"/>
          </a:p>
        </p:txBody>
      </p:sp>
      <p:sp>
        <p:nvSpPr>
          <p:cNvPr id="10" name="タイトル プレースホルダ 9"/>
          <p:cNvSpPr>
            <a:spLocks noGrp="1"/>
          </p:cNvSpPr>
          <p:nvPr>
            <p:ph type="title"/>
          </p:nvPr>
        </p:nvSpPr>
        <p:spPr>
          <a:xfrm>
            <a:off x="304800" y="457200"/>
            <a:ext cx="8686800" cy="838200"/>
          </a:xfrm>
          <a:prstGeom prst="rect">
            <a:avLst/>
          </a:prstGeom>
        </p:spPr>
        <p:txBody>
          <a:bodyPr vert="horz" anchor="ctr">
            <a:normAutofit/>
          </a:bodyPr>
          <a:lstStyle/>
          <a:p>
            <a:r>
              <a:rPr kumimoji="0" lang="ja-JP" altLang="en-US" smtClean="0"/>
              <a:t>マスタ タイトルの書式設定</a:t>
            </a:r>
            <a:endParaRPr kumimoji="0" lang="en-US"/>
          </a:p>
        </p:txBody>
      </p:sp>
      <p:sp>
        <p:nvSpPr>
          <p:cNvPr id="9" name="直線コネクタ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線コネクタ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1"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1"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1"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1"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1"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1"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1"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1"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1"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1" sz="1400" kern="1200" baseline="0">
          <a:solidFill>
            <a:schemeClr val="tx2"/>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ご開院時の確認事項</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（株）オプテック北海道</a:t>
            </a:r>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受付　施工例</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10242" name="Picture 2" descr="C:\Users\ONEUSER\Desktop\歯科\IMG_179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556792"/>
            <a:ext cx="6252600" cy="468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96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カルテ入力　施工例</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11266" name="Picture 2" descr="C:\Users\ONEUSER\Desktop\歯科\IMG_14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708920"/>
            <a:ext cx="3917951" cy="2938463"/>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descr="C:\Users\ONEUSER\Desktop\歯科\IMG_097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603863"/>
            <a:ext cx="3054828" cy="4073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964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レントゲンサーバーまわり　施工例</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 2"/>
          <p:cNvSpPr>
            <a:spLocks noGrp="1"/>
          </p:cNvSpPr>
          <p:nvPr>
            <p:ph idx="1"/>
          </p:nvPr>
        </p:nvSpPr>
        <p:spPr/>
        <p:txBody>
          <a:bodyPr>
            <a:normAutofit/>
          </a:bodyPr>
          <a:lstStyle/>
          <a:p>
            <a:pPr>
              <a:buFont typeface="Wingdings" panose="05000000000000000000" pitchFamily="2" charset="2"/>
              <a:buChar char="l"/>
            </a:pPr>
            <a:r>
              <a:rPr lang="ja-JP" altLang="en-US" sz="2400" dirty="0" smtClean="0">
                <a:latin typeface="HG丸ｺﾞｼｯｸM-PRO" panose="020F0600000000000000" pitchFamily="50" charset="-128"/>
                <a:ea typeface="HG丸ｺﾞｼｯｸM-PRO" panose="020F0600000000000000" pitchFamily="50" charset="-128"/>
              </a:rPr>
              <a:t>機械</a:t>
            </a:r>
            <a:r>
              <a:rPr lang="ja-JP" altLang="en-US" sz="2400" dirty="0" smtClean="0">
                <a:latin typeface="HG丸ｺﾞｼｯｸM-PRO" panose="020F0600000000000000" pitchFamily="50" charset="-128"/>
                <a:ea typeface="HG丸ｺﾞｼｯｸM-PRO" panose="020F0600000000000000" pitchFamily="50" charset="-128"/>
              </a:rPr>
              <a:t>が大きいのと、配線がたくさんあるのでスペースの確保が必要</a:t>
            </a:r>
            <a:r>
              <a:rPr lang="ja-JP" altLang="en-US" sz="2400" dirty="0" smtClean="0">
                <a:latin typeface="HG丸ｺﾞｼｯｸM-PRO" panose="020F0600000000000000" pitchFamily="50" charset="-128"/>
                <a:ea typeface="HG丸ｺﾞｼｯｸM-PRO" panose="020F0600000000000000" pitchFamily="50" charset="-128"/>
              </a:rPr>
              <a:t>です</a:t>
            </a:r>
            <a:endParaRPr lang="en-US" altLang="ja-JP" sz="2400" dirty="0" smtClean="0">
              <a:latin typeface="HG丸ｺﾞｼｯｸM-PRO" panose="020F0600000000000000" pitchFamily="50" charset="-128"/>
              <a:ea typeface="HG丸ｺﾞｼｯｸM-PRO" panose="020F0600000000000000" pitchFamily="50" charset="-128"/>
            </a:endParaRPr>
          </a:p>
          <a:p>
            <a:pPr>
              <a:buFont typeface="Wingdings" panose="05000000000000000000" pitchFamily="2" charset="2"/>
              <a:buChar char="l"/>
            </a:pPr>
            <a:r>
              <a:rPr kumimoji="1" lang="ja-JP" altLang="en-US" sz="2400" dirty="0" smtClean="0">
                <a:latin typeface="HG丸ｺﾞｼｯｸM-PRO" panose="020F0600000000000000" pitchFamily="50" charset="-128"/>
                <a:ea typeface="HG丸ｺﾞｼｯｸM-PRO" panose="020F0600000000000000" pitchFamily="50" charset="-128"/>
              </a:rPr>
              <a:t>この辺は、レントゲンメーカーさんから指示があると思いますのでそちらに従って下さい。</a:t>
            </a:r>
            <a:endParaRPr kumimoji="1" lang="ja-JP" altLang="en-US" sz="2400" dirty="0">
              <a:latin typeface="HG丸ｺﾞｼｯｸM-PRO" panose="020F0600000000000000" pitchFamily="50" charset="-128"/>
              <a:ea typeface="HG丸ｺﾞｼｯｸM-PRO" panose="020F0600000000000000" pitchFamily="50" charset="-128"/>
            </a:endParaRPr>
          </a:p>
        </p:txBody>
      </p:sp>
      <p:pic>
        <p:nvPicPr>
          <p:cNvPr id="48130" name="Picture 2" descr="C:\Documents and Settings\KosukeSato\デスクトップ\__ 1.JPG"/>
          <p:cNvPicPr>
            <a:picLocks noChangeAspect="1" noChangeArrowheads="1"/>
          </p:cNvPicPr>
          <p:nvPr/>
        </p:nvPicPr>
        <p:blipFill>
          <a:blip r:embed="rId3" cstate="print"/>
          <a:srcRect/>
          <a:stretch>
            <a:fillRect/>
          </a:stretch>
        </p:blipFill>
        <p:spPr bwMode="auto">
          <a:xfrm>
            <a:off x="971600" y="3284984"/>
            <a:ext cx="3405982" cy="255448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配管に関する事</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 2"/>
          <p:cNvSpPr>
            <a:spLocks noGrp="1"/>
          </p:cNvSpPr>
          <p:nvPr>
            <p:ph idx="1"/>
          </p:nvPr>
        </p:nvSpPr>
        <p:spPr>
          <a:xfrm>
            <a:off x="755576" y="1340768"/>
            <a:ext cx="7435924" cy="4968553"/>
          </a:xfrm>
        </p:spPr>
        <p:txBody>
          <a:bodyPr>
            <a:normAutofit fontScale="92500" lnSpcReduction="10000"/>
          </a:bodyPr>
          <a:lstStyle/>
          <a:p>
            <a:pPr lvl="1">
              <a:buFont typeface="Wingdings" pitchFamily="2" charset="2"/>
              <a:buChar char="l"/>
            </a:pPr>
            <a:r>
              <a:rPr lang="en-US" altLang="ja-JP" dirty="0" smtClean="0">
                <a:latin typeface="HG丸ｺﾞｼｯｸM-PRO" panose="020F0600000000000000" pitchFamily="50" charset="-128"/>
                <a:ea typeface="HG丸ｺﾞｼｯｸM-PRO" panose="020F0600000000000000" pitchFamily="50" charset="-128"/>
              </a:rPr>
              <a:t>22</a:t>
            </a:r>
            <a:r>
              <a:rPr lang="ja-JP" altLang="ja-JP" dirty="0" smtClean="0">
                <a:latin typeface="HG丸ｺﾞｼｯｸM-PRO" panose="020F0600000000000000" pitchFamily="50" charset="-128"/>
                <a:ea typeface="HG丸ｺﾞｼｯｸM-PRO" panose="020F0600000000000000" pitchFamily="50" charset="-128"/>
              </a:rPr>
              <a:t>パイの</a:t>
            </a:r>
            <a:r>
              <a:rPr lang="en-US" altLang="ja-JP" dirty="0" smtClean="0">
                <a:latin typeface="HG丸ｺﾞｼｯｸM-PRO" panose="020F0600000000000000" pitchFamily="50" charset="-128"/>
                <a:ea typeface="HG丸ｺﾞｼｯｸM-PRO" panose="020F0600000000000000" pitchFamily="50" charset="-128"/>
              </a:rPr>
              <a:t>CD</a:t>
            </a:r>
            <a:r>
              <a:rPr lang="ja-JP" altLang="ja-JP" dirty="0" smtClean="0">
                <a:latin typeface="HG丸ｺﾞｼｯｸM-PRO" panose="020F0600000000000000" pitchFamily="50" charset="-128"/>
                <a:ea typeface="HG丸ｺﾞｼｯｸM-PRO" panose="020F0600000000000000" pitchFamily="50" charset="-128"/>
              </a:rPr>
              <a:t>管を使用</a:t>
            </a:r>
          </a:p>
          <a:p>
            <a:pPr lvl="1">
              <a:buFont typeface="Wingdings" pitchFamily="2" charset="2"/>
              <a:buChar char="l"/>
            </a:pPr>
            <a:r>
              <a:rPr lang="en-US" altLang="ja-JP" dirty="0" smtClean="0">
                <a:latin typeface="HG丸ｺﾞｼｯｸM-PRO" panose="020F0600000000000000" pitchFamily="50" charset="-128"/>
                <a:ea typeface="HG丸ｺﾞｼｯｸM-PRO" panose="020F0600000000000000" pitchFamily="50" charset="-128"/>
              </a:rPr>
              <a:t>LAN</a:t>
            </a:r>
            <a:r>
              <a:rPr lang="ja-JP" altLang="ja-JP" dirty="0" smtClean="0">
                <a:latin typeface="HG丸ｺﾞｼｯｸM-PRO" panose="020F0600000000000000" pitchFamily="50" charset="-128"/>
                <a:ea typeface="HG丸ｺﾞｼｯｸM-PRO" panose="020F0600000000000000" pitchFamily="50" charset="-128"/>
              </a:rPr>
              <a:t>は</a:t>
            </a:r>
            <a:r>
              <a:rPr lang="en-US" altLang="ja-JP" dirty="0" smtClean="0">
                <a:latin typeface="HG丸ｺﾞｼｯｸM-PRO" panose="020F0600000000000000" pitchFamily="50" charset="-128"/>
                <a:ea typeface="HG丸ｺﾞｼｯｸM-PRO" panose="020F0600000000000000" pitchFamily="50" charset="-128"/>
              </a:rPr>
              <a:t>CAT6</a:t>
            </a:r>
            <a:endParaRPr lang="ja-JP" altLang="ja-JP" dirty="0" smtClean="0">
              <a:latin typeface="HG丸ｺﾞｼｯｸM-PRO" panose="020F0600000000000000" pitchFamily="50" charset="-128"/>
              <a:ea typeface="HG丸ｺﾞｼｯｸM-PRO" panose="020F0600000000000000" pitchFamily="50" charset="-128"/>
            </a:endParaRPr>
          </a:p>
          <a:p>
            <a:pPr lvl="1">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基本的にノズルプレートで</a:t>
            </a:r>
            <a:r>
              <a:rPr lang="en-US" altLang="ja-JP" dirty="0" smtClean="0">
                <a:latin typeface="HG丸ｺﾞｼｯｸM-PRO" panose="020F0600000000000000" pitchFamily="50" charset="-128"/>
                <a:ea typeface="HG丸ｺﾞｼｯｸM-PRO" panose="020F0600000000000000" pitchFamily="50" charset="-128"/>
              </a:rPr>
              <a:t>OK</a:t>
            </a:r>
            <a:r>
              <a:rPr lang="ja-JP" altLang="ja-JP" dirty="0" smtClean="0">
                <a:latin typeface="HG丸ｺﾞｼｯｸM-PRO" panose="020F0600000000000000" pitchFamily="50" charset="-128"/>
                <a:ea typeface="HG丸ｺﾞｼｯｸM-PRO" panose="020F0600000000000000" pitchFamily="50" charset="-128"/>
              </a:rPr>
              <a:t>です。</a:t>
            </a:r>
          </a:p>
          <a:p>
            <a:pPr lvl="1">
              <a:buFont typeface="Wingdings" pitchFamily="2" charset="2"/>
              <a:buChar char="l"/>
            </a:pPr>
            <a:r>
              <a:rPr lang="ja-JP" altLang="en-US" dirty="0" smtClean="0">
                <a:latin typeface="HG丸ｺﾞｼｯｸM-PRO" panose="020F0600000000000000" pitchFamily="50" charset="-128"/>
                <a:ea typeface="HG丸ｺﾞｼｯｸM-PRO" panose="020F0600000000000000" pitchFamily="50" charset="-128"/>
              </a:rPr>
              <a:t>集線ス</a:t>
            </a:r>
            <a:r>
              <a:rPr lang="ja-JP" altLang="ja-JP" dirty="0" smtClean="0">
                <a:latin typeface="HG丸ｺﾞｼｯｸM-PRO" panose="020F0600000000000000" pitchFamily="50" charset="-128"/>
                <a:ea typeface="HG丸ｺﾞｼｯｸM-PRO" panose="020F0600000000000000" pitchFamily="50" charset="-128"/>
              </a:rPr>
              <a:t>ペースを基点にしたスター型に配管するのが理想です。</a:t>
            </a:r>
          </a:p>
          <a:p>
            <a:pPr lvl="2">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集線</a:t>
            </a:r>
            <a:r>
              <a:rPr lang="en-US" altLang="ja-JP" dirty="0" smtClean="0">
                <a:latin typeface="HG丸ｺﾞｼｯｸM-PRO" panose="020F0600000000000000" pitchFamily="50" charset="-128"/>
                <a:ea typeface="HG丸ｺﾞｼｯｸM-PRO" panose="020F0600000000000000" pitchFamily="50" charset="-128"/>
              </a:rPr>
              <a:t>SP</a:t>
            </a:r>
            <a:r>
              <a:rPr lang="ja-JP" altLang="ja-JP" dirty="0" smtClean="0">
                <a:latin typeface="HG丸ｺﾞｼｯｸM-PRO" panose="020F0600000000000000" pitchFamily="50" charset="-128"/>
                <a:ea typeface="HG丸ｺﾞｼｯｸM-PRO" panose="020F0600000000000000" pitchFamily="50" charset="-128"/>
              </a:rPr>
              <a:t>－外からの引き込み（光ファイバー</a:t>
            </a:r>
            <a:r>
              <a:rPr lang="en-US" altLang="ja-JP" dirty="0" smtClean="0">
                <a:latin typeface="HG丸ｺﾞｼｯｸM-PRO" panose="020F0600000000000000" pitchFamily="50" charset="-128"/>
                <a:ea typeface="HG丸ｺﾞｼｯｸM-PRO" panose="020F0600000000000000" pitchFamily="50" charset="-128"/>
              </a:rPr>
              <a:t>1</a:t>
            </a:r>
            <a:r>
              <a:rPr lang="ja-JP" altLang="ja-JP" dirty="0" smtClean="0">
                <a:latin typeface="HG丸ｺﾞｼｯｸM-PRO" panose="020F0600000000000000" pitchFamily="50" charset="-128"/>
                <a:ea typeface="HG丸ｺﾞｼｯｸM-PRO" panose="020F0600000000000000" pitchFamily="50" charset="-128"/>
              </a:rPr>
              <a:t>本）</a:t>
            </a:r>
          </a:p>
          <a:p>
            <a:pPr lvl="2">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集線</a:t>
            </a:r>
            <a:r>
              <a:rPr lang="en-US" altLang="ja-JP" dirty="0" smtClean="0">
                <a:latin typeface="HG丸ｺﾞｼｯｸM-PRO" panose="020F0600000000000000" pitchFamily="50" charset="-128"/>
                <a:ea typeface="HG丸ｺﾞｼｯｸM-PRO" panose="020F0600000000000000" pitchFamily="50" charset="-128"/>
              </a:rPr>
              <a:t>SP</a:t>
            </a:r>
            <a:r>
              <a:rPr lang="ja-JP" altLang="ja-JP" dirty="0" smtClean="0">
                <a:latin typeface="HG丸ｺﾞｼｯｸM-PRO" panose="020F0600000000000000" pitchFamily="50" charset="-128"/>
                <a:ea typeface="HG丸ｺﾞｼｯｸM-PRO" panose="020F0600000000000000" pitchFamily="50" charset="-128"/>
              </a:rPr>
              <a:t>－受付（</a:t>
            </a:r>
            <a:r>
              <a:rPr lang="en-US" altLang="ja-JP" dirty="0" smtClean="0">
                <a:latin typeface="HG丸ｺﾞｼｯｸM-PRO" panose="020F0600000000000000" pitchFamily="50" charset="-128"/>
                <a:ea typeface="HG丸ｺﾞｼｯｸM-PRO" panose="020F0600000000000000" pitchFamily="50" charset="-128"/>
              </a:rPr>
              <a:t>LAN2</a:t>
            </a:r>
            <a:r>
              <a:rPr lang="ja-JP" altLang="ja-JP" dirty="0" smtClean="0">
                <a:latin typeface="HG丸ｺﾞｼｯｸM-PRO" panose="020F0600000000000000" pitchFamily="50" charset="-128"/>
                <a:ea typeface="HG丸ｺﾞｼｯｸM-PRO" panose="020F0600000000000000" pitchFamily="50" charset="-128"/>
              </a:rPr>
              <a:t>本、</a:t>
            </a:r>
            <a:r>
              <a:rPr lang="ja-JP" altLang="en-US" dirty="0" smtClean="0">
                <a:latin typeface="HG丸ｺﾞｼｯｸM-PRO" panose="020F0600000000000000" pitchFamily="50" charset="-128"/>
                <a:ea typeface="HG丸ｺﾞｼｯｸM-PRO" panose="020F0600000000000000" pitchFamily="50" charset="-128"/>
              </a:rPr>
              <a:t>電話線４芯</a:t>
            </a:r>
            <a:r>
              <a:rPr lang="en-US" altLang="ja-JP" dirty="0" smtClean="0">
                <a:latin typeface="HG丸ｺﾞｼｯｸM-PRO" panose="020F0600000000000000" pitchFamily="50" charset="-128"/>
                <a:ea typeface="HG丸ｺﾞｼｯｸM-PRO" panose="020F0600000000000000" pitchFamily="50" charset="-128"/>
              </a:rPr>
              <a:t>1</a:t>
            </a:r>
            <a:r>
              <a:rPr lang="ja-JP" altLang="ja-JP" dirty="0" smtClean="0">
                <a:latin typeface="HG丸ｺﾞｼｯｸM-PRO" panose="020F0600000000000000" pitchFamily="50" charset="-128"/>
                <a:ea typeface="HG丸ｺﾞｼｯｸM-PRO" panose="020F0600000000000000" pitchFamily="50" charset="-128"/>
              </a:rPr>
              <a:t>本）</a:t>
            </a:r>
            <a:endParaRPr lang="en-US" altLang="ja-JP" dirty="0" smtClean="0">
              <a:latin typeface="HG丸ｺﾞｼｯｸM-PRO" panose="020F0600000000000000" pitchFamily="50" charset="-128"/>
              <a:ea typeface="HG丸ｺﾞｼｯｸM-PRO" panose="020F0600000000000000" pitchFamily="50" charset="-128"/>
            </a:endParaRPr>
          </a:p>
          <a:p>
            <a:pPr lvl="2">
              <a:buFont typeface="Wingdings" pitchFamily="2" charset="2"/>
              <a:buChar char="l"/>
            </a:pPr>
            <a:r>
              <a:rPr lang="ja-JP" altLang="en-US" dirty="0" smtClean="0">
                <a:latin typeface="HG丸ｺﾞｼｯｸM-PRO" panose="020F0600000000000000" pitchFamily="50" charset="-128"/>
                <a:ea typeface="HG丸ｺﾞｼｯｸM-PRO" panose="020F0600000000000000" pitchFamily="50" charset="-128"/>
              </a:rPr>
              <a:t>集線</a:t>
            </a:r>
            <a:r>
              <a:rPr lang="en-US" altLang="ja-JP" dirty="0" smtClean="0">
                <a:latin typeface="HG丸ｺﾞｼｯｸM-PRO" panose="020F0600000000000000" pitchFamily="50" charset="-128"/>
                <a:ea typeface="HG丸ｺﾞｼｯｸM-PRO" panose="020F0600000000000000" pitchFamily="50" charset="-128"/>
              </a:rPr>
              <a:t>sp</a:t>
            </a:r>
            <a:r>
              <a:rPr lang="ja-JP" altLang="en-US" dirty="0" smtClean="0">
                <a:latin typeface="HG丸ｺﾞｼｯｸM-PRO" panose="020F0600000000000000" pitchFamily="50" charset="-128"/>
                <a:ea typeface="HG丸ｺﾞｼｯｸM-PRO" panose="020F0600000000000000" pitchFamily="50" charset="-128"/>
              </a:rPr>
              <a:t>－各ユニットへ（</a:t>
            </a:r>
            <a:r>
              <a:rPr lang="en-US" altLang="ja-JP" dirty="0" smtClean="0">
                <a:latin typeface="HG丸ｺﾞｼｯｸM-PRO" panose="020F0600000000000000" pitchFamily="50" charset="-128"/>
                <a:ea typeface="HG丸ｺﾞｼｯｸM-PRO" panose="020F0600000000000000" pitchFamily="50" charset="-128"/>
              </a:rPr>
              <a:t>LAN1</a:t>
            </a:r>
            <a:r>
              <a:rPr lang="ja-JP" altLang="en-US" dirty="0" smtClean="0">
                <a:latin typeface="HG丸ｺﾞｼｯｸM-PRO" panose="020F0600000000000000" pitchFamily="50" charset="-128"/>
                <a:ea typeface="HG丸ｺﾞｼｯｸM-PRO" panose="020F0600000000000000" pitchFamily="50" charset="-128"/>
              </a:rPr>
              <a:t>本）</a:t>
            </a:r>
            <a:endParaRPr lang="ja-JP" altLang="ja-JP" dirty="0" smtClean="0">
              <a:latin typeface="HG丸ｺﾞｼｯｸM-PRO" panose="020F0600000000000000" pitchFamily="50" charset="-128"/>
              <a:ea typeface="HG丸ｺﾞｼｯｸM-PRO" panose="020F0600000000000000" pitchFamily="50" charset="-128"/>
            </a:endParaRPr>
          </a:p>
          <a:p>
            <a:pPr lvl="2">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集線</a:t>
            </a:r>
            <a:r>
              <a:rPr lang="en-US" altLang="ja-JP" dirty="0" smtClean="0">
                <a:latin typeface="HG丸ｺﾞｼｯｸM-PRO" panose="020F0600000000000000" pitchFamily="50" charset="-128"/>
                <a:ea typeface="HG丸ｺﾞｼｯｸM-PRO" panose="020F0600000000000000" pitchFamily="50" charset="-128"/>
              </a:rPr>
              <a:t>SP</a:t>
            </a:r>
            <a:r>
              <a:rPr lang="ja-JP" altLang="ja-JP" dirty="0" smtClean="0">
                <a:latin typeface="HG丸ｺﾞｼｯｸM-PRO" panose="020F0600000000000000" pitchFamily="50" charset="-128"/>
                <a:ea typeface="HG丸ｺﾞｼｯｸM-PRO" panose="020F0600000000000000" pitchFamily="50" charset="-128"/>
              </a:rPr>
              <a:t>－※要確認※　装置から</a:t>
            </a:r>
            <a:r>
              <a:rPr lang="en-US" altLang="ja-JP" dirty="0" smtClean="0">
                <a:latin typeface="HG丸ｺﾞｼｯｸM-PRO" panose="020F0600000000000000" pitchFamily="50" charset="-128"/>
                <a:ea typeface="HG丸ｺﾞｼｯｸM-PRO" panose="020F0600000000000000" pitchFamily="50" charset="-128"/>
              </a:rPr>
              <a:t>PC</a:t>
            </a:r>
            <a:r>
              <a:rPr lang="ja-JP" altLang="ja-JP" dirty="0" smtClean="0">
                <a:latin typeface="HG丸ｺﾞｼｯｸM-PRO" panose="020F0600000000000000" pitchFamily="50" charset="-128"/>
                <a:ea typeface="HG丸ｺﾞｼｯｸM-PRO" panose="020F0600000000000000" pitchFamily="50" charset="-128"/>
              </a:rPr>
              <a:t>（</a:t>
            </a:r>
            <a:r>
              <a:rPr lang="en-US" altLang="ja-JP" dirty="0" smtClean="0">
                <a:latin typeface="HG丸ｺﾞｼｯｸM-PRO" panose="020F0600000000000000" pitchFamily="50" charset="-128"/>
                <a:ea typeface="HG丸ｺﾞｼｯｸM-PRO" panose="020F0600000000000000" pitchFamily="50" charset="-128"/>
              </a:rPr>
              <a:t>※</a:t>
            </a:r>
            <a:r>
              <a:rPr lang="ja-JP" altLang="ja-JP" dirty="0" smtClean="0">
                <a:latin typeface="HG丸ｺﾞｼｯｸM-PRO" panose="020F0600000000000000" pitchFamily="50" charset="-128"/>
                <a:ea typeface="HG丸ｺﾞｼｯｸM-PRO" panose="020F0600000000000000" pitchFamily="50" charset="-128"/>
              </a:rPr>
              <a:t>レントゲンメーカー確認）</a:t>
            </a:r>
          </a:p>
          <a:p>
            <a:pPr lvl="2">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※要確認※　集線</a:t>
            </a:r>
            <a:r>
              <a:rPr lang="en-US" altLang="ja-JP" dirty="0" smtClean="0">
                <a:latin typeface="HG丸ｺﾞｼｯｸM-PRO" panose="020F0600000000000000" pitchFamily="50" charset="-128"/>
                <a:ea typeface="HG丸ｺﾞｼｯｸM-PRO" panose="020F0600000000000000" pitchFamily="50" charset="-128"/>
              </a:rPr>
              <a:t>SP</a:t>
            </a:r>
            <a:r>
              <a:rPr lang="ja-JP" altLang="ja-JP" dirty="0" smtClean="0">
                <a:latin typeface="HG丸ｺﾞｼｯｸM-PRO" panose="020F0600000000000000" pitchFamily="50" charset="-128"/>
                <a:ea typeface="HG丸ｺﾞｼｯｸM-PRO" panose="020F0600000000000000" pitchFamily="50" charset="-128"/>
              </a:rPr>
              <a:t>－職員控室（</a:t>
            </a:r>
            <a:r>
              <a:rPr lang="en-US" altLang="ja-JP" dirty="0" smtClean="0">
                <a:latin typeface="HG丸ｺﾞｼｯｸM-PRO" panose="020F0600000000000000" pitchFamily="50" charset="-128"/>
                <a:ea typeface="HG丸ｺﾞｼｯｸM-PRO" panose="020F0600000000000000" pitchFamily="50" charset="-128"/>
              </a:rPr>
              <a:t>LAN1</a:t>
            </a:r>
            <a:r>
              <a:rPr lang="ja-JP" altLang="ja-JP" dirty="0" smtClean="0">
                <a:latin typeface="HG丸ｺﾞｼｯｸM-PRO" panose="020F0600000000000000" pitchFamily="50" charset="-128"/>
                <a:ea typeface="HG丸ｺﾞｼｯｸM-PRO" panose="020F0600000000000000" pitchFamily="50" charset="-128"/>
              </a:rPr>
              <a:t>本）</a:t>
            </a:r>
          </a:p>
          <a:p>
            <a:pPr lvl="2">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※要確認※　集線</a:t>
            </a:r>
            <a:r>
              <a:rPr lang="en-US" altLang="ja-JP" dirty="0" smtClean="0">
                <a:latin typeface="HG丸ｺﾞｼｯｸM-PRO" panose="020F0600000000000000" pitchFamily="50" charset="-128"/>
                <a:ea typeface="HG丸ｺﾞｼｯｸM-PRO" panose="020F0600000000000000" pitchFamily="50" charset="-128"/>
              </a:rPr>
              <a:t>SP</a:t>
            </a:r>
            <a:r>
              <a:rPr lang="ja-JP" altLang="ja-JP" dirty="0" smtClean="0">
                <a:latin typeface="HG丸ｺﾞｼｯｸM-PRO" panose="020F0600000000000000" pitchFamily="50" charset="-128"/>
                <a:ea typeface="HG丸ｺﾞｼｯｸM-PRO" panose="020F0600000000000000" pitchFamily="50" charset="-128"/>
              </a:rPr>
              <a:t>－院長室（</a:t>
            </a:r>
            <a:r>
              <a:rPr lang="en-US" altLang="ja-JP" dirty="0" smtClean="0">
                <a:latin typeface="HG丸ｺﾞｼｯｸM-PRO" panose="020F0600000000000000" pitchFamily="50" charset="-128"/>
                <a:ea typeface="HG丸ｺﾞｼｯｸM-PRO" panose="020F0600000000000000" pitchFamily="50" charset="-128"/>
              </a:rPr>
              <a:t>LAN1</a:t>
            </a:r>
            <a:r>
              <a:rPr lang="ja-JP" altLang="ja-JP" dirty="0" smtClean="0">
                <a:latin typeface="HG丸ｺﾞｼｯｸM-PRO" panose="020F0600000000000000" pitchFamily="50" charset="-128"/>
                <a:ea typeface="HG丸ｺﾞｼｯｸM-PRO" panose="020F0600000000000000" pitchFamily="50" charset="-128"/>
              </a:rPr>
              <a:t>本）</a:t>
            </a:r>
          </a:p>
          <a:p>
            <a:pPr>
              <a:buFont typeface="Wingdings" pitchFamily="2" charset="2"/>
              <a:buChar char="l"/>
            </a:pPr>
            <a:endParaRPr kumimoji="1" lang="ja-JP" altLang="en-US" dirty="0">
              <a:latin typeface="HG丸ｺﾞｼｯｸM-PRO" panose="020F0600000000000000" pitchFamily="50" charset="-128"/>
              <a:ea typeface="HG丸ｺﾞｼｯｸM-PRO" panose="020F0600000000000000" pitchFamily="50"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スピーカーに関する事</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 2"/>
          <p:cNvSpPr>
            <a:spLocks noGrp="1"/>
          </p:cNvSpPr>
          <p:nvPr>
            <p:ph idx="1"/>
          </p:nvPr>
        </p:nvSpPr>
        <p:spPr/>
        <p:txBody>
          <a:bodyPr/>
          <a:lstStyle/>
          <a:p>
            <a:pPr lvl="1">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スピーカーの位置</a:t>
            </a:r>
          </a:p>
          <a:p>
            <a:pPr lvl="1">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スピーカーの種類（ハイ</a:t>
            </a:r>
            <a:r>
              <a:rPr lang="en-US" altLang="ja-JP" dirty="0" smtClean="0">
                <a:latin typeface="HG丸ｺﾞｼｯｸM-PRO" panose="020F0600000000000000" pitchFamily="50" charset="-128"/>
                <a:ea typeface="HG丸ｺﾞｼｯｸM-PRO" panose="020F0600000000000000" pitchFamily="50" charset="-128"/>
              </a:rPr>
              <a:t>or</a:t>
            </a:r>
            <a:r>
              <a:rPr lang="ja-JP" altLang="ja-JP" dirty="0" smtClean="0">
                <a:latin typeface="HG丸ｺﾞｼｯｸM-PRO" panose="020F0600000000000000" pitchFamily="50" charset="-128"/>
                <a:ea typeface="HG丸ｺﾞｼｯｸM-PRO" panose="020F0600000000000000" pitchFamily="50" charset="-128"/>
              </a:rPr>
              <a:t>ロー）</a:t>
            </a:r>
          </a:p>
          <a:p>
            <a:pPr lvl="1">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アンプの設置位置</a:t>
            </a:r>
          </a:p>
          <a:p>
            <a:pPr lvl="1">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機材の準備は誰がする？</a:t>
            </a:r>
          </a:p>
          <a:p>
            <a:pPr lvl="2">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アンプ（スピーカの種類に依存するので注意）</a:t>
            </a:r>
          </a:p>
          <a:p>
            <a:pPr lvl="2">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コンポ、</a:t>
            </a:r>
            <a:r>
              <a:rPr lang="en-US" altLang="ja-JP" dirty="0" err="1" smtClean="0">
                <a:latin typeface="HG丸ｺﾞｼｯｸM-PRO" panose="020F0600000000000000" pitchFamily="50" charset="-128"/>
                <a:ea typeface="HG丸ｺﾞｼｯｸM-PRO" panose="020F0600000000000000" pitchFamily="50" charset="-128"/>
              </a:rPr>
              <a:t>Ipod</a:t>
            </a:r>
            <a:r>
              <a:rPr lang="ja-JP" altLang="ja-JP" dirty="0" smtClean="0">
                <a:latin typeface="HG丸ｺﾞｼｯｸM-PRO" panose="020F0600000000000000" pitchFamily="50" charset="-128"/>
                <a:ea typeface="HG丸ｺﾞｼｯｸM-PRO" panose="020F0600000000000000" pitchFamily="50" charset="-128"/>
              </a:rPr>
              <a:t>等々の</a:t>
            </a:r>
            <a:r>
              <a:rPr lang="ja-JP" altLang="en-US" dirty="0" smtClean="0">
                <a:latin typeface="HG丸ｺﾞｼｯｸM-PRO" panose="020F0600000000000000" pitchFamily="50" charset="-128"/>
                <a:ea typeface="HG丸ｺﾞｼｯｸM-PRO" panose="020F0600000000000000" pitchFamily="50" charset="-128"/>
              </a:rPr>
              <a:t>音源</a:t>
            </a:r>
            <a:r>
              <a:rPr lang="ja-JP" altLang="ja-JP" dirty="0" smtClean="0">
                <a:latin typeface="HG丸ｺﾞｼｯｸM-PRO" panose="020F0600000000000000" pitchFamily="50" charset="-128"/>
                <a:ea typeface="HG丸ｺﾞｼｯｸM-PRO" panose="020F0600000000000000" pitchFamily="50" charset="-128"/>
              </a:rPr>
              <a:t>ソース</a:t>
            </a:r>
          </a:p>
          <a:p>
            <a:pPr>
              <a:buFont typeface="Wingdings" pitchFamily="2" charset="2"/>
              <a:buChar char="l"/>
            </a:pPr>
            <a:endParaRPr kumimoji="1" lang="ja-JP" altLang="en-US" dirty="0">
              <a:latin typeface="HG丸ｺﾞｼｯｸM-PRO" panose="020F0600000000000000" pitchFamily="50" charset="-128"/>
              <a:ea typeface="HG丸ｺﾞｼｯｸM-PRO" panose="020F0600000000000000" pitchFamily="50"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パソコン収納ラック</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 2"/>
          <p:cNvSpPr>
            <a:spLocks noGrp="1"/>
          </p:cNvSpPr>
          <p:nvPr>
            <p:ph idx="1"/>
          </p:nvPr>
        </p:nvSpPr>
        <p:spPr/>
        <p:txBody>
          <a:bodyPr/>
          <a:lstStyle/>
          <a:p>
            <a:pPr lvl="0">
              <a:buFont typeface="Wingdings" pitchFamily="2" charset="2"/>
              <a:buChar char="l"/>
            </a:pPr>
            <a:r>
              <a:rPr lang="ja-JP" altLang="en-US" dirty="0" smtClean="0">
                <a:latin typeface="HG丸ｺﾞｼｯｸM-PRO" panose="020F0600000000000000" pitchFamily="50" charset="-128"/>
                <a:ea typeface="HG丸ｺﾞｼｯｸM-PRO" panose="020F0600000000000000" pitchFamily="50" charset="-128"/>
              </a:rPr>
              <a:t>キャビネット・収納</a:t>
            </a:r>
            <a:r>
              <a:rPr lang="ja-JP" altLang="ja-JP" dirty="0" smtClean="0">
                <a:latin typeface="HG丸ｺﾞｼｯｸM-PRO" panose="020F0600000000000000" pitchFamily="50" charset="-128"/>
                <a:ea typeface="HG丸ｺﾞｼｯｸM-PRO" panose="020F0600000000000000" pitchFamily="50" charset="-128"/>
              </a:rPr>
              <a:t>ラックの開口処理、排熱処理</a:t>
            </a:r>
          </a:p>
          <a:p>
            <a:pPr lvl="1">
              <a:buFont typeface="Wingdings" pitchFamily="2" charset="2"/>
              <a:buChar char="l"/>
            </a:pPr>
            <a:r>
              <a:rPr lang="en-US" altLang="ja-JP" dirty="0" smtClean="0">
                <a:latin typeface="HG丸ｺﾞｼｯｸM-PRO" panose="020F0600000000000000" pitchFamily="50" charset="-128"/>
                <a:ea typeface="HG丸ｺﾞｼｯｸM-PRO" panose="020F0600000000000000" pitchFamily="50" charset="-128"/>
              </a:rPr>
              <a:t>PC</a:t>
            </a:r>
            <a:r>
              <a:rPr lang="ja-JP" altLang="ja-JP" dirty="0" smtClean="0">
                <a:latin typeface="HG丸ｺﾞｼｯｸM-PRO" panose="020F0600000000000000" pitchFamily="50" charset="-128"/>
                <a:ea typeface="HG丸ｺﾞｼｯｸM-PRO" panose="020F0600000000000000" pitchFamily="50" charset="-128"/>
              </a:rPr>
              <a:t>を設置する</a:t>
            </a:r>
            <a:r>
              <a:rPr lang="ja-JP" altLang="en-US" dirty="0" smtClean="0">
                <a:latin typeface="HG丸ｺﾞｼｯｸM-PRO" panose="020F0600000000000000" pitchFamily="50" charset="-128"/>
                <a:ea typeface="HG丸ｺﾞｼｯｸM-PRO" panose="020F0600000000000000" pitchFamily="50" charset="-128"/>
              </a:rPr>
              <a:t>収納</a:t>
            </a:r>
            <a:r>
              <a:rPr lang="ja-JP" altLang="ja-JP" dirty="0" smtClean="0">
                <a:latin typeface="HG丸ｺﾞｼｯｸM-PRO" panose="020F0600000000000000" pitchFamily="50" charset="-128"/>
                <a:ea typeface="HG丸ｺﾞｼｯｸM-PRO" panose="020F0600000000000000" pitchFamily="50" charset="-128"/>
              </a:rPr>
              <a:t>ラックには線を通すために開口処理が必要です</a:t>
            </a:r>
            <a:endParaRPr lang="en-US" altLang="ja-JP" dirty="0" smtClean="0">
              <a:latin typeface="HG丸ｺﾞｼｯｸM-PRO" panose="020F0600000000000000" pitchFamily="50" charset="-128"/>
              <a:ea typeface="HG丸ｺﾞｼｯｸM-PRO" panose="020F0600000000000000" pitchFamily="50" charset="-128"/>
            </a:endParaRPr>
          </a:p>
          <a:p>
            <a:pPr lvl="1">
              <a:buFont typeface="Wingdings" pitchFamily="2" charset="2"/>
              <a:buChar char="l"/>
            </a:pPr>
            <a:r>
              <a:rPr lang="ja-JP" altLang="en-US" dirty="0" smtClean="0">
                <a:latin typeface="HG丸ｺﾞｼｯｸM-PRO" panose="020F0600000000000000" pitchFamily="50" charset="-128"/>
                <a:ea typeface="HG丸ｺﾞｼｯｸM-PRO" panose="020F0600000000000000" pitchFamily="50" charset="-128"/>
              </a:rPr>
              <a:t>線は種類によって大きさが異なるので各メーカーと確認して下さい</a:t>
            </a:r>
            <a:endParaRPr lang="ja-JP" altLang="ja-JP" dirty="0" smtClean="0">
              <a:latin typeface="HG丸ｺﾞｼｯｸM-PRO" panose="020F0600000000000000" pitchFamily="50" charset="-128"/>
              <a:ea typeface="HG丸ｺﾞｼｯｸM-PRO" panose="020F0600000000000000" pitchFamily="50" charset="-128"/>
            </a:endParaRPr>
          </a:p>
          <a:p>
            <a:pPr lvl="1">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排熱の為の穴等の加工</a:t>
            </a:r>
            <a:r>
              <a:rPr lang="ja-JP" altLang="en-US" dirty="0" smtClean="0">
                <a:latin typeface="HG丸ｺﾞｼｯｸM-PRO" panose="020F0600000000000000" pitchFamily="50" charset="-128"/>
                <a:ea typeface="HG丸ｺﾞｼｯｸM-PRO" panose="020F0600000000000000" pitchFamily="50" charset="-128"/>
              </a:rPr>
              <a:t>も</a:t>
            </a:r>
            <a:r>
              <a:rPr lang="ja-JP" altLang="ja-JP" dirty="0" smtClean="0">
                <a:latin typeface="HG丸ｺﾞｼｯｸM-PRO" panose="020F0600000000000000" pitchFamily="50" charset="-128"/>
                <a:ea typeface="HG丸ｺﾞｼｯｸM-PRO" panose="020F0600000000000000" pitchFamily="50" charset="-128"/>
              </a:rPr>
              <a:t>必要です。</a:t>
            </a:r>
          </a:p>
          <a:p>
            <a:pPr>
              <a:buFont typeface="Wingdings" pitchFamily="2" charset="2"/>
              <a:buChar char="l"/>
            </a:pPr>
            <a:endParaRPr kumimoji="1" lang="ja-JP" altLang="en-US" dirty="0">
              <a:latin typeface="HG丸ｺﾞｼｯｸM-PRO" panose="020F0600000000000000" pitchFamily="50" charset="-128"/>
              <a:ea typeface="HG丸ｺﾞｼｯｸM-PRO" panose="020F0600000000000000" pitchFamily="50"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電源</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 2"/>
          <p:cNvSpPr>
            <a:spLocks noGrp="1"/>
          </p:cNvSpPr>
          <p:nvPr>
            <p:ph idx="1"/>
          </p:nvPr>
        </p:nvSpPr>
        <p:spPr>
          <a:xfrm>
            <a:off x="304800" y="1554162"/>
            <a:ext cx="8083624" cy="4525963"/>
          </a:xfrm>
        </p:spPr>
        <p:txBody>
          <a:bodyPr/>
          <a:lstStyle/>
          <a:p>
            <a:pPr lvl="0">
              <a:buFont typeface="Wingdings" pitchFamily="2" charset="2"/>
              <a:buChar char="l"/>
            </a:pPr>
            <a:r>
              <a:rPr lang="ja-JP" altLang="en-US" dirty="0" smtClean="0">
                <a:latin typeface="HG丸ｺﾞｼｯｸM-PRO" panose="020F0600000000000000" pitchFamily="50" charset="-128"/>
                <a:ea typeface="HG丸ｺﾞｼｯｸM-PRO" panose="020F0600000000000000" pitchFamily="50" charset="-128"/>
              </a:rPr>
              <a:t>基本的にアース付きで、３ピンの電源プレート</a:t>
            </a:r>
            <a:endParaRPr lang="ja-JP" altLang="ja-JP" dirty="0" smtClean="0">
              <a:latin typeface="HG丸ｺﾞｼｯｸM-PRO" panose="020F0600000000000000" pitchFamily="50" charset="-128"/>
              <a:ea typeface="HG丸ｺﾞｼｯｸM-PRO" panose="020F0600000000000000" pitchFamily="50" charset="-128"/>
            </a:endParaRPr>
          </a:p>
          <a:p>
            <a:pPr lvl="1">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設置機械を考慮して個数を検討</a:t>
            </a:r>
            <a:r>
              <a:rPr lang="ja-JP" altLang="en-US" dirty="0" smtClean="0">
                <a:latin typeface="HG丸ｺﾞｼｯｸM-PRO" panose="020F0600000000000000" pitchFamily="50" charset="-128"/>
                <a:ea typeface="HG丸ｺﾞｼｯｸM-PRO" panose="020F0600000000000000" pitchFamily="50" charset="-128"/>
              </a:rPr>
              <a:t>して</a:t>
            </a:r>
            <a:r>
              <a:rPr lang="ja-JP" altLang="en-US" dirty="0" smtClean="0">
                <a:latin typeface="HG丸ｺﾞｼｯｸM-PRO" panose="020F0600000000000000" pitchFamily="50" charset="-128"/>
                <a:ea typeface="HG丸ｺﾞｼｯｸM-PRO" panose="020F0600000000000000" pitchFamily="50" charset="-128"/>
              </a:rPr>
              <a:t>下さい</a:t>
            </a:r>
            <a:endParaRPr lang="en-US" altLang="ja-JP" dirty="0" smtClean="0">
              <a:latin typeface="HG丸ｺﾞｼｯｸM-PRO" panose="020F0600000000000000" pitchFamily="50" charset="-128"/>
              <a:ea typeface="HG丸ｺﾞｼｯｸM-PRO" panose="020F0600000000000000" pitchFamily="50" charset="-128"/>
            </a:endParaRPr>
          </a:p>
          <a:p>
            <a:pPr lvl="1">
              <a:buFont typeface="Wingdings" pitchFamily="2" charset="2"/>
              <a:buChar char="l"/>
            </a:pPr>
            <a:r>
              <a:rPr lang="ja-JP" altLang="en-US" dirty="0" smtClean="0">
                <a:latin typeface="HG丸ｺﾞｼｯｸM-PRO" panose="020F0600000000000000" pitchFamily="50" charset="-128"/>
                <a:ea typeface="HG丸ｺﾞｼｯｸM-PRO" panose="020F0600000000000000" pitchFamily="50" charset="-128"/>
              </a:rPr>
              <a:t>受付まわりは、天板下に多いに越したことがありません。</a:t>
            </a:r>
            <a:endParaRPr lang="en-US" altLang="ja-JP" dirty="0" smtClean="0">
              <a:latin typeface="HG丸ｺﾞｼｯｸM-PRO" panose="020F0600000000000000" pitchFamily="50" charset="-128"/>
              <a:ea typeface="HG丸ｺﾞｼｯｸM-PRO" panose="020F0600000000000000" pitchFamily="50" charset="-128"/>
            </a:endParaRPr>
          </a:p>
          <a:p>
            <a:pPr lvl="2">
              <a:buFont typeface="Wingdings" pitchFamily="2" charset="2"/>
              <a:buChar char="l"/>
            </a:pPr>
            <a:r>
              <a:rPr lang="ja-JP" altLang="en-US" dirty="0" smtClean="0">
                <a:latin typeface="HG丸ｺﾞｼｯｸM-PRO" panose="020F0600000000000000" pitchFamily="50" charset="-128"/>
                <a:ea typeface="HG丸ｺﾞｼｯｸM-PRO" panose="020F0600000000000000" pitchFamily="50" charset="-128"/>
              </a:rPr>
              <a:t>パソコン、ディスプレイ、クレジットカード端末、シュレッダー、スキャナー、ライト、複合機、ファックス</a:t>
            </a:r>
            <a:r>
              <a:rPr lang="ja-JP" altLang="en-US" dirty="0" err="1" smtClean="0">
                <a:latin typeface="HG丸ｺﾞｼｯｸM-PRO" panose="020F0600000000000000" pitchFamily="50" charset="-128"/>
                <a:ea typeface="HG丸ｺﾞｼｯｸM-PRO" panose="020F0600000000000000" pitchFamily="50" charset="-128"/>
              </a:rPr>
              <a:t>、、、</a:t>
            </a:r>
            <a:endParaRPr lang="ja-JP" altLang="ja-JP" dirty="0" smtClean="0">
              <a:latin typeface="HG丸ｺﾞｼｯｸM-PRO" panose="020F0600000000000000" pitchFamily="50" charset="-128"/>
              <a:ea typeface="HG丸ｺﾞｼｯｸM-PRO" panose="020F0600000000000000" pitchFamily="50" charset="-128"/>
            </a:endParaRPr>
          </a:p>
          <a:p>
            <a:pPr>
              <a:buFont typeface="Wingdings" pitchFamily="2" charset="2"/>
              <a:buChar char="l"/>
            </a:pPr>
            <a:endParaRPr kumimoji="1" lang="ja-JP" altLang="en-US" dirty="0">
              <a:latin typeface="HG丸ｺﾞｼｯｸM-PRO" panose="020F0600000000000000" pitchFamily="50" charset="-128"/>
              <a:ea typeface="HG丸ｺﾞｼｯｸM-PRO" panose="020F0600000000000000" pitchFamily="50"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latin typeface="HG丸ｺﾞｼｯｸM-PRO" panose="020F0600000000000000" pitchFamily="50" charset="-128"/>
                <a:ea typeface="HG丸ｺﾞｼｯｸM-PRO" panose="020F0600000000000000" pitchFamily="50" charset="-128"/>
              </a:rPr>
              <a:t>レセコンの機械詳細</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 2"/>
          <p:cNvSpPr>
            <a:spLocks noGrp="1"/>
          </p:cNvSpPr>
          <p:nvPr>
            <p:ph idx="1"/>
          </p:nvPr>
        </p:nvSpPr>
        <p:spPr/>
        <p:txBody>
          <a:bodyPr>
            <a:normAutofit/>
          </a:bodyPr>
          <a:lstStyle/>
          <a:p>
            <a:pPr>
              <a:buFont typeface="Wingdings" pitchFamily="2" charset="2"/>
              <a:buChar char="l"/>
            </a:pPr>
            <a:r>
              <a:rPr kumimoji="1" lang="ja-JP" altLang="en-US" dirty="0" smtClean="0">
                <a:latin typeface="HG丸ｺﾞｼｯｸM-PRO" panose="020F0600000000000000" pitchFamily="50" charset="-128"/>
                <a:ea typeface="HG丸ｺﾞｼｯｸM-PRO" panose="020F0600000000000000" pitchFamily="50" charset="-128"/>
              </a:rPr>
              <a:t>受付・診療室</a:t>
            </a:r>
            <a:endParaRPr kumimoji="1" lang="en-US" altLang="ja-JP" dirty="0" smtClean="0">
              <a:latin typeface="HG丸ｺﾞｼｯｸM-PRO" panose="020F0600000000000000" pitchFamily="50" charset="-128"/>
              <a:ea typeface="HG丸ｺﾞｼｯｸM-PRO" panose="020F0600000000000000" pitchFamily="50" charset="-128"/>
            </a:endParaRPr>
          </a:p>
          <a:p>
            <a:pPr lvl="1">
              <a:buFont typeface="Wingdings" pitchFamily="2" charset="2"/>
              <a:buChar char="l"/>
            </a:pPr>
            <a:r>
              <a:rPr lang="ja-JP" altLang="en-US" dirty="0" smtClean="0">
                <a:latin typeface="HG丸ｺﾞｼｯｸM-PRO" panose="020F0600000000000000" pitchFamily="50" charset="-128"/>
                <a:ea typeface="HG丸ｺﾞｼｯｸM-PRO" panose="020F0600000000000000" pitchFamily="50" charset="-128"/>
              </a:rPr>
              <a:t>パソコン</a:t>
            </a:r>
            <a:endParaRPr lang="en-US" altLang="ja-JP" dirty="0" smtClean="0">
              <a:latin typeface="HG丸ｺﾞｼｯｸM-PRO" panose="020F0600000000000000" pitchFamily="50" charset="-128"/>
              <a:ea typeface="HG丸ｺﾞｼｯｸM-PRO" panose="020F0600000000000000" pitchFamily="50" charset="-128"/>
            </a:endParaRPr>
          </a:p>
          <a:p>
            <a:pPr lvl="2">
              <a:buFont typeface="Wingdings" pitchFamily="2" charset="2"/>
              <a:buChar char="l"/>
            </a:pPr>
            <a:r>
              <a:rPr lang="ja-JP" altLang="en-US" dirty="0" smtClean="0">
                <a:latin typeface="HG丸ｺﾞｼｯｸM-PRO" panose="020F0600000000000000" pitchFamily="50" charset="-128"/>
                <a:ea typeface="HG丸ｺﾞｼｯｸM-PRO" panose="020F0600000000000000" pitchFamily="50" charset="-128"/>
              </a:rPr>
              <a:t>パソコンの収納スペース　</a:t>
            </a:r>
            <a:r>
              <a:rPr lang="en-US" altLang="ja-JP" dirty="0" smtClean="0">
                <a:latin typeface="HG丸ｺﾞｼｯｸM-PRO" panose="020F0600000000000000" pitchFamily="50" charset="-128"/>
                <a:ea typeface="HG丸ｺﾞｼｯｸM-PRO" panose="020F0600000000000000" pitchFamily="50" charset="-128"/>
              </a:rPr>
              <a:t>OR</a:t>
            </a:r>
            <a:r>
              <a:rPr lang="ja-JP" altLang="en-US" dirty="0" smtClean="0">
                <a:latin typeface="HG丸ｺﾞｼｯｸM-PRO" panose="020F0600000000000000" pitchFamily="50" charset="-128"/>
                <a:ea typeface="HG丸ｺﾞｼｯｸM-PRO" panose="020F0600000000000000" pitchFamily="50" charset="-128"/>
              </a:rPr>
              <a:t>　パソコン設置台の造作</a:t>
            </a:r>
            <a:endParaRPr lang="en-US" altLang="ja-JP" dirty="0" smtClean="0">
              <a:latin typeface="HG丸ｺﾞｼｯｸM-PRO" panose="020F0600000000000000" pitchFamily="50" charset="-128"/>
              <a:ea typeface="HG丸ｺﾞｼｯｸM-PRO" panose="020F0600000000000000" pitchFamily="50" charset="-128"/>
            </a:endParaRPr>
          </a:p>
          <a:p>
            <a:pPr lvl="1">
              <a:buFont typeface="Wingdings" pitchFamily="2" charset="2"/>
              <a:buChar char="l"/>
            </a:pPr>
            <a:r>
              <a:rPr kumimoji="1" lang="ja-JP" altLang="en-US" dirty="0" smtClean="0">
                <a:latin typeface="HG丸ｺﾞｼｯｸM-PRO" panose="020F0600000000000000" pitchFamily="50" charset="-128"/>
                <a:ea typeface="HG丸ｺﾞｼｯｸM-PRO" panose="020F0600000000000000" pitchFamily="50" charset="-128"/>
              </a:rPr>
              <a:t>ディスプレイ</a:t>
            </a:r>
            <a:endParaRPr kumimoji="1" lang="en-US" altLang="ja-JP" dirty="0" smtClean="0">
              <a:latin typeface="HG丸ｺﾞｼｯｸM-PRO" panose="020F0600000000000000" pitchFamily="50" charset="-128"/>
              <a:ea typeface="HG丸ｺﾞｼｯｸM-PRO" panose="020F0600000000000000" pitchFamily="50" charset="-128"/>
            </a:endParaRPr>
          </a:p>
          <a:p>
            <a:pPr lvl="1">
              <a:buFont typeface="Wingdings" pitchFamily="2" charset="2"/>
              <a:buChar char="l"/>
            </a:pPr>
            <a:r>
              <a:rPr kumimoji="1" lang="ja-JP" altLang="en-US" dirty="0" smtClean="0">
                <a:latin typeface="HG丸ｺﾞｼｯｸM-PRO" panose="020F0600000000000000" pitchFamily="50" charset="-128"/>
                <a:ea typeface="HG丸ｺﾞｼｯｸM-PRO" panose="020F0600000000000000" pitchFamily="50" charset="-128"/>
              </a:rPr>
              <a:t>プリンタ</a:t>
            </a:r>
            <a:endParaRPr kumimoji="1" lang="en-US" altLang="ja-JP" dirty="0" smtClean="0">
              <a:latin typeface="HG丸ｺﾞｼｯｸM-PRO" panose="020F0600000000000000" pitchFamily="50" charset="-128"/>
              <a:ea typeface="HG丸ｺﾞｼｯｸM-PRO" panose="020F0600000000000000" pitchFamily="50" charset="-128"/>
            </a:endParaRPr>
          </a:p>
          <a:p>
            <a:pPr lvl="2">
              <a:buFont typeface="Wingdings" pitchFamily="2" charset="2"/>
              <a:buChar char="l"/>
            </a:pPr>
            <a:r>
              <a:rPr lang="ja-JP" altLang="en-US" dirty="0" smtClean="0">
                <a:latin typeface="HG丸ｺﾞｼｯｸM-PRO" panose="020F0600000000000000" pitchFamily="50" charset="-128"/>
                <a:ea typeface="HG丸ｺﾞｼｯｸM-PRO" panose="020F0600000000000000" pitchFamily="50" charset="-128"/>
              </a:rPr>
              <a:t>可動タイプのプリンタ台の造作</a:t>
            </a:r>
            <a:endParaRPr kumimoji="1" lang="en-US" altLang="ja-JP" dirty="0" smtClean="0">
              <a:latin typeface="HG丸ｺﾞｼｯｸM-PRO" panose="020F0600000000000000" pitchFamily="50" charset="-128"/>
              <a:ea typeface="HG丸ｺﾞｼｯｸM-PRO" panose="020F0600000000000000" pitchFamily="50"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寸法</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 2"/>
          <p:cNvSpPr>
            <a:spLocks noGrp="1"/>
          </p:cNvSpPr>
          <p:nvPr>
            <p:ph idx="1"/>
          </p:nvPr>
        </p:nvSpPr>
        <p:spPr>
          <a:xfrm>
            <a:off x="755576" y="1554162"/>
            <a:ext cx="8236024" cy="4525963"/>
          </a:xfrm>
        </p:spPr>
        <p:txBody>
          <a:bodyPr>
            <a:normAutofit/>
          </a:bodyPr>
          <a:lstStyle/>
          <a:p>
            <a:pPr>
              <a:buFont typeface="Wingdings" pitchFamily="2" charset="2"/>
              <a:buChar char="l"/>
            </a:pPr>
            <a:r>
              <a:rPr lang="en-US" altLang="ja-JP" sz="2400" b="1" dirty="0">
                <a:latin typeface="HG丸ｺﾞｼｯｸM-PRO" panose="020F0600000000000000" pitchFamily="50" charset="-128"/>
                <a:ea typeface="HG丸ｺﾞｼｯｸM-PRO" panose="020F0600000000000000" pitchFamily="50" charset="-128"/>
              </a:rPr>
              <a:t>HP </a:t>
            </a:r>
            <a:r>
              <a:rPr lang="en-US" altLang="ja-JP" sz="2400" b="1" dirty="0" err="1">
                <a:latin typeface="HG丸ｺﾞｼｯｸM-PRO" panose="020F0600000000000000" pitchFamily="50" charset="-128"/>
                <a:ea typeface="HG丸ｺﾞｼｯｸM-PRO" panose="020F0600000000000000" pitchFamily="50" charset="-128"/>
              </a:rPr>
              <a:t>ProDesk</a:t>
            </a:r>
            <a:r>
              <a:rPr lang="en-US" altLang="ja-JP" sz="2400" b="1" dirty="0">
                <a:latin typeface="HG丸ｺﾞｼｯｸM-PRO" panose="020F0600000000000000" pitchFamily="50" charset="-128"/>
                <a:ea typeface="HG丸ｺﾞｼｯｸM-PRO" panose="020F0600000000000000" pitchFamily="50" charset="-128"/>
              </a:rPr>
              <a:t> 400 G5 SF</a:t>
            </a:r>
          </a:p>
          <a:p>
            <a:pPr>
              <a:buFont typeface="Wingdings" pitchFamily="2" charset="2"/>
              <a:buChar char="l"/>
            </a:pPr>
            <a:endParaRPr lang="en-US" altLang="ja-JP" sz="2400" dirty="0" smtClean="0">
              <a:latin typeface="HG丸ｺﾞｼｯｸM-PRO" panose="020F0600000000000000" pitchFamily="50" charset="-128"/>
              <a:ea typeface="HG丸ｺﾞｼｯｸM-PRO" panose="020F0600000000000000" pitchFamily="50" charset="-128"/>
            </a:endParaRPr>
          </a:p>
          <a:p>
            <a:pPr>
              <a:buFont typeface="Wingdings" pitchFamily="2" charset="2"/>
              <a:buChar char="l"/>
            </a:pPr>
            <a:r>
              <a:rPr lang="ja-JP" altLang="en-US" sz="2400" dirty="0" smtClean="0">
                <a:latin typeface="HG丸ｺﾞｼｯｸM-PRO" panose="020F0600000000000000" pitchFamily="50" charset="-128"/>
                <a:ea typeface="HG丸ｺﾞｼｯｸM-PRO" panose="020F0600000000000000" pitchFamily="50" charset="-128"/>
              </a:rPr>
              <a:t>サイズ</a:t>
            </a:r>
            <a:r>
              <a:rPr lang="en-US" altLang="ja-JP" sz="2400" dirty="0">
                <a:latin typeface="HG丸ｺﾞｼｯｸM-PRO" panose="020F0600000000000000" pitchFamily="50" charset="-128"/>
                <a:ea typeface="HG丸ｺﾞｼｯｸM-PRO" panose="020F0600000000000000" pitchFamily="50" charset="-128"/>
              </a:rPr>
              <a:t>(W×D×H) </a:t>
            </a:r>
            <a:endParaRPr lang="en-US" altLang="ja-JP" sz="2400" dirty="0" smtClean="0">
              <a:latin typeface="HG丸ｺﾞｼｯｸM-PRO" panose="020F0600000000000000" pitchFamily="50" charset="-128"/>
              <a:ea typeface="HG丸ｺﾞｼｯｸM-PRO" panose="020F0600000000000000" pitchFamily="50" charset="-128"/>
            </a:endParaRPr>
          </a:p>
          <a:p>
            <a:pPr>
              <a:buFont typeface="Wingdings" pitchFamily="2" charset="2"/>
              <a:buChar char="l"/>
            </a:pPr>
            <a:r>
              <a:rPr lang="en-US" altLang="ja-JP" sz="2400" dirty="0">
                <a:latin typeface="HG丸ｺﾞｼｯｸM-PRO" panose="020F0600000000000000" pitchFamily="50" charset="-128"/>
                <a:ea typeface="HG丸ｺﾞｼｯｸM-PRO" panose="020F0600000000000000" pitchFamily="50" charset="-128"/>
              </a:rPr>
              <a:t>270×296×95 </a:t>
            </a:r>
            <a:r>
              <a:rPr lang="en-US" altLang="ja-JP" sz="2400" dirty="0" smtClean="0">
                <a:latin typeface="HG丸ｺﾞｼｯｸM-PRO" panose="020F0600000000000000" pitchFamily="50" charset="-128"/>
                <a:ea typeface="HG丸ｺﾞｼｯｸM-PRO" panose="020F0600000000000000" pitchFamily="50" charset="-128"/>
              </a:rPr>
              <a:t>mm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寸法</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 2"/>
          <p:cNvSpPr>
            <a:spLocks noGrp="1"/>
          </p:cNvSpPr>
          <p:nvPr>
            <p:ph idx="1"/>
          </p:nvPr>
        </p:nvSpPr>
        <p:spPr>
          <a:xfrm>
            <a:off x="952500" y="1556792"/>
            <a:ext cx="7239000" cy="4680520"/>
          </a:xfrm>
        </p:spPr>
        <p:txBody>
          <a:bodyPr>
            <a:normAutofit/>
          </a:bodyPr>
          <a:lstStyle/>
          <a:p>
            <a:pPr>
              <a:buFont typeface="Wingdings" pitchFamily="2" charset="2"/>
              <a:buChar char="l"/>
            </a:pPr>
            <a:r>
              <a:rPr lang="ja-JP" altLang="en-US" sz="2400" dirty="0" smtClean="0">
                <a:latin typeface="HG丸ｺﾞｼｯｸM-PRO" panose="020F0600000000000000" pitchFamily="50" charset="-128"/>
                <a:ea typeface="HG丸ｺﾞｼｯｸM-PRO" panose="020F0600000000000000" pitchFamily="50" charset="-128"/>
              </a:rPr>
              <a:t>ディスプレイ</a:t>
            </a:r>
            <a:endParaRPr lang="en-US" altLang="ja-JP" sz="2400" dirty="0" smtClean="0">
              <a:latin typeface="HG丸ｺﾞｼｯｸM-PRO" panose="020F0600000000000000" pitchFamily="50" charset="-128"/>
              <a:ea typeface="HG丸ｺﾞｼｯｸM-PRO" panose="020F0600000000000000" pitchFamily="50" charset="-128"/>
            </a:endParaRPr>
          </a:p>
          <a:p>
            <a:pPr>
              <a:buFont typeface="Wingdings" pitchFamily="2" charset="2"/>
              <a:buChar char="l"/>
            </a:pPr>
            <a:r>
              <a:rPr lang="en-US" altLang="ja-JP" sz="2400" dirty="0" smtClean="0">
                <a:latin typeface="HG丸ｺﾞｼｯｸM-PRO" panose="020F0600000000000000" pitchFamily="50" charset="-128"/>
                <a:ea typeface="HG丸ｺﾞｼｯｸM-PRO" panose="020F0600000000000000" pitchFamily="50" charset="-128"/>
              </a:rPr>
              <a:t>DELL</a:t>
            </a:r>
            <a:r>
              <a:rPr lang="ja-JP" altLang="en-US" sz="2400" dirty="0" smtClean="0">
                <a:latin typeface="HG丸ｺﾞｼｯｸM-PRO" panose="020F0600000000000000" pitchFamily="50" charset="-128"/>
                <a:ea typeface="HG丸ｺﾞｼｯｸM-PRO" panose="020F0600000000000000" pitchFamily="50" charset="-128"/>
              </a:rPr>
              <a:t>　</a:t>
            </a:r>
            <a:r>
              <a:rPr lang="en-US" altLang="ja-JP" sz="2400" dirty="0" smtClean="0">
                <a:latin typeface="HG丸ｺﾞｼｯｸM-PRO" panose="020F0600000000000000" pitchFamily="50" charset="-128"/>
                <a:ea typeface="HG丸ｺﾞｼｯｸM-PRO" panose="020F0600000000000000" pitchFamily="50" charset="-128"/>
              </a:rPr>
              <a:t>P2219H</a:t>
            </a:r>
          </a:p>
          <a:p>
            <a:r>
              <a:rPr lang="ja-JP" altLang="en-US" sz="2400" b="1" dirty="0" smtClean="0">
                <a:latin typeface="HG丸ｺﾞｼｯｸM-PRO" panose="020F0600000000000000" pitchFamily="50" charset="-128"/>
                <a:ea typeface="HG丸ｺﾞｼｯｸM-PRO" panose="020F0600000000000000" pitchFamily="50" charset="-128"/>
              </a:rPr>
              <a:t>寸法 </a:t>
            </a:r>
            <a:r>
              <a:rPr lang="en-US" altLang="ja-JP" sz="2400" b="1" dirty="0">
                <a:latin typeface="HG丸ｺﾞｼｯｸM-PRO" panose="020F0600000000000000" pitchFamily="50" charset="-128"/>
                <a:ea typeface="HG丸ｺﾞｼｯｸM-PRO" panose="020F0600000000000000" pitchFamily="50" charset="-128"/>
              </a:rPr>
              <a:t>(</a:t>
            </a:r>
            <a:r>
              <a:rPr lang="ja-JP" altLang="en-US" sz="2400" b="1" dirty="0">
                <a:latin typeface="HG丸ｺﾞｼｯｸM-PRO" panose="020F0600000000000000" pitchFamily="50" charset="-128"/>
                <a:ea typeface="HG丸ｺﾞｼｯｸM-PRO" panose="020F0600000000000000" pitchFamily="50" charset="-128"/>
              </a:rPr>
              <a:t>幅</a:t>
            </a:r>
            <a:r>
              <a:rPr lang="en-US" altLang="ja-JP" sz="2400" b="1" dirty="0">
                <a:latin typeface="HG丸ｺﾞｼｯｸM-PRO" panose="020F0600000000000000" pitchFamily="50" charset="-128"/>
                <a:ea typeface="HG丸ｺﾞｼｯｸM-PRO" panose="020F0600000000000000" pitchFamily="50" charset="-128"/>
              </a:rPr>
              <a:t>x</a:t>
            </a:r>
            <a:r>
              <a:rPr lang="ja-JP" altLang="en-US" sz="2400" b="1" dirty="0">
                <a:latin typeface="HG丸ｺﾞｼｯｸM-PRO" panose="020F0600000000000000" pitchFamily="50" charset="-128"/>
                <a:ea typeface="HG丸ｺﾞｼｯｸM-PRO" panose="020F0600000000000000" pitchFamily="50" charset="-128"/>
              </a:rPr>
              <a:t>奥行き</a:t>
            </a:r>
            <a:r>
              <a:rPr lang="en-US" altLang="ja-JP" sz="2400" b="1" dirty="0">
                <a:latin typeface="HG丸ｺﾞｼｯｸM-PRO" panose="020F0600000000000000" pitchFamily="50" charset="-128"/>
                <a:ea typeface="HG丸ｺﾞｼｯｸM-PRO" panose="020F0600000000000000" pitchFamily="50" charset="-128"/>
              </a:rPr>
              <a:t>x</a:t>
            </a:r>
            <a:r>
              <a:rPr lang="ja-JP" altLang="en-US" sz="2400" b="1" dirty="0">
                <a:latin typeface="HG丸ｺﾞｼｯｸM-PRO" panose="020F0600000000000000" pitchFamily="50" charset="-128"/>
                <a:ea typeface="HG丸ｺﾞｼｯｸM-PRO" panose="020F0600000000000000" pitchFamily="50" charset="-128"/>
              </a:rPr>
              <a:t>高さ</a:t>
            </a:r>
            <a:r>
              <a:rPr lang="en-US" altLang="ja-JP" sz="2400" b="1" dirty="0">
                <a:latin typeface="HG丸ｺﾞｼｯｸM-PRO" panose="020F0600000000000000" pitchFamily="50" charset="-128"/>
                <a:ea typeface="HG丸ｺﾞｼｯｸM-PRO" panose="020F0600000000000000" pitchFamily="50" charset="-128"/>
              </a:rPr>
              <a:t>) - </a:t>
            </a:r>
            <a:r>
              <a:rPr lang="ja-JP" altLang="en-US" sz="2400" b="1" dirty="0">
                <a:latin typeface="HG丸ｺﾞｼｯｸM-PRO" panose="020F0600000000000000" pitchFamily="50" charset="-128"/>
                <a:ea typeface="HG丸ｺﾞｼｯｸM-PRO" panose="020F0600000000000000" pitchFamily="50" charset="-128"/>
              </a:rPr>
              <a:t>スタンド含む</a:t>
            </a:r>
            <a:endParaRPr lang="ja-JP" altLang="en-US" sz="2400" dirty="0">
              <a:latin typeface="HG丸ｺﾞｼｯｸM-PRO" panose="020F0600000000000000" pitchFamily="50" charset="-128"/>
              <a:ea typeface="HG丸ｺﾞｼｯｸM-PRO" panose="020F0600000000000000" pitchFamily="50" charset="-128"/>
            </a:endParaRPr>
          </a:p>
          <a:p>
            <a:r>
              <a:rPr lang="en-US" altLang="ja-JP" sz="2400" dirty="0">
                <a:latin typeface="HG丸ｺﾞｼｯｸM-PRO" panose="020F0600000000000000" pitchFamily="50" charset="-128"/>
                <a:ea typeface="HG丸ｺﾞｼｯｸM-PRO" panose="020F0600000000000000" pitchFamily="50" charset="-128"/>
              </a:rPr>
              <a:t>48.73 cm x 16.6 cm x 35.34 cm</a:t>
            </a:r>
          </a:p>
          <a:p>
            <a:pPr lvl="1">
              <a:buFont typeface="Wingdings" pitchFamily="2" charset="2"/>
              <a:buChar char="l"/>
            </a:pPr>
            <a:endParaRPr lang="en-US" altLang="ja-JP" sz="1600" dirty="0" smtClean="0">
              <a:latin typeface="HG丸ｺﾞｼｯｸM-PRO" panose="020F0600000000000000" pitchFamily="50" charset="-128"/>
              <a:ea typeface="HG丸ｺﾞｼｯｸM-PRO" panose="020F0600000000000000" pitchFamily="50" charset="-128"/>
            </a:endParaRPr>
          </a:p>
          <a:p>
            <a:pPr marL="914400" lvl="2" indent="0">
              <a:buNone/>
            </a:pPr>
            <a:endParaRPr lang="en-US" altLang="ja-JP" sz="1800" dirty="0" smtClean="0">
              <a:latin typeface="HG丸ｺﾞｼｯｸM-PRO" panose="020F0600000000000000" pitchFamily="50" charset="-128"/>
              <a:ea typeface="HG丸ｺﾞｼｯｸM-PRO" panose="020F0600000000000000" pitchFamily="50" charset="-128"/>
            </a:endParaRPr>
          </a:p>
          <a:p>
            <a:pPr lvl="1">
              <a:buFont typeface="Wingdings" pitchFamily="2" charset="2"/>
              <a:buChar char="l"/>
            </a:pPr>
            <a:endParaRPr lang="en-US" altLang="ja-JP" sz="2000" dirty="0" smtClean="0">
              <a:latin typeface="HG丸ｺﾞｼｯｸM-PRO" panose="020F0600000000000000" pitchFamily="50" charset="-128"/>
              <a:ea typeface="HG丸ｺﾞｼｯｸM-PRO" panose="020F0600000000000000" pitchFamily="50"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はじめに</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 2"/>
          <p:cNvSpPr>
            <a:spLocks noGrp="1"/>
          </p:cNvSpPr>
          <p:nvPr>
            <p:ph idx="1"/>
          </p:nvPr>
        </p:nvSpPr>
        <p:spPr>
          <a:xfrm>
            <a:off x="304800" y="1554162"/>
            <a:ext cx="8227640" cy="4525963"/>
          </a:xfrm>
        </p:spPr>
        <p:txBody>
          <a:bodyPr>
            <a:normAutofit/>
          </a:bodyPr>
          <a:lstStyle/>
          <a:p>
            <a:pPr>
              <a:buFont typeface="Wingdings" pitchFamily="2" charset="2"/>
              <a:buChar char="l"/>
            </a:pPr>
            <a:r>
              <a:rPr kumimoji="1" lang="ja-JP" altLang="en-US" sz="2800" dirty="0" smtClean="0">
                <a:latin typeface="HG丸ｺﾞｼｯｸM-PRO" panose="020F0600000000000000" pitchFamily="50" charset="-128"/>
                <a:ea typeface="HG丸ｺﾞｼｯｸM-PRO" panose="020F0600000000000000" pitchFamily="50" charset="-128"/>
              </a:rPr>
              <a:t>電話・インターネット</a:t>
            </a:r>
            <a:r>
              <a:rPr lang="ja-JP" altLang="en-US" sz="2800" dirty="0" smtClean="0">
                <a:latin typeface="HG丸ｺﾞｼｯｸM-PRO" panose="020F0600000000000000" pitchFamily="50" charset="-128"/>
                <a:ea typeface="HG丸ｺﾞｼｯｸM-PRO" panose="020F0600000000000000" pitchFamily="50" charset="-128"/>
              </a:rPr>
              <a:t>の</a:t>
            </a:r>
            <a:r>
              <a:rPr kumimoji="1" lang="ja-JP" altLang="en-US" sz="2800" dirty="0" smtClean="0">
                <a:latin typeface="HG丸ｺﾞｼｯｸM-PRO" panose="020F0600000000000000" pitchFamily="50" charset="-128"/>
                <a:ea typeface="HG丸ｺﾞｼｯｸM-PRO" panose="020F0600000000000000" pitchFamily="50" charset="-128"/>
              </a:rPr>
              <a:t>導入、</a:t>
            </a:r>
            <a:r>
              <a:rPr lang="ja-JP" altLang="en-US" sz="2800" dirty="0" smtClean="0">
                <a:latin typeface="HG丸ｺﾞｼｯｸM-PRO" panose="020F0600000000000000" pitchFamily="50" charset="-128"/>
                <a:ea typeface="HG丸ｺﾞｼｯｸM-PRO" panose="020F0600000000000000" pitchFamily="50" charset="-128"/>
              </a:rPr>
              <a:t>レセコンデジタルレントゲン、その他のシステムを連携する為にしっかり考えておかないといけない事をまとめております。</a:t>
            </a:r>
            <a:endParaRPr lang="en-US" altLang="ja-JP" sz="2800" dirty="0" smtClean="0">
              <a:latin typeface="HG丸ｺﾞｼｯｸM-PRO" panose="020F0600000000000000" pitchFamily="50" charset="-128"/>
              <a:ea typeface="HG丸ｺﾞｼｯｸM-PRO" panose="020F0600000000000000" pitchFamily="50" charset="-128"/>
            </a:endParaRPr>
          </a:p>
          <a:p>
            <a:pPr>
              <a:buFont typeface="Wingdings" pitchFamily="2" charset="2"/>
              <a:buChar char="l"/>
            </a:pPr>
            <a:r>
              <a:rPr kumimoji="1" lang="ja-JP" altLang="en-US" sz="2800" dirty="0" smtClean="0">
                <a:latin typeface="HG丸ｺﾞｼｯｸM-PRO" panose="020F0600000000000000" pitchFamily="50" charset="-128"/>
                <a:ea typeface="HG丸ｺﾞｼｯｸM-PRO" panose="020F0600000000000000" pitchFamily="50" charset="-128"/>
              </a:rPr>
              <a:t>後付けでも、可能かもしれませんが、予め検討して</a:t>
            </a:r>
            <a:r>
              <a:rPr kumimoji="1" lang="ja-JP" altLang="en-US" sz="2800" dirty="0" smtClean="0">
                <a:latin typeface="HG丸ｺﾞｼｯｸM-PRO" panose="020F0600000000000000" pitchFamily="50" charset="-128"/>
                <a:ea typeface="HG丸ｺﾞｼｯｸM-PRO" panose="020F0600000000000000" pitchFamily="50" charset="-128"/>
              </a:rPr>
              <a:t>おけば、すっきり</a:t>
            </a:r>
            <a:r>
              <a:rPr kumimoji="1" lang="ja-JP" altLang="en-US" sz="2800" dirty="0" smtClean="0">
                <a:latin typeface="HG丸ｺﾞｼｯｸM-PRO" panose="020F0600000000000000" pitchFamily="50" charset="-128"/>
                <a:ea typeface="HG丸ｺﾞｼｯｸM-PRO" panose="020F0600000000000000" pitchFamily="50" charset="-128"/>
              </a:rPr>
              <a:t>収納できたりするので、機械・機器の設置場所を具体的にイメージしておいた方が良い事をまとめています。</a:t>
            </a:r>
            <a:endParaRPr kumimoji="1" lang="ja-JP" altLang="en-US" sz="2800" dirty="0">
              <a:latin typeface="HG丸ｺﾞｼｯｸM-PRO" panose="020F0600000000000000" pitchFamily="50" charset="-128"/>
              <a:ea typeface="HG丸ｺﾞｼｯｸM-PRO" panose="020F0600000000000000" pitchFamily="50"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寸法</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 2"/>
          <p:cNvSpPr>
            <a:spLocks noGrp="1"/>
          </p:cNvSpPr>
          <p:nvPr>
            <p:ph idx="1"/>
          </p:nvPr>
        </p:nvSpPr>
        <p:spPr>
          <a:xfrm>
            <a:off x="952500" y="1556792"/>
            <a:ext cx="7239000" cy="4680520"/>
          </a:xfrm>
        </p:spPr>
        <p:txBody>
          <a:bodyPr>
            <a:normAutofit/>
          </a:bodyPr>
          <a:lstStyle/>
          <a:p>
            <a:pPr lvl="1">
              <a:buFont typeface="Wingdings" pitchFamily="2" charset="2"/>
              <a:buChar char="l"/>
            </a:pPr>
            <a:r>
              <a:rPr lang="ja-JP" altLang="en-US" sz="2000" dirty="0" smtClean="0">
                <a:latin typeface="HG丸ｺﾞｼｯｸM-PRO" panose="020F0600000000000000" pitchFamily="50" charset="-128"/>
                <a:ea typeface="HG丸ｺﾞｼｯｸM-PRO" panose="020F0600000000000000" pitchFamily="50" charset="-128"/>
              </a:rPr>
              <a:t>プリンタ</a:t>
            </a:r>
            <a:endParaRPr lang="en-US" altLang="ja-JP" sz="2000" dirty="0" smtClean="0">
              <a:latin typeface="HG丸ｺﾞｼｯｸM-PRO" panose="020F0600000000000000" pitchFamily="50" charset="-128"/>
              <a:ea typeface="HG丸ｺﾞｼｯｸM-PRO" panose="020F0600000000000000" pitchFamily="50" charset="-128"/>
            </a:endParaRPr>
          </a:p>
          <a:p>
            <a:pPr lvl="2">
              <a:buFont typeface="Wingdings" pitchFamily="2" charset="2"/>
              <a:buChar char="l"/>
            </a:pPr>
            <a:r>
              <a:rPr lang="ja-JP" altLang="en-US" sz="1800" dirty="0" smtClean="0">
                <a:latin typeface="HG丸ｺﾞｼｯｸM-PRO" panose="020F0600000000000000" pitchFamily="50" charset="-128"/>
                <a:ea typeface="HG丸ｺﾞｼｯｸM-PRO" panose="020F0600000000000000" pitchFamily="50" charset="-128"/>
              </a:rPr>
              <a:t>キャノン　</a:t>
            </a:r>
            <a:r>
              <a:rPr lang="en-US" altLang="ja-JP" sz="1800" dirty="0" smtClean="0">
                <a:latin typeface="HG丸ｺﾞｼｯｸM-PRO" panose="020F0600000000000000" pitchFamily="50" charset="-128"/>
                <a:ea typeface="HG丸ｺﾞｼｯｸM-PRO" panose="020F0600000000000000" pitchFamily="50" charset="-128"/>
              </a:rPr>
              <a:t>LBP251</a:t>
            </a:r>
          </a:p>
          <a:p>
            <a:pPr lvl="2">
              <a:buFont typeface="Wingdings" pitchFamily="2" charset="2"/>
              <a:buChar char="l"/>
            </a:pPr>
            <a:r>
              <a:rPr lang="en-US" altLang="ja-JP" sz="1800" dirty="0" smtClean="0">
                <a:latin typeface="HG丸ｺﾞｼｯｸM-PRO" panose="020F0600000000000000" pitchFamily="50" charset="-128"/>
                <a:ea typeface="HG丸ｺﾞｼｯｸM-PRO" panose="020F0600000000000000" pitchFamily="50" charset="-128"/>
              </a:rPr>
              <a:t>W×D×H</a:t>
            </a:r>
            <a:r>
              <a:rPr lang="ja-JP" altLang="en-US" sz="1800" dirty="0" smtClean="0">
                <a:latin typeface="HG丸ｺﾞｼｯｸM-PRO" panose="020F0600000000000000" pitchFamily="50" charset="-128"/>
                <a:ea typeface="HG丸ｺﾞｼｯｸM-PRO" panose="020F0600000000000000" pitchFamily="50" charset="-128"/>
              </a:rPr>
              <a:t>　</a:t>
            </a:r>
            <a:r>
              <a:rPr lang="en-US" altLang="ja-JP" sz="1800" dirty="0" smtClean="0">
                <a:latin typeface="HG丸ｺﾞｼｯｸM-PRO" panose="020F0600000000000000" pitchFamily="50" charset="-128"/>
                <a:ea typeface="HG丸ｺﾞｼｯｸM-PRO" panose="020F0600000000000000" pitchFamily="50" charset="-128"/>
              </a:rPr>
              <a:t>400×376×263mm</a:t>
            </a:r>
          </a:p>
          <a:p>
            <a:pPr marL="914400" lvl="2" indent="0">
              <a:buNone/>
            </a:pPr>
            <a:r>
              <a:rPr lang="ja-JP" altLang="en-US" sz="1800" dirty="0" smtClean="0">
                <a:latin typeface="HG丸ｺﾞｼｯｸM-PRO" panose="020F0600000000000000" pitchFamily="50" charset="-128"/>
                <a:ea typeface="HG丸ｺﾞｼｯｸM-PRO" panose="020F0600000000000000" pitchFamily="50" charset="-128"/>
              </a:rPr>
              <a:t>　　　　　　　　　　　　　　　　↓下段カセット</a:t>
            </a:r>
            <a:r>
              <a:rPr lang="en-US" altLang="ja-JP" sz="1800" dirty="0" smtClean="0">
                <a:latin typeface="HG丸ｺﾞｼｯｸM-PRO" panose="020F0600000000000000" pitchFamily="50" charset="-128"/>
                <a:ea typeface="HG丸ｺﾞｼｯｸM-PRO" panose="020F0600000000000000" pitchFamily="50" charset="-128"/>
              </a:rPr>
              <a:t>135.7</a:t>
            </a:r>
            <a:r>
              <a:rPr lang="ja-JP" altLang="en-US" sz="1800" dirty="0" smtClean="0">
                <a:latin typeface="HG丸ｺﾞｼｯｸM-PRO" panose="020F0600000000000000" pitchFamily="50" charset="-128"/>
                <a:ea typeface="HG丸ｺﾞｼｯｸM-PRO" panose="020F0600000000000000" pitchFamily="50" charset="-128"/>
              </a:rPr>
              <a:t>　</a:t>
            </a:r>
            <a:r>
              <a:rPr lang="en-US" altLang="ja-JP" sz="1800" dirty="0" smtClean="0">
                <a:latin typeface="HG丸ｺﾞｼｯｸM-PRO" panose="020F0600000000000000" pitchFamily="50" charset="-128"/>
                <a:ea typeface="HG丸ｺﾞｼｯｸM-PRO" panose="020F0600000000000000" pitchFamily="50" charset="-128"/>
              </a:rPr>
              <a:t>				</a:t>
            </a:r>
            <a:r>
              <a:rPr lang="ja-JP" altLang="en-US" sz="1800" dirty="0" smtClean="0">
                <a:latin typeface="HG丸ｺﾞｼｯｸM-PRO" panose="020F0600000000000000" pitchFamily="50" charset="-128"/>
                <a:ea typeface="HG丸ｺﾞｼｯｸM-PRO" panose="020F0600000000000000" pitchFamily="50" charset="-128"/>
              </a:rPr>
              <a:t>　はオプションなので</a:t>
            </a:r>
            <a:endParaRPr lang="en-US" altLang="ja-JP" sz="1800" dirty="0" smtClean="0">
              <a:latin typeface="HG丸ｺﾞｼｯｸM-PRO" panose="020F0600000000000000" pitchFamily="50" charset="-128"/>
              <a:ea typeface="HG丸ｺﾞｼｯｸM-PRO" panose="020F0600000000000000" pitchFamily="50" charset="-128"/>
            </a:endParaRPr>
          </a:p>
          <a:p>
            <a:pPr marL="914400" lvl="2" indent="0">
              <a:buNone/>
            </a:pPr>
            <a:r>
              <a:rPr lang="ja-JP" altLang="en-US" sz="1800" dirty="0" smtClean="0">
                <a:latin typeface="HG丸ｺﾞｼｯｸM-PRO" panose="020F0600000000000000" pitchFamily="50" charset="-128"/>
                <a:ea typeface="HG丸ｺﾞｼｯｸM-PRO" panose="020F0600000000000000" pitchFamily="50" charset="-128"/>
              </a:rPr>
              <a:t>　　　</a:t>
            </a:r>
            <a:r>
              <a:rPr lang="en-US" altLang="ja-JP" sz="1800" dirty="0" smtClean="0">
                <a:latin typeface="HG丸ｺﾞｼｯｸM-PRO" panose="020F0600000000000000" pitchFamily="50" charset="-128"/>
                <a:ea typeface="HG丸ｺﾞｼｯｸM-PRO" panose="020F0600000000000000" pitchFamily="50" charset="-128"/>
              </a:rPr>
              <a:t>				</a:t>
            </a:r>
            <a:r>
              <a:rPr lang="ja-JP" altLang="en-US" sz="1800" smtClean="0">
                <a:latin typeface="HG丸ｺﾞｼｯｸM-PRO" panose="020F0600000000000000" pitchFamily="50" charset="-128"/>
                <a:ea typeface="HG丸ｺﾞｼｯｸM-PRO" panose="020F0600000000000000" pitchFamily="50" charset="-128"/>
              </a:rPr>
              <a:t>　考慮</a:t>
            </a:r>
            <a:r>
              <a:rPr lang="ja-JP" altLang="en-US" sz="1800" dirty="0" smtClean="0">
                <a:latin typeface="HG丸ｺﾞｼｯｸM-PRO" panose="020F0600000000000000" pitchFamily="50" charset="-128"/>
                <a:ea typeface="HG丸ｺﾞｼｯｸM-PRO" panose="020F0600000000000000" pitchFamily="50" charset="-128"/>
              </a:rPr>
              <a:t>しないで</a:t>
            </a:r>
            <a:r>
              <a:rPr lang="en-US" altLang="ja-JP" sz="1800" dirty="0" smtClean="0">
                <a:latin typeface="HG丸ｺﾞｼｯｸM-PRO" panose="020F0600000000000000" pitchFamily="50" charset="-128"/>
                <a:ea typeface="HG丸ｺﾞｼｯｸM-PRO" panose="020F0600000000000000" pitchFamily="50" charset="-128"/>
              </a:rPr>
              <a:t>OK</a:t>
            </a:r>
            <a:r>
              <a:rPr lang="ja-JP" altLang="en-US" sz="1800" dirty="0" smtClean="0">
                <a:latin typeface="HG丸ｺﾞｼｯｸM-PRO" panose="020F0600000000000000" pitchFamily="50" charset="-128"/>
                <a:ea typeface="HG丸ｺﾞｼｯｸM-PRO" panose="020F0600000000000000" pitchFamily="50" charset="-128"/>
              </a:rPr>
              <a:t>です。</a:t>
            </a:r>
            <a:endParaRPr lang="en-US" altLang="ja-JP" sz="1800" dirty="0" smtClean="0">
              <a:latin typeface="HG丸ｺﾞｼｯｸM-PRO" panose="020F0600000000000000" pitchFamily="50" charset="-128"/>
              <a:ea typeface="HG丸ｺﾞｼｯｸM-PRO" panose="020F0600000000000000" pitchFamily="50" charset="-128"/>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08" y="3891190"/>
            <a:ext cx="4238625"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3862614"/>
            <a:ext cx="353377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G丸ｺﾞｼｯｸM-PRO" panose="020F0600000000000000" pitchFamily="50" charset="-128"/>
                <a:ea typeface="HG丸ｺﾞｼｯｸM-PRO" panose="020F0600000000000000" pitchFamily="50" charset="-128"/>
              </a:rPr>
              <a:t>LAN</a:t>
            </a:r>
            <a:r>
              <a:rPr kumimoji="1" lang="ja-JP" altLang="en-US" dirty="0" smtClean="0">
                <a:latin typeface="HG丸ｺﾞｼｯｸM-PRO" panose="020F0600000000000000" pitchFamily="50" charset="-128"/>
                <a:ea typeface="HG丸ｺﾞｼｯｸM-PRO" panose="020F0600000000000000" pitchFamily="50" charset="-128"/>
              </a:rPr>
              <a:t>配線</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 2"/>
          <p:cNvSpPr>
            <a:spLocks noGrp="1"/>
          </p:cNvSpPr>
          <p:nvPr>
            <p:ph idx="1"/>
          </p:nvPr>
        </p:nvSpPr>
        <p:spPr>
          <a:xfrm>
            <a:off x="539552" y="1340768"/>
            <a:ext cx="7599040" cy="4608512"/>
          </a:xfrm>
        </p:spPr>
        <p:txBody>
          <a:bodyPr>
            <a:normAutofit fontScale="85000" lnSpcReduction="20000"/>
          </a:bodyPr>
          <a:lstStyle/>
          <a:p>
            <a:pPr lvl="0">
              <a:buFont typeface="Wingdings" pitchFamily="2" charset="2"/>
              <a:buChar char="l"/>
            </a:pPr>
            <a:r>
              <a:rPr lang="en-US" altLang="ja-JP" dirty="0" smtClean="0">
                <a:latin typeface="HG丸ｺﾞｼｯｸM-PRO" panose="020F0600000000000000" pitchFamily="50" charset="-128"/>
                <a:ea typeface="HG丸ｺﾞｼｯｸM-PRO" panose="020F0600000000000000" pitchFamily="50" charset="-128"/>
              </a:rPr>
              <a:t>LAN</a:t>
            </a:r>
            <a:r>
              <a:rPr lang="ja-JP" altLang="ja-JP" dirty="0" smtClean="0">
                <a:latin typeface="HG丸ｺﾞｼｯｸM-PRO" panose="020F0600000000000000" pitchFamily="50" charset="-128"/>
                <a:ea typeface="HG丸ｺﾞｼｯｸM-PRO" panose="020F0600000000000000" pitchFamily="50" charset="-128"/>
              </a:rPr>
              <a:t>ケーブル集線スペースの確保</a:t>
            </a:r>
          </a:p>
          <a:p>
            <a:pPr lvl="1">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電話やインターネット回線を引き込みますので、その為の</a:t>
            </a:r>
            <a:r>
              <a:rPr lang="en-US" altLang="ja-JP" dirty="0" smtClean="0">
                <a:latin typeface="HG丸ｺﾞｼｯｸM-PRO" panose="020F0600000000000000" pitchFamily="50" charset="-128"/>
                <a:ea typeface="HG丸ｺﾞｼｯｸM-PRO" panose="020F0600000000000000" pitchFamily="50" charset="-128"/>
              </a:rPr>
              <a:t>15cm</a:t>
            </a:r>
            <a:r>
              <a:rPr lang="ja-JP" altLang="ja-JP" dirty="0" smtClean="0">
                <a:latin typeface="HG丸ｺﾞｼｯｸM-PRO" panose="020F0600000000000000" pitchFamily="50" charset="-128"/>
                <a:ea typeface="HG丸ｺﾞｼｯｸM-PRO" panose="020F0600000000000000" pitchFamily="50" charset="-128"/>
              </a:rPr>
              <a:t>くらいの機械（ＯＮＵ、ルーター、</a:t>
            </a:r>
            <a:r>
              <a:rPr lang="en-US" altLang="ja-JP" dirty="0" smtClean="0">
                <a:latin typeface="HG丸ｺﾞｼｯｸM-PRO" panose="020F0600000000000000" pitchFamily="50" charset="-128"/>
                <a:ea typeface="HG丸ｺﾞｼｯｸM-PRO" panose="020F0600000000000000" pitchFamily="50" charset="-128"/>
              </a:rPr>
              <a:t>HUB</a:t>
            </a:r>
            <a:r>
              <a:rPr lang="ja-JP" altLang="ja-JP" dirty="0" err="1" smtClean="0">
                <a:latin typeface="HG丸ｺﾞｼｯｸM-PRO" panose="020F0600000000000000" pitchFamily="50" charset="-128"/>
                <a:ea typeface="HG丸ｺﾞｼｯｸM-PRO" panose="020F0600000000000000" pitchFamily="50" charset="-128"/>
              </a:rPr>
              <a:t>、</a:t>
            </a:r>
            <a:r>
              <a:rPr lang="ja-JP" altLang="ja-JP" dirty="0" smtClean="0">
                <a:latin typeface="HG丸ｺﾞｼｯｸM-PRO" panose="020F0600000000000000" pitchFamily="50" charset="-128"/>
                <a:ea typeface="HG丸ｺﾞｼｯｸM-PRO" panose="020F0600000000000000" pitchFamily="50" charset="-128"/>
              </a:rPr>
              <a:t>等々）が数台設置され、配管が集まり、</a:t>
            </a:r>
            <a:r>
              <a:rPr lang="en-US" altLang="ja-JP" dirty="0" smtClean="0">
                <a:latin typeface="HG丸ｺﾞｼｯｸM-PRO" panose="020F0600000000000000" pitchFamily="50" charset="-128"/>
                <a:ea typeface="HG丸ｺﾞｼｯｸM-PRO" panose="020F0600000000000000" pitchFamily="50" charset="-128"/>
              </a:rPr>
              <a:t>LAN</a:t>
            </a:r>
            <a:r>
              <a:rPr lang="ja-JP" altLang="ja-JP" dirty="0" smtClean="0">
                <a:latin typeface="HG丸ｺﾞｼｯｸM-PRO" panose="020F0600000000000000" pitchFamily="50" charset="-128"/>
                <a:ea typeface="HG丸ｺﾞｼｯｸM-PRO" panose="020F0600000000000000" pitchFamily="50" charset="-128"/>
              </a:rPr>
              <a:t>ケーブル類が</a:t>
            </a:r>
            <a:r>
              <a:rPr lang="ja-JP" altLang="en-US" dirty="0" smtClean="0">
                <a:latin typeface="HG丸ｺﾞｼｯｸM-PRO" panose="020F0600000000000000" pitchFamily="50" charset="-128"/>
                <a:ea typeface="HG丸ｺﾞｼｯｸM-PRO" panose="020F0600000000000000" pitchFamily="50" charset="-128"/>
              </a:rPr>
              <a:t>たくさん</a:t>
            </a:r>
            <a:r>
              <a:rPr lang="ja-JP" altLang="ja-JP" dirty="0" smtClean="0">
                <a:latin typeface="HG丸ｺﾞｼｯｸM-PRO" panose="020F0600000000000000" pitchFamily="50" charset="-128"/>
                <a:ea typeface="HG丸ｺﾞｼｯｸM-PRO" panose="020F0600000000000000" pitchFamily="50" charset="-128"/>
              </a:rPr>
              <a:t>結線され</a:t>
            </a:r>
            <a:r>
              <a:rPr lang="ja-JP" altLang="en-US" dirty="0" smtClean="0">
                <a:latin typeface="HG丸ｺﾞｼｯｸM-PRO" panose="020F0600000000000000" pitchFamily="50" charset="-128"/>
                <a:ea typeface="HG丸ｺﾞｼｯｸM-PRO" panose="020F0600000000000000" pitchFamily="50" charset="-128"/>
              </a:rPr>
              <a:t>ます。</a:t>
            </a:r>
            <a:endParaRPr lang="en-US" altLang="ja-JP" dirty="0" smtClean="0">
              <a:latin typeface="HG丸ｺﾞｼｯｸM-PRO" panose="020F0600000000000000" pitchFamily="50" charset="-128"/>
              <a:ea typeface="HG丸ｺﾞｼｯｸM-PRO" panose="020F0600000000000000" pitchFamily="50" charset="-128"/>
            </a:endParaRPr>
          </a:p>
          <a:p>
            <a:pPr lvl="1">
              <a:buFont typeface="Wingdings" pitchFamily="2" charset="2"/>
              <a:buChar char="l"/>
            </a:pPr>
            <a:r>
              <a:rPr lang="ja-JP" altLang="en-US" dirty="0" smtClean="0">
                <a:latin typeface="HG丸ｺﾞｼｯｸM-PRO" panose="020F0600000000000000" pitchFamily="50" charset="-128"/>
                <a:ea typeface="HG丸ｺﾞｼｯｸM-PRO" panose="020F0600000000000000" pitchFamily="50" charset="-128"/>
              </a:rPr>
              <a:t>当然ながら露出だと見栄えは悪いです。</a:t>
            </a:r>
            <a:endParaRPr lang="en-US" altLang="ja-JP" dirty="0" smtClean="0">
              <a:latin typeface="HG丸ｺﾞｼｯｸM-PRO" panose="020F0600000000000000" pitchFamily="50" charset="-128"/>
              <a:ea typeface="HG丸ｺﾞｼｯｸM-PRO" panose="020F0600000000000000" pitchFamily="50" charset="-128"/>
            </a:endParaRPr>
          </a:p>
          <a:p>
            <a:pPr lvl="1">
              <a:buFont typeface="Wingdings" pitchFamily="2" charset="2"/>
              <a:buChar char="l"/>
            </a:pPr>
            <a:r>
              <a:rPr lang="ja-JP" altLang="en-US" dirty="0" smtClean="0">
                <a:latin typeface="HG丸ｺﾞｼｯｸM-PRO" panose="020F0600000000000000" pitchFamily="50" charset="-128"/>
                <a:ea typeface="HG丸ｺﾞｼｯｸM-PRO" panose="020F0600000000000000" pitchFamily="50" charset="-128"/>
              </a:rPr>
              <a:t>したがいまして、どこかにスペースを確保しておく事が望ましいです。</a:t>
            </a:r>
            <a:endParaRPr lang="ja-JP" altLang="ja-JP" dirty="0" smtClean="0">
              <a:latin typeface="HG丸ｺﾞｼｯｸM-PRO" panose="020F0600000000000000" pitchFamily="50" charset="-128"/>
              <a:ea typeface="HG丸ｺﾞｼｯｸM-PRO" panose="020F0600000000000000" pitchFamily="50" charset="-128"/>
            </a:endParaRPr>
          </a:p>
          <a:p>
            <a:pPr lvl="1">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よくある場所の例</a:t>
            </a:r>
          </a:p>
          <a:p>
            <a:pPr lvl="2">
              <a:buFont typeface="Wingdings" pitchFamily="2" charset="2"/>
              <a:buChar char="l"/>
            </a:pPr>
            <a:r>
              <a:rPr lang="ja-JP" altLang="en-US" dirty="0">
                <a:latin typeface="HG丸ｺﾞｼｯｸM-PRO" panose="020F0600000000000000" pitchFamily="50" charset="-128"/>
                <a:ea typeface="HG丸ｺﾞｼｯｸM-PRO" panose="020F0600000000000000" pitchFamily="50" charset="-128"/>
              </a:rPr>
              <a:t>レントゲンサーバー近辺</a:t>
            </a:r>
            <a:r>
              <a:rPr lang="ja-JP" altLang="en-US" dirty="0" smtClean="0">
                <a:latin typeface="HG丸ｺﾞｼｯｸM-PRO" panose="020F0600000000000000" pitchFamily="50" charset="-128"/>
                <a:ea typeface="HG丸ｺﾞｼｯｸM-PRO" panose="020F0600000000000000" pitchFamily="50" charset="-128"/>
              </a:rPr>
              <a:t>のラック内（傾向的に多い）</a:t>
            </a:r>
            <a:endParaRPr lang="en-US" altLang="ja-JP" dirty="0" smtClean="0">
              <a:latin typeface="HG丸ｺﾞｼｯｸM-PRO" panose="020F0600000000000000" pitchFamily="50" charset="-128"/>
              <a:ea typeface="HG丸ｺﾞｼｯｸM-PRO" panose="020F0600000000000000" pitchFamily="50" charset="-128"/>
            </a:endParaRPr>
          </a:p>
          <a:p>
            <a:pPr lvl="2">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納戸</a:t>
            </a:r>
          </a:p>
          <a:p>
            <a:pPr lvl="2">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受付</a:t>
            </a:r>
            <a:endParaRPr lang="en-US" altLang="ja-JP" dirty="0" smtClean="0">
              <a:latin typeface="HG丸ｺﾞｼｯｸM-PRO" panose="020F0600000000000000" pitchFamily="50" charset="-128"/>
              <a:ea typeface="HG丸ｺﾞｼｯｸM-PRO" panose="020F0600000000000000" pitchFamily="50" charset="-128"/>
            </a:endParaRPr>
          </a:p>
          <a:p>
            <a:pPr lvl="2">
              <a:buFont typeface="Wingdings" pitchFamily="2" charset="2"/>
              <a:buChar char="l"/>
            </a:pPr>
            <a:r>
              <a:rPr lang="ja-JP" altLang="ja-JP" dirty="0" smtClean="0">
                <a:latin typeface="HG丸ｺﾞｼｯｸM-PRO" panose="020F0600000000000000" pitchFamily="50" charset="-128"/>
                <a:ea typeface="HG丸ｺﾞｼｯｸM-PRO" panose="020F0600000000000000" pitchFamily="50" charset="-128"/>
              </a:rPr>
              <a:t>階段下</a:t>
            </a:r>
          </a:p>
          <a:p>
            <a:pPr lvl="1">
              <a:buFont typeface="Wingdings" pitchFamily="2" charset="2"/>
              <a:buChar char="l"/>
            </a:pPr>
            <a:endParaRPr lang="ja-JP" altLang="ja-JP" dirty="0" smtClean="0">
              <a:latin typeface="HG丸ｺﾞｼｯｸM-PRO" panose="020F0600000000000000" pitchFamily="50" charset="-128"/>
              <a:ea typeface="HG丸ｺﾞｼｯｸM-PRO" panose="020F0600000000000000" pitchFamily="50" charset="-128"/>
            </a:endParaRPr>
          </a:p>
          <a:p>
            <a:pPr>
              <a:buFont typeface="Wingdings" pitchFamily="2" charset="2"/>
              <a:buChar char="l"/>
            </a:pPr>
            <a:endParaRPr kumimoji="1" lang="ja-JP" altLang="en-US" dirty="0">
              <a:latin typeface="HG丸ｺﾞｼｯｸM-PRO" panose="020F0600000000000000" pitchFamily="50" charset="-128"/>
              <a:ea typeface="HG丸ｺﾞｼｯｸM-PRO" panose="020F0600000000000000" pitchFamily="50"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集線スペース　施工例</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1026" name="図 1" descr="C:\Documents and Settings\KosukeSato\デスクトップ\集線スペース参考.jpg"/>
          <p:cNvPicPr>
            <a:picLocks noChangeAspect="1" noChangeArrowheads="1"/>
          </p:cNvPicPr>
          <p:nvPr/>
        </p:nvPicPr>
        <p:blipFill>
          <a:blip r:embed="rId3" cstate="print"/>
          <a:srcRect/>
          <a:stretch>
            <a:fillRect/>
          </a:stretch>
        </p:blipFill>
        <p:spPr bwMode="auto">
          <a:xfrm>
            <a:off x="899592" y="2204864"/>
            <a:ext cx="2255712" cy="2448272"/>
          </a:xfrm>
          <a:prstGeom prst="rect">
            <a:avLst/>
          </a:prstGeom>
          <a:noFill/>
          <a:ln w="9525">
            <a:noFill/>
            <a:miter lim="800000"/>
            <a:headEnd/>
            <a:tailEnd/>
          </a:ln>
        </p:spPr>
      </p:pic>
      <p:pic>
        <p:nvPicPr>
          <p:cNvPr id="1027" name="Picture 3" descr="C:\Documents and Settings\KosukeSato\デスクトップ\1__.JPG"/>
          <p:cNvPicPr>
            <a:picLocks noChangeAspect="1" noChangeArrowheads="1"/>
          </p:cNvPicPr>
          <p:nvPr/>
        </p:nvPicPr>
        <p:blipFill>
          <a:blip r:embed="rId4" cstate="print"/>
          <a:srcRect/>
          <a:stretch>
            <a:fillRect/>
          </a:stretch>
        </p:blipFill>
        <p:spPr bwMode="auto">
          <a:xfrm>
            <a:off x="4499992" y="3645024"/>
            <a:ext cx="2451975" cy="2158804"/>
          </a:xfrm>
          <a:prstGeom prst="rect">
            <a:avLst/>
          </a:prstGeom>
          <a:noFill/>
        </p:spPr>
      </p:pic>
      <p:pic>
        <p:nvPicPr>
          <p:cNvPr id="1028" name="Picture 4" descr="C:\Documents and Settings\KosukeSato\デスクトップ\__.JPG"/>
          <p:cNvPicPr>
            <a:picLocks noChangeAspect="1" noChangeArrowheads="1"/>
          </p:cNvPicPr>
          <p:nvPr/>
        </p:nvPicPr>
        <p:blipFill>
          <a:blip r:embed="rId5" cstate="print"/>
          <a:srcRect/>
          <a:stretch>
            <a:fillRect/>
          </a:stretch>
        </p:blipFill>
        <p:spPr bwMode="auto">
          <a:xfrm>
            <a:off x="4211960" y="1700808"/>
            <a:ext cx="3094729" cy="165618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HG丸ｺﾞｼｯｸM-PRO" panose="020F0600000000000000" pitchFamily="50" charset="-128"/>
                <a:ea typeface="HG丸ｺﾞｼｯｸM-PRO" panose="020F0600000000000000" pitchFamily="50" charset="-128"/>
              </a:rPr>
              <a:t>集</a:t>
            </a:r>
            <a:r>
              <a:rPr lang="ja-JP" altLang="en-US" dirty="0" smtClean="0">
                <a:latin typeface="HG丸ｺﾞｼｯｸM-PRO" panose="020F0600000000000000" pitchFamily="50" charset="-128"/>
                <a:ea typeface="HG丸ｺﾞｼｯｸM-PRO" panose="020F0600000000000000" pitchFamily="50" charset="-128"/>
              </a:rPr>
              <a:t>線スペース　</a:t>
            </a:r>
            <a:r>
              <a:rPr kumimoji="1" lang="ja-JP" altLang="en-US" dirty="0" smtClean="0">
                <a:latin typeface="HG丸ｺﾞｼｯｸM-PRO" panose="020F0600000000000000" pitchFamily="50" charset="-128"/>
                <a:ea typeface="HG丸ｺﾞｼｯｸM-PRO" panose="020F0600000000000000" pitchFamily="50" charset="-128"/>
              </a:rPr>
              <a:t>施工例</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12290" name="Picture 2" descr="C:\Users\ONEUSER\Desktop\歯科\IMG_18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187624" y="2204863"/>
            <a:ext cx="2435740" cy="3247653"/>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ONEUSER\Desktop\歯科\IMG_183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484784"/>
            <a:ext cx="3336429" cy="444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96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受付　施工例</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7171" name="Picture 3" descr="C:\Users\ONEUSER\Desktop\歯科\IMG_125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423" y="1484784"/>
            <a:ext cx="3545887" cy="472784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ONEUSER\Desktop\歯科\IMG_279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1844824"/>
            <a:ext cx="3068353" cy="4091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120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受付　施工例</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8194" name="Picture 2" descr="C:\Users\ONEUSER\Desktop\歯科\IMG_279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628800"/>
            <a:ext cx="5919755" cy="443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96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受付　施工例</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9218" name="Picture 2" descr="C:\Users\ONEUSER\Desktop\歯科\IMG_141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700808"/>
            <a:ext cx="5997203" cy="4497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96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HG丸ｺﾞｼｯｸM-PRO" panose="020F0600000000000000" pitchFamily="50" charset="-128"/>
                <a:ea typeface="HG丸ｺﾞｼｯｸM-PRO" panose="020F0600000000000000" pitchFamily="50" charset="-128"/>
              </a:rPr>
              <a:t>受付　施工例</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 2"/>
          <p:cNvSpPr>
            <a:spLocks noGrp="1"/>
          </p:cNvSpPr>
          <p:nvPr>
            <p:ph idx="1"/>
          </p:nvPr>
        </p:nvSpPr>
        <p:spPr/>
        <p:txBody>
          <a:bodyPr/>
          <a:lstStyle/>
          <a:p>
            <a:pPr marL="0" indent="0">
              <a:buNone/>
            </a:pPr>
            <a:endParaRPr kumimoji="1" lang="ja-JP" altLang="en-US" dirty="0"/>
          </a:p>
        </p:txBody>
      </p:sp>
      <p:pic>
        <p:nvPicPr>
          <p:cNvPr id="47106" name="Picture 2" descr="C:\Documents and Settings\KosukeSato\デスクトップ\__ 3.JPG"/>
          <p:cNvPicPr>
            <a:picLocks noChangeAspect="1" noChangeArrowheads="1"/>
          </p:cNvPicPr>
          <p:nvPr/>
        </p:nvPicPr>
        <p:blipFill>
          <a:blip r:embed="rId3" cstate="print"/>
          <a:srcRect/>
          <a:stretch>
            <a:fillRect/>
          </a:stretch>
        </p:blipFill>
        <p:spPr bwMode="auto">
          <a:xfrm>
            <a:off x="755576" y="2204864"/>
            <a:ext cx="2514266" cy="3352354"/>
          </a:xfrm>
          <a:prstGeom prst="rect">
            <a:avLst/>
          </a:prstGeom>
          <a:noFill/>
        </p:spPr>
      </p:pic>
      <p:pic>
        <p:nvPicPr>
          <p:cNvPr id="47107" name="Picture 3" descr="C:\Documents and Settings\KosukeSato\デスクトップ\__ 2.JPG"/>
          <p:cNvPicPr>
            <a:picLocks noChangeAspect="1" noChangeArrowheads="1"/>
          </p:cNvPicPr>
          <p:nvPr/>
        </p:nvPicPr>
        <p:blipFill>
          <a:blip r:embed="rId4" cstate="print"/>
          <a:srcRect/>
          <a:stretch>
            <a:fillRect/>
          </a:stretch>
        </p:blipFill>
        <p:spPr bwMode="auto">
          <a:xfrm>
            <a:off x="4139952" y="2132856"/>
            <a:ext cx="2913125" cy="3884166"/>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トラベル">
  <a:themeElements>
    <a:clrScheme name="トラベル">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トラベル">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トラベル">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265</TotalTime>
  <Words>508</Words>
  <Application>Microsoft Office PowerPoint</Application>
  <PresentationFormat>画面に合わせる (4:3)</PresentationFormat>
  <Paragraphs>98</Paragraphs>
  <Slides>20</Slides>
  <Notes>20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20</vt:i4>
      </vt:variant>
    </vt:vector>
  </HeadingPairs>
  <TitlesOfParts>
    <vt:vector size="30" baseType="lpstr">
      <vt:lpstr>HGｺﾞｼｯｸE</vt:lpstr>
      <vt:lpstr>HG丸ｺﾞｼｯｸM-PRO</vt:lpstr>
      <vt:lpstr>HG創英角ｺﾞｼｯｸUB</vt:lpstr>
      <vt:lpstr>ＭＳ Ｐゴシック</vt:lpstr>
      <vt:lpstr>Calibri</vt:lpstr>
      <vt:lpstr>Franklin Gothic Book</vt:lpstr>
      <vt:lpstr>Franklin Gothic Medium</vt:lpstr>
      <vt:lpstr>Wingdings</vt:lpstr>
      <vt:lpstr>Wingdings 2</vt:lpstr>
      <vt:lpstr>トラベル</vt:lpstr>
      <vt:lpstr>ご開院時の確認事項</vt:lpstr>
      <vt:lpstr>はじめに</vt:lpstr>
      <vt:lpstr>LAN配線</vt:lpstr>
      <vt:lpstr>集線スペース　施工例</vt:lpstr>
      <vt:lpstr>集線スペース　施工例</vt:lpstr>
      <vt:lpstr>受付　施工例</vt:lpstr>
      <vt:lpstr>受付　施工例</vt:lpstr>
      <vt:lpstr>受付　施工例</vt:lpstr>
      <vt:lpstr>受付　施工例</vt:lpstr>
      <vt:lpstr>受付　施工例</vt:lpstr>
      <vt:lpstr>カルテ入力　施工例</vt:lpstr>
      <vt:lpstr>レントゲンサーバーまわり　施工例</vt:lpstr>
      <vt:lpstr>配管に関する事</vt:lpstr>
      <vt:lpstr>スピーカーに関する事</vt:lpstr>
      <vt:lpstr>パソコン収納ラック</vt:lpstr>
      <vt:lpstr>電源</vt:lpstr>
      <vt:lpstr>レセコンの機械詳細</vt:lpstr>
      <vt:lpstr>寸法</vt:lpstr>
      <vt:lpstr>寸法</vt:lpstr>
      <vt:lpstr>寸法</vt:lpstr>
    </vt:vector>
  </TitlesOfParts>
  <Company>Optech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ご開院時の確認事項</dc:title>
  <dc:creator>Sato</dc:creator>
  <cp:lastModifiedBy>sato kosuke</cp:lastModifiedBy>
  <cp:revision>16</cp:revision>
  <cp:lastPrinted>2014-07-06T03:00:20Z</cp:lastPrinted>
  <dcterms:created xsi:type="dcterms:W3CDTF">2012-06-21T13:22:44Z</dcterms:created>
  <dcterms:modified xsi:type="dcterms:W3CDTF">2019-02-16T00:26:10Z</dcterms:modified>
</cp:coreProperties>
</file>