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70" r:id="rId7"/>
    <p:sldId id="261" r:id="rId8"/>
    <p:sldId id="262" r:id="rId9"/>
    <p:sldId id="263" r:id="rId10"/>
    <p:sldId id="264" r:id="rId11"/>
    <p:sldId id="271" r:id="rId12"/>
    <p:sldId id="265" r:id="rId13"/>
    <p:sldId id="266" r:id="rId14"/>
    <p:sldId id="267" r:id="rId15"/>
    <p:sldId id="268" r:id="rId16"/>
    <p:sldId id="269" r:id="rId17"/>
    <p:sldId id="273" r:id="rId18"/>
    <p:sldId id="272"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7"/>
    <p:restoredTop sz="67121"/>
  </p:normalViewPr>
  <p:slideViewPr>
    <p:cSldViewPr snapToGrid="0" snapToObjects="1">
      <p:cViewPr>
        <p:scale>
          <a:sx n="71" d="100"/>
          <a:sy n="71" d="100"/>
        </p:scale>
        <p:origin x="4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kazumi/Library/Group%20Containers/UBF8T346G9.Office/User%20Content.localized/Queries/&#12467;&#12452;&#12531;&#12521;&#12531;&#12488;&#12441;&#12522;&#12540;&#12288;&#12486;&#12441;&#12540;&#12479;&#1254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5"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5"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kazumi/Library/Group%20Containers/UBF8T346G9.Office/User%20Content.localized/Queries/&#12467;&#12452;&#12531;&#12521;&#12531;&#12488;&#12441;&#12522;&#12540;&#12288;&#12486;&#12441;&#12540;&#12479;&#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kazumi/Library/Group%20Containers/UBF8T346G9.Office/User%20Content.localized/Queries/&#12467;&#12452;&#12531;&#12521;&#12531;&#12488;&#12441;&#12522;&#12540;&#12288;&#12486;&#12441;&#12540;&#12479;&#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kazumi/Library/Group%20Containers/UBF8T346G9.Office/User%20Content.localized/Queries/&#12467;&#12452;&#12531;&#12521;&#12531;&#12488;&#12441;&#12522;&#12540;&#12288;&#12486;&#12441;&#12540;&#12479;&#1254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kazumi/Desktop/&#12501;&#12522;&#12540;&#12521;&#12531;&#12473;&#12288;&#20181;&#20107;/&#12467;&#12452;&#12531;&#12521;&#12531;&#12488;&#12441;&#12522;&#12540;&#12288;&#20107;&#26989;&#35336;&#30011;&#26360;&#12288;&#20381;&#38972;/&#26413;&#24140;&#24066;/H30/&#32113;&#35336;/2.&#20154;&#21475;/&#19990;&#24111;&#20027;&#12398;&#24180;&#40802;&#65288;5&#27507;&#38542;&#32026;&#65289;&#12289;&#19990;&#24111;&#20027;&#12398;&#30007;&#22899;&#21029;&#39640;&#40802;&#21336;&#36523;&#19990;&#24111;&#25968;&#12289;&#39640;&#40802;&#22827;&#23142;&#19990;&#24111;&#25968;&#21450;&#12402;&#12441;65&#27507;&#20197;&#19978;&#19990;&#24111;&#21729;&#12363;&#12441;&#12356;&#12427;&#19968;&#33324;&#19990;&#24111;&#25968;&#12398;&#25512;&#31227;.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kazumi/Library/Group%20Containers/UBF8T346G9.Office/User%20Content.localized/Queries/&#12467;&#12452;&#12531;&#12521;&#12531;&#12488;&#12441;&#12522;&#12540;&#12288;&#12486;&#12441;&#12540;&#12479;&#1254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kazumi/Library/Group%20Containers/UBF8T346G9.Office/User%20Content.localized/Queries/&#12467;&#12452;&#12531;&#12521;&#12531;&#12488;&#12441;&#12522;&#12540;&#12288;&#12486;&#12441;&#12540;&#12479;&#1254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kazumi/Desktop/&#12501;&#12522;&#12540;&#12521;&#12531;&#12473;&#12288;&#20181;&#20107;/&#12467;&#12452;&#12531;&#12521;&#12531;&#12488;&#12441;&#12522;&#12540;&#12288;&#20107;&#26989;&#35336;&#30011;&#26360;&#12288;&#20381;&#38972;/&#26413;&#24140;&#24066;/H30/&#32113;&#35336;/16.&#31038;&#20250;&#31119;&#31049;/&#31038;&#20250;&#31119;&#31049;&#26045;&#35373;&#25968;.xls"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5"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立地面積（用途別）</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stacked"/>
        <c:varyColors val="0"/>
        <c:ser>
          <c:idx val="0"/>
          <c:order val="0"/>
          <c:tx>
            <c:strRef>
              <c:f>Sheet1!$C$2</c:f>
              <c:strCache>
                <c:ptCount val="1"/>
                <c:pt idx="0">
                  <c:v>商業地</c:v>
                </c:pt>
              </c:strCache>
            </c:strRef>
          </c:tx>
          <c:spPr>
            <a:solidFill>
              <a:schemeClr val="accent1"/>
            </a:solidFill>
            <a:ln>
              <a:noFill/>
            </a:ln>
            <a:effectLst/>
          </c:spPr>
          <c:invertIfNegative val="0"/>
          <c:cat>
            <c:strRef>
              <c:f>Sheet1!$A$3:$A$5</c:f>
              <c:strCache>
                <c:ptCount val="3"/>
                <c:pt idx="0">
                  <c:v>白石</c:v>
                </c:pt>
                <c:pt idx="1">
                  <c:v>厚別</c:v>
                </c:pt>
                <c:pt idx="2">
                  <c:v>清田</c:v>
                </c:pt>
              </c:strCache>
            </c:strRef>
          </c:cat>
          <c:val>
            <c:numRef>
              <c:f>Sheet1!$C$3:$C$5</c:f>
              <c:numCache>
                <c:formatCode>General</c:formatCode>
                <c:ptCount val="3"/>
                <c:pt idx="0">
                  <c:v>0.45</c:v>
                </c:pt>
                <c:pt idx="1">
                  <c:v>0.65</c:v>
                </c:pt>
                <c:pt idx="2">
                  <c:v>0.19</c:v>
                </c:pt>
              </c:numCache>
            </c:numRef>
          </c:val>
          <c:extLst>
            <c:ext xmlns:c16="http://schemas.microsoft.com/office/drawing/2014/chart" uri="{C3380CC4-5D6E-409C-BE32-E72D297353CC}">
              <c16:uniqueId val="{00000000-77B3-B44D-B137-6FEBAE6057D6}"/>
            </c:ext>
          </c:extLst>
        </c:ser>
        <c:ser>
          <c:idx val="1"/>
          <c:order val="1"/>
          <c:tx>
            <c:strRef>
              <c:f>Sheet1!$D$2</c:f>
              <c:strCache>
                <c:ptCount val="1"/>
                <c:pt idx="0">
                  <c:v>工業地</c:v>
                </c:pt>
              </c:strCache>
            </c:strRef>
          </c:tx>
          <c:spPr>
            <a:solidFill>
              <a:schemeClr val="accent2"/>
            </a:solidFill>
            <a:ln>
              <a:noFill/>
            </a:ln>
            <a:effectLst/>
          </c:spPr>
          <c:invertIfNegative val="0"/>
          <c:cat>
            <c:strRef>
              <c:f>Sheet1!$A$3:$A$5</c:f>
              <c:strCache>
                <c:ptCount val="3"/>
                <c:pt idx="0">
                  <c:v>白石</c:v>
                </c:pt>
                <c:pt idx="1">
                  <c:v>厚別</c:v>
                </c:pt>
                <c:pt idx="2">
                  <c:v>清田</c:v>
                </c:pt>
              </c:strCache>
            </c:strRef>
          </c:cat>
          <c:val>
            <c:numRef>
              <c:f>Sheet1!$D$3:$D$5</c:f>
              <c:numCache>
                <c:formatCode>General</c:formatCode>
                <c:ptCount val="3"/>
                <c:pt idx="0">
                  <c:v>1.88</c:v>
                </c:pt>
                <c:pt idx="1">
                  <c:v>0.28999999999999998</c:v>
                </c:pt>
                <c:pt idx="2">
                  <c:v>0.19</c:v>
                </c:pt>
              </c:numCache>
            </c:numRef>
          </c:val>
          <c:extLst>
            <c:ext xmlns:c16="http://schemas.microsoft.com/office/drawing/2014/chart" uri="{C3380CC4-5D6E-409C-BE32-E72D297353CC}">
              <c16:uniqueId val="{00000001-77B3-B44D-B137-6FEBAE6057D6}"/>
            </c:ext>
          </c:extLst>
        </c:ser>
        <c:ser>
          <c:idx val="2"/>
          <c:order val="2"/>
          <c:tx>
            <c:strRef>
              <c:f>Sheet1!$E$2</c:f>
              <c:strCache>
                <c:ptCount val="1"/>
                <c:pt idx="0">
                  <c:v>住宅地</c:v>
                </c:pt>
              </c:strCache>
            </c:strRef>
          </c:tx>
          <c:spPr>
            <a:solidFill>
              <a:schemeClr val="accent3"/>
            </a:solidFill>
            <a:ln>
              <a:noFill/>
            </a:ln>
            <a:effectLst/>
          </c:spPr>
          <c:invertIfNegative val="0"/>
          <c:cat>
            <c:strRef>
              <c:f>Sheet1!$A$3:$A$5</c:f>
              <c:strCache>
                <c:ptCount val="3"/>
                <c:pt idx="0">
                  <c:v>白石</c:v>
                </c:pt>
                <c:pt idx="1">
                  <c:v>厚別</c:v>
                </c:pt>
                <c:pt idx="2">
                  <c:v>清田</c:v>
                </c:pt>
              </c:strCache>
            </c:strRef>
          </c:cat>
          <c:val>
            <c:numRef>
              <c:f>Sheet1!$E$3:$E$5</c:f>
              <c:numCache>
                <c:formatCode>General</c:formatCode>
                <c:ptCount val="3"/>
                <c:pt idx="0">
                  <c:v>11.89</c:v>
                </c:pt>
                <c:pt idx="1">
                  <c:v>7.45</c:v>
                </c:pt>
                <c:pt idx="2">
                  <c:v>9.7899999999999991</c:v>
                </c:pt>
              </c:numCache>
            </c:numRef>
          </c:val>
          <c:extLst>
            <c:ext xmlns:c16="http://schemas.microsoft.com/office/drawing/2014/chart" uri="{C3380CC4-5D6E-409C-BE32-E72D297353CC}">
              <c16:uniqueId val="{00000002-77B3-B44D-B137-6FEBAE6057D6}"/>
            </c:ext>
          </c:extLst>
        </c:ser>
        <c:dLbls>
          <c:showLegendKey val="0"/>
          <c:showVal val="0"/>
          <c:showCatName val="0"/>
          <c:showSerName val="0"/>
          <c:showPercent val="0"/>
          <c:showBubbleSize val="0"/>
        </c:dLbls>
        <c:gapWidth val="150"/>
        <c:overlap val="100"/>
        <c:axId val="1439211167"/>
        <c:axId val="1431846175"/>
      </c:barChart>
      <c:catAx>
        <c:axId val="14392111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31846175"/>
        <c:crosses val="autoZero"/>
        <c:auto val="1"/>
        <c:lblAlgn val="ctr"/>
        <c:lblOffset val="100"/>
        <c:noMultiLvlLbl val="0"/>
      </c:catAx>
      <c:valAx>
        <c:axId val="14318461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39211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短期入所介護</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Sheet1!$C$5</c:f>
              <c:strCache>
                <c:ptCount val="1"/>
                <c:pt idx="0">
                  <c:v>平成24年</c:v>
                </c:pt>
              </c:strCache>
            </c:strRef>
          </c:tx>
          <c:spPr>
            <a:solidFill>
              <a:schemeClr val="accent1"/>
            </a:solidFill>
            <a:ln>
              <a:noFill/>
            </a:ln>
            <a:effectLst/>
          </c:spPr>
          <c:invertIfNegative val="0"/>
          <c:cat>
            <c:strRef>
              <c:f>Sheet1!$B$18:$B$20</c:f>
              <c:strCache>
                <c:ptCount val="3"/>
                <c:pt idx="0">
                  <c:v>短期入所生活介護</c:v>
                </c:pt>
                <c:pt idx="1">
                  <c:v>短期入所療養介護</c:v>
                </c:pt>
                <c:pt idx="2">
                  <c:v>特定施設入居者生活介護</c:v>
                </c:pt>
              </c:strCache>
            </c:strRef>
          </c:cat>
          <c:val>
            <c:numRef>
              <c:f>Sheet1!$C$18:$C$20</c:f>
              <c:numCache>
                <c:formatCode>#,##0;"△"#,##0;"－"</c:formatCode>
                <c:ptCount val="3"/>
                <c:pt idx="0">
                  <c:v>1654</c:v>
                </c:pt>
                <c:pt idx="1">
                  <c:v>717</c:v>
                </c:pt>
                <c:pt idx="2">
                  <c:v>3031</c:v>
                </c:pt>
              </c:numCache>
            </c:numRef>
          </c:val>
          <c:extLst>
            <c:ext xmlns:c16="http://schemas.microsoft.com/office/drawing/2014/chart" uri="{C3380CC4-5D6E-409C-BE32-E72D297353CC}">
              <c16:uniqueId val="{00000000-1E9A-3044-822E-6CDAE284A54B}"/>
            </c:ext>
          </c:extLst>
        </c:ser>
        <c:ser>
          <c:idx val="1"/>
          <c:order val="1"/>
          <c:tx>
            <c:strRef>
              <c:f>Sheet1!$D$5</c:f>
              <c:strCache>
                <c:ptCount val="1"/>
                <c:pt idx="0">
                  <c:v>平成25年</c:v>
                </c:pt>
              </c:strCache>
            </c:strRef>
          </c:tx>
          <c:spPr>
            <a:solidFill>
              <a:schemeClr val="accent2"/>
            </a:solidFill>
            <a:ln>
              <a:noFill/>
            </a:ln>
            <a:effectLst/>
          </c:spPr>
          <c:invertIfNegative val="0"/>
          <c:cat>
            <c:strRef>
              <c:f>Sheet1!$B$18:$B$20</c:f>
              <c:strCache>
                <c:ptCount val="3"/>
                <c:pt idx="0">
                  <c:v>短期入所生活介護</c:v>
                </c:pt>
                <c:pt idx="1">
                  <c:v>短期入所療養介護</c:v>
                </c:pt>
                <c:pt idx="2">
                  <c:v>特定施設入居者生活介護</c:v>
                </c:pt>
              </c:strCache>
            </c:strRef>
          </c:cat>
          <c:val>
            <c:numRef>
              <c:f>Sheet1!$D$18:$D$20</c:f>
              <c:numCache>
                <c:formatCode>#,##0;"△"#,##0;"－"</c:formatCode>
                <c:ptCount val="3"/>
                <c:pt idx="0">
                  <c:v>2167</c:v>
                </c:pt>
                <c:pt idx="1">
                  <c:v>736</c:v>
                </c:pt>
                <c:pt idx="2">
                  <c:v>3373</c:v>
                </c:pt>
              </c:numCache>
            </c:numRef>
          </c:val>
          <c:extLst>
            <c:ext xmlns:c16="http://schemas.microsoft.com/office/drawing/2014/chart" uri="{C3380CC4-5D6E-409C-BE32-E72D297353CC}">
              <c16:uniqueId val="{00000001-1E9A-3044-822E-6CDAE284A54B}"/>
            </c:ext>
          </c:extLst>
        </c:ser>
        <c:ser>
          <c:idx val="2"/>
          <c:order val="2"/>
          <c:tx>
            <c:strRef>
              <c:f>Sheet1!$E$5</c:f>
              <c:strCache>
                <c:ptCount val="1"/>
                <c:pt idx="0">
                  <c:v>平成26年</c:v>
                </c:pt>
              </c:strCache>
            </c:strRef>
          </c:tx>
          <c:spPr>
            <a:solidFill>
              <a:schemeClr val="accent3"/>
            </a:solidFill>
            <a:ln>
              <a:noFill/>
            </a:ln>
            <a:effectLst/>
          </c:spPr>
          <c:invertIfNegative val="0"/>
          <c:cat>
            <c:strRef>
              <c:f>Sheet1!$B$18:$B$20</c:f>
              <c:strCache>
                <c:ptCount val="3"/>
                <c:pt idx="0">
                  <c:v>短期入所生活介護</c:v>
                </c:pt>
                <c:pt idx="1">
                  <c:v>短期入所療養介護</c:v>
                </c:pt>
                <c:pt idx="2">
                  <c:v>特定施設入居者生活介護</c:v>
                </c:pt>
              </c:strCache>
            </c:strRef>
          </c:cat>
          <c:val>
            <c:numRef>
              <c:f>Sheet1!$E$18:$E$20</c:f>
              <c:numCache>
                <c:formatCode>#,##0;"△"#,##0;"－"</c:formatCode>
                <c:ptCount val="3"/>
                <c:pt idx="0">
                  <c:v>2213</c:v>
                </c:pt>
                <c:pt idx="1">
                  <c:v>898</c:v>
                </c:pt>
                <c:pt idx="2">
                  <c:v>2852</c:v>
                </c:pt>
              </c:numCache>
            </c:numRef>
          </c:val>
          <c:extLst>
            <c:ext xmlns:c16="http://schemas.microsoft.com/office/drawing/2014/chart" uri="{C3380CC4-5D6E-409C-BE32-E72D297353CC}">
              <c16:uniqueId val="{00000002-1E9A-3044-822E-6CDAE284A54B}"/>
            </c:ext>
          </c:extLst>
        </c:ser>
        <c:ser>
          <c:idx val="3"/>
          <c:order val="3"/>
          <c:tx>
            <c:strRef>
              <c:f>Sheet1!$F$5</c:f>
              <c:strCache>
                <c:ptCount val="1"/>
                <c:pt idx="0">
                  <c:v>平成27年</c:v>
                </c:pt>
              </c:strCache>
            </c:strRef>
          </c:tx>
          <c:spPr>
            <a:solidFill>
              <a:schemeClr val="accent4"/>
            </a:solidFill>
            <a:ln>
              <a:noFill/>
            </a:ln>
            <a:effectLst/>
          </c:spPr>
          <c:invertIfNegative val="0"/>
          <c:cat>
            <c:strRef>
              <c:f>Sheet1!$B$18:$B$20</c:f>
              <c:strCache>
                <c:ptCount val="3"/>
                <c:pt idx="0">
                  <c:v>短期入所生活介護</c:v>
                </c:pt>
                <c:pt idx="1">
                  <c:v>短期入所療養介護</c:v>
                </c:pt>
                <c:pt idx="2">
                  <c:v>特定施設入居者生活介護</c:v>
                </c:pt>
              </c:strCache>
            </c:strRef>
          </c:cat>
          <c:val>
            <c:numRef>
              <c:f>Sheet1!$F$18:$F$20</c:f>
              <c:numCache>
                <c:formatCode>#,##0;"△"#,##0;"－"</c:formatCode>
                <c:ptCount val="3"/>
                <c:pt idx="0">
                  <c:v>2054</c:v>
                </c:pt>
                <c:pt idx="1">
                  <c:v>684</c:v>
                </c:pt>
                <c:pt idx="2">
                  <c:v>2911</c:v>
                </c:pt>
              </c:numCache>
            </c:numRef>
          </c:val>
          <c:extLst>
            <c:ext xmlns:c16="http://schemas.microsoft.com/office/drawing/2014/chart" uri="{C3380CC4-5D6E-409C-BE32-E72D297353CC}">
              <c16:uniqueId val="{00000003-1E9A-3044-822E-6CDAE284A54B}"/>
            </c:ext>
          </c:extLst>
        </c:ser>
        <c:ser>
          <c:idx val="4"/>
          <c:order val="4"/>
          <c:tx>
            <c:strRef>
              <c:f>Sheet1!$G$5</c:f>
              <c:strCache>
                <c:ptCount val="1"/>
                <c:pt idx="0">
                  <c:v>平成28年</c:v>
                </c:pt>
              </c:strCache>
            </c:strRef>
          </c:tx>
          <c:spPr>
            <a:solidFill>
              <a:schemeClr val="accent5"/>
            </a:solidFill>
            <a:ln>
              <a:noFill/>
            </a:ln>
            <a:effectLst/>
          </c:spPr>
          <c:invertIfNegative val="0"/>
          <c:cat>
            <c:strRef>
              <c:f>Sheet1!$B$18:$B$20</c:f>
              <c:strCache>
                <c:ptCount val="3"/>
                <c:pt idx="0">
                  <c:v>短期入所生活介護</c:v>
                </c:pt>
                <c:pt idx="1">
                  <c:v>短期入所療養介護</c:v>
                </c:pt>
                <c:pt idx="2">
                  <c:v>特定施設入居者生活介護</c:v>
                </c:pt>
              </c:strCache>
            </c:strRef>
          </c:cat>
          <c:val>
            <c:numRef>
              <c:f>Sheet1!$G$18:$G$20</c:f>
              <c:numCache>
                <c:formatCode>#,##0;"△"#,##0;"－"</c:formatCode>
                <c:ptCount val="3"/>
                <c:pt idx="0">
                  <c:v>1886</c:v>
                </c:pt>
                <c:pt idx="1">
                  <c:v>683</c:v>
                </c:pt>
                <c:pt idx="2">
                  <c:v>2924</c:v>
                </c:pt>
              </c:numCache>
            </c:numRef>
          </c:val>
          <c:extLst>
            <c:ext xmlns:c16="http://schemas.microsoft.com/office/drawing/2014/chart" uri="{C3380CC4-5D6E-409C-BE32-E72D297353CC}">
              <c16:uniqueId val="{00000004-1E9A-3044-822E-6CDAE284A54B}"/>
            </c:ext>
          </c:extLst>
        </c:ser>
        <c:ser>
          <c:idx val="5"/>
          <c:order val="5"/>
          <c:tx>
            <c:strRef>
              <c:f>Sheet1!$H$5</c:f>
              <c:strCache>
                <c:ptCount val="1"/>
                <c:pt idx="0">
                  <c:v>平成29年</c:v>
                </c:pt>
              </c:strCache>
            </c:strRef>
          </c:tx>
          <c:spPr>
            <a:solidFill>
              <a:schemeClr val="accent6"/>
            </a:solidFill>
            <a:ln>
              <a:noFill/>
            </a:ln>
            <a:effectLst/>
          </c:spPr>
          <c:invertIfNegative val="0"/>
          <c:cat>
            <c:strRef>
              <c:f>Sheet1!$B$18:$B$20</c:f>
              <c:strCache>
                <c:ptCount val="3"/>
                <c:pt idx="0">
                  <c:v>短期入所生活介護</c:v>
                </c:pt>
                <c:pt idx="1">
                  <c:v>短期入所療養介護</c:v>
                </c:pt>
                <c:pt idx="2">
                  <c:v>特定施設入居者生活介護</c:v>
                </c:pt>
              </c:strCache>
            </c:strRef>
          </c:cat>
          <c:val>
            <c:numRef>
              <c:f>Sheet1!$H$18:$H$20</c:f>
              <c:numCache>
                <c:formatCode>#,##0;"△"#,##0;"－"</c:formatCode>
                <c:ptCount val="3"/>
                <c:pt idx="0">
                  <c:v>1999</c:v>
                </c:pt>
                <c:pt idx="1">
                  <c:v>689</c:v>
                </c:pt>
                <c:pt idx="2">
                  <c:v>2866</c:v>
                </c:pt>
              </c:numCache>
            </c:numRef>
          </c:val>
          <c:extLst>
            <c:ext xmlns:c16="http://schemas.microsoft.com/office/drawing/2014/chart" uri="{C3380CC4-5D6E-409C-BE32-E72D297353CC}">
              <c16:uniqueId val="{00000005-1E9A-3044-822E-6CDAE284A54B}"/>
            </c:ext>
          </c:extLst>
        </c:ser>
        <c:dLbls>
          <c:showLegendKey val="0"/>
          <c:showVal val="0"/>
          <c:showCatName val="0"/>
          <c:showSerName val="0"/>
          <c:showPercent val="0"/>
          <c:showBubbleSize val="0"/>
        </c:dLbls>
        <c:gapWidth val="219"/>
        <c:overlap val="-27"/>
        <c:axId val="1441608975"/>
        <c:axId val="1441610655"/>
      </c:barChart>
      <c:catAx>
        <c:axId val="1441608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41610655"/>
        <c:crosses val="autoZero"/>
        <c:auto val="1"/>
        <c:lblAlgn val="ctr"/>
        <c:lblOffset val="100"/>
        <c:noMultiLvlLbl val="0"/>
      </c:catAx>
      <c:valAx>
        <c:axId val="1441610655"/>
        <c:scaling>
          <c:orientation val="minMax"/>
        </c:scaling>
        <c:delete val="0"/>
        <c:axPos val="l"/>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41608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Sheet1!$B$21</c:f>
              <c:strCache>
                <c:ptCount val="1"/>
                <c:pt idx="0">
                  <c:v>居宅介護支援</c:v>
                </c:pt>
              </c:strCache>
            </c:strRef>
          </c:tx>
          <c:spPr>
            <a:solidFill>
              <a:schemeClr val="accent1"/>
            </a:solidFill>
            <a:ln>
              <a:noFill/>
            </a:ln>
            <a:effectLst/>
          </c:spPr>
          <c:invertIfNegative val="0"/>
          <c:cat>
            <c:strRef>
              <c:f>Sheet1!$C$5:$H$5</c:f>
              <c:strCache>
                <c:ptCount val="6"/>
                <c:pt idx="0">
                  <c:v>平成24年</c:v>
                </c:pt>
                <c:pt idx="1">
                  <c:v>平成25年</c:v>
                </c:pt>
                <c:pt idx="2">
                  <c:v>平成26年</c:v>
                </c:pt>
                <c:pt idx="3">
                  <c:v>平成27年</c:v>
                </c:pt>
                <c:pt idx="4">
                  <c:v>平成28年</c:v>
                </c:pt>
                <c:pt idx="5">
                  <c:v>平成29年</c:v>
                </c:pt>
              </c:strCache>
            </c:strRef>
          </c:cat>
          <c:val>
            <c:numRef>
              <c:f>Sheet1!$C$21:$H$21</c:f>
              <c:numCache>
                <c:formatCode>#,##0;"△"#,##0;"－"</c:formatCode>
                <c:ptCount val="6"/>
                <c:pt idx="0">
                  <c:v>25686</c:v>
                </c:pt>
                <c:pt idx="1">
                  <c:v>26618</c:v>
                </c:pt>
                <c:pt idx="2">
                  <c:v>28310</c:v>
                </c:pt>
                <c:pt idx="3">
                  <c:v>30442</c:v>
                </c:pt>
                <c:pt idx="4">
                  <c:v>32025</c:v>
                </c:pt>
                <c:pt idx="5">
                  <c:v>34214</c:v>
                </c:pt>
              </c:numCache>
            </c:numRef>
          </c:val>
          <c:extLst>
            <c:ext xmlns:c16="http://schemas.microsoft.com/office/drawing/2014/chart" uri="{C3380CC4-5D6E-409C-BE32-E72D297353CC}">
              <c16:uniqueId val="{00000000-A380-124B-AA64-9E8D4F15E35E}"/>
            </c:ext>
          </c:extLst>
        </c:ser>
        <c:dLbls>
          <c:showLegendKey val="0"/>
          <c:showVal val="0"/>
          <c:showCatName val="0"/>
          <c:showSerName val="0"/>
          <c:showPercent val="0"/>
          <c:showBubbleSize val="0"/>
        </c:dLbls>
        <c:gapWidth val="219"/>
        <c:overlap val="-27"/>
        <c:axId val="1461811775"/>
        <c:axId val="1462154143"/>
      </c:barChart>
      <c:catAx>
        <c:axId val="1461811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154143"/>
        <c:crosses val="autoZero"/>
        <c:auto val="1"/>
        <c:lblAlgn val="ctr"/>
        <c:lblOffset val="100"/>
        <c:noMultiLvlLbl val="0"/>
      </c:catAx>
      <c:valAx>
        <c:axId val="1462154143"/>
        <c:scaling>
          <c:orientation val="minMax"/>
        </c:scaling>
        <c:delete val="0"/>
        <c:axPos val="l"/>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18117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家族構成</a:t>
            </a:r>
            <a:r>
              <a:rPr lang="en-US" altLang="ja-JP"/>
              <a:t>/</a:t>
            </a:r>
            <a:r>
              <a:rPr lang="ja-JP" altLang="en-US"/>
              <a:t>世帯別</a:t>
            </a:r>
            <a:endParaRPr lang="en-US" altLang="ja-JP"/>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stacked"/>
        <c:varyColors val="0"/>
        <c:ser>
          <c:idx val="0"/>
          <c:order val="0"/>
          <c:tx>
            <c:strRef>
              <c:f>Sheet1!$D$42</c:f>
              <c:strCache>
                <c:ptCount val="1"/>
                <c:pt idx="0">
                  <c:v>核家族世帯</c:v>
                </c:pt>
              </c:strCache>
            </c:strRef>
          </c:tx>
          <c:spPr>
            <a:solidFill>
              <a:schemeClr val="accent1"/>
            </a:solidFill>
            <a:ln>
              <a:noFill/>
            </a:ln>
            <a:effectLst/>
          </c:spPr>
          <c:invertIfNegative val="0"/>
          <c:cat>
            <c:strRef>
              <c:f>Sheet1!$A$44:$A$46</c:f>
              <c:strCache>
                <c:ptCount val="3"/>
                <c:pt idx="0">
                  <c:v>白石区</c:v>
                </c:pt>
                <c:pt idx="1">
                  <c:v>厚別区</c:v>
                </c:pt>
                <c:pt idx="2">
                  <c:v>清田区</c:v>
                </c:pt>
              </c:strCache>
            </c:strRef>
          </c:cat>
          <c:val>
            <c:numRef>
              <c:f>Sheet1!$D$44:$D$46</c:f>
              <c:numCache>
                <c:formatCode>#,##0;"△"#,##0;"－"</c:formatCode>
                <c:ptCount val="3"/>
                <c:pt idx="0">
                  <c:v>51433</c:v>
                </c:pt>
                <c:pt idx="1">
                  <c:v>35886</c:v>
                </c:pt>
                <c:pt idx="2">
                  <c:v>31700</c:v>
                </c:pt>
              </c:numCache>
            </c:numRef>
          </c:val>
          <c:extLst>
            <c:ext xmlns:c16="http://schemas.microsoft.com/office/drawing/2014/chart" uri="{C3380CC4-5D6E-409C-BE32-E72D297353CC}">
              <c16:uniqueId val="{00000000-6A92-1F40-8FB5-46B823E219B8}"/>
            </c:ext>
          </c:extLst>
        </c:ser>
        <c:ser>
          <c:idx val="1"/>
          <c:order val="1"/>
          <c:tx>
            <c:strRef>
              <c:f>Sheet1!$E$42</c:f>
              <c:strCache>
                <c:ptCount val="1"/>
                <c:pt idx="0">
                  <c:v>核家族以外の世帯</c:v>
                </c:pt>
              </c:strCache>
            </c:strRef>
          </c:tx>
          <c:spPr>
            <a:solidFill>
              <a:schemeClr val="accent2"/>
            </a:solidFill>
            <a:ln>
              <a:noFill/>
            </a:ln>
            <a:effectLst/>
          </c:spPr>
          <c:invertIfNegative val="0"/>
          <c:cat>
            <c:strRef>
              <c:f>Sheet1!$A$44:$A$46</c:f>
              <c:strCache>
                <c:ptCount val="3"/>
                <c:pt idx="0">
                  <c:v>白石区</c:v>
                </c:pt>
                <c:pt idx="1">
                  <c:v>厚別区</c:v>
                </c:pt>
                <c:pt idx="2">
                  <c:v>清田区</c:v>
                </c:pt>
              </c:strCache>
            </c:strRef>
          </c:cat>
          <c:val>
            <c:numRef>
              <c:f>Sheet1!$E$44:$E$46</c:f>
              <c:numCache>
                <c:formatCode>#,##0;"△"#,##0;"－"</c:formatCode>
                <c:ptCount val="3"/>
                <c:pt idx="0">
                  <c:v>3900</c:v>
                </c:pt>
                <c:pt idx="1">
                  <c:v>2527</c:v>
                </c:pt>
                <c:pt idx="2">
                  <c:v>2657</c:v>
                </c:pt>
              </c:numCache>
            </c:numRef>
          </c:val>
          <c:extLst>
            <c:ext xmlns:c16="http://schemas.microsoft.com/office/drawing/2014/chart" uri="{C3380CC4-5D6E-409C-BE32-E72D297353CC}">
              <c16:uniqueId val="{00000001-6A92-1F40-8FB5-46B823E219B8}"/>
            </c:ext>
          </c:extLst>
        </c:ser>
        <c:ser>
          <c:idx val="2"/>
          <c:order val="2"/>
          <c:tx>
            <c:strRef>
              <c:f>Sheet1!$F$42</c:f>
              <c:strCache>
                <c:ptCount val="1"/>
                <c:pt idx="0">
                  <c:v>非親族を含む世帯</c:v>
                </c:pt>
              </c:strCache>
            </c:strRef>
          </c:tx>
          <c:spPr>
            <a:solidFill>
              <a:schemeClr val="accent3"/>
            </a:solidFill>
            <a:ln>
              <a:noFill/>
            </a:ln>
            <a:effectLst/>
          </c:spPr>
          <c:invertIfNegative val="0"/>
          <c:cat>
            <c:strRef>
              <c:f>Sheet1!$A$44:$A$46</c:f>
              <c:strCache>
                <c:ptCount val="3"/>
                <c:pt idx="0">
                  <c:v>白石区</c:v>
                </c:pt>
                <c:pt idx="1">
                  <c:v>厚別区</c:v>
                </c:pt>
                <c:pt idx="2">
                  <c:v>清田区</c:v>
                </c:pt>
              </c:strCache>
            </c:strRef>
          </c:cat>
          <c:val>
            <c:numRef>
              <c:f>Sheet1!$F$44:$F$46</c:f>
              <c:numCache>
                <c:formatCode>#,##0;"△"#,##0;"－"</c:formatCode>
                <c:ptCount val="3"/>
                <c:pt idx="0">
                  <c:v>1272</c:v>
                </c:pt>
                <c:pt idx="1">
                  <c:v>372</c:v>
                </c:pt>
                <c:pt idx="2">
                  <c:v>363</c:v>
                </c:pt>
              </c:numCache>
            </c:numRef>
          </c:val>
          <c:extLst>
            <c:ext xmlns:c16="http://schemas.microsoft.com/office/drawing/2014/chart" uri="{C3380CC4-5D6E-409C-BE32-E72D297353CC}">
              <c16:uniqueId val="{00000002-6A92-1F40-8FB5-46B823E219B8}"/>
            </c:ext>
          </c:extLst>
        </c:ser>
        <c:ser>
          <c:idx val="3"/>
          <c:order val="3"/>
          <c:tx>
            <c:strRef>
              <c:f>Sheet1!$G$42</c:f>
              <c:strCache>
                <c:ptCount val="1"/>
                <c:pt idx="0">
                  <c:v>単独世帯</c:v>
                </c:pt>
              </c:strCache>
            </c:strRef>
          </c:tx>
          <c:spPr>
            <a:solidFill>
              <a:schemeClr val="accent4"/>
            </a:solidFill>
            <a:ln>
              <a:noFill/>
            </a:ln>
            <a:effectLst/>
          </c:spPr>
          <c:invertIfNegative val="0"/>
          <c:cat>
            <c:strRef>
              <c:f>Sheet1!$A$44:$A$46</c:f>
              <c:strCache>
                <c:ptCount val="3"/>
                <c:pt idx="0">
                  <c:v>白石区</c:v>
                </c:pt>
                <c:pt idx="1">
                  <c:v>厚別区</c:v>
                </c:pt>
                <c:pt idx="2">
                  <c:v>清田区</c:v>
                </c:pt>
              </c:strCache>
            </c:strRef>
          </c:cat>
          <c:val>
            <c:numRef>
              <c:f>Sheet1!$G$44:$G$46</c:f>
              <c:numCache>
                <c:formatCode>#,##0;"△"#,##0;"－"</c:formatCode>
                <c:ptCount val="3"/>
                <c:pt idx="0">
                  <c:v>47852</c:v>
                </c:pt>
                <c:pt idx="1">
                  <c:v>16711</c:v>
                </c:pt>
                <c:pt idx="2">
                  <c:v>10190</c:v>
                </c:pt>
              </c:numCache>
            </c:numRef>
          </c:val>
          <c:extLst>
            <c:ext xmlns:c16="http://schemas.microsoft.com/office/drawing/2014/chart" uri="{C3380CC4-5D6E-409C-BE32-E72D297353CC}">
              <c16:uniqueId val="{00000003-6A92-1F40-8FB5-46B823E219B8}"/>
            </c:ext>
          </c:extLst>
        </c:ser>
        <c:dLbls>
          <c:showLegendKey val="0"/>
          <c:showVal val="0"/>
          <c:showCatName val="0"/>
          <c:showSerName val="0"/>
          <c:showPercent val="0"/>
          <c:showBubbleSize val="0"/>
        </c:dLbls>
        <c:gapWidth val="150"/>
        <c:overlap val="100"/>
        <c:axId val="1462407439"/>
        <c:axId val="1462409119"/>
      </c:barChart>
      <c:catAx>
        <c:axId val="14624074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409119"/>
        <c:crosses val="autoZero"/>
        <c:auto val="1"/>
        <c:lblAlgn val="ctr"/>
        <c:lblOffset val="100"/>
        <c:noMultiLvlLbl val="0"/>
      </c:catAx>
      <c:valAx>
        <c:axId val="1462409119"/>
        <c:scaling>
          <c:orientation val="minMax"/>
        </c:scaling>
        <c:delete val="0"/>
        <c:axPos val="b"/>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40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世帯別平均人員</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Sheet1!$A$54</c:f>
              <c:strCache>
                <c:ptCount val="1"/>
                <c:pt idx="0">
                  <c:v>全市</c:v>
                </c:pt>
              </c:strCache>
            </c:strRef>
          </c:tx>
          <c:spPr>
            <a:solidFill>
              <a:schemeClr val="accent1"/>
            </a:solidFill>
            <a:ln>
              <a:noFill/>
            </a:ln>
            <a:effectLst/>
          </c:spPr>
          <c:invertIfNegative val="0"/>
          <c:cat>
            <c:strRef>
              <c:f>Sheet1!$B$53:$E$53</c:f>
              <c:strCache>
                <c:ptCount val="4"/>
                <c:pt idx="0">
                  <c:v>総数</c:v>
                </c:pt>
                <c:pt idx="1">
                  <c:v>親族のみ世帯総数</c:v>
                </c:pt>
                <c:pt idx="2">
                  <c:v>核家族世帯</c:v>
                </c:pt>
                <c:pt idx="3">
                  <c:v>核家族以外の世帯</c:v>
                </c:pt>
              </c:strCache>
            </c:strRef>
          </c:cat>
          <c:val>
            <c:numRef>
              <c:f>Sheet1!$B$54:$E$54</c:f>
              <c:numCache>
                <c:formatCode>General</c:formatCode>
                <c:ptCount val="4"/>
                <c:pt idx="0">
                  <c:v>2.0642644893879392</c:v>
                </c:pt>
                <c:pt idx="1">
                  <c:v>2.8064423953604227</c:v>
                </c:pt>
                <c:pt idx="2">
                  <c:v>2.7399745565630291</c:v>
                </c:pt>
                <c:pt idx="3">
                  <c:v>3.6631158455392812</c:v>
                </c:pt>
              </c:numCache>
            </c:numRef>
          </c:val>
          <c:extLst>
            <c:ext xmlns:c16="http://schemas.microsoft.com/office/drawing/2014/chart" uri="{C3380CC4-5D6E-409C-BE32-E72D297353CC}">
              <c16:uniqueId val="{00000000-5CCC-4B4D-86D5-118D3ED783A4}"/>
            </c:ext>
          </c:extLst>
        </c:ser>
        <c:ser>
          <c:idx val="1"/>
          <c:order val="1"/>
          <c:tx>
            <c:strRef>
              <c:f>Sheet1!$A$55</c:f>
              <c:strCache>
                <c:ptCount val="1"/>
                <c:pt idx="0">
                  <c:v>白石区</c:v>
                </c:pt>
              </c:strCache>
            </c:strRef>
          </c:tx>
          <c:spPr>
            <a:solidFill>
              <a:schemeClr val="accent2"/>
            </a:solidFill>
            <a:ln>
              <a:noFill/>
            </a:ln>
            <a:effectLst/>
          </c:spPr>
          <c:invertIfNegative val="0"/>
          <c:cat>
            <c:strRef>
              <c:f>Sheet1!$B$53:$E$53</c:f>
              <c:strCache>
                <c:ptCount val="4"/>
                <c:pt idx="0">
                  <c:v>総数</c:v>
                </c:pt>
                <c:pt idx="1">
                  <c:v>親族のみ世帯総数</c:v>
                </c:pt>
                <c:pt idx="2">
                  <c:v>核家族世帯</c:v>
                </c:pt>
                <c:pt idx="3">
                  <c:v>核家族以外の世帯</c:v>
                </c:pt>
              </c:strCache>
            </c:strRef>
          </c:cat>
          <c:val>
            <c:numRef>
              <c:f>Sheet1!$B$55:$E$55</c:f>
              <c:numCache>
                <c:formatCode>General</c:formatCode>
                <c:ptCount val="4"/>
                <c:pt idx="0">
                  <c:v>1.9599000612651247</c:v>
                </c:pt>
                <c:pt idx="1">
                  <c:v>2.7837999024090507</c:v>
                </c:pt>
                <c:pt idx="2">
                  <c:v>2.7236793498337644</c:v>
                </c:pt>
                <c:pt idx="3">
                  <c:v>3.5766666666666667</c:v>
                </c:pt>
              </c:numCache>
            </c:numRef>
          </c:val>
          <c:extLst>
            <c:ext xmlns:c16="http://schemas.microsoft.com/office/drawing/2014/chart" uri="{C3380CC4-5D6E-409C-BE32-E72D297353CC}">
              <c16:uniqueId val="{00000001-5CCC-4B4D-86D5-118D3ED783A4}"/>
            </c:ext>
          </c:extLst>
        </c:ser>
        <c:ser>
          <c:idx val="2"/>
          <c:order val="2"/>
          <c:tx>
            <c:strRef>
              <c:f>Sheet1!$A$56</c:f>
              <c:strCache>
                <c:ptCount val="1"/>
                <c:pt idx="0">
                  <c:v>厚別区</c:v>
                </c:pt>
              </c:strCache>
            </c:strRef>
          </c:tx>
          <c:spPr>
            <a:solidFill>
              <a:schemeClr val="accent3"/>
            </a:solidFill>
            <a:ln>
              <a:noFill/>
            </a:ln>
            <a:effectLst/>
          </c:spPr>
          <c:invertIfNegative val="0"/>
          <c:cat>
            <c:strRef>
              <c:f>Sheet1!$B$53:$E$53</c:f>
              <c:strCache>
                <c:ptCount val="4"/>
                <c:pt idx="0">
                  <c:v>総数</c:v>
                </c:pt>
                <c:pt idx="1">
                  <c:v>親族のみ世帯総数</c:v>
                </c:pt>
                <c:pt idx="2">
                  <c:v>核家族世帯</c:v>
                </c:pt>
                <c:pt idx="3">
                  <c:v>核家族以外の世帯</c:v>
                </c:pt>
              </c:strCache>
            </c:strRef>
          </c:cat>
          <c:val>
            <c:numRef>
              <c:f>Sheet1!$B$56:$E$56</c:f>
              <c:numCache>
                <c:formatCode>General</c:formatCode>
                <c:ptCount val="4"/>
                <c:pt idx="0">
                  <c:v>2.2458106598435981</c:v>
                </c:pt>
                <c:pt idx="1">
                  <c:v>2.7873896857834586</c:v>
                </c:pt>
                <c:pt idx="2">
                  <c:v>2.720308755503539</c:v>
                </c:pt>
                <c:pt idx="3">
                  <c:v>3.74000791452315</c:v>
                </c:pt>
              </c:numCache>
            </c:numRef>
          </c:val>
          <c:extLst>
            <c:ext xmlns:c16="http://schemas.microsoft.com/office/drawing/2014/chart" uri="{C3380CC4-5D6E-409C-BE32-E72D297353CC}">
              <c16:uniqueId val="{00000002-5CCC-4B4D-86D5-118D3ED783A4}"/>
            </c:ext>
          </c:extLst>
        </c:ser>
        <c:ser>
          <c:idx val="3"/>
          <c:order val="3"/>
          <c:tx>
            <c:strRef>
              <c:f>Sheet1!$A$57</c:f>
              <c:strCache>
                <c:ptCount val="1"/>
                <c:pt idx="0">
                  <c:v>清田区</c:v>
                </c:pt>
              </c:strCache>
            </c:strRef>
          </c:tx>
          <c:spPr>
            <a:solidFill>
              <a:schemeClr val="accent4"/>
            </a:solidFill>
            <a:ln>
              <a:noFill/>
            </a:ln>
            <a:effectLst/>
          </c:spPr>
          <c:invertIfNegative val="0"/>
          <c:cat>
            <c:strRef>
              <c:f>Sheet1!$B$53:$E$53</c:f>
              <c:strCache>
                <c:ptCount val="4"/>
                <c:pt idx="0">
                  <c:v>総数</c:v>
                </c:pt>
                <c:pt idx="1">
                  <c:v>親族のみ世帯総数</c:v>
                </c:pt>
                <c:pt idx="2">
                  <c:v>核家族世帯</c:v>
                </c:pt>
                <c:pt idx="3">
                  <c:v>核家族以外の世帯</c:v>
                </c:pt>
              </c:strCache>
            </c:strRef>
          </c:cat>
          <c:val>
            <c:numRef>
              <c:f>Sheet1!$B$57:$E$57</c:f>
              <c:numCache>
                <c:formatCode>General</c:formatCode>
                <c:ptCount val="4"/>
                <c:pt idx="0">
                  <c:v>2.496738283424246</c:v>
                </c:pt>
                <c:pt idx="1">
                  <c:v>2.9377419448729518</c:v>
                </c:pt>
                <c:pt idx="2">
                  <c:v>2.8542902208201895</c:v>
                </c:pt>
                <c:pt idx="3">
                  <c:v>3.9333835152427552</c:v>
                </c:pt>
              </c:numCache>
            </c:numRef>
          </c:val>
          <c:extLst>
            <c:ext xmlns:c16="http://schemas.microsoft.com/office/drawing/2014/chart" uri="{C3380CC4-5D6E-409C-BE32-E72D297353CC}">
              <c16:uniqueId val="{00000003-5CCC-4B4D-86D5-118D3ED783A4}"/>
            </c:ext>
          </c:extLst>
        </c:ser>
        <c:dLbls>
          <c:showLegendKey val="0"/>
          <c:showVal val="0"/>
          <c:showCatName val="0"/>
          <c:showSerName val="0"/>
          <c:showPercent val="0"/>
          <c:showBubbleSize val="0"/>
        </c:dLbls>
        <c:gapWidth val="219"/>
        <c:overlap val="-27"/>
        <c:axId val="1462051759"/>
        <c:axId val="1462539775"/>
      </c:barChart>
      <c:catAx>
        <c:axId val="146205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539775"/>
        <c:crosses val="autoZero"/>
        <c:auto val="1"/>
        <c:lblAlgn val="ctr"/>
        <c:lblOffset val="100"/>
        <c:noMultiLvlLbl val="0"/>
      </c:catAx>
      <c:valAx>
        <c:axId val="1462539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05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世代年齢別人口</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stacked"/>
        <c:varyColors val="0"/>
        <c:ser>
          <c:idx val="0"/>
          <c:order val="0"/>
          <c:tx>
            <c:strRef>
              <c:f>Sheet1!$A$84</c:f>
              <c:strCache>
                <c:ptCount val="1"/>
                <c:pt idx="0">
                  <c:v>０〜19</c:v>
                </c:pt>
              </c:strCache>
            </c:strRef>
          </c:tx>
          <c:spPr>
            <a:solidFill>
              <a:schemeClr val="accent1"/>
            </a:solidFill>
            <a:ln>
              <a:noFill/>
            </a:ln>
            <a:effectLst/>
          </c:spPr>
          <c:invertIfNegative val="0"/>
          <c:cat>
            <c:strRef>
              <c:f>Sheet1!$C$83:$E$83</c:f>
              <c:strCache>
                <c:ptCount val="3"/>
                <c:pt idx="0">
                  <c:v>白石区</c:v>
                </c:pt>
                <c:pt idx="1">
                  <c:v>厚別区</c:v>
                </c:pt>
                <c:pt idx="2">
                  <c:v>清田区</c:v>
                </c:pt>
              </c:strCache>
            </c:strRef>
          </c:cat>
          <c:val>
            <c:numRef>
              <c:f>Sheet1!$C$84:$E$84</c:f>
              <c:numCache>
                <c:formatCode>#,##0</c:formatCode>
                <c:ptCount val="3"/>
                <c:pt idx="0" formatCode="#,##0;&quot;△&quot;#,##0;&quot;－&quot;">
                  <c:v>32051</c:v>
                </c:pt>
                <c:pt idx="1">
                  <c:v>20104</c:v>
                </c:pt>
                <c:pt idx="2">
                  <c:v>21462</c:v>
                </c:pt>
              </c:numCache>
            </c:numRef>
          </c:val>
          <c:extLst>
            <c:ext xmlns:c16="http://schemas.microsoft.com/office/drawing/2014/chart" uri="{C3380CC4-5D6E-409C-BE32-E72D297353CC}">
              <c16:uniqueId val="{00000000-77C4-D04A-B05F-E884AB224746}"/>
            </c:ext>
          </c:extLst>
        </c:ser>
        <c:ser>
          <c:idx val="1"/>
          <c:order val="1"/>
          <c:tx>
            <c:strRef>
              <c:f>Sheet1!$A$85</c:f>
              <c:strCache>
                <c:ptCount val="1"/>
                <c:pt idx="0">
                  <c:v>20~39</c:v>
                </c:pt>
              </c:strCache>
            </c:strRef>
          </c:tx>
          <c:spPr>
            <a:solidFill>
              <a:schemeClr val="accent2"/>
            </a:solidFill>
            <a:ln>
              <a:noFill/>
            </a:ln>
            <a:effectLst/>
          </c:spPr>
          <c:invertIfNegative val="0"/>
          <c:cat>
            <c:strRef>
              <c:f>Sheet1!$C$83:$E$83</c:f>
              <c:strCache>
                <c:ptCount val="3"/>
                <c:pt idx="0">
                  <c:v>白石区</c:v>
                </c:pt>
                <c:pt idx="1">
                  <c:v>厚別区</c:v>
                </c:pt>
                <c:pt idx="2">
                  <c:v>清田区</c:v>
                </c:pt>
              </c:strCache>
            </c:strRef>
          </c:cat>
          <c:val>
            <c:numRef>
              <c:f>Sheet1!$C$85:$E$85</c:f>
              <c:numCache>
                <c:formatCode>#,##0</c:formatCode>
                <c:ptCount val="3"/>
                <c:pt idx="0" formatCode="#,##0;&quot;△&quot;#,##0;&quot;－&quot;">
                  <c:v>32051</c:v>
                </c:pt>
                <c:pt idx="1">
                  <c:v>25174</c:v>
                </c:pt>
                <c:pt idx="2">
                  <c:v>22298</c:v>
                </c:pt>
              </c:numCache>
            </c:numRef>
          </c:val>
          <c:extLst>
            <c:ext xmlns:c16="http://schemas.microsoft.com/office/drawing/2014/chart" uri="{C3380CC4-5D6E-409C-BE32-E72D297353CC}">
              <c16:uniqueId val="{00000001-77C4-D04A-B05F-E884AB224746}"/>
            </c:ext>
          </c:extLst>
        </c:ser>
        <c:ser>
          <c:idx val="2"/>
          <c:order val="2"/>
          <c:tx>
            <c:strRef>
              <c:f>Sheet1!$A$86</c:f>
              <c:strCache>
                <c:ptCount val="1"/>
                <c:pt idx="0">
                  <c:v>40~59</c:v>
                </c:pt>
              </c:strCache>
            </c:strRef>
          </c:tx>
          <c:spPr>
            <a:solidFill>
              <a:schemeClr val="accent3"/>
            </a:solidFill>
            <a:ln>
              <a:noFill/>
            </a:ln>
            <a:effectLst/>
          </c:spPr>
          <c:invertIfNegative val="0"/>
          <c:cat>
            <c:strRef>
              <c:f>Sheet1!$C$83:$E$83</c:f>
              <c:strCache>
                <c:ptCount val="3"/>
                <c:pt idx="0">
                  <c:v>白石区</c:v>
                </c:pt>
                <c:pt idx="1">
                  <c:v>厚別区</c:v>
                </c:pt>
                <c:pt idx="2">
                  <c:v>清田区</c:v>
                </c:pt>
              </c:strCache>
            </c:strRef>
          </c:cat>
          <c:val>
            <c:numRef>
              <c:f>Sheet1!$C$86:$E$86</c:f>
              <c:numCache>
                <c:formatCode>#,##0</c:formatCode>
                <c:ptCount val="3"/>
                <c:pt idx="0" formatCode="#,##0;&quot;△&quot;#,##0;&quot;－&quot;">
                  <c:v>64102</c:v>
                </c:pt>
                <c:pt idx="1">
                  <c:v>36262</c:v>
                </c:pt>
                <c:pt idx="2">
                  <c:v>32945</c:v>
                </c:pt>
              </c:numCache>
            </c:numRef>
          </c:val>
          <c:extLst>
            <c:ext xmlns:c16="http://schemas.microsoft.com/office/drawing/2014/chart" uri="{C3380CC4-5D6E-409C-BE32-E72D297353CC}">
              <c16:uniqueId val="{00000002-77C4-D04A-B05F-E884AB224746}"/>
            </c:ext>
          </c:extLst>
        </c:ser>
        <c:ser>
          <c:idx val="3"/>
          <c:order val="3"/>
          <c:tx>
            <c:strRef>
              <c:f>Sheet1!$A$87</c:f>
              <c:strCache>
                <c:ptCount val="1"/>
                <c:pt idx="0">
                  <c:v>60~80</c:v>
                </c:pt>
              </c:strCache>
            </c:strRef>
          </c:tx>
          <c:spPr>
            <a:solidFill>
              <a:schemeClr val="accent4"/>
            </a:solidFill>
            <a:ln>
              <a:noFill/>
            </a:ln>
            <a:effectLst/>
          </c:spPr>
          <c:invertIfNegative val="0"/>
          <c:cat>
            <c:strRef>
              <c:f>Sheet1!$C$83:$E$83</c:f>
              <c:strCache>
                <c:ptCount val="3"/>
                <c:pt idx="0">
                  <c:v>白石区</c:v>
                </c:pt>
                <c:pt idx="1">
                  <c:v>厚別区</c:v>
                </c:pt>
                <c:pt idx="2">
                  <c:v>清田区</c:v>
                </c:pt>
              </c:strCache>
            </c:strRef>
          </c:cat>
          <c:val>
            <c:numRef>
              <c:f>Sheet1!$C$87:$E$87</c:f>
              <c:numCache>
                <c:formatCode>#,##0</c:formatCode>
                <c:ptCount val="3"/>
                <c:pt idx="0" formatCode="#,##0;&quot;△&quot;#,##0;&quot;－&quot;">
                  <c:v>128204</c:v>
                </c:pt>
                <c:pt idx="1">
                  <c:v>36443</c:v>
                </c:pt>
                <c:pt idx="2">
                  <c:v>30560</c:v>
                </c:pt>
              </c:numCache>
            </c:numRef>
          </c:val>
          <c:extLst>
            <c:ext xmlns:c16="http://schemas.microsoft.com/office/drawing/2014/chart" uri="{C3380CC4-5D6E-409C-BE32-E72D297353CC}">
              <c16:uniqueId val="{00000003-77C4-D04A-B05F-E884AB224746}"/>
            </c:ext>
          </c:extLst>
        </c:ser>
        <c:dLbls>
          <c:showLegendKey val="0"/>
          <c:showVal val="0"/>
          <c:showCatName val="0"/>
          <c:showSerName val="0"/>
          <c:showPercent val="0"/>
          <c:showBubbleSize val="0"/>
        </c:dLbls>
        <c:gapWidth val="150"/>
        <c:overlap val="100"/>
        <c:axId val="1460704911"/>
        <c:axId val="1460706591"/>
      </c:barChart>
      <c:catAx>
        <c:axId val="1460704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0706591"/>
        <c:crosses val="autoZero"/>
        <c:auto val="1"/>
        <c:lblAlgn val="ctr"/>
        <c:lblOffset val="100"/>
        <c:noMultiLvlLbl val="0"/>
      </c:catAx>
      <c:valAx>
        <c:axId val="1460706591"/>
        <c:scaling>
          <c:orientation val="minMax"/>
        </c:scaling>
        <c:delete val="0"/>
        <c:axPos val="b"/>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070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tx>
            <c:strRef>
              <c:f>'2-38'!$D$28</c:f>
              <c:strCache>
                <c:ptCount val="1"/>
                <c:pt idx="0">
                  <c:v>高齢者単身世帯数</c:v>
                </c:pt>
              </c:strCache>
            </c:strRef>
          </c:tx>
          <c:spPr>
            <a:solidFill>
              <a:schemeClr val="accent1"/>
            </a:solidFill>
            <a:ln>
              <a:noFill/>
            </a:ln>
            <a:effectLst/>
          </c:spPr>
          <c:invertIfNegative val="0"/>
          <c:cat>
            <c:strRef>
              <c:f>'2-38'!$C$29:$C$38</c:f>
              <c:strCache>
                <c:ptCount val="10"/>
                <c:pt idx="0">
                  <c:v>中央区</c:v>
                </c:pt>
                <c:pt idx="1">
                  <c:v>北区</c:v>
                </c:pt>
                <c:pt idx="2">
                  <c:v>東区</c:v>
                </c:pt>
                <c:pt idx="3">
                  <c:v>白石区</c:v>
                </c:pt>
                <c:pt idx="4">
                  <c:v>厚別区</c:v>
                </c:pt>
                <c:pt idx="5">
                  <c:v>豊平区</c:v>
                </c:pt>
                <c:pt idx="6">
                  <c:v>清田区</c:v>
                </c:pt>
                <c:pt idx="7">
                  <c:v>南区</c:v>
                </c:pt>
                <c:pt idx="8">
                  <c:v>西区</c:v>
                </c:pt>
                <c:pt idx="9">
                  <c:v>手稲区</c:v>
                </c:pt>
              </c:strCache>
            </c:strRef>
          </c:cat>
          <c:val>
            <c:numRef>
              <c:f>'2-38'!$D$29:$D$38</c:f>
              <c:numCache>
                <c:formatCode>#,##0;"△"#,##0;"－"</c:formatCode>
                <c:ptCount val="10"/>
                <c:pt idx="0">
                  <c:v>14403</c:v>
                </c:pt>
                <c:pt idx="1">
                  <c:v>14688</c:v>
                </c:pt>
                <c:pt idx="2">
                  <c:v>14050</c:v>
                </c:pt>
                <c:pt idx="3">
                  <c:v>11906</c:v>
                </c:pt>
                <c:pt idx="4">
                  <c:v>6802</c:v>
                </c:pt>
                <c:pt idx="5">
                  <c:v>12419</c:v>
                </c:pt>
                <c:pt idx="6">
                  <c:v>4257</c:v>
                </c:pt>
                <c:pt idx="7">
                  <c:v>8722</c:v>
                </c:pt>
                <c:pt idx="8">
                  <c:v>11536</c:v>
                </c:pt>
                <c:pt idx="9">
                  <c:v>5867</c:v>
                </c:pt>
              </c:numCache>
            </c:numRef>
          </c:val>
          <c:extLst>
            <c:ext xmlns:c16="http://schemas.microsoft.com/office/drawing/2014/chart" uri="{C3380CC4-5D6E-409C-BE32-E72D297353CC}">
              <c16:uniqueId val="{00000000-1B64-A546-8C97-20D87650D463}"/>
            </c:ext>
          </c:extLst>
        </c:ser>
        <c:dLbls>
          <c:showLegendKey val="0"/>
          <c:showVal val="0"/>
          <c:showCatName val="0"/>
          <c:showSerName val="0"/>
          <c:showPercent val="0"/>
          <c:showBubbleSize val="0"/>
        </c:dLbls>
        <c:gapWidth val="182"/>
        <c:axId val="1433512223"/>
        <c:axId val="1439521071"/>
      </c:barChart>
      <c:catAx>
        <c:axId val="14335122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39521071"/>
        <c:crosses val="autoZero"/>
        <c:auto val="1"/>
        <c:lblAlgn val="ctr"/>
        <c:lblOffset val="100"/>
        <c:noMultiLvlLbl val="0"/>
      </c:catAx>
      <c:valAx>
        <c:axId val="1439521071"/>
        <c:scaling>
          <c:orientation val="minMax"/>
        </c:scaling>
        <c:delete val="0"/>
        <c:axPos val="b"/>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335122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人口移動動態</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Sheet1!$B$114</c:f>
              <c:strCache>
                <c:ptCount val="1"/>
                <c:pt idx="0">
                  <c:v>流出人口</c:v>
                </c:pt>
              </c:strCache>
            </c:strRef>
          </c:tx>
          <c:spPr>
            <a:solidFill>
              <a:schemeClr val="accent1"/>
            </a:solidFill>
            <a:ln>
              <a:noFill/>
            </a:ln>
            <a:effectLst/>
          </c:spPr>
          <c:invertIfNegative val="0"/>
          <c:cat>
            <c:strRef>
              <c:f>Sheet1!$A$115:$A$117</c:f>
              <c:strCache>
                <c:ptCount val="3"/>
                <c:pt idx="0">
                  <c:v>白石区</c:v>
                </c:pt>
                <c:pt idx="1">
                  <c:v>厚別区</c:v>
                </c:pt>
                <c:pt idx="2">
                  <c:v>清田区</c:v>
                </c:pt>
              </c:strCache>
            </c:strRef>
          </c:cat>
          <c:val>
            <c:numRef>
              <c:f>Sheet1!$B$115:$B$117</c:f>
              <c:numCache>
                <c:formatCode>#,##0;"△"#,##0;"－"</c:formatCode>
                <c:ptCount val="3"/>
                <c:pt idx="0">
                  <c:v>49173</c:v>
                </c:pt>
                <c:pt idx="1">
                  <c:v>36384</c:v>
                </c:pt>
                <c:pt idx="2">
                  <c:v>32049</c:v>
                </c:pt>
              </c:numCache>
            </c:numRef>
          </c:val>
          <c:extLst>
            <c:ext xmlns:c16="http://schemas.microsoft.com/office/drawing/2014/chart" uri="{C3380CC4-5D6E-409C-BE32-E72D297353CC}">
              <c16:uniqueId val="{00000000-167F-D44C-B65E-2D9598F1B301}"/>
            </c:ext>
          </c:extLst>
        </c:ser>
        <c:ser>
          <c:idx val="1"/>
          <c:order val="1"/>
          <c:tx>
            <c:strRef>
              <c:f>Sheet1!$C$114</c:f>
              <c:strCache>
                <c:ptCount val="1"/>
                <c:pt idx="0">
                  <c:v>流入人口</c:v>
                </c:pt>
              </c:strCache>
            </c:strRef>
          </c:tx>
          <c:spPr>
            <a:solidFill>
              <a:schemeClr val="accent2"/>
            </a:solidFill>
            <a:ln>
              <a:noFill/>
            </a:ln>
            <a:effectLst/>
          </c:spPr>
          <c:invertIfNegative val="0"/>
          <c:cat>
            <c:strRef>
              <c:f>Sheet1!$A$115:$A$117</c:f>
              <c:strCache>
                <c:ptCount val="3"/>
                <c:pt idx="0">
                  <c:v>白石区</c:v>
                </c:pt>
                <c:pt idx="1">
                  <c:v>厚別区</c:v>
                </c:pt>
                <c:pt idx="2">
                  <c:v>清田区</c:v>
                </c:pt>
              </c:strCache>
            </c:strRef>
          </c:cat>
          <c:val>
            <c:numRef>
              <c:f>Sheet1!$C$115:$C$117</c:f>
              <c:numCache>
                <c:formatCode>#,##0;"△"#,##0;"－"</c:formatCode>
                <c:ptCount val="3"/>
                <c:pt idx="0">
                  <c:v>46193</c:v>
                </c:pt>
                <c:pt idx="1">
                  <c:v>26017</c:v>
                </c:pt>
                <c:pt idx="2">
                  <c:v>14696</c:v>
                </c:pt>
              </c:numCache>
            </c:numRef>
          </c:val>
          <c:extLst>
            <c:ext xmlns:c16="http://schemas.microsoft.com/office/drawing/2014/chart" uri="{C3380CC4-5D6E-409C-BE32-E72D297353CC}">
              <c16:uniqueId val="{00000001-167F-D44C-B65E-2D9598F1B301}"/>
            </c:ext>
          </c:extLst>
        </c:ser>
        <c:dLbls>
          <c:showLegendKey val="0"/>
          <c:showVal val="0"/>
          <c:showCatName val="0"/>
          <c:showSerName val="0"/>
          <c:showPercent val="0"/>
          <c:showBubbleSize val="0"/>
        </c:dLbls>
        <c:gapWidth val="219"/>
        <c:overlap val="-27"/>
        <c:axId val="1462913375"/>
        <c:axId val="1427379871"/>
      </c:barChart>
      <c:catAx>
        <c:axId val="1462913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27379871"/>
        <c:crosses val="autoZero"/>
        <c:auto val="1"/>
        <c:lblAlgn val="ctr"/>
        <c:lblOffset val="100"/>
        <c:noMultiLvlLbl val="0"/>
      </c:catAx>
      <c:valAx>
        <c:axId val="1427379871"/>
        <c:scaling>
          <c:orientation val="minMax"/>
        </c:scaling>
        <c:delete val="0"/>
        <c:axPos val="l"/>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913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Sheet1!$B$121</c:f>
              <c:strCache>
                <c:ptCount val="1"/>
                <c:pt idx="0">
                  <c:v>常住人口</c:v>
                </c:pt>
              </c:strCache>
            </c:strRef>
          </c:tx>
          <c:spPr>
            <a:solidFill>
              <a:schemeClr val="accent1"/>
            </a:solidFill>
            <a:ln>
              <a:noFill/>
            </a:ln>
            <a:effectLst/>
          </c:spPr>
          <c:invertIfNegative val="0"/>
          <c:cat>
            <c:strRef>
              <c:f>Sheet1!$A$122:$A$124</c:f>
              <c:strCache>
                <c:ptCount val="3"/>
                <c:pt idx="0">
                  <c:v>白石区</c:v>
                </c:pt>
                <c:pt idx="1">
                  <c:v>厚別区</c:v>
                </c:pt>
                <c:pt idx="2">
                  <c:v>清田区</c:v>
                </c:pt>
              </c:strCache>
            </c:strRef>
          </c:cat>
          <c:val>
            <c:numRef>
              <c:f>Sheet1!$B$122:$B$124</c:f>
              <c:numCache>
                <c:formatCode>#,##0;"△"#,##0;"－"</c:formatCode>
                <c:ptCount val="3"/>
                <c:pt idx="0">
                  <c:v>209584</c:v>
                </c:pt>
                <c:pt idx="1">
                  <c:v>127767</c:v>
                </c:pt>
                <c:pt idx="2">
                  <c:v>115726</c:v>
                </c:pt>
              </c:numCache>
            </c:numRef>
          </c:val>
          <c:extLst>
            <c:ext xmlns:c16="http://schemas.microsoft.com/office/drawing/2014/chart" uri="{C3380CC4-5D6E-409C-BE32-E72D297353CC}">
              <c16:uniqueId val="{00000000-6019-4548-82E1-ECDFB4D01BAE}"/>
            </c:ext>
          </c:extLst>
        </c:ser>
        <c:dLbls>
          <c:showLegendKey val="0"/>
          <c:showVal val="0"/>
          <c:showCatName val="0"/>
          <c:showSerName val="0"/>
          <c:showPercent val="0"/>
          <c:showBubbleSize val="0"/>
        </c:dLbls>
        <c:gapWidth val="219"/>
        <c:overlap val="-27"/>
        <c:axId val="1462684095"/>
        <c:axId val="1463964895"/>
      </c:barChart>
      <c:catAx>
        <c:axId val="1462684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3964895"/>
        <c:crosses val="autoZero"/>
        <c:auto val="1"/>
        <c:lblAlgn val="ctr"/>
        <c:lblOffset val="100"/>
        <c:noMultiLvlLbl val="0"/>
      </c:catAx>
      <c:valAx>
        <c:axId val="1463964895"/>
        <c:scaling>
          <c:orientation val="minMax"/>
        </c:scaling>
        <c:delete val="0"/>
        <c:axPos val="l"/>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26840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福祉施設数</a:t>
            </a:r>
            <a:endParaRPr lang="en-US" altLang="ja-JP"/>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'16-11(1)'!$D$21</c:f>
              <c:strCache>
                <c:ptCount val="1"/>
                <c:pt idx="0">
                  <c:v>老人福祉施設</c:v>
                </c:pt>
              </c:strCache>
            </c:strRef>
          </c:tx>
          <c:spPr>
            <a:solidFill>
              <a:schemeClr val="accent1"/>
            </a:solidFill>
            <a:ln>
              <a:noFill/>
            </a:ln>
            <a:effectLst/>
          </c:spPr>
          <c:invertIfNegative val="0"/>
          <c:cat>
            <c:strRef>
              <c:f>'16-11(1)'!$C$22:$C$27</c:f>
              <c:strCache>
                <c:ptCount val="6"/>
                <c:pt idx="0">
                  <c:v>平成24年度</c:v>
                </c:pt>
                <c:pt idx="1">
                  <c:v>25年度</c:v>
                </c:pt>
                <c:pt idx="2">
                  <c:v>26年度</c:v>
                </c:pt>
                <c:pt idx="3">
                  <c:v>27年度</c:v>
                </c:pt>
                <c:pt idx="4">
                  <c:v>28年度</c:v>
                </c:pt>
                <c:pt idx="5">
                  <c:v>29年度</c:v>
                </c:pt>
              </c:strCache>
            </c:strRef>
          </c:cat>
          <c:val>
            <c:numRef>
              <c:f>'16-11(1)'!$D$22:$D$27</c:f>
              <c:numCache>
                <c:formatCode>#,##0;"△"#,##0;"－"</c:formatCode>
                <c:ptCount val="6"/>
                <c:pt idx="0">
                  <c:v>39</c:v>
                </c:pt>
                <c:pt idx="1">
                  <c:v>39</c:v>
                </c:pt>
                <c:pt idx="2">
                  <c:v>39</c:v>
                </c:pt>
                <c:pt idx="3">
                  <c:v>39</c:v>
                </c:pt>
                <c:pt idx="4">
                  <c:v>39</c:v>
                </c:pt>
                <c:pt idx="5">
                  <c:v>39</c:v>
                </c:pt>
              </c:numCache>
            </c:numRef>
          </c:val>
          <c:extLst>
            <c:ext xmlns:c16="http://schemas.microsoft.com/office/drawing/2014/chart" uri="{C3380CC4-5D6E-409C-BE32-E72D297353CC}">
              <c16:uniqueId val="{00000000-38C2-BE4D-B434-B8E118B8913C}"/>
            </c:ext>
          </c:extLst>
        </c:ser>
        <c:ser>
          <c:idx val="1"/>
          <c:order val="1"/>
          <c:tx>
            <c:strRef>
              <c:f>'16-11(1)'!$E$21</c:f>
              <c:strCache>
                <c:ptCount val="1"/>
                <c:pt idx="0">
                  <c:v>障害福祉施設</c:v>
                </c:pt>
              </c:strCache>
            </c:strRef>
          </c:tx>
          <c:spPr>
            <a:solidFill>
              <a:schemeClr val="accent2"/>
            </a:solidFill>
            <a:ln>
              <a:noFill/>
            </a:ln>
            <a:effectLst/>
          </c:spPr>
          <c:invertIfNegative val="0"/>
          <c:cat>
            <c:strRef>
              <c:f>'16-11(1)'!$C$22:$C$27</c:f>
              <c:strCache>
                <c:ptCount val="6"/>
                <c:pt idx="0">
                  <c:v>平成24年度</c:v>
                </c:pt>
                <c:pt idx="1">
                  <c:v>25年度</c:v>
                </c:pt>
                <c:pt idx="2">
                  <c:v>26年度</c:v>
                </c:pt>
                <c:pt idx="3">
                  <c:v>27年度</c:v>
                </c:pt>
                <c:pt idx="4">
                  <c:v>28年度</c:v>
                </c:pt>
                <c:pt idx="5">
                  <c:v>29年度</c:v>
                </c:pt>
              </c:strCache>
            </c:strRef>
          </c:cat>
          <c:val>
            <c:numRef>
              <c:f>'16-11(1)'!$E$22:$E$27</c:f>
              <c:numCache>
                <c:formatCode>#,##0;"△"#,##0;"－"</c:formatCode>
                <c:ptCount val="6"/>
                <c:pt idx="0">
                  <c:v>91</c:v>
                </c:pt>
                <c:pt idx="1">
                  <c:v>83</c:v>
                </c:pt>
                <c:pt idx="2">
                  <c:v>87</c:v>
                </c:pt>
                <c:pt idx="3">
                  <c:v>88</c:v>
                </c:pt>
                <c:pt idx="4">
                  <c:v>85</c:v>
                </c:pt>
                <c:pt idx="5">
                  <c:v>86</c:v>
                </c:pt>
              </c:numCache>
            </c:numRef>
          </c:val>
          <c:extLst>
            <c:ext xmlns:c16="http://schemas.microsoft.com/office/drawing/2014/chart" uri="{C3380CC4-5D6E-409C-BE32-E72D297353CC}">
              <c16:uniqueId val="{00000001-38C2-BE4D-B434-B8E118B8913C}"/>
            </c:ext>
          </c:extLst>
        </c:ser>
        <c:ser>
          <c:idx val="2"/>
          <c:order val="2"/>
          <c:tx>
            <c:strRef>
              <c:f>'16-11(1)'!$F$21</c:f>
              <c:strCache>
                <c:ptCount val="1"/>
                <c:pt idx="0">
                  <c:v>児童福祉施設</c:v>
                </c:pt>
              </c:strCache>
            </c:strRef>
          </c:tx>
          <c:spPr>
            <a:solidFill>
              <a:schemeClr val="accent3"/>
            </a:solidFill>
            <a:ln>
              <a:noFill/>
            </a:ln>
            <a:effectLst/>
          </c:spPr>
          <c:invertIfNegative val="0"/>
          <c:cat>
            <c:strRef>
              <c:f>'16-11(1)'!$C$22:$C$27</c:f>
              <c:strCache>
                <c:ptCount val="6"/>
                <c:pt idx="0">
                  <c:v>平成24年度</c:v>
                </c:pt>
                <c:pt idx="1">
                  <c:v>25年度</c:v>
                </c:pt>
                <c:pt idx="2">
                  <c:v>26年度</c:v>
                </c:pt>
                <c:pt idx="3">
                  <c:v>27年度</c:v>
                </c:pt>
                <c:pt idx="4">
                  <c:v>28年度</c:v>
                </c:pt>
                <c:pt idx="5">
                  <c:v>29年度</c:v>
                </c:pt>
              </c:strCache>
            </c:strRef>
          </c:cat>
          <c:val>
            <c:numRef>
              <c:f>'16-11(1)'!$F$22:$F$27</c:f>
              <c:numCache>
                <c:formatCode>#,##0;"△"#,##0;"－"</c:formatCode>
                <c:ptCount val="6"/>
                <c:pt idx="0">
                  <c:v>360</c:v>
                </c:pt>
                <c:pt idx="1">
                  <c:v>371</c:v>
                </c:pt>
                <c:pt idx="2">
                  <c:v>386</c:v>
                </c:pt>
                <c:pt idx="3">
                  <c:v>456</c:v>
                </c:pt>
                <c:pt idx="4">
                  <c:v>495</c:v>
                </c:pt>
                <c:pt idx="5">
                  <c:v>518</c:v>
                </c:pt>
              </c:numCache>
            </c:numRef>
          </c:val>
          <c:extLst>
            <c:ext xmlns:c16="http://schemas.microsoft.com/office/drawing/2014/chart" uri="{C3380CC4-5D6E-409C-BE32-E72D297353CC}">
              <c16:uniqueId val="{00000002-38C2-BE4D-B434-B8E118B8913C}"/>
            </c:ext>
          </c:extLst>
        </c:ser>
        <c:dLbls>
          <c:showLegendKey val="0"/>
          <c:showVal val="0"/>
          <c:showCatName val="0"/>
          <c:showSerName val="0"/>
          <c:showPercent val="0"/>
          <c:showBubbleSize val="0"/>
        </c:dLbls>
        <c:gapWidth val="150"/>
        <c:axId val="1460509919"/>
        <c:axId val="1435014719"/>
      </c:barChart>
      <c:catAx>
        <c:axId val="1460509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35014719"/>
        <c:crosses val="autoZero"/>
        <c:auto val="1"/>
        <c:lblAlgn val="ctr"/>
        <c:lblOffset val="100"/>
        <c:noMultiLvlLbl val="0"/>
      </c:catAx>
      <c:valAx>
        <c:axId val="1435014719"/>
        <c:scaling>
          <c:orientation val="minMax"/>
        </c:scaling>
        <c:delete val="0"/>
        <c:axPos val="l"/>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60509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介護等施設数</a:t>
            </a:r>
            <a:endParaRPr lang="en-US" altLang="ja-JP"/>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Sheet1!$C$5</c:f>
              <c:strCache>
                <c:ptCount val="1"/>
                <c:pt idx="0">
                  <c:v>平成24年</c:v>
                </c:pt>
              </c:strCache>
            </c:strRef>
          </c:tx>
          <c:spPr>
            <a:solidFill>
              <a:schemeClr val="accent1"/>
            </a:solidFill>
            <a:ln>
              <a:noFill/>
            </a:ln>
            <a:effectLst/>
          </c:spPr>
          <c:invertIfNegative val="0"/>
          <c:cat>
            <c:strRef>
              <c:f>Sheet1!$B$6:$B$12</c:f>
              <c:strCache>
                <c:ptCount val="7"/>
                <c:pt idx="0">
                  <c:v>介護老人施設</c:v>
                </c:pt>
                <c:pt idx="1">
                  <c:v>介護老人保健施設</c:v>
                </c:pt>
                <c:pt idx="2">
                  <c:v>介護療養型医療施設</c:v>
                </c:pt>
                <c:pt idx="3">
                  <c:v>訪問介護</c:v>
                </c:pt>
                <c:pt idx="4">
                  <c:v>訪問看護ステーション</c:v>
                </c:pt>
                <c:pt idx="5">
                  <c:v>通所介護</c:v>
                </c:pt>
                <c:pt idx="6">
                  <c:v>通所介護リハビリテーション</c:v>
                </c:pt>
              </c:strCache>
            </c:strRef>
          </c:cat>
          <c:val>
            <c:numRef>
              <c:f>Sheet1!$C$6:$C$12</c:f>
              <c:numCache>
                <c:formatCode>#,##0;"△"#,##0;"－"</c:formatCode>
                <c:ptCount val="7"/>
                <c:pt idx="0">
                  <c:v>3424</c:v>
                </c:pt>
                <c:pt idx="1">
                  <c:v>3522</c:v>
                </c:pt>
                <c:pt idx="2">
                  <c:v>2018</c:v>
                </c:pt>
                <c:pt idx="3">
                  <c:v>11720</c:v>
                </c:pt>
                <c:pt idx="4">
                  <c:v>4567</c:v>
                </c:pt>
                <c:pt idx="5">
                  <c:v>12059</c:v>
                </c:pt>
                <c:pt idx="6">
                  <c:v>5087</c:v>
                </c:pt>
              </c:numCache>
            </c:numRef>
          </c:val>
          <c:extLst>
            <c:ext xmlns:c16="http://schemas.microsoft.com/office/drawing/2014/chart" uri="{C3380CC4-5D6E-409C-BE32-E72D297353CC}">
              <c16:uniqueId val="{00000000-A046-A742-A077-22771C09582F}"/>
            </c:ext>
          </c:extLst>
        </c:ser>
        <c:ser>
          <c:idx val="1"/>
          <c:order val="1"/>
          <c:tx>
            <c:strRef>
              <c:f>Sheet1!$D$5</c:f>
              <c:strCache>
                <c:ptCount val="1"/>
                <c:pt idx="0">
                  <c:v>平成25年</c:v>
                </c:pt>
              </c:strCache>
            </c:strRef>
          </c:tx>
          <c:spPr>
            <a:solidFill>
              <a:schemeClr val="accent2"/>
            </a:solidFill>
            <a:ln>
              <a:noFill/>
            </a:ln>
            <a:effectLst/>
          </c:spPr>
          <c:invertIfNegative val="0"/>
          <c:cat>
            <c:strRef>
              <c:f>Sheet1!$B$6:$B$12</c:f>
              <c:strCache>
                <c:ptCount val="7"/>
                <c:pt idx="0">
                  <c:v>介護老人施設</c:v>
                </c:pt>
                <c:pt idx="1">
                  <c:v>介護老人保健施設</c:v>
                </c:pt>
                <c:pt idx="2">
                  <c:v>介護療養型医療施設</c:v>
                </c:pt>
                <c:pt idx="3">
                  <c:v>訪問介護</c:v>
                </c:pt>
                <c:pt idx="4">
                  <c:v>訪問看護ステーション</c:v>
                </c:pt>
                <c:pt idx="5">
                  <c:v>通所介護</c:v>
                </c:pt>
                <c:pt idx="6">
                  <c:v>通所介護リハビリテーション</c:v>
                </c:pt>
              </c:strCache>
            </c:strRef>
          </c:cat>
          <c:val>
            <c:numRef>
              <c:f>Sheet1!$D$6:$D$12</c:f>
              <c:numCache>
                <c:formatCode>#,##0;"△"#,##0;"－"</c:formatCode>
                <c:ptCount val="7"/>
                <c:pt idx="0">
                  <c:v>3922</c:v>
                </c:pt>
                <c:pt idx="1">
                  <c:v>3384</c:v>
                </c:pt>
                <c:pt idx="2">
                  <c:v>1675</c:v>
                </c:pt>
                <c:pt idx="3">
                  <c:v>12097</c:v>
                </c:pt>
                <c:pt idx="4">
                  <c:v>5260</c:v>
                </c:pt>
                <c:pt idx="5">
                  <c:v>13707</c:v>
                </c:pt>
                <c:pt idx="6">
                  <c:v>5229</c:v>
                </c:pt>
              </c:numCache>
            </c:numRef>
          </c:val>
          <c:extLst>
            <c:ext xmlns:c16="http://schemas.microsoft.com/office/drawing/2014/chart" uri="{C3380CC4-5D6E-409C-BE32-E72D297353CC}">
              <c16:uniqueId val="{00000001-A046-A742-A077-22771C09582F}"/>
            </c:ext>
          </c:extLst>
        </c:ser>
        <c:ser>
          <c:idx val="2"/>
          <c:order val="2"/>
          <c:tx>
            <c:strRef>
              <c:f>Sheet1!$E$5</c:f>
              <c:strCache>
                <c:ptCount val="1"/>
                <c:pt idx="0">
                  <c:v>平成26年</c:v>
                </c:pt>
              </c:strCache>
            </c:strRef>
          </c:tx>
          <c:spPr>
            <a:solidFill>
              <a:schemeClr val="accent3"/>
            </a:solidFill>
            <a:ln>
              <a:noFill/>
            </a:ln>
            <a:effectLst/>
          </c:spPr>
          <c:invertIfNegative val="0"/>
          <c:cat>
            <c:strRef>
              <c:f>Sheet1!$B$6:$B$12</c:f>
              <c:strCache>
                <c:ptCount val="7"/>
                <c:pt idx="0">
                  <c:v>介護老人施設</c:v>
                </c:pt>
                <c:pt idx="1">
                  <c:v>介護老人保健施設</c:v>
                </c:pt>
                <c:pt idx="2">
                  <c:v>介護療養型医療施設</c:v>
                </c:pt>
                <c:pt idx="3">
                  <c:v>訪問介護</c:v>
                </c:pt>
                <c:pt idx="4">
                  <c:v>訪問看護ステーション</c:v>
                </c:pt>
                <c:pt idx="5">
                  <c:v>通所介護</c:v>
                </c:pt>
                <c:pt idx="6">
                  <c:v>通所介護リハビリテーション</c:v>
                </c:pt>
              </c:strCache>
            </c:strRef>
          </c:cat>
          <c:val>
            <c:numRef>
              <c:f>Sheet1!$E$6:$E$12</c:f>
              <c:numCache>
                <c:formatCode>#,##0;"△"#,##0;"－"</c:formatCode>
                <c:ptCount val="7"/>
                <c:pt idx="0">
                  <c:v>4409</c:v>
                </c:pt>
                <c:pt idx="1">
                  <c:v>3696</c:v>
                </c:pt>
                <c:pt idx="2">
                  <c:v>1311</c:v>
                </c:pt>
                <c:pt idx="3">
                  <c:v>12680</c:v>
                </c:pt>
                <c:pt idx="4">
                  <c:v>5883</c:v>
                </c:pt>
                <c:pt idx="5">
                  <c:v>15739</c:v>
                </c:pt>
                <c:pt idx="6">
                  <c:v>5434</c:v>
                </c:pt>
              </c:numCache>
            </c:numRef>
          </c:val>
          <c:extLst>
            <c:ext xmlns:c16="http://schemas.microsoft.com/office/drawing/2014/chart" uri="{C3380CC4-5D6E-409C-BE32-E72D297353CC}">
              <c16:uniqueId val="{00000002-A046-A742-A077-22771C09582F}"/>
            </c:ext>
          </c:extLst>
        </c:ser>
        <c:ser>
          <c:idx val="3"/>
          <c:order val="3"/>
          <c:tx>
            <c:strRef>
              <c:f>Sheet1!$F$5</c:f>
              <c:strCache>
                <c:ptCount val="1"/>
                <c:pt idx="0">
                  <c:v>平成27年</c:v>
                </c:pt>
              </c:strCache>
            </c:strRef>
          </c:tx>
          <c:spPr>
            <a:solidFill>
              <a:schemeClr val="accent4"/>
            </a:solidFill>
            <a:ln>
              <a:noFill/>
            </a:ln>
            <a:effectLst/>
          </c:spPr>
          <c:invertIfNegative val="0"/>
          <c:cat>
            <c:strRef>
              <c:f>Sheet1!$B$6:$B$12</c:f>
              <c:strCache>
                <c:ptCount val="7"/>
                <c:pt idx="0">
                  <c:v>介護老人施設</c:v>
                </c:pt>
                <c:pt idx="1">
                  <c:v>介護老人保健施設</c:v>
                </c:pt>
                <c:pt idx="2">
                  <c:v>介護療養型医療施設</c:v>
                </c:pt>
                <c:pt idx="3">
                  <c:v>訪問介護</c:v>
                </c:pt>
                <c:pt idx="4">
                  <c:v>訪問看護ステーション</c:v>
                </c:pt>
                <c:pt idx="5">
                  <c:v>通所介護</c:v>
                </c:pt>
                <c:pt idx="6">
                  <c:v>通所介護リハビリテーション</c:v>
                </c:pt>
              </c:strCache>
            </c:strRef>
          </c:cat>
          <c:val>
            <c:numRef>
              <c:f>Sheet1!$F$6:$F$12</c:f>
              <c:numCache>
                <c:formatCode>#,##0;"△"#,##0;"－"</c:formatCode>
                <c:ptCount val="7"/>
                <c:pt idx="0">
                  <c:v>4590</c:v>
                </c:pt>
                <c:pt idx="1">
                  <c:v>3410</c:v>
                </c:pt>
                <c:pt idx="2">
                  <c:v>1164</c:v>
                </c:pt>
                <c:pt idx="3">
                  <c:v>12846</c:v>
                </c:pt>
                <c:pt idx="4">
                  <c:v>6944</c:v>
                </c:pt>
                <c:pt idx="5">
                  <c:v>16448</c:v>
                </c:pt>
                <c:pt idx="6">
                  <c:v>4998</c:v>
                </c:pt>
              </c:numCache>
            </c:numRef>
          </c:val>
          <c:extLst>
            <c:ext xmlns:c16="http://schemas.microsoft.com/office/drawing/2014/chart" uri="{C3380CC4-5D6E-409C-BE32-E72D297353CC}">
              <c16:uniqueId val="{00000003-A046-A742-A077-22771C09582F}"/>
            </c:ext>
          </c:extLst>
        </c:ser>
        <c:ser>
          <c:idx val="4"/>
          <c:order val="4"/>
          <c:tx>
            <c:strRef>
              <c:f>Sheet1!$G$5</c:f>
              <c:strCache>
                <c:ptCount val="1"/>
                <c:pt idx="0">
                  <c:v>平成28年</c:v>
                </c:pt>
              </c:strCache>
            </c:strRef>
          </c:tx>
          <c:spPr>
            <a:solidFill>
              <a:schemeClr val="accent5"/>
            </a:solidFill>
            <a:ln>
              <a:noFill/>
            </a:ln>
            <a:effectLst/>
          </c:spPr>
          <c:invertIfNegative val="0"/>
          <c:cat>
            <c:strRef>
              <c:f>Sheet1!$B$6:$B$12</c:f>
              <c:strCache>
                <c:ptCount val="7"/>
                <c:pt idx="0">
                  <c:v>介護老人施設</c:v>
                </c:pt>
                <c:pt idx="1">
                  <c:v>介護老人保健施設</c:v>
                </c:pt>
                <c:pt idx="2">
                  <c:v>介護療養型医療施設</c:v>
                </c:pt>
                <c:pt idx="3">
                  <c:v>訪問介護</c:v>
                </c:pt>
                <c:pt idx="4">
                  <c:v>訪問看護ステーション</c:v>
                </c:pt>
                <c:pt idx="5">
                  <c:v>通所介護</c:v>
                </c:pt>
                <c:pt idx="6">
                  <c:v>通所介護リハビリテーション</c:v>
                </c:pt>
              </c:strCache>
            </c:strRef>
          </c:cat>
          <c:val>
            <c:numRef>
              <c:f>Sheet1!$G$6:$G$12</c:f>
              <c:numCache>
                <c:formatCode>#,##0;"△"#,##0;"－"</c:formatCode>
                <c:ptCount val="7"/>
                <c:pt idx="0">
                  <c:v>4430</c:v>
                </c:pt>
                <c:pt idx="1">
                  <c:v>3384</c:v>
                </c:pt>
                <c:pt idx="2">
                  <c:v>842</c:v>
                </c:pt>
                <c:pt idx="3">
                  <c:v>13760</c:v>
                </c:pt>
                <c:pt idx="4">
                  <c:v>8042</c:v>
                </c:pt>
                <c:pt idx="5">
                  <c:v>12133</c:v>
                </c:pt>
                <c:pt idx="6">
                  <c:v>4709</c:v>
                </c:pt>
              </c:numCache>
            </c:numRef>
          </c:val>
          <c:extLst>
            <c:ext xmlns:c16="http://schemas.microsoft.com/office/drawing/2014/chart" uri="{C3380CC4-5D6E-409C-BE32-E72D297353CC}">
              <c16:uniqueId val="{00000004-A046-A742-A077-22771C09582F}"/>
            </c:ext>
          </c:extLst>
        </c:ser>
        <c:ser>
          <c:idx val="5"/>
          <c:order val="5"/>
          <c:tx>
            <c:strRef>
              <c:f>Sheet1!$H$5</c:f>
              <c:strCache>
                <c:ptCount val="1"/>
                <c:pt idx="0">
                  <c:v>平成29年</c:v>
                </c:pt>
              </c:strCache>
            </c:strRef>
          </c:tx>
          <c:spPr>
            <a:solidFill>
              <a:schemeClr val="accent6"/>
            </a:solidFill>
            <a:ln>
              <a:noFill/>
            </a:ln>
            <a:effectLst/>
          </c:spPr>
          <c:invertIfNegative val="0"/>
          <c:cat>
            <c:strRef>
              <c:f>Sheet1!$B$6:$B$12</c:f>
              <c:strCache>
                <c:ptCount val="7"/>
                <c:pt idx="0">
                  <c:v>介護老人施設</c:v>
                </c:pt>
                <c:pt idx="1">
                  <c:v>介護老人保健施設</c:v>
                </c:pt>
                <c:pt idx="2">
                  <c:v>介護療養型医療施設</c:v>
                </c:pt>
                <c:pt idx="3">
                  <c:v>訪問介護</c:v>
                </c:pt>
                <c:pt idx="4">
                  <c:v>訪問看護ステーション</c:v>
                </c:pt>
                <c:pt idx="5">
                  <c:v>通所介護</c:v>
                </c:pt>
                <c:pt idx="6">
                  <c:v>通所介護リハビリテーション</c:v>
                </c:pt>
              </c:strCache>
            </c:strRef>
          </c:cat>
          <c:val>
            <c:numRef>
              <c:f>Sheet1!$H$6:$H$12</c:f>
              <c:numCache>
                <c:formatCode>#,##0;"△"#,##0;"－"</c:formatCode>
                <c:ptCount val="7"/>
                <c:pt idx="0">
                  <c:v>4998</c:v>
                </c:pt>
                <c:pt idx="1">
                  <c:v>3705</c:v>
                </c:pt>
                <c:pt idx="2">
                  <c:v>572</c:v>
                </c:pt>
                <c:pt idx="3">
                  <c:v>14212</c:v>
                </c:pt>
                <c:pt idx="4">
                  <c:v>8922</c:v>
                </c:pt>
                <c:pt idx="5">
                  <c:v>12437</c:v>
                </c:pt>
                <c:pt idx="6">
                  <c:v>5211</c:v>
                </c:pt>
              </c:numCache>
            </c:numRef>
          </c:val>
          <c:extLst>
            <c:ext xmlns:c16="http://schemas.microsoft.com/office/drawing/2014/chart" uri="{C3380CC4-5D6E-409C-BE32-E72D297353CC}">
              <c16:uniqueId val="{00000005-A046-A742-A077-22771C09582F}"/>
            </c:ext>
          </c:extLst>
        </c:ser>
        <c:dLbls>
          <c:showLegendKey val="0"/>
          <c:showVal val="0"/>
          <c:showCatName val="0"/>
          <c:showSerName val="0"/>
          <c:showPercent val="0"/>
          <c:showBubbleSize val="0"/>
        </c:dLbls>
        <c:gapWidth val="219"/>
        <c:overlap val="-27"/>
        <c:axId val="1397875919"/>
        <c:axId val="1432008591"/>
      </c:barChart>
      <c:catAx>
        <c:axId val="139787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1432008591"/>
        <c:crosses val="autoZero"/>
        <c:auto val="1"/>
        <c:lblAlgn val="ctr"/>
        <c:lblOffset val="100"/>
        <c:noMultiLvlLbl val="0"/>
      </c:catAx>
      <c:valAx>
        <c:axId val="1432008591"/>
        <c:scaling>
          <c:orientation val="minMax"/>
        </c:scaling>
        <c:delete val="0"/>
        <c:axPos val="l"/>
        <c:majorGridlines>
          <c:spPr>
            <a:ln w="9525" cap="flat" cmpd="sng" algn="ctr">
              <a:solidFill>
                <a:schemeClr val="tx1">
                  <a:lumMod val="15000"/>
                  <a:lumOff val="85000"/>
                </a:schemeClr>
              </a:solidFill>
              <a:round/>
            </a:ln>
            <a:effectLst/>
          </c:spPr>
        </c:majorGridlines>
        <c:numFmt formatCode="#,##0;&quot;△&quot;#,##0;&quot;－&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397875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8A040-ECC3-3140-B545-E02446E5DF55}" type="datetimeFigureOut">
              <a:rPr kumimoji="1" lang="ja-JP" altLang="en-US" smtClean="0"/>
              <a:t>2019/4/14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B936A-7577-CB4D-A46A-A5602DB7D49B}" type="slidenum">
              <a:rPr kumimoji="1" lang="ja-JP" altLang="en-US" smtClean="0"/>
              <a:t>‹#›</a:t>
            </a:fld>
            <a:endParaRPr kumimoji="1" lang="ja-JP" altLang="en-US"/>
          </a:p>
        </p:txBody>
      </p:sp>
    </p:spTree>
    <p:extLst>
      <p:ext uri="{BB962C8B-B14F-4D97-AF65-F5344CB8AC3E}">
        <p14:creationId xmlns:p14="http://schemas.microsoft.com/office/powerpoint/2010/main" val="24891277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つまり、一見競合しているように見えるが、どの店も向いている方向性がバラバラで、経営方針がほぼ放任主義である。</a:t>
            </a:r>
            <a:endParaRPr kumimoji="1" lang="en-US" altLang="ja-JP" dirty="0"/>
          </a:p>
          <a:p>
            <a:r>
              <a:rPr kumimoji="1" lang="ja-JP" altLang="en-US"/>
              <a:t>収益がどのようになっているかはいささかわからないが、成果はさほど出ているようには見えない。</a:t>
            </a:r>
            <a:endParaRPr kumimoji="1" lang="en-US" altLang="ja-JP" dirty="0"/>
          </a:p>
          <a:p>
            <a:r>
              <a:rPr kumimoji="1" lang="ja-JP" altLang="en-US"/>
              <a:t>黒で囲った部分はどこに店を配置しても、ヘルスケア方面を向いて営業を行えば、儲かる可能性が出ている。</a:t>
            </a:r>
            <a:endParaRPr kumimoji="1" lang="en-US" altLang="ja-JP" dirty="0"/>
          </a:p>
          <a:p>
            <a:r>
              <a:rPr kumimoji="1" lang="ja-JP" altLang="en-US"/>
              <a:t>場合によっては薄利多売も可能であろう、と思われる。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24BB936A-7577-CB4D-A46A-A5602DB7D49B}" type="slidenum">
              <a:rPr kumimoji="1" lang="ja-JP" altLang="en-US" smtClean="0"/>
              <a:t>23</a:t>
            </a:fld>
            <a:endParaRPr kumimoji="1" lang="ja-JP" altLang="en-US"/>
          </a:p>
        </p:txBody>
      </p:sp>
    </p:spTree>
    <p:extLst>
      <p:ext uri="{BB962C8B-B14F-4D97-AF65-F5344CB8AC3E}">
        <p14:creationId xmlns:p14="http://schemas.microsoft.com/office/powerpoint/2010/main" val="37051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BB936A-7577-CB4D-A46A-A5602DB7D49B}" type="slidenum">
              <a:rPr kumimoji="1" lang="ja-JP" altLang="en-US" smtClean="0"/>
              <a:t>24</a:t>
            </a:fld>
            <a:endParaRPr kumimoji="1" lang="ja-JP" altLang="en-US"/>
          </a:p>
        </p:txBody>
      </p:sp>
    </p:spTree>
    <p:extLst>
      <p:ext uri="{BB962C8B-B14F-4D97-AF65-F5344CB8AC3E}">
        <p14:creationId xmlns:p14="http://schemas.microsoft.com/office/powerpoint/2010/main" val="325614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BB936A-7577-CB4D-A46A-A5602DB7D49B}" type="slidenum">
              <a:rPr kumimoji="1" lang="ja-JP" altLang="en-US" smtClean="0"/>
              <a:t>26</a:t>
            </a:fld>
            <a:endParaRPr kumimoji="1" lang="ja-JP" altLang="en-US"/>
          </a:p>
        </p:txBody>
      </p:sp>
    </p:spTree>
    <p:extLst>
      <p:ext uri="{BB962C8B-B14F-4D97-AF65-F5344CB8AC3E}">
        <p14:creationId xmlns:p14="http://schemas.microsoft.com/office/powerpoint/2010/main" val="57687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BB936A-7577-CB4D-A46A-A5602DB7D49B}" type="slidenum">
              <a:rPr kumimoji="1" lang="ja-JP" altLang="en-US" smtClean="0"/>
              <a:t>27</a:t>
            </a:fld>
            <a:endParaRPr kumimoji="1" lang="ja-JP" altLang="en-US"/>
          </a:p>
        </p:txBody>
      </p:sp>
    </p:spTree>
    <p:extLst>
      <p:ext uri="{BB962C8B-B14F-4D97-AF65-F5344CB8AC3E}">
        <p14:creationId xmlns:p14="http://schemas.microsoft.com/office/powerpoint/2010/main" val="244374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407967-1E73-D141-B977-8C29730535A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5C9423-6928-C149-884E-A9E479EEE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72112CD-E423-A44A-BA5C-503AD1879442}"/>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5" name="フッター プレースホルダー 4">
            <a:extLst>
              <a:ext uri="{FF2B5EF4-FFF2-40B4-BE49-F238E27FC236}">
                <a16:creationId xmlns:a16="http://schemas.microsoft.com/office/drawing/2014/main" id="{3EB008F8-5620-6447-A2DD-DDE47CBD68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6A24DA-9580-6543-9745-AB1AF85DDBEB}"/>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46593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E8E8B-6902-1C47-96A4-E083344D6B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8F1C42-5B9A-9D49-AD56-AB0350EF35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EA2CF8-98BE-DC4A-9894-7C528FB9E865}"/>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5" name="フッター プレースホルダー 4">
            <a:extLst>
              <a:ext uri="{FF2B5EF4-FFF2-40B4-BE49-F238E27FC236}">
                <a16:creationId xmlns:a16="http://schemas.microsoft.com/office/drawing/2014/main" id="{4674D7DA-8CEF-9F4C-A36F-C9AEF29BF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452490-D80C-EC4F-80BB-635FFF453614}"/>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387198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97781A-DEAB-6C4B-900F-D2C41F5E686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580E6B-7B66-D84C-9D36-95F35417509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53B7E-BB2D-EC4B-96E0-0DFA36DB5BBD}"/>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5" name="フッター プレースホルダー 4">
            <a:extLst>
              <a:ext uri="{FF2B5EF4-FFF2-40B4-BE49-F238E27FC236}">
                <a16:creationId xmlns:a16="http://schemas.microsoft.com/office/drawing/2014/main" id="{66AE7030-79C8-0D44-B171-0A7F7ACD45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4B592A-B32B-744D-826C-725167CEEF02}"/>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268655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5D5D3-EA19-5845-85BC-151CB19214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BE718-52F7-D341-9725-5EE6973682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C26C6C-E266-2148-8904-04A072E5ADE5}"/>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5" name="フッター プレースホルダー 4">
            <a:extLst>
              <a:ext uri="{FF2B5EF4-FFF2-40B4-BE49-F238E27FC236}">
                <a16:creationId xmlns:a16="http://schemas.microsoft.com/office/drawing/2014/main" id="{7073DB8F-AF94-0349-8235-DE534A81AE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197C46-BEE3-974D-823E-E6E87A666262}"/>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582270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759D9-A6FB-6745-88A2-5D8DC06129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69ED4-6C23-7C42-A327-F609F7201A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784108-EBE9-4F4C-AD4A-350DE31786F2}"/>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5" name="フッター プレースホルダー 4">
            <a:extLst>
              <a:ext uri="{FF2B5EF4-FFF2-40B4-BE49-F238E27FC236}">
                <a16:creationId xmlns:a16="http://schemas.microsoft.com/office/drawing/2014/main" id="{51C6BD21-F269-6949-B316-1530FEF000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D3AFD5-A975-DE4E-8A0F-927B407BADF6}"/>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428700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0B92F-81D5-0442-A90B-740380CBAA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7C3C54-602C-5E42-8E13-65480D4F76F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9FDA9B4-9B91-AA40-9554-45597A017F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ABC54D0-5CEC-A34D-A7A8-709236110AF2}"/>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6" name="フッター プレースホルダー 5">
            <a:extLst>
              <a:ext uri="{FF2B5EF4-FFF2-40B4-BE49-F238E27FC236}">
                <a16:creationId xmlns:a16="http://schemas.microsoft.com/office/drawing/2014/main" id="{359D6025-D16B-6142-BF3F-BD6B31C518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B54843-AD84-3B47-A97A-0D5AEC6540B9}"/>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326478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D417C-F113-4746-91C1-2EB47AB4E31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EE2FA6-D297-E443-9E36-D2D8DB433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6C21F5-968C-6349-B84F-DF9BDFF3F05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E0CE27-EF21-EE49-AA4E-9F22C426F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C7F6E0F-6C38-EA48-9FB9-574BFE2F80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4E2A26-24D1-374B-9E53-DAA36425AE04}"/>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8" name="フッター プレースホルダー 7">
            <a:extLst>
              <a:ext uri="{FF2B5EF4-FFF2-40B4-BE49-F238E27FC236}">
                <a16:creationId xmlns:a16="http://schemas.microsoft.com/office/drawing/2014/main" id="{BD3584A0-20AA-0D42-8F2B-15487B08F5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AF45ED-F871-9C47-B410-F78E47E7F108}"/>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357435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25EBE-40AE-324A-A91A-D45A5ED750B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0C02B62-2440-7244-86D6-A3FA8BB17E7C}"/>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4" name="フッター プレースホルダー 3">
            <a:extLst>
              <a:ext uri="{FF2B5EF4-FFF2-40B4-BE49-F238E27FC236}">
                <a16:creationId xmlns:a16="http://schemas.microsoft.com/office/drawing/2014/main" id="{D8E86D4E-7297-6942-8EC2-2A019EBCB7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9D1372-EB28-7445-A666-5C800E6BB5A4}"/>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304513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8B42D6-7E0A-694E-A5F5-D26803DD8F88}"/>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3" name="フッター プレースホルダー 2">
            <a:extLst>
              <a:ext uri="{FF2B5EF4-FFF2-40B4-BE49-F238E27FC236}">
                <a16:creationId xmlns:a16="http://schemas.microsoft.com/office/drawing/2014/main" id="{61214F6F-D12F-AE49-902E-1FEDE1BCDD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3A77C6-B26E-8B43-BD97-6098FE4838B5}"/>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46936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DFF5-9BD7-E84B-9C50-3A4B503FCD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3AE145-7129-9448-A7BC-1AF1E80F4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F5B651-FCD0-9042-AE5A-680287DBB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EE244-9878-B14E-AF7F-6F1EFD166164}"/>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6" name="フッター プレースホルダー 5">
            <a:extLst>
              <a:ext uri="{FF2B5EF4-FFF2-40B4-BE49-F238E27FC236}">
                <a16:creationId xmlns:a16="http://schemas.microsoft.com/office/drawing/2014/main" id="{C9BE1A40-6677-8D4E-9E32-C8E0BE1CB2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04D44A-7B3D-B442-BC0B-6589DF861108}"/>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219776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7EDC25-0C23-2F48-8CBA-6FEDB92E31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CE00722-4D17-644B-83E9-9C522D7A1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5F3F1F8-A959-1B40-88D0-C8C340D9C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58DB04-8B4D-684A-AB67-8C02F880E1DD}"/>
              </a:ext>
            </a:extLst>
          </p:cNvPr>
          <p:cNvSpPr>
            <a:spLocks noGrp="1"/>
          </p:cNvSpPr>
          <p:nvPr>
            <p:ph type="dt" sz="half" idx="10"/>
          </p:nvPr>
        </p:nvSpPr>
        <p:spPr/>
        <p:txBody>
          <a:bodyPr/>
          <a:lstStyle/>
          <a:p>
            <a:fld id="{05C9FB84-5272-264F-AA8E-FEDC9CE668E5}" type="datetimeFigureOut">
              <a:rPr kumimoji="1" lang="ja-JP" altLang="en-US" smtClean="0"/>
              <a:t>2019/4/13</a:t>
            </a:fld>
            <a:endParaRPr kumimoji="1" lang="ja-JP" altLang="en-US"/>
          </a:p>
        </p:txBody>
      </p:sp>
      <p:sp>
        <p:nvSpPr>
          <p:cNvPr id="6" name="フッター プレースホルダー 5">
            <a:extLst>
              <a:ext uri="{FF2B5EF4-FFF2-40B4-BE49-F238E27FC236}">
                <a16:creationId xmlns:a16="http://schemas.microsoft.com/office/drawing/2014/main" id="{A9F5857E-1550-9841-8B00-46A688266E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70E44D-A228-1947-B554-404711247864}"/>
              </a:ext>
            </a:extLst>
          </p:cNvPr>
          <p:cNvSpPr>
            <a:spLocks noGrp="1"/>
          </p:cNvSpPr>
          <p:nvPr>
            <p:ph type="sldNum" sz="quarter" idx="12"/>
          </p:nvPr>
        </p:nvSpPr>
        <p:spPr/>
        <p:txBody>
          <a:body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123914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109264-848C-E348-B1EB-89E42DF489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B927DEE-EE7B-7B40-A1A4-711768FB0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C7E134-8F2D-A442-AA0E-B009FCA9F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9FB84-5272-264F-AA8E-FEDC9CE668E5}" type="datetimeFigureOut">
              <a:rPr kumimoji="1" lang="ja-JP" altLang="en-US" smtClean="0"/>
              <a:t>2019/4/13</a:t>
            </a:fld>
            <a:endParaRPr kumimoji="1" lang="ja-JP" altLang="en-US"/>
          </a:p>
        </p:txBody>
      </p:sp>
      <p:sp>
        <p:nvSpPr>
          <p:cNvPr id="5" name="フッター プレースホルダー 4">
            <a:extLst>
              <a:ext uri="{FF2B5EF4-FFF2-40B4-BE49-F238E27FC236}">
                <a16:creationId xmlns:a16="http://schemas.microsoft.com/office/drawing/2014/main" id="{68B8D0B1-28DD-C243-AF05-8F882524A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C9775BE-CFE0-F34F-94E9-141691BFB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DB9F2-3627-8042-9266-C84C4E3E9917}" type="slidenum">
              <a:rPr kumimoji="1" lang="ja-JP" altLang="en-US" smtClean="0"/>
              <a:t>‹#›</a:t>
            </a:fld>
            <a:endParaRPr kumimoji="1" lang="ja-JP" altLang="en-US"/>
          </a:p>
        </p:txBody>
      </p:sp>
    </p:spTree>
    <p:extLst>
      <p:ext uri="{BB962C8B-B14F-4D97-AF65-F5344CB8AC3E}">
        <p14:creationId xmlns:p14="http://schemas.microsoft.com/office/powerpoint/2010/main" val="340502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448A6-113D-704A-94B2-05F06106760A}"/>
              </a:ext>
            </a:extLst>
          </p:cNvPr>
          <p:cNvSpPr>
            <a:spLocks noGrp="1"/>
          </p:cNvSpPr>
          <p:nvPr>
            <p:ph type="ctrTitle"/>
          </p:nvPr>
        </p:nvSpPr>
        <p:spPr>
          <a:xfrm>
            <a:off x="828675" y="1122363"/>
            <a:ext cx="9839325" cy="2387600"/>
          </a:xfrm>
        </p:spPr>
        <p:txBody>
          <a:bodyPr/>
          <a:lstStyle/>
          <a:p>
            <a:r>
              <a:rPr kumimoji="1" lang="ja-JP" altLang="en-US"/>
              <a:t>コインランドリー事業計画</a:t>
            </a:r>
          </a:p>
        </p:txBody>
      </p:sp>
      <p:sp>
        <p:nvSpPr>
          <p:cNvPr id="3" name="字幕 2">
            <a:extLst>
              <a:ext uri="{FF2B5EF4-FFF2-40B4-BE49-F238E27FC236}">
                <a16:creationId xmlns:a16="http://schemas.microsoft.com/office/drawing/2014/main" id="{028DCCE8-B63E-EB45-98B0-6AF4B1E8A55D}"/>
              </a:ext>
            </a:extLst>
          </p:cNvPr>
          <p:cNvSpPr>
            <a:spLocks noGrp="1"/>
          </p:cNvSpPr>
          <p:nvPr>
            <p:ph type="subTitle" idx="1"/>
          </p:nvPr>
        </p:nvSpPr>
        <p:spPr/>
        <p:txBody>
          <a:bodyPr/>
          <a:lstStyle/>
          <a:p>
            <a:r>
              <a:rPr kumimoji="1" lang="ja-JP" altLang="en-US"/>
              <a:t>中間報告</a:t>
            </a:r>
          </a:p>
        </p:txBody>
      </p:sp>
    </p:spTree>
    <p:extLst>
      <p:ext uri="{BB962C8B-B14F-4D97-AF65-F5344CB8AC3E}">
        <p14:creationId xmlns:p14="http://schemas.microsoft.com/office/powerpoint/2010/main" val="199772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A27A524-34FD-ED49-983F-28C8ABC5D09D}"/>
              </a:ext>
            </a:extLst>
          </p:cNvPr>
          <p:cNvSpPr>
            <a:spLocks noGrp="1"/>
          </p:cNvSpPr>
          <p:nvPr>
            <p:ph idx="1"/>
          </p:nvPr>
        </p:nvSpPr>
        <p:spPr>
          <a:xfrm>
            <a:off x="6531429" y="179614"/>
            <a:ext cx="5229981" cy="5997349"/>
          </a:xfrm>
        </p:spPr>
        <p:txBody>
          <a:bodyPr/>
          <a:lstStyle/>
          <a:p>
            <a:r>
              <a:rPr lang="ja-JP" altLang="en-US"/>
              <a:t>白石区の人口が飛び抜けて多い状態。おそらく</a:t>
            </a:r>
            <a:r>
              <a:rPr lang="en-US" altLang="ja-JP" dirty="0"/>
              <a:t>JR</a:t>
            </a:r>
            <a:r>
              <a:rPr lang="ja-JP" altLang="en-US"/>
              <a:t>の路線に群がっていく形で世帯があると予想される。</a:t>
            </a:r>
            <a:endParaRPr lang="en-US" altLang="ja-JP" dirty="0"/>
          </a:p>
          <a:p>
            <a:r>
              <a:rPr kumimoji="1" lang="ja-JP" altLang="en-US"/>
              <a:t>どの区でも</a:t>
            </a:r>
            <a:r>
              <a:rPr kumimoji="1" lang="en-US" altLang="ja-JP" dirty="0"/>
              <a:t>40~59</a:t>
            </a:r>
            <a:r>
              <a:rPr kumimoji="1" lang="ja-JP" altLang="en-US"/>
              <a:t>までの人口はほぼ同じではあるが、</a:t>
            </a:r>
            <a:r>
              <a:rPr kumimoji="1" lang="en-US" altLang="ja-JP" dirty="0"/>
              <a:t>60</a:t>
            </a:r>
            <a:r>
              <a:rPr kumimoji="1" lang="ja-JP" altLang="en-US"/>
              <a:t>代以上の人口の変化が大きい。</a:t>
            </a:r>
            <a:endParaRPr kumimoji="1" lang="en-US" altLang="ja-JP" dirty="0"/>
          </a:p>
          <a:p>
            <a:r>
              <a:rPr lang="ja-JP" altLang="en-US"/>
              <a:t>この単独高齢世帯が主な稼ぎ口になりそうではある。</a:t>
            </a:r>
            <a:endParaRPr kumimoji="1" lang="ja-JP" altLang="en-US"/>
          </a:p>
        </p:txBody>
      </p:sp>
      <p:graphicFrame>
        <p:nvGraphicFramePr>
          <p:cNvPr id="4" name="グラフ 3">
            <a:extLst>
              <a:ext uri="{FF2B5EF4-FFF2-40B4-BE49-F238E27FC236}">
                <a16:creationId xmlns:a16="http://schemas.microsoft.com/office/drawing/2014/main" id="{3012206F-1B7F-3842-8B90-9C0EED188FD4}"/>
              </a:ext>
            </a:extLst>
          </p:cNvPr>
          <p:cNvGraphicFramePr>
            <a:graphicFrameLocks/>
          </p:cNvGraphicFramePr>
          <p:nvPr>
            <p:extLst>
              <p:ext uri="{D42A27DB-BD31-4B8C-83A1-F6EECF244321}">
                <p14:modId xmlns:p14="http://schemas.microsoft.com/office/powerpoint/2010/main" val="2723940167"/>
              </p:ext>
            </p:extLst>
          </p:nvPr>
        </p:nvGraphicFramePr>
        <p:xfrm>
          <a:off x="430590" y="996042"/>
          <a:ext cx="5665410" cy="4975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204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28555F-A5E4-CD43-99B7-9477AFF188CA}"/>
              </a:ext>
            </a:extLst>
          </p:cNvPr>
          <p:cNvSpPr>
            <a:spLocks noGrp="1"/>
          </p:cNvSpPr>
          <p:nvPr>
            <p:ph type="title"/>
          </p:nvPr>
        </p:nvSpPr>
        <p:spPr/>
        <p:txBody>
          <a:bodyPr/>
          <a:lstStyle/>
          <a:p>
            <a:r>
              <a:rPr kumimoji="1" lang="ja-JP" altLang="en-US"/>
              <a:t>単身世帯高齢者世帯数　</a:t>
            </a:r>
            <a:r>
              <a:rPr kumimoji="1" lang="en-US" altLang="ja-JP" dirty="0"/>
              <a:t>H29</a:t>
            </a:r>
            <a:r>
              <a:rPr kumimoji="1" lang="ja-JP" altLang="en-US"/>
              <a:t>データ</a:t>
            </a:r>
          </a:p>
        </p:txBody>
      </p:sp>
      <p:sp>
        <p:nvSpPr>
          <p:cNvPr id="3" name="コンテンツ プレースホルダー 2">
            <a:extLst>
              <a:ext uri="{FF2B5EF4-FFF2-40B4-BE49-F238E27FC236}">
                <a16:creationId xmlns:a16="http://schemas.microsoft.com/office/drawing/2014/main" id="{BBBC24BA-688C-A042-BF1A-5E5A6FC85309}"/>
              </a:ext>
            </a:extLst>
          </p:cNvPr>
          <p:cNvSpPr>
            <a:spLocks noGrp="1"/>
          </p:cNvSpPr>
          <p:nvPr>
            <p:ph idx="1"/>
          </p:nvPr>
        </p:nvSpPr>
        <p:spPr>
          <a:xfrm>
            <a:off x="6781802" y="1690688"/>
            <a:ext cx="5205484" cy="4327975"/>
          </a:xfrm>
        </p:spPr>
        <p:txBody>
          <a:bodyPr>
            <a:normAutofit lnSpcReduction="10000"/>
          </a:bodyPr>
          <a:lstStyle/>
          <a:p>
            <a:r>
              <a:rPr kumimoji="1" lang="ja-JP" altLang="en-US"/>
              <a:t>やはり、多くの高齢者が単身である。</a:t>
            </a:r>
            <a:endParaRPr kumimoji="1" lang="en-US" altLang="ja-JP" dirty="0"/>
          </a:p>
          <a:p>
            <a:r>
              <a:rPr kumimoji="1" lang="ja-JP" altLang="en-US"/>
              <a:t>高齢者を相手に事業を展開するには十分な人数である。</a:t>
            </a:r>
            <a:endParaRPr kumimoji="1" lang="en-US" altLang="ja-JP" dirty="0"/>
          </a:p>
          <a:p>
            <a:r>
              <a:rPr kumimoji="1" lang="ja-JP" altLang="en-US"/>
              <a:t>ヘルスケア方面で展開するとより効果的。</a:t>
            </a:r>
            <a:endParaRPr kumimoji="1" lang="en-US" altLang="ja-JP" dirty="0"/>
          </a:p>
          <a:p>
            <a:r>
              <a:rPr lang="ja-JP" altLang="en-US"/>
              <a:t>清田区と厚別区はそもそも人口が少なく、人口に占める割合もまた少ないので、ビシネス展開には不向きであると思われる。</a:t>
            </a:r>
            <a:endParaRPr kumimoji="1" lang="en-US" altLang="ja-JP" dirty="0"/>
          </a:p>
          <a:p>
            <a:endParaRPr kumimoji="1" lang="ja-JP" altLang="en-US"/>
          </a:p>
        </p:txBody>
      </p:sp>
      <p:graphicFrame>
        <p:nvGraphicFramePr>
          <p:cNvPr id="6" name="グラフ 5">
            <a:extLst>
              <a:ext uri="{FF2B5EF4-FFF2-40B4-BE49-F238E27FC236}">
                <a16:creationId xmlns:a16="http://schemas.microsoft.com/office/drawing/2014/main" id="{9DE48AA2-A295-474F-B551-3E87194DF1FA}"/>
              </a:ext>
            </a:extLst>
          </p:cNvPr>
          <p:cNvGraphicFramePr>
            <a:graphicFrameLocks/>
          </p:cNvGraphicFramePr>
          <p:nvPr>
            <p:extLst>
              <p:ext uri="{D42A27DB-BD31-4B8C-83A1-F6EECF244321}">
                <p14:modId xmlns:p14="http://schemas.microsoft.com/office/powerpoint/2010/main" val="3596674318"/>
              </p:ext>
            </p:extLst>
          </p:nvPr>
        </p:nvGraphicFramePr>
        <p:xfrm>
          <a:off x="204715" y="1514901"/>
          <a:ext cx="6114197" cy="4503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603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86E26AA-20A7-0B48-AD19-646595DD7E89}"/>
              </a:ext>
            </a:extLst>
          </p:cNvPr>
          <p:cNvSpPr>
            <a:spLocks noGrp="1"/>
          </p:cNvSpPr>
          <p:nvPr>
            <p:ph idx="1"/>
          </p:nvPr>
        </p:nvSpPr>
        <p:spPr>
          <a:xfrm>
            <a:off x="7086600" y="233082"/>
            <a:ext cx="4572000" cy="6265488"/>
          </a:xfrm>
        </p:spPr>
        <p:txBody>
          <a:bodyPr>
            <a:normAutofit lnSpcReduction="10000"/>
          </a:bodyPr>
          <a:lstStyle/>
          <a:p>
            <a:r>
              <a:rPr kumimoji="1" lang="ja-JP" altLang="en-US"/>
              <a:t>人口動態を見ると、このようになっている。</a:t>
            </a:r>
            <a:endParaRPr kumimoji="1" lang="en-US" altLang="ja-JP" dirty="0"/>
          </a:p>
          <a:p>
            <a:pPr marL="0" indent="0">
              <a:buNone/>
            </a:pPr>
            <a:r>
              <a:rPr kumimoji="1" lang="ja-JP" altLang="en-US"/>
              <a:t>＜地域別全体人口＞</a:t>
            </a:r>
            <a:endParaRPr kumimoji="1" lang="en-US" altLang="ja-JP" dirty="0"/>
          </a:p>
          <a:p>
            <a:pPr marL="0" indent="0">
              <a:buNone/>
            </a:pPr>
            <a:r>
              <a:rPr lang="ja-JP" altLang="en-US"/>
              <a:t>白石区：</a:t>
            </a:r>
            <a:r>
              <a:rPr lang="en-US" altLang="ja-JP" dirty="0"/>
              <a:t>211,496</a:t>
            </a:r>
          </a:p>
          <a:p>
            <a:pPr marL="0" indent="0">
              <a:buNone/>
            </a:pPr>
            <a:r>
              <a:rPr kumimoji="1" lang="ja-JP" altLang="en-US"/>
              <a:t>厚別区：</a:t>
            </a:r>
            <a:r>
              <a:rPr kumimoji="1" lang="en-US" altLang="ja-JP" dirty="0"/>
              <a:t>126,230</a:t>
            </a:r>
            <a:endParaRPr lang="en-US" altLang="ja-JP" dirty="0"/>
          </a:p>
          <a:p>
            <a:pPr marL="0" indent="0">
              <a:buNone/>
            </a:pPr>
            <a:r>
              <a:rPr kumimoji="1" lang="ja-JP" altLang="en-US"/>
              <a:t>清田区：</a:t>
            </a:r>
            <a:r>
              <a:rPr kumimoji="1" lang="en-US" altLang="ja-JP" dirty="0"/>
              <a:t>115,272</a:t>
            </a:r>
          </a:p>
          <a:p>
            <a:pPr marL="0" indent="0">
              <a:buNone/>
            </a:pPr>
            <a:endParaRPr lang="en-US" altLang="ja-JP" dirty="0"/>
          </a:p>
          <a:p>
            <a:pPr marL="0" indent="0">
              <a:buNone/>
            </a:pPr>
            <a:r>
              <a:rPr lang="ja-JP" altLang="en-US"/>
              <a:t>実はそんなに出入りはない。人口が動いているのはサラリーマン階層ぐらいと読める。</a:t>
            </a:r>
            <a:endParaRPr lang="en-US" altLang="ja-JP" dirty="0"/>
          </a:p>
          <a:p>
            <a:pPr marL="0" indent="0">
              <a:buNone/>
            </a:pPr>
            <a:r>
              <a:rPr lang="ja-JP" altLang="en-US"/>
              <a:t>むしろ</a:t>
            </a:r>
            <a:r>
              <a:rPr lang="ja-JP" altLang="en-US">
                <a:highlight>
                  <a:srgbClr val="FFFF00"/>
                </a:highlight>
              </a:rPr>
              <a:t>計測外である自動車移動による人口移動</a:t>
            </a:r>
            <a:r>
              <a:rPr lang="ja-JP" altLang="en-US"/>
              <a:t>が多いのではないか。</a:t>
            </a:r>
            <a:endParaRPr lang="en-US" altLang="ja-JP" dirty="0"/>
          </a:p>
          <a:p>
            <a:pPr marL="0" indent="0">
              <a:buNone/>
            </a:pPr>
            <a:endParaRPr lang="en-US" altLang="ja-JP" dirty="0"/>
          </a:p>
        </p:txBody>
      </p:sp>
      <p:graphicFrame>
        <p:nvGraphicFramePr>
          <p:cNvPr id="4" name="グラフ 3">
            <a:extLst>
              <a:ext uri="{FF2B5EF4-FFF2-40B4-BE49-F238E27FC236}">
                <a16:creationId xmlns:a16="http://schemas.microsoft.com/office/drawing/2014/main" id="{8A42A1E9-3B10-1444-8CED-EBFF76215A0C}"/>
              </a:ext>
            </a:extLst>
          </p:cNvPr>
          <p:cNvGraphicFramePr>
            <a:graphicFrameLocks/>
          </p:cNvGraphicFramePr>
          <p:nvPr>
            <p:extLst>
              <p:ext uri="{D42A27DB-BD31-4B8C-83A1-F6EECF244321}">
                <p14:modId xmlns:p14="http://schemas.microsoft.com/office/powerpoint/2010/main" val="2916267490"/>
              </p:ext>
            </p:extLst>
          </p:nvPr>
        </p:nvGraphicFramePr>
        <p:xfrm>
          <a:off x="1148444" y="441867"/>
          <a:ext cx="5088759" cy="31817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611B37D6-9621-7941-9C11-7AE42FBCF6CD}"/>
              </a:ext>
            </a:extLst>
          </p:cNvPr>
          <p:cNvGraphicFramePr>
            <a:graphicFrameLocks/>
          </p:cNvGraphicFramePr>
          <p:nvPr>
            <p:extLst>
              <p:ext uri="{D42A27DB-BD31-4B8C-83A1-F6EECF244321}">
                <p14:modId xmlns:p14="http://schemas.microsoft.com/office/powerpoint/2010/main" val="2462721265"/>
              </p:ext>
            </p:extLst>
          </p:nvPr>
        </p:nvGraphicFramePr>
        <p:xfrm>
          <a:off x="1406823" y="375537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5839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6CBACBD-5662-7742-BD50-E8356D204CB5}"/>
              </a:ext>
            </a:extLst>
          </p:cNvPr>
          <p:cNvSpPr>
            <a:spLocks noGrp="1"/>
          </p:cNvSpPr>
          <p:nvPr>
            <p:ph idx="1"/>
          </p:nvPr>
        </p:nvSpPr>
        <p:spPr>
          <a:xfrm>
            <a:off x="7609114" y="1485900"/>
            <a:ext cx="3744685" cy="4691063"/>
          </a:xfrm>
        </p:spPr>
        <p:txBody>
          <a:bodyPr/>
          <a:lstStyle/>
          <a:p>
            <a:r>
              <a:rPr kumimoji="1" lang="ja-JP" altLang="en-US"/>
              <a:t>老人ホームは変化していない。（需要があるかどうか？）</a:t>
            </a:r>
            <a:endParaRPr kumimoji="1" lang="en-US" altLang="ja-JP" dirty="0"/>
          </a:p>
          <a:p>
            <a:r>
              <a:rPr lang="ja-JP" altLang="en-US"/>
              <a:t>児童福祉施設が増えていることから、保育園系で何か商品が作れないか</a:t>
            </a:r>
            <a:endParaRPr lang="en-US" altLang="ja-JP" dirty="0"/>
          </a:p>
          <a:p>
            <a:pPr marL="0" indent="0">
              <a:buNone/>
            </a:pPr>
            <a:endParaRPr kumimoji="1" lang="ja-JP" altLang="en-US"/>
          </a:p>
        </p:txBody>
      </p:sp>
      <p:graphicFrame>
        <p:nvGraphicFramePr>
          <p:cNvPr id="4" name="グラフ 3">
            <a:extLst>
              <a:ext uri="{FF2B5EF4-FFF2-40B4-BE49-F238E27FC236}">
                <a16:creationId xmlns:a16="http://schemas.microsoft.com/office/drawing/2014/main" id="{4D982734-3E74-C842-BB43-AE982521EED2}"/>
              </a:ext>
            </a:extLst>
          </p:cNvPr>
          <p:cNvGraphicFramePr>
            <a:graphicFrameLocks/>
          </p:cNvGraphicFramePr>
          <p:nvPr>
            <p:extLst>
              <p:ext uri="{D42A27DB-BD31-4B8C-83A1-F6EECF244321}">
                <p14:modId xmlns:p14="http://schemas.microsoft.com/office/powerpoint/2010/main" val="3548168394"/>
              </p:ext>
            </p:extLst>
          </p:nvPr>
        </p:nvGraphicFramePr>
        <p:xfrm>
          <a:off x="838201" y="1825625"/>
          <a:ext cx="6471557"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121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E04D853-966C-EF41-A6A1-90956365A7FD}"/>
              </a:ext>
            </a:extLst>
          </p:cNvPr>
          <p:cNvSpPr>
            <a:spLocks noGrp="1"/>
          </p:cNvSpPr>
          <p:nvPr>
            <p:ph idx="1"/>
          </p:nvPr>
        </p:nvSpPr>
        <p:spPr>
          <a:xfrm>
            <a:off x="6669742" y="365125"/>
            <a:ext cx="5235387" cy="6170146"/>
          </a:xfrm>
        </p:spPr>
        <p:txBody>
          <a:bodyPr/>
          <a:lstStyle/>
          <a:p>
            <a:r>
              <a:rPr kumimoji="1" lang="ja-JP" altLang="en-US"/>
              <a:t>介護施設について。</a:t>
            </a:r>
            <a:endParaRPr kumimoji="1" lang="en-US" altLang="ja-JP" dirty="0"/>
          </a:p>
          <a:p>
            <a:r>
              <a:rPr lang="ja-JP" altLang="en-US"/>
              <a:t>訪問介護ステーションが現在増加中。</a:t>
            </a:r>
            <a:endParaRPr lang="en-US" altLang="ja-JP" dirty="0"/>
          </a:p>
          <a:p>
            <a:r>
              <a:rPr kumimoji="1" lang="ja-JP" altLang="en-US"/>
              <a:t>通所介護が減っている</a:t>
            </a:r>
            <a:endParaRPr kumimoji="1" lang="en-US" altLang="ja-JP" dirty="0"/>
          </a:p>
          <a:p>
            <a:pPr marL="0" indent="0">
              <a:buNone/>
            </a:pPr>
            <a:r>
              <a:rPr lang="ja-JP" altLang="en-US"/>
              <a:t>→高齢者によるサービス選択が見られる。</a:t>
            </a:r>
            <a:endParaRPr lang="en-US" altLang="ja-JP" dirty="0"/>
          </a:p>
          <a:p>
            <a:pPr marL="0" indent="0">
              <a:buNone/>
            </a:pPr>
            <a:endParaRPr kumimoji="1" lang="en-US" altLang="ja-JP" dirty="0"/>
          </a:p>
          <a:p>
            <a:pPr marL="0" indent="0">
              <a:buNone/>
            </a:pPr>
            <a:r>
              <a:rPr lang="ja-JP" altLang="en-US"/>
              <a:t>・訪問看護は人手が追いついてない可能性があり、チェックする価値あり。どの介護施設も単身高齢者数（スライド１１）と同程度になっているので、頭打ちになっている可能性大。</a:t>
            </a:r>
            <a:endParaRPr kumimoji="1" lang="ja-JP" altLang="en-US"/>
          </a:p>
        </p:txBody>
      </p:sp>
      <p:graphicFrame>
        <p:nvGraphicFramePr>
          <p:cNvPr id="4" name="グラフ 3">
            <a:extLst>
              <a:ext uri="{FF2B5EF4-FFF2-40B4-BE49-F238E27FC236}">
                <a16:creationId xmlns:a16="http://schemas.microsoft.com/office/drawing/2014/main" id="{BFF6A402-624A-2F43-AAAD-F47728765ABA}"/>
              </a:ext>
            </a:extLst>
          </p:cNvPr>
          <p:cNvGraphicFramePr>
            <a:graphicFrameLocks/>
          </p:cNvGraphicFramePr>
          <p:nvPr>
            <p:extLst>
              <p:ext uri="{D42A27DB-BD31-4B8C-83A1-F6EECF244321}">
                <p14:modId xmlns:p14="http://schemas.microsoft.com/office/powerpoint/2010/main" val="3050978258"/>
              </p:ext>
            </p:extLst>
          </p:nvPr>
        </p:nvGraphicFramePr>
        <p:xfrm>
          <a:off x="627530" y="322729"/>
          <a:ext cx="6042212" cy="61701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77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745A385-3504-8A4D-9F54-CBF23D68E435}"/>
              </a:ext>
            </a:extLst>
          </p:cNvPr>
          <p:cNvSpPr>
            <a:spLocks noGrp="1"/>
          </p:cNvSpPr>
          <p:nvPr>
            <p:ph idx="1"/>
          </p:nvPr>
        </p:nvSpPr>
        <p:spPr>
          <a:xfrm>
            <a:off x="6472518" y="824753"/>
            <a:ext cx="4881282" cy="5352210"/>
          </a:xfrm>
        </p:spPr>
        <p:txBody>
          <a:bodyPr/>
          <a:lstStyle/>
          <a:p>
            <a:pPr marL="0" indent="0">
              <a:buNone/>
            </a:pPr>
            <a:r>
              <a:rPr kumimoji="1" lang="ja-JP" altLang="en-US"/>
              <a:t>入所介護にさしたる変化はなし。</a:t>
            </a:r>
            <a:endParaRPr kumimoji="1" lang="en-US" altLang="ja-JP" dirty="0"/>
          </a:p>
          <a:p>
            <a:pPr marL="0" indent="0">
              <a:buNone/>
            </a:pPr>
            <a:r>
              <a:rPr kumimoji="1" lang="ja-JP" altLang="en-US"/>
              <a:t>主に終末期を考える高齢者向けのものでなかろうか、と推測する。</a:t>
            </a:r>
          </a:p>
        </p:txBody>
      </p:sp>
      <p:graphicFrame>
        <p:nvGraphicFramePr>
          <p:cNvPr id="4" name="グラフ 3">
            <a:extLst>
              <a:ext uri="{FF2B5EF4-FFF2-40B4-BE49-F238E27FC236}">
                <a16:creationId xmlns:a16="http://schemas.microsoft.com/office/drawing/2014/main" id="{BEA05729-8621-B240-A044-03D786340042}"/>
              </a:ext>
            </a:extLst>
          </p:cNvPr>
          <p:cNvGraphicFramePr>
            <a:graphicFrameLocks/>
          </p:cNvGraphicFramePr>
          <p:nvPr>
            <p:extLst>
              <p:ext uri="{D42A27DB-BD31-4B8C-83A1-F6EECF244321}">
                <p14:modId xmlns:p14="http://schemas.microsoft.com/office/powerpoint/2010/main" val="3162819666"/>
              </p:ext>
            </p:extLst>
          </p:nvPr>
        </p:nvGraphicFramePr>
        <p:xfrm>
          <a:off x="739590" y="584013"/>
          <a:ext cx="5356410" cy="5592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360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BD94319-2795-094D-8481-ED9F7ADA5250}"/>
              </a:ext>
            </a:extLst>
          </p:cNvPr>
          <p:cNvSpPr>
            <a:spLocks noGrp="1"/>
          </p:cNvSpPr>
          <p:nvPr>
            <p:ph idx="1"/>
          </p:nvPr>
        </p:nvSpPr>
        <p:spPr>
          <a:xfrm>
            <a:off x="5378823" y="475129"/>
            <a:ext cx="6602506" cy="5351929"/>
          </a:xfrm>
        </p:spPr>
        <p:txBody>
          <a:bodyPr/>
          <a:lstStyle/>
          <a:p>
            <a:pPr marL="0" indent="0">
              <a:buNone/>
            </a:pPr>
            <a:r>
              <a:rPr kumimoji="1" lang="ja-JP" altLang="en-US"/>
              <a:t>おそらく、今ホットなのが、居宅介護支援である。</a:t>
            </a:r>
            <a:endParaRPr kumimoji="1" lang="en-US" altLang="ja-JP" dirty="0"/>
          </a:p>
          <a:p>
            <a:pPr marL="0" indent="0">
              <a:buNone/>
            </a:pPr>
            <a:r>
              <a:rPr lang="ja-JP" altLang="en-US"/>
              <a:t>これは市全体のデータなので、この増加は今後</a:t>
            </a:r>
            <a:r>
              <a:rPr lang="en-US" altLang="ja-JP" dirty="0"/>
              <a:t>10</a:t>
            </a:r>
            <a:r>
              <a:rPr lang="ja-JP" altLang="en-US"/>
              <a:t>年ほど続くだろう。まだまだ参入が少ない状態である。</a:t>
            </a:r>
            <a:endParaRPr lang="en-US" altLang="ja-JP" dirty="0"/>
          </a:p>
          <a:p>
            <a:pPr marL="0" indent="0">
              <a:buNone/>
            </a:pPr>
            <a:endParaRPr kumimoji="1" lang="en-US" altLang="ja-JP" dirty="0"/>
          </a:p>
          <a:p>
            <a:pPr marL="0" indent="0">
              <a:buNone/>
            </a:pPr>
            <a:r>
              <a:rPr kumimoji="1" lang="ja-JP" altLang="en-US"/>
              <a:t>居宅介護業者と連携もアリではある。</a:t>
            </a:r>
          </a:p>
        </p:txBody>
      </p:sp>
      <p:graphicFrame>
        <p:nvGraphicFramePr>
          <p:cNvPr id="4" name="グラフ 3">
            <a:extLst>
              <a:ext uri="{FF2B5EF4-FFF2-40B4-BE49-F238E27FC236}">
                <a16:creationId xmlns:a16="http://schemas.microsoft.com/office/drawing/2014/main" id="{C01A3851-F9DE-E347-9CE4-4CD0C7771407}"/>
              </a:ext>
            </a:extLst>
          </p:cNvPr>
          <p:cNvGraphicFramePr>
            <a:graphicFrameLocks/>
          </p:cNvGraphicFramePr>
          <p:nvPr>
            <p:extLst>
              <p:ext uri="{D42A27DB-BD31-4B8C-83A1-F6EECF244321}">
                <p14:modId xmlns:p14="http://schemas.microsoft.com/office/powerpoint/2010/main" val="2890468522"/>
              </p:ext>
            </p:extLst>
          </p:nvPr>
        </p:nvGraphicFramePr>
        <p:xfrm>
          <a:off x="421340" y="685799"/>
          <a:ext cx="4957483" cy="56970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1045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259F8-CF3F-DF4A-9E3A-D00370BD40B5}"/>
              </a:ext>
            </a:extLst>
          </p:cNvPr>
          <p:cNvSpPr>
            <a:spLocks noGrp="1"/>
          </p:cNvSpPr>
          <p:nvPr>
            <p:ph type="title"/>
          </p:nvPr>
        </p:nvSpPr>
        <p:spPr/>
        <p:txBody>
          <a:bodyPr/>
          <a:lstStyle/>
          <a:p>
            <a:r>
              <a:rPr kumimoji="1" lang="ja-JP" altLang="en-US"/>
              <a:t>結論：どのターゲットにすべきか</a:t>
            </a:r>
          </a:p>
        </p:txBody>
      </p:sp>
      <p:sp>
        <p:nvSpPr>
          <p:cNvPr id="3" name="コンテンツ プレースホルダー 2">
            <a:extLst>
              <a:ext uri="{FF2B5EF4-FFF2-40B4-BE49-F238E27FC236}">
                <a16:creationId xmlns:a16="http://schemas.microsoft.com/office/drawing/2014/main" id="{EDBBA78F-761B-A94B-A7ED-538B8CB1D2F4}"/>
              </a:ext>
            </a:extLst>
          </p:cNvPr>
          <p:cNvSpPr>
            <a:spLocks noGrp="1"/>
          </p:cNvSpPr>
          <p:nvPr>
            <p:ph idx="1"/>
          </p:nvPr>
        </p:nvSpPr>
        <p:spPr/>
        <p:txBody>
          <a:bodyPr>
            <a:normAutofit lnSpcReduction="10000"/>
          </a:bodyPr>
          <a:lstStyle/>
          <a:p>
            <a:r>
              <a:rPr kumimoji="1" lang="ja-JP" altLang="en-US"/>
              <a:t>高齢者層をターゲットにすると良い。</a:t>
            </a:r>
            <a:endParaRPr kumimoji="1" lang="en-US" altLang="ja-JP" dirty="0"/>
          </a:p>
          <a:p>
            <a:r>
              <a:rPr lang="ja-JP" altLang="en-US"/>
              <a:t>老人介護施設に対してサービス販売を仕掛けると成功しやすいのではないか。</a:t>
            </a:r>
            <a:endParaRPr lang="en-US" altLang="ja-JP" dirty="0"/>
          </a:p>
          <a:p>
            <a:r>
              <a:rPr lang="ja-JP" altLang="en-US"/>
              <a:t>老人施設と連携して事業を行い、ヘルスケア産業に新規参入していくと、将来的に支店増加が見込める。</a:t>
            </a:r>
            <a:endParaRPr lang="en-US" altLang="ja-JP" dirty="0"/>
          </a:p>
          <a:p>
            <a:r>
              <a:rPr lang="ja-JP" altLang="en-US"/>
              <a:t>立地するなら、まずは白石区である。</a:t>
            </a:r>
            <a:endParaRPr lang="en-US" altLang="ja-JP" dirty="0"/>
          </a:p>
          <a:p>
            <a:r>
              <a:rPr lang="ja-JP" altLang="en-US"/>
              <a:t>主婦さんにはおそらくさしあたった需要は見込めない可能性がある。そもそも主婦さんが少なく、子供を抱えて困難にさしあたっている様子がデータから伺えない。</a:t>
            </a:r>
            <a:endParaRPr lang="en-US" altLang="ja-JP" dirty="0"/>
          </a:p>
          <a:p>
            <a:pPr marL="0" indent="0">
              <a:buNone/>
            </a:pPr>
            <a:r>
              <a:rPr lang="ja-JP" altLang="en-US"/>
              <a:t>＝主婦さんに対しては戦略的に営業する必要がある。</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16505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31A31-5AE0-A940-96C5-51C046D97F63}"/>
              </a:ext>
            </a:extLst>
          </p:cNvPr>
          <p:cNvSpPr>
            <a:spLocks noGrp="1"/>
          </p:cNvSpPr>
          <p:nvPr>
            <p:ph type="title"/>
          </p:nvPr>
        </p:nvSpPr>
        <p:spPr/>
        <p:txBody>
          <a:bodyPr/>
          <a:lstStyle/>
          <a:p>
            <a:r>
              <a:rPr kumimoji="1" lang="ja-JP" altLang="en-US"/>
              <a:t>競合分析</a:t>
            </a:r>
          </a:p>
        </p:txBody>
      </p:sp>
      <p:sp>
        <p:nvSpPr>
          <p:cNvPr id="3" name="コンテンツ プレースホルダー 2">
            <a:extLst>
              <a:ext uri="{FF2B5EF4-FFF2-40B4-BE49-F238E27FC236}">
                <a16:creationId xmlns:a16="http://schemas.microsoft.com/office/drawing/2014/main" id="{52A0F1C2-CEEC-B447-9E05-BB55CFC2D841}"/>
              </a:ext>
            </a:extLst>
          </p:cNvPr>
          <p:cNvSpPr>
            <a:spLocks noGrp="1"/>
          </p:cNvSpPr>
          <p:nvPr>
            <p:ph idx="1"/>
          </p:nvPr>
        </p:nvSpPr>
        <p:spPr/>
        <p:txBody>
          <a:bodyPr>
            <a:normAutofit fontScale="92500"/>
          </a:bodyPr>
          <a:lstStyle/>
          <a:p>
            <a:r>
              <a:rPr kumimoji="1" lang="ja-JP" altLang="en-US"/>
              <a:t>競合を分析する。</a:t>
            </a:r>
            <a:endParaRPr kumimoji="1" lang="en-US" altLang="ja-JP" dirty="0"/>
          </a:p>
          <a:p>
            <a:r>
              <a:rPr lang="en-US" altLang="ja-JP" dirty="0"/>
              <a:t>Google</a:t>
            </a:r>
            <a:r>
              <a:rPr lang="ja-JP" altLang="en-US"/>
              <a:t>マップを精査した結果、驚くべき新材料が見つかった。</a:t>
            </a:r>
            <a:endParaRPr lang="en-US" altLang="ja-JP" dirty="0"/>
          </a:p>
          <a:p>
            <a:r>
              <a:rPr kumimoji="1" lang="ja-JP" altLang="en-US"/>
              <a:t>大まかな動きと、小さな動きについてまとめていく。</a:t>
            </a:r>
            <a:endParaRPr kumimoji="1" lang="en-US" altLang="ja-JP" dirty="0"/>
          </a:p>
          <a:p>
            <a:pPr marL="0" indent="0">
              <a:buNone/>
            </a:pPr>
            <a:r>
              <a:rPr kumimoji="1" lang="ja-JP" altLang="en-US"/>
              <a:t>（小さな動きは現在発見できず。今回はマクロで分析していく）</a:t>
            </a:r>
            <a:endParaRPr kumimoji="1" lang="en-US" altLang="ja-JP" dirty="0"/>
          </a:p>
          <a:p>
            <a:endParaRPr lang="en-US" altLang="ja-JP" dirty="0"/>
          </a:p>
          <a:p>
            <a:r>
              <a:rPr kumimoji="1" lang="ja-JP" altLang="en-US"/>
              <a:t>競合は大きく分けて３つの企業がある。</a:t>
            </a:r>
            <a:endParaRPr kumimoji="1" lang="en-US" altLang="ja-JP" dirty="0"/>
          </a:p>
          <a:p>
            <a:r>
              <a:rPr lang="ja-JP" altLang="en-US"/>
              <a:t>それら競合には新規事業が参入可能なブルーオーシャンが存在する。</a:t>
            </a:r>
            <a:endParaRPr lang="en-US" altLang="ja-JP" dirty="0"/>
          </a:p>
          <a:p>
            <a:pPr marL="0" indent="0">
              <a:buNone/>
            </a:pPr>
            <a:r>
              <a:rPr kumimoji="1" lang="ja-JP" altLang="en-US"/>
              <a:t>・レッドオーシャンに誤って参入しなければ一人勝ちできると思われる。</a:t>
            </a:r>
          </a:p>
        </p:txBody>
      </p:sp>
    </p:spTree>
    <p:extLst>
      <p:ext uri="{BB962C8B-B14F-4D97-AF65-F5344CB8AC3E}">
        <p14:creationId xmlns:p14="http://schemas.microsoft.com/office/powerpoint/2010/main" val="1356704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B0698-433D-C346-95B5-B75372F706CE}"/>
              </a:ext>
            </a:extLst>
          </p:cNvPr>
          <p:cNvSpPr>
            <a:spLocks noGrp="1"/>
          </p:cNvSpPr>
          <p:nvPr>
            <p:ph type="title"/>
          </p:nvPr>
        </p:nvSpPr>
        <p:spPr>
          <a:xfrm>
            <a:off x="838200" y="365125"/>
            <a:ext cx="10515600" cy="1325563"/>
          </a:xfrm>
        </p:spPr>
        <p:txBody>
          <a:bodyPr/>
          <a:lstStyle/>
          <a:p>
            <a:r>
              <a:rPr kumimoji="1" lang="ja-JP" altLang="en-US"/>
              <a:t>マクロ分析</a:t>
            </a:r>
          </a:p>
        </p:txBody>
      </p:sp>
      <p:sp>
        <p:nvSpPr>
          <p:cNvPr id="3" name="コンテンツ プレースホルダー 2">
            <a:extLst>
              <a:ext uri="{FF2B5EF4-FFF2-40B4-BE49-F238E27FC236}">
                <a16:creationId xmlns:a16="http://schemas.microsoft.com/office/drawing/2014/main" id="{F09F6FC7-3A2D-5048-BBEE-41DF23467BA5}"/>
              </a:ext>
            </a:extLst>
          </p:cNvPr>
          <p:cNvSpPr>
            <a:spLocks noGrp="1"/>
          </p:cNvSpPr>
          <p:nvPr>
            <p:ph idx="1"/>
          </p:nvPr>
        </p:nvSpPr>
        <p:spPr>
          <a:xfrm>
            <a:off x="0" y="1953818"/>
            <a:ext cx="4016188" cy="4351338"/>
          </a:xfrm>
        </p:spPr>
        <p:txBody>
          <a:bodyPr/>
          <a:lstStyle/>
          <a:p>
            <a:pPr marL="0" indent="0">
              <a:buNone/>
            </a:pPr>
            <a:r>
              <a:rPr kumimoji="1" lang="ja-JP" altLang="en-US"/>
              <a:t>この地図は、独自に集めた店舗データをもとに、新規参入可能な地域を割り出した。</a:t>
            </a:r>
            <a:endParaRPr kumimoji="1" lang="en-US" altLang="ja-JP" dirty="0"/>
          </a:p>
          <a:p>
            <a:pPr marL="0" indent="0">
              <a:buNone/>
            </a:pPr>
            <a:r>
              <a:rPr lang="ja-JP" altLang="en-US"/>
              <a:t>ホワイト急便・エンパイア・</a:t>
            </a:r>
            <a:r>
              <a:rPr lang="en-US" altLang="ja-JP" dirty="0" err="1"/>
              <a:t>jabba</a:t>
            </a:r>
            <a:r>
              <a:rPr lang="ja-JP" altLang="en-US"/>
              <a:t>がほとんどの地点を食っているが、それぞれ弱点がある。それを説明していきたい。</a:t>
            </a:r>
            <a:endParaRPr kumimoji="1" lang="ja-JP" altLang="en-US"/>
          </a:p>
        </p:txBody>
      </p:sp>
      <p:pic>
        <p:nvPicPr>
          <p:cNvPr id="7" name="図 6" descr="テキスト, 地図 が含まれている画像&#10;&#10;自動的に生成された説明">
            <a:extLst>
              <a:ext uri="{FF2B5EF4-FFF2-40B4-BE49-F238E27FC236}">
                <a16:creationId xmlns:a16="http://schemas.microsoft.com/office/drawing/2014/main" id="{0A48A187-12BC-E146-92C0-AC219037838E}"/>
              </a:ext>
            </a:extLst>
          </p:cNvPr>
          <p:cNvPicPr>
            <a:picLocks noChangeAspect="1"/>
          </p:cNvPicPr>
          <p:nvPr/>
        </p:nvPicPr>
        <p:blipFill>
          <a:blip r:embed="rId2"/>
          <a:stretch>
            <a:fillRect/>
          </a:stretch>
        </p:blipFill>
        <p:spPr>
          <a:xfrm>
            <a:off x="4016188" y="1452282"/>
            <a:ext cx="8175812" cy="5354410"/>
          </a:xfrm>
          <a:prstGeom prst="rect">
            <a:avLst/>
          </a:prstGeom>
        </p:spPr>
      </p:pic>
    </p:spTree>
    <p:extLst>
      <p:ext uri="{BB962C8B-B14F-4D97-AF65-F5344CB8AC3E}">
        <p14:creationId xmlns:p14="http://schemas.microsoft.com/office/powerpoint/2010/main" val="301352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383FA-8653-DA47-B661-8E6B321CE1E8}"/>
              </a:ext>
            </a:extLst>
          </p:cNvPr>
          <p:cNvSpPr>
            <a:spLocks noGrp="1"/>
          </p:cNvSpPr>
          <p:nvPr>
            <p:ph type="title"/>
          </p:nvPr>
        </p:nvSpPr>
        <p:spPr/>
        <p:txBody>
          <a:bodyPr/>
          <a:lstStyle/>
          <a:p>
            <a:r>
              <a:rPr lang="ja-JP" altLang="en-US"/>
              <a:t>依頼主の理想図</a:t>
            </a:r>
            <a:endParaRPr kumimoji="1" lang="ja-JP" altLang="en-US"/>
          </a:p>
        </p:txBody>
      </p:sp>
      <p:graphicFrame>
        <p:nvGraphicFramePr>
          <p:cNvPr id="4" name="コンテンツ プレースホルダー 3">
            <a:extLst>
              <a:ext uri="{FF2B5EF4-FFF2-40B4-BE49-F238E27FC236}">
                <a16:creationId xmlns:a16="http://schemas.microsoft.com/office/drawing/2014/main" id="{54704728-036D-1842-ADFD-2F7FA4F9D688}"/>
              </a:ext>
            </a:extLst>
          </p:cNvPr>
          <p:cNvGraphicFramePr>
            <a:graphicFrameLocks noGrp="1"/>
          </p:cNvGraphicFramePr>
          <p:nvPr>
            <p:ph idx="1"/>
            <p:extLst>
              <p:ext uri="{D42A27DB-BD31-4B8C-83A1-F6EECF244321}">
                <p14:modId xmlns:p14="http://schemas.microsoft.com/office/powerpoint/2010/main" val="2242113144"/>
              </p:ext>
            </p:extLst>
          </p:nvPr>
        </p:nvGraphicFramePr>
        <p:xfrm>
          <a:off x="838200" y="1825625"/>
          <a:ext cx="10831288" cy="2911248"/>
        </p:xfrm>
        <a:graphic>
          <a:graphicData uri="http://schemas.openxmlformats.org/drawingml/2006/table">
            <a:tbl>
              <a:tblPr firstRow="1" bandRow="1">
                <a:tableStyleId>{5C22544A-7EE6-4342-B048-85BDC9FD1C3A}</a:tableStyleId>
              </a:tblPr>
              <a:tblGrid>
                <a:gridCol w="2707822">
                  <a:extLst>
                    <a:ext uri="{9D8B030D-6E8A-4147-A177-3AD203B41FA5}">
                      <a16:colId xmlns:a16="http://schemas.microsoft.com/office/drawing/2014/main" val="1817618508"/>
                    </a:ext>
                  </a:extLst>
                </a:gridCol>
                <a:gridCol w="2707822">
                  <a:extLst>
                    <a:ext uri="{9D8B030D-6E8A-4147-A177-3AD203B41FA5}">
                      <a16:colId xmlns:a16="http://schemas.microsoft.com/office/drawing/2014/main" val="1861064925"/>
                    </a:ext>
                  </a:extLst>
                </a:gridCol>
                <a:gridCol w="2707822">
                  <a:extLst>
                    <a:ext uri="{9D8B030D-6E8A-4147-A177-3AD203B41FA5}">
                      <a16:colId xmlns:a16="http://schemas.microsoft.com/office/drawing/2014/main" val="1561445281"/>
                    </a:ext>
                  </a:extLst>
                </a:gridCol>
                <a:gridCol w="2707822">
                  <a:extLst>
                    <a:ext uri="{9D8B030D-6E8A-4147-A177-3AD203B41FA5}">
                      <a16:colId xmlns:a16="http://schemas.microsoft.com/office/drawing/2014/main" val="1527637097"/>
                    </a:ext>
                  </a:extLst>
                </a:gridCol>
              </a:tblGrid>
              <a:tr h="1026432">
                <a:tc>
                  <a:txBody>
                    <a:bodyPr/>
                    <a:lstStyle/>
                    <a:p>
                      <a:r>
                        <a:rPr kumimoji="1" lang="en-US" altLang="ja-JP" sz="3600" dirty="0">
                          <a:solidFill>
                            <a:schemeClr val="bg1"/>
                          </a:solidFill>
                        </a:rPr>
                        <a:t>Product</a:t>
                      </a:r>
                      <a:endParaRPr kumimoji="1" lang="ja-JP" altLang="en-US" sz="3600">
                        <a:solidFill>
                          <a:schemeClr val="bg1"/>
                        </a:solidFill>
                      </a:endParaRPr>
                    </a:p>
                  </a:txBody>
                  <a:tcPr/>
                </a:tc>
                <a:tc>
                  <a:txBody>
                    <a:bodyPr/>
                    <a:lstStyle/>
                    <a:p>
                      <a:r>
                        <a:rPr kumimoji="1" lang="en-US" altLang="ja-JP" sz="3600" dirty="0"/>
                        <a:t>Place</a:t>
                      </a:r>
                      <a:endParaRPr kumimoji="1" lang="ja-JP" altLang="en-US" sz="3600"/>
                    </a:p>
                  </a:txBody>
                  <a:tcPr/>
                </a:tc>
                <a:tc>
                  <a:txBody>
                    <a:bodyPr/>
                    <a:lstStyle/>
                    <a:p>
                      <a:r>
                        <a:rPr kumimoji="1" lang="en-US" altLang="ja-JP" sz="3600" dirty="0"/>
                        <a:t>Price</a:t>
                      </a:r>
                      <a:endParaRPr kumimoji="1" lang="ja-JP" altLang="en-US" sz="3600"/>
                    </a:p>
                  </a:txBody>
                  <a:tcPr/>
                </a:tc>
                <a:tc>
                  <a:txBody>
                    <a:bodyPr/>
                    <a:lstStyle/>
                    <a:p>
                      <a:r>
                        <a:rPr kumimoji="1" lang="en-US" altLang="ja-JP" sz="3600" dirty="0"/>
                        <a:t>Promotion</a:t>
                      </a:r>
                      <a:endParaRPr kumimoji="1" lang="ja-JP" altLang="en-US" sz="3600"/>
                    </a:p>
                  </a:txBody>
                  <a:tcPr/>
                </a:tc>
                <a:extLst>
                  <a:ext uri="{0D108BD9-81ED-4DB2-BD59-A6C34878D82A}">
                    <a16:rowId xmlns:a16="http://schemas.microsoft.com/office/drawing/2014/main" val="4040682539"/>
                  </a:ext>
                </a:extLst>
              </a:tr>
              <a:tr h="1884816">
                <a:tc>
                  <a:txBody>
                    <a:bodyPr/>
                    <a:lstStyle/>
                    <a:p>
                      <a:r>
                        <a:rPr kumimoji="1" lang="ja-JP" altLang="en-US"/>
                        <a:t>コインランドリー</a:t>
                      </a:r>
                      <a:endParaRPr kumimoji="1" lang="en-US" altLang="ja-JP" dirty="0"/>
                    </a:p>
                    <a:p>
                      <a:r>
                        <a:rPr kumimoji="1" lang="ja-JP" altLang="en-US"/>
                        <a:t>洗濯代行</a:t>
                      </a:r>
                      <a:endParaRPr kumimoji="1" lang="en-US" altLang="ja-JP" dirty="0"/>
                    </a:p>
                    <a:p>
                      <a:r>
                        <a:rPr kumimoji="1" lang="ja-JP" altLang="en-US"/>
                        <a:t>（くつろげるスペースを設けて相乗効果を狙う）</a:t>
                      </a:r>
                    </a:p>
                  </a:txBody>
                  <a:tcPr/>
                </a:tc>
                <a:tc>
                  <a:txBody>
                    <a:bodyPr/>
                    <a:lstStyle/>
                    <a:p>
                      <a:r>
                        <a:rPr kumimoji="1" lang="ja-JP" altLang="en-US"/>
                        <a:t>北海道札幌市</a:t>
                      </a:r>
                      <a:endParaRPr kumimoji="1" lang="en-US" altLang="ja-JP" dirty="0"/>
                    </a:p>
                    <a:p>
                      <a:r>
                        <a:rPr kumimoji="1" lang="ja-JP" altLang="en-US"/>
                        <a:t>特に</a:t>
                      </a:r>
                      <a:endParaRPr kumimoji="1" lang="en-US" altLang="ja-JP" dirty="0"/>
                    </a:p>
                    <a:p>
                      <a:r>
                        <a:rPr kumimoji="1" lang="ja-JP" altLang="en-US"/>
                        <a:t>・清田区</a:t>
                      </a:r>
                      <a:endParaRPr kumimoji="1" lang="en-US" altLang="ja-JP" dirty="0"/>
                    </a:p>
                    <a:p>
                      <a:r>
                        <a:rPr kumimoji="1" lang="ja-JP" altLang="en-US"/>
                        <a:t>・白石区</a:t>
                      </a:r>
                      <a:endParaRPr kumimoji="1" lang="en-US" altLang="ja-JP" dirty="0"/>
                    </a:p>
                    <a:p>
                      <a:r>
                        <a:rPr kumimoji="1" lang="ja-JP" altLang="en-US"/>
                        <a:t>・厚別区</a:t>
                      </a:r>
                    </a:p>
                  </a:txBody>
                  <a:tcPr/>
                </a:tc>
                <a:tc>
                  <a:txBody>
                    <a:bodyPr/>
                    <a:lstStyle/>
                    <a:p>
                      <a:r>
                        <a:rPr kumimoji="1" lang="ja-JP" altLang="en-US"/>
                        <a:t>まだ決めておらず。</a:t>
                      </a:r>
                      <a:endParaRPr kumimoji="1" lang="en-US" altLang="ja-JP" dirty="0"/>
                    </a:p>
                    <a:p>
                      <a:r>
                        <a:rPr kumimoji="1" lang="ja-JP" altLang="en-US"/>
                        <a:t>低コスト戦略かブランド戦略にするかを見極めていく。</a:t>
                      </a:r>
                    </a:p>
                  </a:txBody>
                  <a:tcPr/>
                </a:tc>
                <a:tc>
                  <a:txBody>
                    <a:bodyPr/>
                    <a:lstStyle/>
                    <a:p>
                      <a:r>
                        <a:rPr kumimoji="1" lang="en-US" altLang="ja-JP" dirty="0" err="1"/>
                        <a:t>BtoB</a:t>
                      </a:r>
                      <a:r>
                        <a:rPr kumimoji="1" lang="ja-JP" altLang="en-US"/>
                        <a:t>を考えている</a:t>
                      </a:r>
                      <a:endParaRPr kumimoji="1" lang="en-US" altLang="ja-JP" dirty="0"/>
                    </a:p>
                    <a:p>
                      <a:r>
                        <a:rPr kumimoji="1" lang="ja-JP" altLang="en-US"/>
                        <a:t>人に依存しない経営</a:t>
                      </a:r>
                      <a:endParaRPr kumimoji="1" lang="en-US" altLang="ja-JP" dirty="0"/>
                    </a:p>
                    <a:p>
                      <a:endParaRPr kumimoji="1" lang="ja-JP" altLang="en-US"/>
                    </a:p>
                  </a:txBody>
                  <a:tcPr/>
                </a:tc>
                <a:extLst>
                  <a:ext uri="{0D108BD9-81ED-4DB2-BD59-A6C34878D82A}">
                    <a16:rowId xmlns:a16="http://schemas.microsoft.com/office/drawing/2014/main" val="3962029454"/>
                  </a:ext>
                </a:extLst>
              </a:tr>
            </a:tbl>
          </a:graphicData>
        </a:graphic>
      </p:graphicFrame>
    </p:spTree>
    <p:extLst>
      <p:ext uri="{BB962C8B-B14F-4D97-AF65-F5344CB8AC3E}">
        <p14:creationId xmlns:p14="http://schemas.microsoft.com/office/powerpoint/2010/main" val="2619920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D2A9B-7216-C44E-9163-2383D43D53D5}"/>
              </a:ext>
            </a:extLst>
          </p:cNvPr>
          <p:cNvSpPr>
            <a:spLocks noGrp="1"/>
          </p:cNvSpPr>
          <p:nvPr>
            <p:ph type="title"/>
          </p:nvPr>
        </p:nvSpPr>
        <p:spPr/>
        <p:txBody>
          <a:bodyPr/>
          <a:lstStyle/>
          <a:p>
            <a:r>
              <a:rPr kumimoji="1" lang="ja-JP" altLang="en-US"/>
              <a:t>ホワイト急便</a:t>
            </a:r>
          </a:p>
        </p:txBody>
      </p:sp>
      <p:sp>
        <p:nvSpPr>
          <p:cNvPr id="3" name="コンテンツ プレースホルダー 2">
            <a:extLst>
              <a:ext uri="{FF2B5EF4-FFF2-40B4-BE49-F238E27FC236}">
                <a16:creationId xmlns:a16="http://schemas.microsoft.com/office/drawing/2014/main" id="{44945A6A-E1A9-7045-AA76-11A5F0FE3172}"/>
              </a:ext>
            </a:extLst>
          </p:cNvPr>
          <p:cNvSpPr>
            <a:spLocks noGrp="1"/>
          </p:cNvSpPr>
          <p:nvPr>
            <p:ph idx="1"/>
          </p:nvPr>
        </p:nvSpPr>
        <p:spPr/>
        <p:txBody>
          <a:bodyPr/>
          <a:lstStyle/>
          <a:p>
            <a:r>
              <a:rPr kumimoji="1" lang="ja-JP" altLang="en-US"/>
              <a:t>営業時間は</a:t>
            </a:r>
            <a:r>
              <a:rPr kumimoji="1" lang="en-US" altLang="ja-JP" dirty="0"/>
              <a:t>7:30~20:00</a:t>
            </a:r>
            <a:r>
              <a:rPr kumimoji="1" lang="ja-JP" altLang="en-US"/>
              <a:t>が多い。</a:t>
            </a:r>
            <a:endParaRPr kumimoji="1" lang="en-US" altLang="ja-JP" dirty="0"/>
          </a:p>
          <a:p>
            <a:r>
              <a:rPr lang="ja-JP" altLang="en-US"/>
              <a:t>クリーニング事業を主に行っており、コインランドリーはほとんどが共設していない。</a:t>
            </a:r>
            <a:endParaRPr lang="en-US" altLang="ja-JP" dirty="0"/>
          </a:p>
          <a:p>
            <a:r>
              <a:rPr kumimoji="1" lang="ja-JP" altLang="en-US"/>
              <a:t>定休は日曜・祝日が多く、相次いで、木曜・水曜</a:t>
            </a:r>
            <a:r>
              <a:rPr lang="ja-JP" altLang="en-US"/>
              <a:t>が休みのところもある。</a:t>
            </a:r>
            <a:endParaRPr lang="en-US" altLang="ja-JP" dirty="0"/>
          </a:p>
          <a:p>
            <a:r>
              <a:rPr kumimoji="1" lang="ja-JP" altLang="en-US"/>
              <a:t>事業モデルは一般家庭の顧客を狙ったものになっている。</a:t>
            </a:r>
            <a:endParaRPr kumimoji="1" lang="en-US" altLang="ja-JP" dirty="0"/>
          </a:p>
          <a:p>
            <a:r>
              <a:rPr kumimoji="1" lang="ja-JP" altLang="en-US"/>
              <a:t>クリーニング事業とコインランドリー事業を一緒に行って、ホワイト急便の顧客を奪いにいくこともできる。</a:t>
            </a:r>
            <a:endParaRPr kumimoji="1" lang="en-US" altLang="ja-JP" dirty="0"/>
          </a:p>
        </p:txBody>
      </p:sp>
    </p:spTree>
    <p:extLst>
      <p:ext uri="{BB962C8B-B14F-4D97-AF65-F5344CB8AC3E}">
        <p14:creationId xmlns:p14="http://schemas.microsoft.com/office/powerpoint/2010/main" val="398839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8CD646-4F6B-3B49-A550-81398AE549C8}"/>
              </a:ext>
            </a:extLst>
          </p:cNvPr>
          <p:cNvSpPr>
            <a:spLocks noGrp="1"/>
          </p:cNvSpPr>
          <p:nvPr>
            <p:ph type="title"/>
          </p:nvPr>
        </p:nvSpPr>
        <p:spPr/>
        <p:txBody>
          <a:bodyPr/>
          <a:lstStyle/>
          <a:p>
            <a:r>
              <a:rPr kumimoji="1" lang="ja-JP" altLang="en-US"/>
              <a:t>エンパイア</a:t>
            </a:r>
          </a:p>
        </p:txBody>
      </p:sp>
      <p:sp>
        <p:nvSpPr>
          <p:cNvPr id="3" name="コンテンツ プレースホルダー 2">
            <a:extLst>
              <a:ext uri="{FF2B5EF4-FFF2-40B4-BE49-F238E27FC236}">
                <a16:creationId xmlns:a16="http://schemas.microsoft.com/office/drawing/2014/main" id="{1A15EE0D-54B5-6E4E-8F9B-5EA58A425F93}"/>
              </a:ext>
            </a:extLst>
          </p:cNvPr>
          <p:cNvSpPr>
            <a:spLocks noGrp="1"/>
          </p:cNvSpPr>
          <p:nvPr>
            <p:ph idx="1"/>
          </p:nvPr>
        </p:nvSpPr>
        <p:spPr/>
        <p:txBody>
          <a:bodyPr/>
          <a:lstStyle/>
          <a:p>
            <a:r>
              <a:rPr kumimoji="1" lang="ja-JP" altLang="en-US"/>
              <a:t>クリーニング事業をやっている。コインランドリー産業にはほぼ参入なし。</a:t>
            </a:r>
            <a:endParaRPr kumimoji="1" lang="en-US" altLang="ja-JP" dirty="0"/>
          </a:p>
          <a:p>
            <a:r>
              <a:rPr lang="ja-JP" altLang="en-US"/>
              <a:t>営業時間は</a:t>
            </a:r>
            <a:r>
              <a:rPr lang="en-US" altLang="ja-JP" dirty="0"/>
              <a:t>8:30~19:30</a:t>
            </a:r>
            <a:r>
              <a:rPr lang="ja-JP" altLang="en-US"/>
              <a:t>が多く、年中無休が多く見られる。</a:t>
            </a:r>
            <a:endParaRPr lang="en-US" altLang="ja-JP" dirty="0"/>
          </a:p>
          <a:p>
            <a:r>
              <a:rPr kumimoji="1" lang="ja-JP" altLang="en-US"/>
              <a:t>実はホワイト急便と競争を行っている可能性が非常に高い。</a:t>
            </a:r>
            <a:endParaRPr kumimoji="1" lang="en-US" altLang="ja-JP" dirty="0"/>
          </a:p>
          <a:p>
            <a:r>
              <a:rPr lang="ja-JP" altLang="en-US"/>
              <a:t>訪問集配サービスも行っているが、認知されているのかどうか非常に疑問を呈する所ではある。</a:t>
            </a:r>
            <a:endParaRPr lang="en-US" altLang="ja-JP" dirty="0"/>
          </a:p>
          <a:p>
            <a:pPr marL="0" indent="0">
              <a:buNone/>
            </a:pPr>
            <a:endParaRPr kumimoji="1" lang="ja-JP" altLang="en-US"/>
          </a:p>
        </p:txBody>
      </p:sp>
    </p:spTree>
    <p:extLst>
      <p:ext uri="{BB962C8B-B14F-4D97-AF65-F5344CB8AC3E}">
        <p14:creationId xmlns:p14="http://schemas.microsoft.com/office/powerpoint/2010/main" val="107637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291E5-F3B5-2644-9E7C-C5E4E410766B}"/>
              </a:ext>
            </a:extLst>
          </p:cNvPr>
          <p:cNvSpPr>
            <a:spLocks noGrp="1"/>
          </p:cNvSpPr>
          <p:nvPr>
            <p:ph type="title"/>
          </p:nvPr>
        </p:nvSpPr>
        <p:spPr/>
        <p:txBody>
          <a:bodyPr/>
          <a:lstStyle/>
          <a:p>
            <a:r>
              <a:rPr kumimoji="1" lang="en-US" altLang="ja-JP" dirty="0"/>
              <a:t>Jabba</a:t>
            </a:r>
            <a:r>
              <a:rPr kumimoji="1" lang="ja-JP" altLang="en-US"/>
              <a:t>・マンチャオ系列店</a:t>
            </a:r>
          </a:p>
        </p:txBody>
      </p:sp>
      <p:sp>
        <p:nvSpPr>
          <p:cNvPr id="3" name="コンテンツ プレースホルダー 2">
            <a:extLst>
              <a:ext uri="{FF2B5EF4-FFF2-40B4-BE49-F238E27FC236}">
                <a16:creationId xmlns:a16="http://schemas.microsoft.com/office/drawing/2014/main" id="{5D822A03-F3BB-934C-B7E2-5B3A459105CB}"/>
              </a:ext>
            </a:extLst>
          </p:cNvPr>
          <p:cNvSpPr>
            <a:spLocks noGrp="1"/>
          </p:cNvSpPr>
          <p:nvPr>
            <p:ph idx="1"/>
          </p:nvPr>
        </p:nvSpPr>
        <p:spPr/>
        <p:txBody>
          <a:bodyPr/>
          <a:lstStyle/>
          <a:p>
            <a:r>
              <a:rPr kumimoji="1" lang="ja-JP" altLang="en-US"/>
              <a:t>他はオーナー形式の営業が多い。</a:t>
            </a:r>
            <a:endParaRPr kumimoji="1" lang="en-US" altLang="ja-JP" dirty="0"/>
          </a:p>
          <a:p>
            <a:pPr marL="0" indent="0">
              <a:buNone/>
            </a:pPr>
            <a:r>
              <a:rPr kumimoji="1" lang="ja-JP" altLang="en-US"/>
              <a:t>直営は驚くほど少なく、オーナー営業がほとんどである。</a:t>
            </a:r>
            <a:endParaRPr kumimoji="1" lang="en-US" altLang="ja-JP" dirty="0"/>
          </a:p>
          <a:p>
            <a:pPr marL="0" indent="0">
              <a:buNone/>
            </a:pPr>
            <a:r>
              <a:rPr lang="ja-JP" altLang="en-US"/>
              <a:t>ゆえにこの場合、考えられるのはロイヤリティーで吸い上げているケースが思いつかれる。</a:t>
            </a:r>
            <a:endParaRPr lang="en-US" altLang="ja-JP" dirty="0"/>
          </a:p>
          <a:p>
            <a:pPr marL="0" indent="0">
              <a:buNone/>
            </a:pPr>
            <a:r>
              <a:rPr kumimoji="1" lang="ja-JP" altLang="en-US"/>
              <a:t>年中無休である。またクリーニング屋との併設はなし。</a:t>
            </a:r>
          </a:p>
        </p:txBody>
      </p:sp>
    </p:spTree>
    <p:extLst>
      <p:ext uri="{BB962C8B-B14F-4D97-AF65-F5344CB8AC3E}">
        <p14:creationId xmlns:p14="http://schemas.microsoft.com/office/powerpoint/2010/main" val="300388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F0B33-AC1C-7F4C-9884-13B192C50F12}"/>
              </a:ext>
            </a:extLst>
          </p:cNvPr>
          <p:cNvSpPr>
            <a:spLocks noGrp="1"/>
          </p:cNvSpPr>
          <p:nvPr>
            <p:ph type="title"/>
          </p:nvPr>
        </p:nvSpPr>
        <p:spPr/>
        <p:txBody>
          <a:bodyPr/>
          <a:lstStyle/>
          <a:p>
            <a:endParaRPr kumimoji="1" lang="ja-JP" altLang="en-US"/>
          </a:p>
        </p:txBody>
      </p:sp>
      <p:pic>
        <p:nvPicPr>
          <p:cNvPr id="5" name="コンテンツ プレースホルダー 4" descr="テキスト, 地図 が含まれている画像&#10;&#10;自動的に生成された説明">
            <a:extLst>
              <a:ext uri="{FF2B5EF4-FFF2-40B4-BE49-F238E27FC236}">
                <a16:creationId xmlns:a16="http://schemas.microsoft.com/office/drawing/2014/main" id="{E88185B0-961F-C74D-A42C-FDB1C48DD5DC}"/>
              </a:ext>
            </a:extLst>
          </p:cNvPr>
          <p:cNvPicPr>
            <a:picLocks noGrp="1" noChangeAspect="1"/>
          </p:cNvPicPr>
          <p:nvPr>
            <p:ph idx="1"/>
          </p:nvPr>
        </p:nvPicPr>
        <p:blipFill>
          <a:blip r:embed="rId3"/>
          <a:stretch>
            <a:fillRect/>
          </a:stretch>
        </p:blipFill>
        <p:spPr>
          <a:xfrm>
            <a:off x="128217" y="0"/>
            <a:ext cx="11887844" cy="6350924"/>
          </a:xfrm>
        </p:spPr>
      </p:pic>
      <p:sp>
        <p:nvSpPr>
          <p:cNvPr id="6" name="テキスト ボックス 5">
            <a:extLst>
              <a:ext uri="{FF2B5EF4-FFF2-40B4-BE49-F238E27FC236}">
                <a16:creationId xmlns:a16="http://schemas.microsoft.com/office/drawing/2014/main" id="{F1C34436-F1F2-A146-B1C5-422BFBD5E756}"/>
              </a:ext>
            </a:extLst>
          </p:cNvPr>
          <p:cNvSpPr txBox="1"/>
          <p:nvPr/>
        </p:nvSpPr>
        <p:spPr>
          <a:xfrm>
            <a:off x="2061557" y="6464365"/>
            <a:ext cx="2723823" cy="369332"/>
          </a:xfrm>
          <a:prstGeom prst="rect">
            <a:avLst/>
          </a:prstGeom>
          <a:noFill/>
        </p:spPr>
        <p:txBody>
          <a:bodyPr wrap="none" rtlCol="0">
            <a:spAutoFit/>
          </a:bodyPr>
          <a:lstStyle/>
          <a:p>
            <a:r>
              <a:rPr kumimoji="1" lang="ja-JP" altLang="en-US"/>
              <a:t>ノートを見てください。</a:t>
            </a:r>
          </a:p>
        </p:txBody>
      </p:sp>
      <p:sp>
        <p:nvSpPr>
          <p:cNvPr id="7" name="円/楕円 6">
            <a:extLst>
              <a:ext uri="{FF2B5EF4-FFF2-40B4-BE49-F238E27FC236}">
                <a16:creationId xmlns:a16="http://schemas.microsoft.com/office/drawing/2014/main" id="{F19A8842-468F-6748-8AAA-24EEBDF9AD43}"/>
              </a:ext>
            </a:extLst>
          </p:cNvPr>
          <p:cNvSpPr/>
          <p:nvPr/>
        </p:nvSpPr>
        <p:spPr>
          <a:xfrm>
            <a:off x="6766560" y="2660073"/>
            <a:ext cx="2044931" cy="1862051"/>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4966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EED462-F7E3-C843-9642-2AFC91EBB737}"/>
              </a:ext>
            </a:extLst>
          </p:cNvPr>
          <p:cNvSpPr>
            <a:spLocks noGrp="1"/>
          </p:cNvSpPr>
          <p:nvPr>
            <p:ph type="title"/>
          </p:nvPr>
        </p:nvSpPr>
        <p:spPr/>
        <p:txBody>
          <a:bodyPr/>
          <a:lstStyle/>
          <a:p>
            <a:r>
              <a:rPr lang="ja-JP" altLang="en-US"/>
              <a:t>地図からみた、新規参入の余地</a:t>
            </a:r>
            <a:endParaRPr kumimoji="1" lang="ja-JP" altLang="en-US"/>
          </a:p>
        </p:txBody>
      </p:sp>
      <p:sp>
        <p:nvSpPr>
          <p:cNvPr id="3" name="コンテンツ プレースホルダー 2">
            <a:extLst>
              <a:ext uri="{FF2B5EF4-FFF2-40B4-BE49-F238E27FC236}">
                <a16:creationId xmlns:a16="http://schemas.microsoft.com/office/drawing/2014/main" id="{15A0CFD7-0FA6-FF43-845B-F999EA137A47}"/>
              </a:ext>
            </a:extLst>
          </p:cNvPr>
          <p:cNvSpPr>
            <a:spLocks noGrp="1"/>
          </p:cNvSpPr>
          <p:nvPr>
            <p:ph idx="1"/>
          </p:nvPr>
        </p:nvSpPr>
        <p:spPr/>
        <p:txBody>
          <a:bodyPr>
            <a:normAutofit fontScale="92500" lnSpcReduction="20000"/>
          </a:bodyPr>
          <a:lstStyle/>
          <a:p>
            <a:r>
              <a:rPr kumimoji="1" lang="ja-JP" altLang="en-US"/>
              <a:t>実は重要な戦略的地点に対する関心は皆薄いのではないか。</a:t>
            </a:r>
            <a:endParaRPr kumimoji="1" lang="en-US" altLang="ja-JP" dirty="0"/>
          </a:p>
          <a:p>
            <a:r>
              <a:rPr lang="ja-JP" altLang="en-US"/>
              <a:t>コインランドリー価格そのものが顧客のニーズとマッチしていない可能性がある。</a:t>
            </a:r>
            <a:endParaRPr lang="en-US" altLang="ja-JP" dirty="0"/>
          </a:p>
          <a:p>
            <a:r>
              <a:rPr lang="ja-JP" altLang="en-US"/>
              <a:t>仮に</a:t>
            </a:r>
            <a:r>
              <a:rPr lang="en-US" altLang="ja-JP" dirty="0"/>
              <a:t>200</a:t>
            </a:r>
            <a:r>
              <a:rPr lang="ja-JP" altLang="en-US"/>
              <a:t>円から</a:t>
            </a:r>
            <a:r>
              <a:rPr lang="en-US" altLang="ja-JP" dirty="0"/>
              <a:t>300</a:t>
            </a:r>
            <a:r>
              <a:rPr lang="ja-JP" altLang="en-US"/>
              <a:t>円で高齢者宅・社会福祉施設に売り込んでいけば、おそらく勝てるだろうと思われる。</a:t>
            </a:r>
            <a:endParaRPr lang="en-US" altLang="ja-JP" dirty="0"/>
          </a:p>
          <a:p>
            <a:r>
              <a:rPr lang="ja-JP" altLang="en-US"/>
              <a:t>クリーニング店をコインランドリーと共設することで、競争に勝てる可能性がある。</a:t>
            </a:r>
            <a:endParaRPr lang="en-US" altLang="ja-JP" dirty="0"/>
          </a:p>
          <a:p>
            <a:r>
              <a:rPr lang="ja-JP" altLang="en-US"/>
              <a:t>クリーニング店を建てる場合、競合と食い合いを行うことになるが、あえてクリーニング店を立てることでコインランドリーの変動費用を減らすこともできる。</a:t>
            </a:r>
            <a:endParaRPr lang="en-US" altLang="ja-JP" dirty="0"/>
          </a:p>
          <a:p>
            <a:pPr marL="0" indent="0">
              <a:buNone/>
            </a:pPr>
            <a:r>
              <a:rPr lang="ja-JP" altLang="en-US"/>
              <a:t>＝コインランドリーで落とせなかった汚れをクリーニングで落とすことで、顧客満足度を上げるなどの効果。</a:t>
            </a:r>
            <a:endParaRPr lang="en-US" altLang="ja-JP" dirty="0"/>
          </a:p>
        </p:txBody>
      </p:sp>
    </p:spTree>
    <p:extLst>
      <p:ext uri="{BB962C8B-B14F-4D97-AF65-F5344CB8AC3E}">
        <p14:creationId xmlns:p14="http://schemas.microsoft.com/office/powerpoint/2010/main" val="3063679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EEA938-135F-EC4A-AF75-06C093C6A158}"/>
              </a:ext>
            </a:extLst>
          </p:cNvPr>
          <p:cNvSpPr>
            <a:spLocks noGrp="1"/>
          </p:cNvSpPr>
          <p:nvPr>
            <p:ph type="title"/>
          </p:nvPr>
        </p:nvSpPr>
        <p:spPr/>
        <p:txBody>
          <a:bodyPr/>
          <a:lstStyle/>
          <a:p>
            <a:r>
              <a:rPr kumimoji="1" lang="ja-JP" altLang="en-US"/>
              <a:t>カフェとコインランドリーの是非</a:t>
            </a:r>
          </a:p>
        </p:txBody>
      </p:sp>
      <p:sp>
        <p:nvSpPr>
          <p:cNvPr id="3" name="コンテンツ プレースホルダー 2">
            <a:extLst>
              <a:ext uri="{FF2B5EF4-FFF2-40B4-BE49-F238E27FC236}">
                <a16:creationId xmlns:a16="http://schemas.microsoft.com/office/drawing/2014/main" id="{7C64DAC3-4A45-1E49-AEB7-24CBC1EAC4DC}"/>
              </a:ext>
            </a:extLst>
          </p:cNvPr>
          <p:cNvSpPr>
            <a:spLocks noGrp="1"/>
          </p:cNvSpPr>
          <p:nvPr>
            <p:ph idx="1"/>
          </p:nvPr>
        </p:nvSpPr>
        <p:spPr/>
        <p:txBody>
          <a:bodyPr/>
          <a:lstStyle/>
          <a:p>
            <a:r>
              <a:rPr kumimoji="1" lang="ja-JP" altLang="en-US"/>
              <a:t>このような結果から、高齢者がコインランドリーに足で来てもらうことは稀だろうと思われる。</a:t>
            </a:r>
            <a:endParaRPr kumimoji="1" lang="en-US" altLang="ja-JP" dirty="0"/>
          </a:p>
          <a:p>
            <a:r>
              <a:rPr kumimoji="1" lang="ja-JP" altLang="en-US"/>
              <a:t>カフェスペース</a:t>
            </a:r>
            <a:r>
              <a:rPr lang="ja-JP" altLang="en-US"/>
              <a:t>を設けるのもアリだが、自動販売機ベースに抑えるのが良いと考えられる。例えば</a:t>
            </a:r>
            <a:r>
              <a:rPr lang="en-US" altLang="ja-JP" dirty="0"/>
              <a:t>60</a:t>
            </a:r>
            <a:r>
              <a:rPr lang="ja-JP" altLang="en-US"/>
              <a:t>円で飲める、紙コップ型の自動販売機が良い。</a:t>
            </a:r>
            <a:endParaRPr lang="en-US" altLang="ja-JP" dirty="0"/>
          </a:p>
          <a:p>
            <a:r>
              <a:rPr kumimoji="1" lang="ja-JP" altLang="en-US"/>
              <a:t>自動販売機を立てた所で、相乗効果が出るとは限らない。端的に言えば、たまたまそのコインランドリーに訪れた人の満足度が向上する程度のものである。</a:t>
            </a:r>
            <a:endParaRPr kumimoji="1" lang="en-US" altLang="ja-JP" dirty="0"/>
          </a:p>
          <a:p>
            <a:pPr marL="0" indent="0">
              <a:buNone/>
            </a:pPr>
            <a:r>
              <a:rPr kumimoji="1" lang="ja-JP" altLang="en-US"/>
              <a:t>・このことは</a:t>
            </a:r>
            <a:r>
              <a:rPr kumimoji="1" lang="en-US" altLang="ja-JP" dirty="0"/>
              <a:t>Wash and Café</a:t>
            </a:r>
            <a:r>
              <a:rPr kumimoji="1" lang="ja-JP" altLang="en-US"/>
              <a:t>という店が札幌市にあるので、調査してもらえるといいかもしれない。</a:t>
            </a:r>
          </a:p>
        </p:txBody>
      </p:sp>
    </p:spTree>
    <p:extLst>
      <p:ext uri="{BB962C8B-B14F-4D97-AF65-F5344CB8AC3E}">
        <p14:creationId xmlns:p14="http://schemas.microsoft.com/office/powerpoint/2010/main" val="1899234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1F82A-807C-3448-996E-EB646309182E}"/>
              </a:ext>
            </a:extLst>
          </p:cNvPr>
          <p:cNvSpPr>
            <a:spLocks noGrp="1"/>
          </p:cNvSpPr>
          <p:nvPr>
            <p:ph type="title"/>
          </p:nvPr>
        </p:nvSpPr>
        <p:spPr>
          <a:xfrm>
            <a:off x="838198" y="-218757"/>
            <a:ext cx="10515600" cy="1325563"/>
          </a:xfrm>
        </p:spPr>
        <p:txBody>
          <a:bodyPr/>
          <a:lstStyle/>
          <a:p>
            <a:r>
              <a:rPr kumimoji="1" lang="ja-JP" altLang="en-US"/>
              <a:t>総括（結論）</a:t>
            </a:r>
          </a:p>
        </p:txBody>
      </p:sp>
      <p:graphicFrame>
        <p:nvGraphicFramePr>
          <p:cNvPr id="4" name="コンテンツ プレースホルダー 3">
            <a:extLst>
              <a:ext uri="{FF2B5EF4-FFF2-40B4-BE49-F238E27FC236}">
                <a16:creationId xmlns:a16="http://schemas.microsoft.com/office/drawing/2014/main" id="{6BA97D53-0103-3F47-AAD2-9F8F8AC33CA9}"/>
              </a:ext>
            </a:extLst>
          </p:cNvPr>
          <p:cNvGraphicFramePr>
            <a:graphicFrameLocks noGrp="1"/>
          </p:cNvGraphicFramePr>
          <p:nvPr>
            <p:ph idx="1"/>
            <p:extLst>
              <p:ext uri="{D42A27DB-BD31-4B8C-83A1-F6EECF244321}">
                <p14:modId xmlns:p14="http://schemas.microsoft.com/office/powerpoint/2010/main" val="1976594853"/>
              </p:ext>
            </p:extLst>
          </p:nvPr>
        </p:nvGraphicFramePr>
        <p:xfrm>
          <a:off x="705968" y="650017"/>
          <a:ext cx="10780060" cy="2350135"/>
        </p:xfrm>
        <a:graphic>
          <a:graphicData uri="http://schemas.openxmlformats.org/drawingml/2006/table">
            <a:tbl>
              <a:tblPr firstRow="1" bandRow="1">
                <a:tableStyleId>{5C22544A-7EE6-4342-B048-85BDC9FD1C3A}</a:tableStyleId>
              </a:tblPr>
              <a:tblGrid>
                <a:gridCol w="2695015">
                  <a:extLst>
                    <a:ext uri="{9D8B030D-6E8A-4147-A177-3AD203B41FA5}">
                      <a16:colId xmlns:a16="http://schemas.microsoft.com/office/drawing/2014/main" val="1927523331"/>
                    </a:ext>
                  </a:extLst>
                </a:gridCol>
                <a:gridCol w="2695015">
                  <a:extLst>
                    <a:ext uri="{9D8B030D-6E8A-4147-A177-3AD203B41FA5}">
                      <a16:colId xmlns:a16="http://schemas.microsoft.com/office/drawing/2014/main" val="189377506"/>
                    </a:ext>
                  </a:extLst>
                </a:gridCol>
                <a:gridCol w="2695015">
                  <a:extLst>
                    <a:ext uri="{9D8B030D-6E8A-4147-A177-3AD203B41FA5}">
                      <a16:colId xmlns:a16="http://schemas.microsoft.com/office/drawing/2014/main" val="2561932002"/>
                    </a:ext>
                  </a:extLst>
                </a:gridCol>
                <a:gridCol w="2695015">
                  <a:extLst>
                    <a:ext uri="{9D8B030D-6E8A-4147-A177-3AD203B41FA5}">
                      <a16:colId xmlns:a16="http://schemas.microsoft.com/office/drawing/2014/main" val="2950400743"/>
                    </a:ext>
                  </a:extLst>
                </a:gridCol>
              </a:tblGrid>
              <a:tr h="612775">
                <a:tc>
                  <a:txBody>
                    <a:bodyPr/>
                    <a:lstStyle/>
                    <a:p>
                      <a:r>
                        <a:rPr kumimoji="1" lang="en-US" altLang="ja-JP" dirty="0"/>
                        <a:t>Product</a:t>
                      </a:r>
                      <a:endParaRPr kumimoji="1" lang="ja-JP" altLang="en-US"/>
                    </a:p>
                  </a:txBody>
                  <a:tcPr/>
                </a:tc>
                <a:tc>
                  <a:txBody>
                    <a:bodyPr/>
                    <a:lstStyle/>
                    <a:p>
                      <a:r>
                        <a:rPr kumimoji="1" lang="en-US" altLang="ja-JP" dirty="0"/>
                        <a:t>Price</a:t>
                      </a:r>
                      <a:endParaRPr kumimoji="1" lang="ja-JP" altLang="en-US"/>
                    </a:p>
                  </a:txBody>
                  <a:tcPr/>
                </a:tc>
                <a:tc>
                  <a:txBody>
                    <a:bodyPr/>
                    <a:lstStyle/>
                    <a:p>
                      <a:r>
                        <a:rPr kumimoji="1" lang="en-US" altLang="ja-JP" dirty="0"/>
                        <a:t>Place</a:t>
                      </a:r>
                      <a:endParaRPr kumimoji="1" lang="ja-JP" altLang="en-US"/>
                    </a:p>
                  </a:txBody>
                  <a:tcPr/>
                </a:tc>
                <a:tc>
                  <a:txBody>
                    <a:bodyPr/>
                    <a:lstStyle/>
                    <a:p>
                      <a:r>
                        <a:rPr kumimoji="1" lang="en-US" altLang="ja-JP" dirty="0"/>
                        <a:t>Promotion</a:t>
                      </a:r>
                    </a:p>
                  </a:txBody>
                  <a:tcPr/>
                </a:tc>
                <a:extLst>
                  <a:ext uri="{0D108BD9-81ED-4DB2-BD59-A6C34878D82A}">
                    <a16:rowId xmlns:a16="http://schemas.microsoft.com/office/drawing/2014/main" val="1733071428"/>
                  </a:ext>
                </a:extLst>
              </a:tr>
              <a:tr h="924952">
                <a:tc>
                  <a:txBody>
                    <a:bodyPr/>
                    <a:lstStyle/>
                    <a:p>
                      <a:r>
                        <a:rPr kumimoji="1" lang="ja-JP" altLang="en-US"/>
                        <a:t>コインランドリー</a:t>
                      </a:r>
                      <a:endParaRPr kumimoji="1" lang="en-US" altLang="ja-JP" dirty="0"/>
                    </a:p>
                    <a:p>
                      <a:r>
                        <a:rPr kumimoji="1" lang="ja-JP" altLang="en-US"/>
                        <a:t>（クリーニング店も？）</a:t>
                      </a:r>
                    </a:p>
                  </a:txBody>
                  <a:tcPr/>
                </a:tc>
                <a:tc>
                  <a:txBody>
                    <a:bodyPr/>
                    <a:lstStyle/>
                    <a:p>
                      <a:r>
                        <a:rPr kumimoji="1" lang="ja-JP" altLang="en-US"/>
                        <a:t>未定</a:t>
                      </a:r>
                      <a:endParaRPr kumimoji="1" lang="en-US" altLang="ja-JP" dirty="0"/>
                    </a:p>
                    <a:p>
                      <a:r>
                        <a:rPr kumimoji="1" lang="ja-JP" altLang="en-US"/>
                        <a:t>競合店に対してコストを抑える方針がいいのかどうか。</a:t>
                      </a:r>
                    </a:p>
                  </a:txBody>
                  <a:tcPr/>
                </a:tc>
                <a:tc>
                  <a:txBody>
                    <a:bodyPr/>
                    <a:lstStyle/>
                    <a:p>
                      <a:r>
                        <a:rPr kumimoji="1" lang="ja-JP" altLang="en-US"/>
                        <a:t>白石区</a:t>
                      </a:r>
                    </a:p>
                  </a:txBody>
                  <a:tcPr/>
                </a:tc>
                <a:tc>
                  <a:txBody>
                    <a:bodyPr/>
                    <a:lstStyle/>
                    <a:p>
                      <a:r>
                        <a:rPr kumimoji="1" lang="ja-JP" altLang="en-US"/>
                        <a:t>高齢者を対象に販促をかけていく。</a:t>
                      </a:r>
                      <a:endParaRPr kumimoji="1" lang="en-US" altLang="ja-JP" dirty="0"/>
                    </a:p>
                    <a:p>
                      <a:r>
                        <a:rPr kumimoji="1" lang="ja-JP" altLang="en-US"/>
                        <a:t>例えば月額サービスなど。</a:t>
                      </a:r>
                      <a:endParaRPr kumimoji="1" lang="en-US" altLang="ja-JP" dirty="0"/>
                    </a:p>
                    <a:p>
                      <a:r>
                        <a:rPr kumimoji="1" lang="ja-JP" altLang="en-US"/>
                        <a:t>人に依存しない経営</a:t>
                      </a:r>
                      <a:endParaRPr kumimoji="1" lang="en-US" altLang="ja-JP" dirty="0"/>
                    </a:p>
                    <a:p>
                      <a:r>
                        <a:rPr kumimoji="1" lang="en-US" altLang="ja-JP" dirty="0" err="1"/>
                        <a:t>BtoB</a:t>
                      </a:r>
                      <a:r>
                        <a:rPr kumimoji="1" lang="ja-JP" altLang="en-US"/>
                        <a:t>を目指す。</a:t>
                      </a:r>
                    </a:p>
                  </a:txBody>
                  <a:tcPr/>
                </a:tc>
                <a:extLst>
                  <a:ext uri="{0D108BD9-81ED-4DB2-BD59-A6C34878D82A}">
                    <a16:rowId xmlns:a16="http://schemas.microsoft.com/office/drawing/2014/main" val="3667549234"/>
                  </a:ext>
                </a:extLst>
              </a:tr>
            </a:tbl>
          </a:graphicData>
        </a:graphic>
      </p:graphicFrame>
      <p:graphicFrame>
        <p:nvGraphicFramePr>
          <p:cNvPr id="6" name="表 5">
            <a:extLst>
              <a:ext uri="{FF2B5EF4-FFF2-40B4-BE49-F238E27FC236}">
                <a16:creationId xmlns:a16="http://schemas.microsoft.com/office/drawing/2014/main" id="{955D20F3-FC6D-4941-81B0-E20A2C12F94C}"/>
              </a:ext>
            </a:extLst>
          </p:cNvPr>
          <p:cNvGraphicFramePr>
            <a:graphicFrameLocks noGrp="1"/>
          </p:cNvGraphicFramePr>
          <p:nvPr>
            <p:extLst>
              <p:ext uri="{D42A27DB-BD31-4B8C-83A1-F6EECF244321}">
                <p14:modId xmlns:p14="http://schemas.microsoft.com/office/powerpoint/2010/main" val="1110699772"/>
              </p:ext>
            </p:extLst>
          </p:nvPr>
        </p:nvGraphicFramePr>
        <p:xfrm>
          <a:off x="544603" y="3295855"/>
          <a:ext cx="11102790" cy="3855916"/>
        </p:xfrm>
        <a:graphic>
          <a:graphicData uri="http://schemas.openxmlformats.org/drawingml/2006/table">
            <a:tbl>
              <a:tblPr firstRow="1" bandRow="1">
                <a:tableStyleId>{5C22544A-7EE6-4342-B048-85BDC9FD1C3A}</a:tableStyleId>
              </a:tblPr>
              <a:tblGrid>
                <a:gridCol w="3700930">
                  <a:extLst>
                    <a:ext uri="{9D8B030D-6E8A-4147-A177-3AD203B41FA5}">
                      <a16:colId xmlns:a16="http://schemas.microsoft.com/office/drawing/2014/main" val="46481073"/>
                    </a:ext>
                  </a:extLst>
                </a:gridCol>
                <a:gridCol w="3700930">
                  <a:extLst>
                    <a:ext uri="{9D8B030D-6E8A-4147-A177-3AD203B41FA5}">
                      <a16:colId xmlns:a16="http://schemas.microsoft.com/office/drawing/2014/main" val="2023044773"/>
                    </a:ext>
                  </a:extLst>
                </a:gridCol>
                <a:gridCol w="3700930">
                  <a:extLst>
                    <a:ext uri="{9D8B030D-6E8A-4147-A177-3AD203B41FA5}">
                      <a16:colId xmlns:a16="http://schemas.microsoft.com/office/drawing/2014/main" val="1503874531"/>
                    </a:ext>
                  </a:extLst>
                </a:gridCol>
              </a:tblGrid>
              <a:tr h="746956">
                <a:tc>
                  <a:txBody>
                    <a:bodyPr/>
                    <a:lstStyle/>
                    <a:p>
                      <a:r>
                        <a:rPr kumimoji="1" lang="en-US" altLang="ja-JP" dirty="0"/>
                        <a:t>Segmentation</a:t>
                      </a:r>
                      <a:endParaRPr kumimoji="1" lang="ja-JP" altLang="en-US"/>
                    </a:p>
                  </a:txBody>
                  <a:tcPr/>
                </a:tc>
                <a:tc>
                  <a:txBody>
                    <a:bodyPr/>
                    <a:lstStyle/>
                    <a:p>
                      <a:r>
                        <a:rPr kumimoji="1" lang="en-US" altLang="ja-JP" dirty="0"/>
                        <a:t>Targeting</a:t>
                      </a:r>
                      <a:endParaRPr kumimoji="1" lang="ja-JP" altLang="en-US"/>
                    </a:p>
                  </a:txBody>
                  <a:tcPr/>
                </a:tc>
                <a:tc>
                  <a:txBody>
                    <a:bodyPr/>
                    <a:lstStyle/>
                    <a:p>
                      <a:r>
                        <a:rPr kumimoji="1" lang="en-US" altLang="ja-JP" dirty="0"/>
                        <a:t>Positioning</a:t>
                      </a:r>
                      <a:endParaRPr kumimoji="1" lang="ja-JP" altLang="en-US"/>
                    </a:p>
                  </a:txBody>
                  <a:tcPr/>
                </a:tc>
                <a:extLst>
                  <a:ext uri="{0D108BD9-81ED-4DB2-BD59-A6C34878D82A}">
                    <a16:rowId xmlns:a16="http://schemas.microsoft.com/office/drawing/2014/main" val="2575141086"/>
                  </a:ext>
                </a:extLst>
              </a:tr>
              <a:tr h="2815189">
                <a:tc>
                  <a:txBody>
                    <a:bodyPr/>
                    <a:lstStyle/>
                    <a:p>
                      <a:r>
                        <a:rPr kumimoji="1" lang="ja-JP" altLang="en-US"/>
                        <a:t>＜優先順位＞</a:t>
                      </a:r>
                      <a:endParaRPr kumimoji="1" lang="en-US" altLang="ja-JP" dirty="0"/>
                    </a:p>
                    <a:p>
                      <a:r>
                        <a:rPr kumimoji="1" lang="en-US" altLang="ja-JP" dirty="0"/>
                        <a:t>1.</a:t>
                      </a:r>
                      <a:r>
                        <a:rPr kumimoji="1" lang="ja-JP" altLang="en-US"/>
                        <a:t>老人　</a:t>
                      </a:r>
                      <a:r>
                        <a:rPr kumimoji="1" lang="en-US" altLang="ja-JP" dirty="0"/>
                        <a:t>2.</a:t>
                      </a:r>
                      <a:r>
                        <a:rPr kumimoji="1" lang="ja-JP" altLang="en-US"/>
                        <a:t>主婦　</a:t>
                      </a:r>
                      <a:r>
                        <a:rPr kumimoji="1" lang="en-US" altLang="ja-JP" dirty="0"/>
                        <a:t>3.</a:t>
                      </a:r>
                      <a:r>
                        <a:rPr kumimoji="1" lang="ja-JP" altLang="en-US"/>
                        <a:t>通勤の方</a:t>
                      </a:r>
                      <a:endParaRPr kumimoji="1" lang="en-US" altLang="ja-JP" dirty="0"/>
                    </a:p>
                    <a:p>
                      <a:r>
                        <a:rPr kumimoji="1" lang="ja-JP" altLang="en-US"/>
                        <a:t>＜規模の有効性＞</a:t>
                      </a:r>
                      <a:endParaRPr kumimoji="1" lang="en-US" altLang="ja-JP" dirty="0"/>
                    </a:p>
                    <a:p>
                      <a:r>
                        <a:rPr kumimoji="1" lang="ja-JP" altLang="en-US"/>
                        <a:t>老人ホーム、工場生産など</a:t>
                      </a:r>
                      <a:endParaRPr kumimoji="1" lang="en-US" altLang="ja-JP" dirty="0"/>
                    </a:p>
                    <a:p>
                      <a:r>
                        <a:rPr kumimoji="1" lang="ja-JP" altLang="en-US"/>
                        <a:t>＜到達可能性＞</a:t>
                      </a:r>
                      <a:endParaRPr kumimoji="1" lang="en-US" altLang="ja-JP" dirty="0"/>
                    </a:p>
                    <a:p>
                      <a:r>
                        <a:rPr kumimoji="1" lang="ja-JP" altLang="en-US"/>
                        <a:t>老人ホームは人手が必要？</a:t>
                      </a:r>
                      <a:endParaRPr kumimoji="1" lang="en-US" altLang="ja-JP" dirty="0"/>
                    </a:p>
                    <a:p>
                      <a:r>
                        <a:rPr kumimoji="1" lang="ja-JP" altLang="en-US"/>
                        <a:t>工場も人手が欲しい。</a:t>
                      </a:r>
                      <a:endParaRPr kumimoji="1" lang="en-US" altLang="ja-JP" dirty="0"/>
                    </a:p>
                    <a:p>
                      <a:r>
                        <a:rPr kumimoji="1" lang="ja-JP" altLang="en-US"/>
                        <a:t>＜測定可能性＞</a:t>
                      </a:r>
                      <a:endParaRPr kumimoji="1" lang="en-US" altLang="ja-JP" dirty="0"/>
                    </a:p>
                    <a:p>
                      <a:r>
                        <a:rPr kumimoji="1" lang="ja-JP" altLang="en-US"/>
                        <a:t>まだ測定できていない。反応をどう測定するかを検討していきたい。</a:t>
                      </a:r>
                      <a:endParaRPr kumimoji="1" lang="en-US" altLang="ja-JP" dirty="0"/>
                    </a:p>
                    <a:p>
                      <a:endParaRPr kumimoji="1" lang="ja-JP" altLang="en-US"/>
                    </a:p>
                  </a:txBody>
                  <a:tcPr/>
                </a:tc>
                <a:tc>
                  <a:txBody>
                    <a:bodyPr/>
                    <a:lstStyle/>
                    <a:p>
                      <a:r>
                        <a:rPr kumimoji="1" lang="ja-JP" altLang="en-US"/>
                        <a:t>老人ホーム</a:t>
                      </a:r>
                      <a:endParaRPr kumimoji="1" lang="en-US" altLang="ja-JP" dirty="0"/>
                    </a:p>
                    <a:p>
                      <a:r>
                        <a:rPr kumimoji="1" lang="ja-JP" altLang="en-US"/>
                        <a:t>居宅介護支援の一環</a:t>
                      </a:r>
                      <a:endParaRPr kumimoji="1" lang="en-US" altLang="ja-JP" dirty="0"/>
                    </a:p>
                    <a:p>
                      <a:r>
                        <a:rPr kumimoji="1" lang="ja-JP" altLang="en-US"/>
                        <a:t>工場請負</a:t>
                      </a:r>
                      <a:endParaRPr kumimoji="1" lang="en-US" altLang="ja-JP" dirty="0"/>
                    </a:p>
                    <a:p>
                      <a:endParaRPr kumimoji="1" lang="en-US" altLang="ja-JP" dirty="0"/>
                    </a:p>
                    <a:p>
                      <a:endParaRPr kumimoji="1" lang="ja-JP" altLang="en-US"/>
                    </a:p>
                  </a:txBody>
                  <a:tcPr/>
                </a:tc>
                <a:tc>
                  <a:txBody>
                    <a:bodyPr/>
                    <a:lstStyle/>
                    <a:p>
                      <a:r>
                        <a:rPr kumimoji="1" lang="ja-JP" altLang="en-US"/>
                        <a:t>・コインランドリーは安価に</a:t>
                      </a:r>
                      <a:endParaRPr kumimoji="1" lang="en-US" altLang="ja-JP" dirty="0"/>
                    </a:p>
                    <a:p>
                      <a:r>
                        <a:rPr kumimoji="1" lang="ja-JP" altLang="en-US"/>
                        <a:t>・クリーニングもたくさん依頼してもらえる契約に</a:t>
                      </a:r>
                      <a:endParaRPr kumimoji="1" lang="en-US" altLang="ja-JP" dirty="0"/>
                    </a:p>
                    <a:p>
                      <a:r>
                        <a:rPr kumimoji="1" lang="ja-JP" altLang="en-US"/>
                        <a:t>・３つの競合店の弱点をすり抜けるような美味しい位置を目指す。</a:t>
                      </a:r>
                      <a:endParaRPr kumimoji="1" lang="en-US" altLang="ja-JP" dirty="0"/>
                    </a:p>
                    <a:p>
                      <a:endParaRPr kumimoji="1" lang="ja-JP" altLang="en-US"/>
                    </a:p>
                  </a:txBody>
                  <a:tcPr/>
                </a:tc>
                <a:extLst>
                  <a:ext uri="{0D108BD9-81ED-4DB2-BD59-A6C34878D82A}">
                    <a16:rowId xmlns:a16="http://schemas.microsoft.com/office/drawing/2014/main" val="1961662329"/>
                  </a:ext>
                </a:extLst>
              </a:tr>
            </a:tbl>
          </a:graphicData>
        </a:graphic>
      </p:graphicFrame>
    </p:spTree>
    <p:extLst>
      <p:ext uri="{BB962C8B-B14F-4D97-AF65-F5344CB8AC3E}">
        <p14:creationId xmlns:p14="http://schemas.microsoft.com/office/powerpoint/2010/main" val="271212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FB724-5872-234D-870E-B484889BA703}"/>
              </a:ext>
            </a:extLst>
          </p:cNvPr>
          <p:cNvSpPr>
            <a:spLocks noGrp="1"/>
          </p:cNvSpPr>
          <p:nvPr>
            <p:ph type="title"/>
          </p:nvPr>
        </p:nvSpPr>
        <p:spPr/>
        <p:txBody>
          <a:bodyPr/>
          <a:lstStyle/>
          <a:p>
            <a:r>
              <a:rPr kumimoji="1" lang="ja-JP" altLang="en-US"/>
              <a:t>最終報告に向けて動くべきこと</a:t>
            </a:r>
          </a:p>
        </p:txBody>
      </p:sp>
      <p:sp>
        <p:nvSpPr>
          <p:cNvPr id="3" name="コンテンツ プレースホルダー 2">
            <a:extLst>
              <a:ext uri="{FF2B5EF4-FFF2-40B4-BE49-F238E27FC236}">
                <a16:creationId xmlns:a16="http://schemas.microsoft.com/office/drawing/2014/main" id="{CCB37888-FD7D-D941-A648-DE4ACEE1FDC6}"/>
              </a:ext>
            </a:extLst>
          </p:cNvPr>
          <p:cNvSpPr>
            <a:spLocks noGrp="1"/>
          </p:cNvSpPr>
          <p:nvPr>
            <p:ph idx="1"/>
          </p:nvPr>
        </p:nvSpPr>
        <p:spPr/>
        <p:txBody>
          <a:bodyPr/>
          <a:lstStyle/>
          <a:p>
            <a:r>
              <a:rPr kumimoji="1" lang="ja-JP" altLang="en-US"/>
              <a:t>クリーニング店舗の提供価格検討</a:t>
            </a:r>
            <a:endParaRPr kumimoji="1" lang="en-US" altLang="ja-JP" dirty="0"/>
          </a:p>
          <a:p>
            <a:r>
              <a:rPr lang="ja-JP" altLang="en-US"/>
              <a:t>コインランドリーの営業形態</a:t>
            </a:r>
            <a:endParaRPr lang="en-US" altLang="ja-JP" dirty="0"/>
          </a:p>
          <a:p>
            <a:r>
              <a:rPr kumimoji="1" lang="ja-JP" altLang="en-US"/>
              <a:t>介護福祉施設等の状況精査</a:t>
            </a:r>
            <a:r>
              <a:rPr lang="ja-JP" altLang="en-US"/>
              <a:t>・参入余地のアップ</a:t>
            </a:r>
            <a:endParaRPr lang="en-US" altLang="ja-JP" dirty="0"/>
          </a:p>
          <a:p>
            <a:r>
              <a:rPr kumimoji="1" lang="ja-JP" altLang="en-US"/>
              <a:t>損益分岐点の模索</a:t>
            </a:r>
            <a:endParaRPr kumimoji="1" lang="en-US" altLang="ja-JP" dirty="0"/>
          </a:p>
          <a:p>
            <a:r>
              <a:rPr lang="ja-JP" altLang="en-US"/>
              <a:t>実際コストの測定</a:t>
            </a:r>
            <a:endParaRPr lang="en-US" altLang="ja-JP" dirty="0"/>
          </a:p>
          <a:p>
            <a:r>
              <a:rPr kumimoji="1" lang="ja-JP" altLang="en-US"/>
              <a:t>平均コストの測定</a:t>
            </a:r>
            <a:endParaRPr kumimoji="1" lang="en-US" altLang="ja-JP" dirty="0"/>
          </a:p>
          <a:p>
            <a:r>
              <a:rPr lang="ja-JP" altLang="en-US"/>
              <a:t>人件費を費やす余地があるかについての精査</a:t>
            </a:r>
            <a:endParaRPr lang="en-US" altLang="ja-JP" dirty="0"/>
          </a:p>
          <a:p>
            <a:r>
              <a:rPr lang="ja-JP" altLang="en-US"/>
              <a:t>価格の比較</a:t>
            </a:r>
            <a:endParaRPr lang="en-US" altLang="ja-JP" dirty="0"/>
          </a:p>
          <a:p>
            <a:pPr marL="0" indent="0">
              <a:buNone/>
            </a:pPr>
            <a:endParaRPr kumimoji="1" lang="en-US" altLang="ja-JP" dirty="0"/>
          </a:p>
        </p:txBody>
      </p:sp>
    </p:spTree>
    <p:extLst>
      <p:ext uri="{BB962C8B-B14F-4D97-AF65-F5344CB8AC3E}">
        <p14:creationId xmlns:p14="http://schemas.microsoft.com/office/powerpoint/2010/main" val="88878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BC886-8F3C-F74C-A545-D80C96E08692}"/>
              </a:ext>
            </a:extLst>
          </p:cNvPr>
          <p:cNvSpPr>
            <a:spLocks noGrp="1"/>
          </p:cNvSpPr>
          <p:nvPr>
            <p:ph type="title"/>
          </p:nvPr>
        </p:nvSpPr>
        <p:spPr/>
        <p:txBody>
          <a:bodyPr/>
          <a:lstStyle/>
          <a:p>
            <a:r>
              <a:rPr kumimoji="1" lang="ja-JP" altLang="en-US"/>
              <a:t>依頼主の理想図</a:t>
            </a:r>
          </a:p>
        </p:txBody>
      </p:sp>
      <p:graphicFrame>
        <p:nvGraphicFramePr>
          <p:cNvPr id="4" name="コンテンツ プレースホルダー 3">
            <a:extLst>
              <a:ext uri="{FF2B5EF4-FFF2-40B4-BE49-F238E27FC236}">
                <a16:creationId xmlns:a16="http://schemas.microsoft.com/office/drawing/2014/main" id="{89CDC372-0205-0F42-8944-54D8E7BA7BB5}"/>
              </a:ext>
            </a:extLst>
          </p:cNvPr>
          <p:cNvGraphicFramePr>
            <a:graphicFrameLocks noGrp="1"/>
          </p:cNvGraphicFramePr>
          <p:nvPr>
            <p:ph idx="1"/>
            <p:extLst>
              <p:ext uri="{D42A27DB-BD31-4B8C-83A1-F6EECF244321}">
                <p14:modId xmlns:p14="http://schemas.microsoft.com/office/powerpoint/2010/main" val="3216122712"/>
              </p:ext>
            </p:extLst>
          </p:nvPr>
        </p:nvGraphicFramePr>
        <p:xfrm>
          <a:off x="174171" y="1825625"/>
          <a:ext cx="11821885" cy="4153378"/>
        </p:xfrm>
        <a:graphic>
          <a:graphicData uri="http://schemas.openxmlformats.org/drawingml/2006/table">
            <a:tbl>
              <a:tblPr firstRow="1" bandRow="1">
                <a:tableStyleId>{5C22544A-7EE6-4342-B048-85BDC9FD1C3A}</a:tableStyleId>
              </a:tblPr>
              <a:tblGrid>
                <a:gridCol w="3656135">
                  <a:extLst>
                    <a:ext uri="{9D8B030D-6E8A-4147-A177-3AD203B41FA5}">
                      <a16:colId xmlns:a16="http://schemas.microsoft.com/office/drawing/2014/main" val="380464340"/>
                    </a:ext>
                  </a:extLst>
                </a:gridCol>
                <a:gridCol w="3239964">
                  <a:extLst>
                    <a:ext uri="{9D8B030D-6E8A-4147-A177-3AD203B41FA5}">
                      <a16:colId xmlns:a16="http://schemas.microsoft.com/office/drawing/2014/main" val="2852195515"/>
                    </a:ext>
                  </a:extLst>
                </a:gridCol>
                <a:gridCol w="4925786">
                  <a:extLst>
                    <a:ext uri="{9D8B030D-6E8A-4147-A177-3AD203B41FA5}">
                      <a16:colId xmlns:a16="http://schemas.microsoft.com/office/drawing/2014/main" val="2867941933"/>
                    </a:ext>
                  </a:extLst>
                </a:gridCol>
              </a:tblGrid>
              <a:tr h="1135289">
                <a:tc>
                  <a:txBody>
                    <a:bodyPr/>
                    <a:lstStyle/>
                    <a:p>
                      <a:r>
                        <a:rPr kumimoji="1" lang="en-US" altLang="ja-JP" sz="3600" dirty="0"/>
                        <a:t>Segmentation</a:t>
                      </a:r>
                      <a:endParaRPr kumimoji="1" lang="ja-JP" altLang="en-US" sz="3600"/>
                    </a:p>
                  </a:txBody>
                  <a:tcPr/>
                </a:tc>
                <a:tc>
                  <a:txBody>
                    <a:bodyPr/>
                    <a:lstStyle/>
                    <a:p>
                      <a:r>
                        <a:rPr kumimoji="1" lang="en-US" altLang="ja-JP" sz="3600" dirty="0"/>
                        <a:t>Targeting</a:t>
                      </a:r>
                      <a:endParaRPr kumimoji="1" lang="ja-JP" altLang="en-US" sz="3600"/>
                    </a:p>
                  </a:txBody>
                  <a:tcPr/>
                </a:tc>
                <a:tc>
                  <a:txBody>
                    <a:bodyPr/>
                    <a:lstStyle/>
                    <a:p>
                      <a:r>
                        <a:rPr kumimoji="1" lang="en-US" altLang="ja-JP" sz="3600" dirty="0"/>
                        <a:t>Positioning</a:t>
                      </a:r>
                    </a:p>
                    <a:p>
                      <a:endParaRPr kumimoji="1" lang="ja-JP" altLang="en-US" sz="3600"/>
                    </a:p>
                  </a:txBody>
                  <a:tcPr/>
                </a:tc>
                <a:extLst>
                  <a:ext uri="{0D108BD9-81ED-4DB2-BD59-A6C34878D82A}">
                    <a16:rowId xmlns:a16="http://schemas.microsoft.com/office/drawing/2014/main" val="3959393727"/>
                  </a:ext>
                </a:extLst>
              </a:tr>
              <a:tr h="2964658">
                <a:tc>
                  <a:txBody>
                    <a:bodyPr/>
                    <a:lstStyle/>
                    <a:p>
                      <a:r>
                        <a:rPr kumimoji="1" lang="en-US" altLang="ja-JP" dirty="0"/>
                        <a:t>1.</a:t>
                      </a:r>
                      <a:r>
                        <a:rPr kumimoji="1" lang="ja-JP" altLang="en-US"/>
                        <a:t>主婦の多い一般家庭</a:t>
                      </a:r>
                      <a:endParaRPr kumimoji="1" lang="en-US" altLang="ja-JP" dirty="0"/>
                    </a:p>
                    <a:p>
                      <a:r>
                        <a:rPr kumimoji="1" lang="en-US" altLang="ja-JP" dirty="0"/>
                        <a:t>2.</a:t>
                      </a:r>
                      <a:r>
                        <a:rPr kumimoji="1" lang="ja-JP" altLang="en-US"/>
                        <a:t>一人老人の家</a:t>
                      </a:r>
                      <a:endParaRPr kumimoji="1" lang="en-US" altLang="ja-JP" dirty="0"/>
                    </a:p>
                    <a:p>
                      <a:r>
                        <a:rPr kumimoji="1" lang="en-US" altLang="ja-JP" dirty="0"/>
                        <a:t>3.</a:t>
                      </a:r>
                      <a:endParaRPr kumimoji="1" lang="ja-JP" altLang="en-US"/>
                    </a:p>
                  </a:txBody>
                  <a:tcPr/>
                </a:tc>
                <a:tc>
                  <a:txBody>
                    <a:bodyPr/>
                    <a:lstStyle/>
                    <a:p>
                      <a:r>
                        <a:rPr kumimoji="1" lang="ja-JP" altLang="en-US"/>
                        <a:t>・洗濯物を洗いたいけど洗う暇がない主婦</a:t>
                      </a:r>
                      <a:endParaRPr kumimoji="1" lang="en-US" altLang="ja-JP" dirty="0"/>
                    </a:p>
                    <a:p>
                      <a:r>
                        <a:rPr kumimoji="1" lang="ja-JP" altLang="en-US"/>
                        <a:t>・布団を洗いたい人</a:t>
                      </a:r>
                      <a:endParaRPr kumimoji="1" lang="en-US" altLang="ja-JP" dirty="0"/>
                    </a:p>
                    <a:p>
                      <a:r>
                        <a:rPr kumimoji="1" lang="ja-JP" altLang="en-US"/>
                        <a:t>・老人の方</a:t>
                      </a:r>
                      <a:endParaRPr kumimoji="1" lang="en-US" altLang="ja-JP" dirty="0"/>
                    </a:p>
                    <a:p>
                      <a:r>
                        <a:rPr kumimoji="1" lang="ja-JP" altLang="en-US"/>
                        <a:t>・急いで洗って乾燥させたい人</a:t>
                      </a:r>
                      <a:endParaRPr kumimoji="1" lang="en-US" altLang="ja-JP" dirty="0"/>
                    </a:p>
                    <a:p>
                      <a:endParaRPr kumimoji="1" lang="ja-JP" altLang="en-US"/>
                    </a:p>
                  </a:txBody>
                  <a:tcPr/>
                </a:tc>
                <a:tc>
                  <a:txBody>
                    <a:bodyPr/>
                    <a:lstStyle/>
                    <a:p>
                      <a:r>
                        <a:rPr kumimoji="1" lang="ja-JP" altLang="en-US"/>
                        <a:t>・値段はどうするか？</a:t>
                      </a:r>
                      <a:endParaRPr kumimoji="1" lang="en-US" altLang="ja-JP" dirty="0"/>
                    </a:p>
                    <a:p>
                      <a:r>
                        <a:rPr kumimoji="1" lang="ja-JP" altLang="en-US"/>
                        <a:t>・競合を避けるにはどのように位置づけすれば良いか</a:t>
                      </a:r>
                      <a:endParaRPr kumimoji="1" lang="en-US" altLang="ja-JP" dirty="0"/>
                    </a:p>
                    <a:p>
                      <a:r>
                        <a:rPr kumimoji="1" lang="ja-JP" altLang="en-US"/>
                        <a:t>・販売チャネルはどうするか</a:t>
                      </a:r>
                      <a:endParaRPr kumimoji="1" lang="en-US" altLang="ja-JP" dirty="0"/>
                    </a:p>
                    <a:p>
                      <a:r>
                        <a:rPr kumimoji="1" lang="ja-JP" altLang="en-US"/>
                        <a:t>・大手にないもので差別化できないか</a:t>
                      </a:r>
                      <a:endParaRPr kumimoji="1" lang="en-US" altLang="ja-JP" dirty="0"/>
                    </a:p>
                    <a:p>
                      <a:endParaRPr kumimoji="1" lang="ja-JP" altLang="en-US"/>
                    </a:p>
                  </a:txBody>
                  <a:tcPr/>
                </a:tc>
                <a:extLst>
                  <a:ext uri="{0D108BD9-81ED-4DB2-BD59-A6C34878D82A}">
                    <a16:rowId xmlns:a16="http://schemas.microsoft.com/office/drawing/2014/main" val="2770851822"/>
                  </a:ext>
                </a:extLst>
              </a:tr>
            </a:tbl>
          </a:graphicData>
        </a:graphic>
      </p:graphicFrame>
    </p:spTree>
    <p:extLst>
      <p:ext uri="{BB962C8B-B14F-4D97-AF65-F5344CB8AC3E}">
        <p14:creationId xmlns:p14="http://schemas.microsoft.com/office/powerpoint/2010/main" val="76504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9B03A-DD3B-FC41-926A-AE0AAC5E6C45}"/>
              </a:ext>
            </a:extLst>
          </p:cNvPr>
          <p:cNvSpPr>
            <a:spLocks noGrp="1"/>
          </p:cNvSpPr>
          <p:nvPr>
            <p:ph type="title"/>
          </p:nvPr>
        </p:nvSpPr>
        <p:spPr/>
        <p:txBody>
          <a:bodyPr/>
          <a:lstStyle/>
          <a:p>
            <a:r>
              <a:rPr kumimoji="1" lang="ja-JP" altLang="en-US"/>
              <a:t>経営方針</a:t>
            </a:r>
          </a:p>
        </p:txBody>
      </p:sp>
      <p:sp>
        <p:nvSpPr>
          <p:cNvPr id="3" name="コンテンツ プレースホルダー 2">
            <a:extLst>
              <a:ext uri="{FF2B5EF4-FFF2-40B4-BE49-F238E27FC236}">
                <a16:creationId xmlns:a16="http://schemas.microsoft.com/office/drawing/2014/main" id="{8B960371-C0CD-B146-81AF-EE4B8B0F543A}"/>
              </a:ext>
            </a:extLst>
          </p:cNvPr>
          <p:cNvSpPr>
            <a:spLocks noGrp="1"/>
          </p:cNvSpPr>
          <p:nvPr>
            <p:ph idx="1"/>
          </p:nvPr>
        </p:nvSpPr>
        <p:spPr/>
        <p:txBody>
          <a:bodyPr/>
          <a:lstStyle/>
          <a:p>
            <a:r>
              <a:rPr kumimoji="1" lang="ja-JP" altLang="en-US"/>
              <a:t>人に依存しない経営を目指したい</a:t>
            </a:r>
            <a:endParaRPr kumimoji="1" lang="en-US" altLang="ja-JP" dirty="0"/>
          </a:p>
          <a:p>
            <a:pPr marL="0" indent="0">
              <a:buNone/>
            </a:pPr>
            <a:r>
              <a:rPr kumimoji="1" lang="ja-JP" altLang="en-US"/>
              <a:t>→人的資源は低コストで</a:t>
            </a:r>
            <a:endParaRPr kumimoji="1" lang="en-US" altLang="ja-JP" dirty="0"/>
          </a:p>
          <a:p>
            <a:pPr marL="0" indent="0">
              <a:buNone/>
            </a:pPr>
            <a:r>
              <a:rPr lang="ja-JP" altLang="en-US"/>
              <a:t>・清掃人員は欲しい</a:t>
            </a:r>
            <a:endParaRPr lang="en-US" altLang="ja-JP" dirty="0"/>
          </a:p>
          <a:p>
            <a:pPr marL="0" indent="0">
              <a:buNone/>
            </a:pPr>
            <a:r>
              <a:rPr kumimoji="1" lang="ja-JP" altLang="en-US"/>
              <a:t>・店舗内はカメラで確認可能にしたい</a:t>
            </a:r>
          </a:p>
        </p:txBody>
      </p:sp>
    </p:spTree>
    <p:extLst>
      <p:ext uri="{BB962C8B-B14F-4D97-AF65-F5344CB8AC3E}">
        <p14:creationId xmlns:p14="http://schemas.microsoft.com/office/powerpoint/2010/main" val="65027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E2522D-1783-BA45-B769-489B513CC429}"/>
              </a:ext>
            </a:extLst>
          </p:cNvPr>
          <p:cNvSpPr>
            <a:spLocks noGrp="1"/>
          </p:cNvSpPr>
          <p:nvPr>
            <p:ph type="title"/>
          </p:nvPr>
        </p:nvSpPr>
        <p:spPr/>
        <p:txBody>
          <a:bodyPr/>
          <a:lstStyle/>
          <a:p>
            <a:r>
              <a:rPr kumimoji="1" lang="ja-JP" altLang="en-US"/>
              <a:t>札幌市の統計から見る場所の洗い出し</a:t>
            </a:r>
          </a:p>
        </p:txBody>
      </p:sp>
      <p:sp>
        <p:nvSpPr>
          <p:cNvPr id="3" name="コンテンツ プレースホルダー 2">
            <a:extLst>
              <a:ext uri="{FF2B5EF4-FFF2-40B4-BE49-F238E27FC236}">
                <a16:creationId xmlns:a16="http://schemas.microsoft.com/office/drawing/2014/main" id="{D99D0CD0-001D-634A-ACA1-CA956F5FCA4D}"/>
              </a:ext>
            </a:extLst>
          </p:cNvPr>
          <p:cNvSpPr>
            <a:spLocks noGrp="1"/>
          </p:cNvSpPr>
          <p:nvPr>
            <p:ph idx="1"/>
          </p:nvPr>
        </p:nvSpPr>
        <p:spPr/>
        <p:txBody>
          <a:bodyPr/>
          <a:lstStyle/>
          <a:p>
            <a:r>
              <a:rPr kumimoji="1" lang="ja-JP" altLang="en-US"/>
              <a:t>データの出典はさっぽろ統計書</a:t>
            </a:r>
            <a:endParaRPr kumimoji="1" lang="en-US" altLang="ja-JP" dirty="0"/>
          </a:p>
          <a:p>
            <a:r>
              <a:rPr lang="ja-JP" altLang="en-US"/>
              <a:t>この調査で、どの地域がより成功しやすいか、需要があるかを洗い出す</a:t>
            </a:r>
            <a:endParaRPr lang="en-US" altLang="ja-JP" dirty="0"/>
          </a:p>
          <a:p>
            <a:r>
              <a:rPr kumimoji="1" lang="ja-JP" altLang="en-US"/>
              <a:t>この結果と独自に集計したデータ</a:t>
            </a:r>
            <a:r>
              <a:rPr lang="ja-JP" altLang="en-US"/>
              <a:t>を利用して戦略を練る。</a:t>
            </a:r>
            <a:endParaRPr lang="en-US" altLang="ja-JP" dirty="0"/>
          </a:p>
          <a:p>
            <a:r>
              <a:rPr lang="ja-JP" altLang="en-US"/>
              <a:t>第３の需要を見つける</a:t>
            </a:r>
            <a:endParaRPr lang="en-US" altLang="ja-JP" dirty="0"/>
          </a:p>
          <a:p>
            <a:pPr marL="0" indent="0">
              <a:buNone/>
            </a:pPr>
            <a:endParaRPr lang="en-US" altLang="ja-JP" dirty="0"/>
          </a:p>
        </p:txBody>
      </p:sp>
    </p:spTree>
    <p:extLst>
      <p:ext uri="{BB962C8B-B14F-4D97-AF65-F5344CB8AC3E}">
        <p14:creationId xmlns:p14="http://schemas.microsoft.com/office/powerpoint/2010/main" val="187775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CBFAD-23FA-5E49-A78C-EA1AA1558CB9}"/>
              </a:ext>
            </a:extLst>
          </p:cNvPr>
          <p:cNvSpPr>
            <a:spLocks noGrp="1"/>
          </p:cNvSpPr>
          <p:nvPr>
            <p:ph type="title"/>
          </p:nvPr>
        </p:nvSpPr>
        <p:spPr/>
        <p:txBody>
          <a:bodyPr/>
          <a:lstStyle/>
          <a:p>
            <a:r>
              <a:rPr kumimoji="1" lang="ja-JP" altLang="en-US"/>
              <a:t>仮説</a:t>
            </a:r>
            <a:r>
              <a:rPr kumimoji="1" lang="en-US" altLang="ja-JP" dirty="0"/>
              <a:t>-</a:t>
            </a:r>
            <a:r>
              <a:rPr kumimoji="1" lang="ja-JP" altLang="en-US"/>
              <a:t>ターゲット層について</a:t>
            </a:r>
          </a:p>
        </p:txBody>
      </p:sp>
      <p:sp>
        <p:nvSpPr>
          <p:cNvPr id="3" name="コンテンツ プレースホルダー 2">
            <a:extLst>
              <a:ext uri="{FF2B5EF4-FFF2-40B4-BE49-F238E27FC236}">
                <a16:creationId xmlns:a16="http://schemas.microsoft.com/office/drawing/2014/main" id="{FEE3CB27-77EF-384C-B2F8-405B19746D84}"/>
              </a:ext>
            </a:extLst>
          </p:cNvPr>
          <p:cNvSpPr>
            <a:spLocks noGrp="1"/>
          </p:cNvSpPr>
          <p:nvPr>
            <p:ph idx="1"/>
          </p:nvPr>
        </p:nvSpPr>
        <p:spPr/>
        <p:txBody>
          <a:bodyPr/>
          <a:lstStyle/>
          <a:p>
            <a:pPr marL="0" indent="0">
              <a:buNone/>
            </a:pPr>
            <a:r>
              <a:rPr kumimoji="1" lang="ja-JP" altLang="en-US"/>
              <a:t>・一般家庭が多い世帯が最も稼げる</a:t>
            </a:r>
            <a:endParaRPr kumimoji="1" lang="en-US" altLang="ja-JP" dirty="0"/>
          </a:p>
          <a:p>
            <a:pPr marL="0" indent="0">
              <a:buNone/>
            </a:pPr>
            <a:r>
              <a:rPr lang="ja-JP" altLang="en-US"/>
              <a:t>・高齢者相手にヘルスケア事業の一環として洗濯サービスをやるのも良いのでは？</a:t>
            </a:r>
            <a:endParaRPr lang="en-US" altLang="ja-JP" dirty="0"/>
          </a:p>
          <a:p>
            <a:pPr marL="0" indent="0">
              <a:buNone/>
            </a:pPr>
            <a:r>
              <a:rPr kumimoji="1" lang="ja-JP" altLang="en-US"/>
              <a:t>・工業地域へのサービス販売は儲かる</a:t>
            </a:r>
            <a:endParaRPr kumimoji="1" lang="en-US" altLang="ja-JP" dirty="0"/>
          </a:p>
          <a:p>
            <a:pPr marL="0" indent="0">
              <a:buNone/>
            </a:pPr>
            <a:r>
              <a:rPr lang="ja-JP" altLang="en-US"/>
              <a:t>・社会福祉施設・介護福祉施設との連携販売は可能では？</a:t>
            </a:r>
            <a:endParaRPr lang="en-US" altLang="ja-JP" dirty="0"/>
          </a:p>
          <a:p>
            <a:pPr marL="0" indent="0">
              <a:buNone/>
            </a:pPr>
            <a:endParaRPr kumimoji="1" lang="ja-JP" altLang="en-US"/>
          </a:p>
        </p:txBody>
      </p:sp>
    </p:spTree>
    <p:extLst>
      <p:ext uri="{BB962C8B-B14F-4D97-AF65-F5344CB8AC3E}">
        <p14:creationId xmlns:p14="http://schemas.microsoft.com/office/powerpoint/2010/main" val="61471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3418DC-4640-484B-8997-CDD20778E59C}"/>
              </a:ext>
            </a:extLst>
          </p:cNvPr>
          <p:cNvSpPr>
            <a:spLocks noGrp="1"/>
          </p:cNvSpPr>
          <p:nvPr>
            <p:ph type="title"/>
          </p:nvPr>
        </p:nvSpPr>
        <p:spPr/>
        <p:txBody>
          <a:bodyPr/>
          <a:lstStyle/>
          <a:p>
            <a:r>
              <a:rPr lang="ja-JP" altLang="en-US"/>
              <a:t>立地</a:t>
            </a:r>
            <a:endParaRPr kumimoji="1" lang="ja-JP" altLang="en-US"/>
          </a:p>
        </p:txBody>
      </p:sp>
      <p:sp>
        <p:nvSpPr>
          <p:cNvPr id="3" name="コンテンツ プレースホルダー 2">
            <a:extLst>
              <a:ext uri="{FF2B5EF4-FFF2-40B4-BE49-F238E27FC236}">
                <a16:creationId xmlns:a16="http://schemas.microsoft.com/office/drawing/2014/main" id="{B35984A1-C09F-0A45-938B-9AEEE2E2573E}"/>
              </a:ext>
            </a:extLst>
          </p:cNvPr>
          <p:cNvSpPr>
            <a:spLocks noGrp="1"/>
          </p:cNvSpPr>
          <p:nvPr>
            <p:ph idx="1"/>
          </p:nvPr>
        </p:nvSpPr>
        <p:spPr>
          <a:xfrm>
            <a:off x="6075608" y="365124"/>
            <a:ext cx="6116392" cy="5829613"/>
          </a:xfrm>
        </p:spPr>
        <p:txBody>
          <a:bodyPr/>
          <a:lstStyle/>
          <a:p>
            <a:pPr marL="0" indent="0">
              <a:buNone/>
            </a:pPr>
            <a:r>
              <a:rPr kumimoji="1" lang="ja-JP" altLang="en-US"/>
              <a:t>・この結果は、どの区も住宅地が圧倒的に多いが、面積そのものが異なる。</a:t>
            </a:r>
            <a:endParaRPr kumimoji="1" lang="en-US" altLang="ja-JP" dirty="0"/>
          </a:p>
          <a:p>
            <a:pPr marL="0" indent="0">
              <a:buNone/>
            </a:pPr>
            <a:r>
              <a:rPr lang="ja-JP" altLang="en-US"/>
              <a:t>・工業地は割と少なく、工業地と提携した経営は難しいと判断する。</a:t>
            </a:r>
            <a:endParaRPr lang="en-US" altLang="ja-JP" dirty="0"/>
          </a:p>
          <a:p>
            <a:pPr marL="0" indent="0">
              <a:buNone/>
            </a:pPr>
            <a:r>
              <a:rPr kumimoji="1" lang="ja-JP" altLang="en-US"/>
              <a:t>・住宅地を相手に行うならば、白石区が妥当。</a:t>
            </a:r>
            <a:endParaRPr kumimoji="1" lang="en-US" altLang="ja-JP" dirty="0"/>
          </a:p>
          <a:p>
            <a:pPr marL="0" indent="0">
              <a:buNone/>
            </a:pPr>
            <a:r>
              <a:rPr kumimoji="1" lang="ja-JP" altLang="en-US"/>
              <a:t>・全ての区に成功チャンスが存在すると思われる。</a:t>
            </a:r>
            <a:endParaRPr kumimoji="1" lang="en-US" altLang="ja-JP" dirty="0"/>
          </a:p>
          <a:p>
            <a:pPr marL="0" indent="0">
              <a:buNone/>
            </a:pPr>
            <a:endParaRPr lang="en-US" altLang="ja-JP" dirty="0"/>
          </a:p>
          <a:p>
            <a:pPr marL="0" indent="0">
              <a:buNone/>
            </a:pPr>
            <a:r>
              <a:rPr kumimoji="1" lang="ja-JP" altLang="en-US"/>
              <a:t>白石区＞清田区＞厚別区</a:t>
            </a:r>
          </a:p>
        </p:txBody>
      </p:sp>
      <p:graphicFrame>
        <p:nvGraphicFramePr>
          <p:cNvPr id="4" name="グラフ 3">
            <a:extLst>
              <a:ext uri="{FF2B5EF4-FFF2-40B4-BE49-F238E27FC236}">
                <a16:creationId xmlns:a16="http://schemas.microsoft.com/office/drawing/2014/main" id="{4B6B1B8F-35D7-DD4D-BEFD-793949077765}"/>
              </a:ext>
            </a:extLst>
          </p:cNvPr>
          <p:cNvGraphicFramePr/>
          <p:nvPr>
            <p:extLst>
              <p:ext uri="{D42A27DB-BD31-4B8C-83A1-F6EECF244321}">
                <p14:modId xmlns:p14="http://schemas.microsoft.com/office/powerpoint/2010/main" val="3978206217"/>
              </p:ext>
            </p:extLst>
          </p:nvPr>
        </p:nvGraphicFramePr>
        <p:xfrm>
          <a:off x="234044" y="1458686"/>
          <a:ext cx="5861956" cy="47360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913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0A89F03-ADDC-4049-B6B2-E37EB7A2264C}"/>
              </a:ext>
            </a:extLst>
          </p:cNvPr>
          <p:cNvSpPr>
            <a:spLocks noGrp="1"/>
          </p:cNvSpPr>
          <p:nvPr>
            <p:ph idx="1"/>
          </p:nvPr>
        </p:nvSpPr>
        <p:spPr>
          <a:xfrm>
            <a:off x="6465194" y="1210614"/>
            <a:ext cx="5280338" cy="4966349"/>
          </a:xfrm>
        </p:spPr>
        <p:txBody>
          <a:bodyPr/>
          <a:lstStyle/>
          <a:p>
            <a:r>
              <a:rPr kumimoji="1" lang="ja-JP" altLang="en-US"/>
              <a:t>それぞれ、核家族世帯と単独世帯で構成される。都心部に向かうにつれて、単独世帯数が増加。</a:t>
            </a:r>
            <a:endParaRPr kumimoji="1" lang="en-US" altLang="ja-JP" dirty="0"/>
          </a:p>
          <a:p>
            <a:r>
              <a:rPr lang="ja-JP" altLang="en-US"/>
              <a:t>特に白石区では核家族と単独世帯の割合がほぼ同じである。</a:t>
            </a:r>
            <a:endParaRPr lang="en-US" altLang="ja-JP" dirty="0"/>
          </a:p>
          <a:p>
            <a:endParaRPr kumimoji="1" lang="en-US" altLang="ja-JP" dirty="0"/>
          </a:p>
          <a:p>
            <a:pPr marL="0" indent="0">
              <a:buNone/>
            </a:pPr>
            <a:r>
              <a:rPr kumimoji="1" lang="ja-JP" altLang="en-US"/>
              <a:t>＊単身世帯における高齢者の数はどれくらいいるのか？</a:t>
            </a:r>
          </a:p>
        </p:txBody>
      </p:sp>
      <p:graphicFrame>
        <p:nvGraphicFramePr>
          <p:cNvPr id="4" name="グラフ 3">
            <a:extLst>
              <a:ext uri="{FF2B5EF4-FFF2-40B4-BE49-F238E27FC236}">
                <a16:creationId xmlns:a16="http://schemas.microsoft.com/office/drawing/2014/main" id="{75EDEFBD-A6FB-1848-AC66-A1FF8825BC61}"/>
              </a:ext>
            </a:extLst>
          </p:cNvPr>
          <p:cNvGraphicFramePr>
            <a:graphicFrameLocks/>
          </p:cNvGraphicFramePr>
          <p:nvPr>
            <p:extLst>
              <p:ext uri="{D42A27DB-BD31-4B8C-83A1-F6EECF244321}">
                <p14:modId xmlns:p14="http://schemas.microsoft.com/office/powerpoint/2010/main" val="3746820067"/>
              </p:ext>
            </p:extLst>
          </p:nvPr>
        </p:nvGraphicFramePr>
        <p:xfrm>
          <a:off x="105655" y="1531043"/>
          <a:ext cx="599034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454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FB0B1EC-B136-5A4F-8E46-D759A028AD03}"/>
              </a:ext>
            </a:extLst>
          </p:cNvPr>
          <p:cNvSpPr>
            <a:spLocks noGrp="1"/>
          </p:cNvSpPr>
          <p:nvPr>
            <p:ph idx="1"/>
          </p:nvPr>
        </p:nvSpPr>
        <p:spPr>
          <a:xfrm>
            <a:off x="6812924" y="566670"/>
            <a:ext cx="5271752" cy="5610293"/>
          </a:xfrm>
        </p:spPr>
        <p:txBody>
          <a:bodyPr/>
          <a:lstStyle/>
          <a:p>
            <a:r>
              <a:rPr kumimoji="1" lang="ja-JP" altLang="en-US"/>
              <a:t>どの区も</a:t>
            </a:r>
            <a:r>
              <a:rPr kumimoji="1" lang="en-US" altLang="ja-JP" dirty="0"/>
              <a:t>2.5〜</a:t>
            </a:r>
            <a:r>
              <a:rPr kumimoji="1" lang="ja-JP" altLang="en-US"/>
              <a:t>３</a:t>
            </a:r>
            <a:r>
              <a:rPr kumimoji="1" lang="en-US" altLang="ja-JP" dirty="0"/>
              <a:t>.5</a:t>
            </a:r>
            <a:r>
              <a:rPr kumimoji="1" lang="ja-JP" altLang="en-US"/>
              <a:t>を推移している。</a:t>
            </a:r>
            <a:endParaRPr kumimoji="1" lang="en-US" altLang="ja-JP" dirty="0"/>
          </a:p>
          <a:p>
            <a:r>
              <a:rPr lang="ja-JP" altLang="en-US"/>
              <a:t>総数の結果は、単独世帯の人口の多さを反映しており２程度に位置する。</a:t>
            </a:r>
            <a:endParaRPr lang="en-US" altLang="ja-JP" dirty="0"/>
          </a:p>
          <a:p>
            <a:r>
              <a:rPr kumimoji="1" lang="ja-JP" altLang="en-US"/>
              <a:t>核家族世帯は</a:t>
            </a:r>
            <a:r>
              <a:rPr kumimoji="1" lang="en-US" altLang="ja-JP" dirty="0"/>
              <a:t>2.3</a:t>
            </a:r>
            <a:r>
              <a:rPr kumimoji="1" lang="ja-JP" altLang="en-US"/>
              <a:t>人</a:t>
            </a:r>
            <a:r>
              <a:rPr kumimoji="1" lang="en-US" altLang="ja-JP" dirty="0"/>
              <a:t>/</a:t>
            </a:r>
            <a:r>
              <a:rPr kumimoji="1" lang="ja-JP" altLang="en-US"/>
              <a:t>世帯である。</a:t>
            </a:r>
            <a:endParaRPr kumimoji="1" lang="en-US" altLang="ja-JP" dirty="0"/>
          </a:p>
          <a:p>
            <a:r>
              <a:rPr lang="ja-JP" altLang="en-US"/>
              <a:t>核家族以外の世帯は</a:t>
            </a:r>
            <a:r>
              <a:rPr lang="en-US" altLang="ja-JP" dirty="0"/>
              <a:t>3.5</a:t>
            </a:r>
            <a:r>
              <a:rPr lang="ja-JP" altLang="en-US"/>
              <a:t>人程度である。</a:t>
            </a:r>
            <a:endParaRPr lang="en-US" altLang="ja-JP" dirty="0"/>
          </a:p>
          <a:p>
            <a:r>
              <a:rPr kumimoji="1" lang="ja-JP" altLang="en-US"/>
              <a:t>札幌市のほとんどの世帯が子供１人いるかいないかである。</a:t>
            </a:r>
          </a:p>
        </p:txBody>
      </p:sp>
      <p:graphicFrame>
        <p:nvGraphicFramePr>
          <p:cNvPr id="4" name="グラフ 3">
            <a:extLst>
              <a:ext uri="{FF2B5EF4-FFF2-40B4-BE49-F238E27FC236}">
                <a16:creationId xmlns:a16="http://schemas.microsoft.com/office/drawing/2014/main" id="{297F33CE-D30C-B640-BD4E-77C6B157542F}"/>
              </a:ext>
            </a:extLst>
          </p:cNvPr>
          <p:cNvGraphicFramePr>
            <a:graphicFrameLocks/>
          </p:cNvGraphicFramePr>
          <p:nvPr>
            <p:extLst>
              <p:ext uri="{D42A27DB-BD31-4B8C-83A1-F6EECF244321}">
                <p14:modId xmlns:p14="http://schemas.microsoft.com/office/powerpoint/2010/main" val="2477704702"/>
              </p:ext>
            </p:extLst>
          </p:nvPr>
        </p:nvGraphicFramePr>
        <p:xfrm>
          <a:off x="107324" y="681037"/>
          <a:ext cx="6705600" cy="34374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83485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1840</Words>
  <Application>Microsoft Macintosh PowerPoint</Application>
  <PresentationFormat>ワイド画面</PresentationFormat>
  <Paragraphs>203</Paragraphs>
  <Slides>27</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游ゴシック</vt:lpstr>
      <vt:lpstr>游ゴシック Light</vt:lpstr>
      <vt:lpstr>Arial</vt:lpstr>
      <vt:lpstr>Office テーマ</vt:lpstr>
      <vt:lpstr>コインランドリー事業計画</vt:lpstr>
      <vt:lpstr>依頼主の理想図</vt:lpstr>
      <vt:lpstr>依頼主の理想図</vt:lpstr>
      <vt:lpstr>経営方針</vt:lpstr>
      <vt:lpstr>札幌市の統計から見る場所の洗い出し</vt:lpstr>
      <vt:lpstr>仮説-ターゲット層について</vt:lpstr>
      <vt:lpstr>立地</vt:lpstr>
      <vt:lpstr>PowerPoint プレゼンテーション</vt:lpstr>
      <vt:lpstr>PowerPoint プレゼンテーション</vt:lpstr>
      <vt:lpstr>PowerPoint プレゼンテーション</vt:lpstr>
      <vt:lpstr>単身世帯高齢者世帯数　H29データ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結論：どのターゲットにすべきか</vt:lpstr>
      <vt:lpstr>競合分析</vt:lpstr>
      <vt:lpstr>マクロ分析</vt:lpstr>
      <vt:lpstr>ホワイト急便</vt:lpstr>
      <vt:lpstr>エンパイア</vt:lpstr>
      <vt:lpstr>Jabba・マンチャオ系列店</vt:lpstr>
      <vt:lpstr>PowerPoint プレゼンテーション</vt:lpstr>
      <vt:lpstr>地図からみた、新規参入の余地</vt:lpstr>
      <vt:lpstr>カフェとコインランドリーの是非</vt:lpstr>
      <vt:lpstr>総括（結論）</vt:lpstr>
      <vt:lpstr>最終報告に向けて動くべきこと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コインランドリー事業計画</dc:title>
  <dc:creator>tb132</dc:creator>
  <cp:lastModifiedBy>tb132</cp:lastModifiedBy>
  <cp:revision>17</cp:revision>
  <dcterms:created xsi:type="dcterms:W3CDTF">2019-04-13T14:51:22Z</dcterms:created>
  <dcterms:modified xsi:type="dcterms:W3CDTF">2019-04-14T14:37:54Z</dcterms:modified>
</cp:coreProperties>
</file>