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08" r:id="rId1"/>
  </p:sldMasterIdLst>
  <p:sldIdLst>
    <p:sldId id="256" r:id="rId2"/>
    <p:sldId id="260" r:id="rId3"/>
    <p:sldId id="257" r:id="rId4"/>
    <p:sldId id="258" r:id="rId5"/>
    <p:sldId id="263" r:id="rId6"/>
    <p:sldId id="264" r:id="rId7"/>
    <p:sldId id="265" r:id="rId8"/>
    <p:sldId id="266" r:id="rId9"/>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5" d="100"/>
          <a:sy n="125" d="100"/>
        </p:scale>
        <p:origin x="101"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808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AD347D-5ACD-4C99-B74B-A9C85AD731AF}" type="datetimeFigureOut">
              <a:rPr lang="en-US" smtClean="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915512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AD347D-5ACD-4C99-B74B-A9C85AD731AF}" type="datetimeFigureOut">
              <a:rPr lang="en-US" smtClean="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539524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AD347D-5ACD-4C99-B74B-A9C85AD731AF}" type="datetimeFigureOut">
              <a:rPr lang="en-US" smtClean="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839675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AD347D-5ACD-4C99-B74B-A9C85AD731AF}" type="datetimeFigureOut">
              <a:rPr lang="en-US" smtClean="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5069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AD347D-5ACD-4C99-B74B-A9C85AD731AF}" type="datetimeFigureOut">
              <a:rPr lang="en-US" smtClean="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6031945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19344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13975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1179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796027F-7875-4030-9381-8BD8C4F21935}" type="datetimeFigureOut">
              <a:rPr lang="en-US" smtClean="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15417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82150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24044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62700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20855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509A250-FF31-4206-8172-F9D3106AACB1}" type="datetimeFigureOut">
              <a:rPr lang="en-US" smtClean="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73107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509A250-FF31-4206-8172-F9D3106AACB1}" type="datetimeFigureOut">
              <a:rPr lang="en-US" smtClean="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60539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5/13/2019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4178755448"/>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 id="2147484022" r:id="rId14"/>
    <p:sldLayoutId id="2147484023" r:id="rId15"/>
    <p:sldLayoutId id="2147484024" r:id="rId16"/>
  </p:sldLayoutIdLst>
  <p:hf sldNum="0" hdr="0" ftr="0" dt="0"/>
  <p:txStyles>
    <p:titleStyle>
      <a:lvl1pPr algn="l" defTabSz="457200" rtl="0" eaLnBrk="1" latinLnBrk="0" hangingPunct="1">
        <a:spcBef>
          <a:spcPct val="0"/>
        </a:spcBef>
        <a:buNone/>
        <a:defRPr kumimoji="1" sz="3600" kern="1200">
          <a:solidFill>
            <a:schemeClr val="accent1">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557212" y="535782"/>
            <a:ext cx="8966822" cy="3379323"/>
          </a:xfrm>
        </p:spPr>
        <p:txBody>
          <a:bodyPr>
            <a:normAutofit/>
          </a:bodyPr>
          <a:lstStyle/>
          <a:p>
            <a:r>
              <a:rPr kumimoji="1" lang="en-US" altLang="ja-JP" sz="3200" dirty="0">
                <a:solidFill>
                  <a:srgbClr val="FFC000"/>
                </a:solidFill>
              </a:rPr>
              <a:t>2019</a:t>
            </a:r>
            <a:r>
              <a:rPr kumimoji="1" lang="ja-JP" altLang="en-US" sz="3200" dirty="0">
                <a:solidFill>
                  <a:srgbClr val="FFC000"/>
                </a:solidFill>
              </a:rPr>
              <a:t>年サービス性生産性向上ＩＴ導入支援事業</a:t>
            </a:r>
            <a:r>
              <a:rPr kumimoji="1" lang="en-US" altLang="ja-JP" sz="3600" dirty="0"/>
              <a:t/>
            </a:r>
            <a:br>
              <a:rPr kumimoji="1" lang="en-US" altLang="ja-JP" sz="3600" dirty="0"/>
            </a:br>
            <a:r>
              <a:rPr kumimoji="1" lang="en-US" altLang="ja-JP" sz="3600" dirty="0"/>
              <a:t/>
            </a:r>
            <a:br>
              <a:rPr kumimoji="1" lang="en-US" altLang="ja-JP" sz="3600" dirty="0"/>
            </a:br>
            <a:r>
              <a:rPr kumimoji="1" lang="ja-JP" altLang="en-US" sz="3600" dirty="0"/>
              <a:t>通称　ＩＴ</a:t>
            </a:r>
            <a:r>
              <a:rPr lang="ja-JP" altLang="en-US" sz="3600" dirty="0"/>
              <a:t>補助</a:t>
            </a:r>
            <a:r>
              <a:rPr kumimoji="1" lang="ja-JP" altLang="en-US" sz="3600" dirty="0"/>
              <a:t>金について</a:t>
            </a:r>
            <a:r>
              <a:rPr kumimoji="1" lang="en-US" altLang="ja-JP" sz="3600" dirty="0"/>
              <a:t/>
            </a:r>
            <a:br>
              <a:rPr kumimoji="1" lang="en-US" altLang="ja-JP" sz="3600" dirty="0"/>
            </a:br>
            <a:endParaRPr kumimoji="1" lang="ja-JP" altLang="en-US" sz="3600" dirty="0"/>
          </a:p>
        </p:txBody>
      </p:sp>
      <p:sp>
        <p:nvSpPr>
          <p:cNvPr id="3" name="サブタイトル 2"/>
          <p:cNvSpPr>
            <a:spLocks noGrp="1"/>
          </p:cNvSpPr>
          <p:nvPr>
            <p:ph type="subTitle" idx="1"/>
          </p:nvPr>
        </p:nvSpPr>
        <p:spPr/>
        <p:txBody>
          <a:bodyPr>
            <a:normAutofit/>
          </a:bodyPr>
          <a:lstStyle/>
          <a:p>
            <a:r>
              <a:rPr kumimoji="1" lang="ja-JP" altLang="en-US" sz="4400" dirty="0"/>
              <a:t>株式会社　</a:t>
            </a:r>
            <a:r>
              <a:rPr kumimoji="1" lang="ja-JP" altLang="en-US" sz="4400" dirty="0" smtClean="0"/>
              <a:t>オプテック</a:t>
            </a:r>
            <a:r>
              <a:rPr lang="ja-JP" altLang="en-US" sz="4400" dirty="0"/>
              <a:t>北海道</a:t>
            </a:r>
            <a:endParaRPr kumimoji="1" lang="ja-JP" altLang="en-US" sz="44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539" y="5969698"/>
            <a:ext cx="1969008" cy="719328"/>
          </a:xfrm>
          <a:prstGeom prst="rect">
            <a:avLst/>
          </a:prstGeom>
        </p:spPr>
      </p:pic>
    </p:spTree>
    <p:extLst>
      <p:ext uri="{BB962C8B-B14F-4D97-AF65-F5344CB8AC3E}">
        <p14:creationId xmlns:p14="http://schemas.microsoft.com/office/powerpoint/2010/main" val="4063469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ＩＴ補助金について</a:t>
            </a:r>
          </a:p>
        </p:txBody>
      </p:sp>
      <p:sp>
        <p:nvSpPr>
          <p:cNvPr id="3" name="コンテンツ プレースホルダー 2"/>
          <p:cNvSpPr>
            <a:spLocks noGrp="1"/>
          </p:cNvSpPr>
          <p:nvPr>
            <p:ph idx="1"/>
          </p:nvPr>
        </p:nvSpPr>
        <p:spPr>
          <a:xfrm>
            <a:off x="1103312" y="1644242"/>
            <a:ext cx="10121158" cy="4604157"/>
          </a:xfrm>
        </p:spPr>
        <p:txBody>
          <a:bodyPr/>
          <a:lstStyle/>
          <a:p>
            <a:r>
              <a:rPr kumimoji="1" lang="ja-JP" altLang="en-US" sz="2800" dirty="0"/>
              <a:t>事業規模</a:t>
            </a:r>
            <a:r>
              <a:rPr lang="ja-JP" altLang="en-US" sz="2800" dirty="0"/>
              <a:t>　　　</a:t>
            </a:r>
            <a:r>
              <a:rPr lang="en-US" altLang="ja-JP" sz="2800" dirty="0"/>
              <a:t>1,100</a:t>
            </a:r>
            <a:r>
              <a:rPr lang="ja-JP" altLang="en-US" sz="2800" dirty="0"/>
              <a:t>億</a:t>
            </a:r>
            <a:r>
              <a:rPr lang="ja-JP" altLang="en-US" sz="2800" dirty="0" smtClean="0"/>
              <a:t>円</a:t>
            </a:r>
            <a:endParaRPr kumimoji="1" lang="en-US" altLang="ja-JP" sz="2800" dirty="0"/>
          </a:p>
          <a:p>
            <a:r>
              <a:rPr lang="ja-JP" altLang="en-US" sz="2800" dirty="0"/>
              <a:t>補助率　現金購入価格の</a:t>
            </a:r>
            <a:r>
              <a:rPr lang="en-US" altLang="ja-JP" sz="2800" dirty="0" smtClean="0"/>
              <a:t>1/2</a:t>
            </a:r>
            <a:endParaRPr lang="en-US" altLang="ja-JP" sz="2800" dirty="0"/>
          </a:p>
          <a:p>
            <a:r>
              <a:rPr lang="ja-JP" altLang="en-US" sz="2800" b="1" dirty="0" smtClean="0">
                <a:solidFill>
                  <a:srgbClr val="FFC000"/>
                </a:solidFill>
              </a:rPr>
              <a:t>レセコンはＡ分類</a:t>
            </a:r>
            <a:endParaRPr lang="en-US" altLang="ja-JP" sz="2800" b="1" dirty="0" smtClean="0">
              <a:solidFill>
                <a:srgbClr val="FFC000"/>
              </a:solidFill>
            </a:endParaRPr>
          </a:p>
          <a:p>
            <a:pPr lvl="1"/>
            <a:r>
              <a:rPr lang="ja-JP" altLang="en-US" sz="2600" b="1" dirty="0" smtClean="0">
                <a:solidFill>
                  <a:srgbClr val="FFC000"/>
                </a:solidFill>
              </a:rPr>
              <a:t>補助</a:t>
            </a:r>
            <a:r>
              <a:rPr lang="ja-JP" altLang="en-US" sz="2600" b="1" dirty="0">
                <a:solidFill>
                  <a:srgbClr val="FFC000"/>
                </a:solidFill>
              </a:rPr>
              <a:t>上限額・下限額　上限額：</a:t>
            </a:r>
            <a:r>
              <a:rPr lang="en-US" altLang="ja-JP" sz="2600" b="1" dirty="0">
                <a:solidFill>
                  <a:srgbClr val="FFC000"/>
                </a:solidFill>
              </a:rPr>
              <a:t>150</a:t>
            </a:r>
            <a:r>
              <a:rPr lang="ja-JP" altLang="en-US" sz="2600" b="1" dirty="0">
                <a:solidFill>
                  <a:srgbClr val="FFC000"/>
                </a:solidFill>
              </a:rPr>
              <a:t>万円　下限額：</a:t>
            </a:r>
            <a:r>
              <a:rPr lang="en-US" altLang="ja-JP" sz="2600" b="1" dirty="0">
                <a:solidFill>
                  <a:srgbClr val="FFC000"/>
                </a:solidFill>
              </a:rPr>
              <a:t>40</a:t>
            </a:r>
            <a:r>
              <a:rPr lang="ja-JP" altLang="en-US" sz="2600" b="1" dirty="0">
                <a:solidFill>
                  <a:srgbClr val="FFC000"/>
                </a:solidFill>
              </a:rPr>
              <a:t>万円</a:t>
            </a:r>
            <a:endParaRPr lang="en-US" altLang="ja-JP" sz="2600" b="1" dirty="0">
              <a:solidFill>
                <a:srgbClr val="FFC000"/>
              </a:solidFill>
            </a:endParaRPr>
          </a:p>
          <a:p>
            <a:pPr marL="0" indent="0">
              <a:buNone/>
            </a:pPr>
            <a:endParaRPr kumimoji="1" lang="en-US" altLang="ja-JP" dirty="0" smtClean="0"/>
          </a:p>
          <a:p>
            <a:pPr marL="0" indent="0">
              <a:buNone/>
            </a:pPr>
            <a:r>
              <a:rPr lang="en-US" altLang="ja-JP" dirty="0"/>
              <a:t>※</a:t>
            </a:r>
            <a:r>
              <a:rPr lang="en-US" altLang="ja-JP" dirty="0" smtClean="0"/>
              <a:t>8</a:t>
            </a:r>
            <a:r>
              <a:rPr kumimoji="1" lang="en-US" altLang="ja-JP" dirty="0" smtClean="0"/>
              <a:t>0</a:t>
            </a:r>
            <a:r>
              <a:rPr kumimoji="1" lang="ja-JP" altLang="en-US" dirty="0"/>
              <a:t>万</a:t>
            </a:r>
            <a:r>
              <a:rPr kumimoji="1" lang="ja-JP" altLang="en-US" dirty="0" smtClean="0"/>
              <a:t>以上ソフトウェア</a:t>
            </a:r>
            <a:r>
              <a:rPr kumimoji="1" lang="ja-JP" altLang="en-US" dirty="0"/>
              <a:t>が対象</a:t>
            </a:r>
            <a:endParaRPr kumimoji="1" lang="en-US" altLang="ja-JP"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539" y="5969698"/>
            <a:ext cx="1969008" cy="719328"/>
          </a:xfrm>
          <a:prstGeom prst="rect">
            <a:avLst/>
          </a:prstGeom>
        </p:spPr>
      </p:pic>
    </p:spTree>
    <p:extLst>
      <p:ext uri="{BB962C8B-B14F-4D97-AF65-F5344CB8AC3E}">
        <p14:creationId xmlns:p14="http://schemas.microsoft.com/office/powerpoint/2010/main" val="983674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ＩＴ補助金について</a:t>
            </a:r>
          </a:p>
        </p:txBody>
      </p:sp>
      <p:sp>
        <p:nvSpPr>
          <p:cNvPr id="3" name="コンテンツ プレースホルダー 2"/>
          <p:cNvSpPr>
            <a:spLocks noGrp="1"/>
          </p:cNvSpPr>
          <p:nvPr>
            <p:ph idx="1"/>
          </p:nvPr>
        </p:nvSpPr>
        <p:spPr/>
        <p:txBody>
          <a:bodyPr>
            <a:normAutofit/>
          </a:bodyPr>
          <a:lstStyle/>
          <a:p>
            <a:r>
              <a:rPr lang="ja-JP" altLang="en-US" sz="2800" dirty="0"/>
              <a:t>補助金ホームページに公開されているＩＴ</a:t>
            </a:r>
            <a:r>
              <a:rPr lang="ja-JP" altLang="en-US" sz="2800" dirty="0" smtClean="0"/>
              <a:t>ツール</a:t>
            </a:r>
            <a:endParaRPr lang="en-US" altLang="ja-JP" sz="2800" dirty="0" smtClean="0"/>
          </a:p>
          <a:p>
            <a:pPr marL="457200" lvl="1" indent="0">
              <a:buNone/>
            </a:pPr>
            <a:r>
              <a:rPr lang="ja-JP" altLang="en-US" sz="2600" dirty="0" smtClean="0"/>
              <a:t>（</a:t>
            </a:r>
            <a:r>
              <a:rPr lang="ja-JP" altLang="en-US" sz="2600" dirty="0">
                <a:solidFill>
                  <a:srgbClr val="FFC000"/>
                </a:solidFill>
              </a:rPr>
              <a:t>ソフトウェア、サービス等</a:t>
            </a:r>
            <a:r>
              <a:rPr lang="ja-JP" altLang="en-US" sz="2600" dirty="0"/>
              <a:t>）が補助金の</a:t>
            </a:r>
            <a:r>
              <a:rPr lang="ja-JP" altLang="en-US" sz="2600" dirty="0" smtClean="0"/>
              <a:t>対象</a:t>
            </a:r>
            <a:endParaRPr lang="en-US" altLang="ja-JP" sz="2600" dirty="0"/>
          </a:p>
          <a:p>
            <a:pPr lvl="1"/>
            <a:r>
              <a:rPr kumimoji="1" lang="ja-JP" altLang="en-US" sz="2400" dirty="0" smtClean="0"/>
              <a:t>歯科レセコン</a:t>
            </a:r>
            <a:endParaRPr kumimoji="1" lang="en-US" altLang="ja-JP" sz="2400" dirty="0" smtClean="0"/>
          </a:p>
          <a:p>
            <a:pPr lvl="1"/>
            <a:r>
              <a:rPr lang="ja-JP" altLang="en-US" sz="2400" dirty="0" smtClean="0"/>
              <a:t>予約システム</a:t>
            </a:r>
            <a:endParaRPr lang="en-US" altLang="ja-JP" sz="2400" dirty="0" smtClean="0"/>
          </a:p>
          <a:p>
            <a:pPr lvl="1"/>
            <a:r>
              <a:rPr kumimoji="1" lang="en-US" altLang="ja-JP" sz="2400" dirty="0" smtClean="0"/>
              <a:t>HP</a:t>
            </a:r>
            <a:r>
              <a:rPr kumimoji="1" lang="ja-JP" altLang="en-US" sz="2400" dirty="0" smtClean="0"/>
              <a:t>　等</a:t>
            </a:r>
            <a:endParaRPr kumimoji="1" lang="ja-JP" altLang="en-US" sz="24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539" y="5969698"/>
            <a:ext cx="1969008" cy="719328"/>
          </a:xfrm>
          <a:prstGeom prst="rect">
            <a:avLst/>
          </a:prstGeom>
        </p:spPr>
      </p:pic>
    </p:spTree>
    <p:extLst>
      <p:ext uri="{BB962C8B-B14F-4D97-AF65-F5344CB8AC3E}">
        <p14:creationId xmlns:p14="http://schemas.microsoft.com/office/powerpoint/2010/main" val="1096016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事業スケジュール</a:t>
            </a:r>
          </a:p>
        </p:txBody>
      </p:sp>
      <p:sp>
        <p:nvSpPr>
          <p:cNvPr id="3" name="コンテンツ プレースホルダー 2"/>
          <p:cNvSpPr>
            <a:spLocks noGrp="1"/>
          </p:cNvSpPr>
          <p:nvPr>
            <p:ph idx="1"/>
          </p:nvPr>
        </p:nvSpPr>
        <p:spPr>
          <a:xfrm>
            <a:off x="1103312" y="2052918"/>
            <a:ext cx="9273870" cy="4195481"/>
          </a:xfrm>
        </p:spPr>
        <p:txBody>
          <a:bodyPr>
            <a:normAutofit/>
          </a:bodyPr>
          <a:lstStyle/>
          <a:p>
            <a:r>
              <a:rPr kumimoji="1" lang="ja-JP" altLang="en-US" sz="3200" dirty="0">
                <a:solidFill>
                  <a:srgbClr val="FFC000"/>
                </a:solidFill>
              </a:rPr>
              <a:t>一次公募　交付申請期間　</a:t>
            </a:r>
            <a:endParaRPr kumimoji="1" lang="en-US" altLang="ja-JP" sz="3200" dirty="0" smtClean="0">
              <a:solidFill>
                <a:srgbClr val="FFC000"/>
              </a:solidFill>
            </a:endParaRPr>
          </a:p>
          <a:p>
            <a:pPr lvl="1"/>
            <a:r>
              <a:rPr lang="ja-JP" altLang="en-US" sz="2800" b="1" dirty="0" smtClean="0">
                <a:solidFill>
                  <a:srgbClr val="FFC000"/>
                </a:solidFill>
              </a:rPr>
              <a:t>令和</a:t>
            </a:r>
            <a:r>
              <a:rPr lang="ja-JP" altLang="en-US" sz="2800" b="1" dirty="0">
                <a:solidFill>
                  <a:srgbClr val="FFC000"/>
                </a:solidFill>
              </a:rPr>
              <a:t>元</a:t>
            </a:r>
            <a:r>
              <a:rPr kumimoji="1" lang="ja-JP" altLang="en-US" sz="2800" b="1" dirty="0">
                <a:solidFill>
                  <a:srgbClr val="FFC000"/>
                </a:solidFill>
              </a:rPr>
              <a:t>年</a:t>
            </a:r>
            <a:r>
              <a:rPr lang="en-US" altLang="ja-JP" sz="2800" b="1" dirty="0">
                <a:solidFill>
                  <a:srgbClr val="FFC000"/>
                </a:solidFill>
              </a:rPr>
              <a:t>5</a:t>
            </a:r>
            <a:r>
              <a:rPr kumimoji="1" lang="ja-JP" altLang="en-US" sz="2800" b="1" dirty="0">
                <a:solidFill>
                  <a:srgbClr val="FFC000"/>
                </a:solidFill>
              </a:rPr>
              <a:t>月</a:t>
            </a:r>
            <a:r>
              <a:rPr kumimoji="1" lang="en-US" altLang="ja-JP" sz="2800" b="1" dirty="0">
                <a:solidFill>
                  <a:srgbClr val="FFC000"/>
                </a:solidFill>
              </a:rPr>
              <a:t>27</a:t>
            </a:r>
            <a:r>
              <a:rPr kumimoji="1" lang="ja-JP" altLang="en-US" sz="2800" b="1" dirty="0">
                <a:solidFill>
                  <a:srgbClr val="FFC000"/>
                </a:solidFill>
              </a:rPr>
              <a:t>日（月）</a:t>
            </a:r>
            <a:r>
              <a:rPr kumimoji="1" lang="ja-JP" altLang="en-US" sz="2800" b="1" dirty="0" smtClean="0">
                <a:solidFill>
                  <a:srgbClr val="FFC000"/>
                </a:solidFill>
              </a:rPr>
              <a:t>～</a:t>
            </a:r>
            <a:r>
              <a:rPr lang="ja-JP" altLang="en-US" sz="2800" b="1" dirty="0" smtClean="0">
                <a:solidFill>
                  <a:srgbClr val="FFC000"/>
                </a:solidFill>
              </a:rPr>
              <a:t>令和</a:t>
            </a:r>
            <a:r>
              <a:rPr lang="ja-JP" altLang="en-US" sz="2800" b="1" dirty="0">
                <a:solidFill>
                  <a:srgbClr val="FFC000"/>
                </a:solidFill>
              </a:rPr>
              <a:t>元</a:t>
            </a:r>
            <a:r>
              <a:rPr kumimoji="1" lang="ja-JP" altLang="en-US" sz="2800" b="1" dirty="0">
                <a:solidFill>
                  <a:srgbClr val="FFC000"/>
                </a:solidFill>
              </a:rPr>
              <a:t>年</a:t>
            </a:r>
            <a:r>
              <a:rPr kumimoji="1" lang="en-US" altLang="ja-JP" sz="2800" b="1" dirty="0">
                <a:solidFill>
                  <a:srgbClr val="FFC000"/>
                </a:solidFill>
              </a:rPr>
              <a:t>6</a:t>
            </a:r>
            <a:r>
              <a:rPr kumimoji="1" lang="ja-JP" altLang="en-US" sz="2800" b="1" dirty="0">
                <a:solidFill>
                  <a:srgbClr val="FFC000"/>
                </a:solidFill>
              </a:rPr>
              <a:t>月</a:t>
            </a:r>
            <a:r>
              <a:rPr lang="en-US" altLang="ja-JP" sz="2800" b="1" dirty="0">
                <a:solidFill>
                  <a:srgbClr val="FFC000"/>
                </a:solidFill>
              </a:rPr>
              <a:t>12</a:t>
            </a:r>
            <a:r>
              <a:rPr kumimoji="1" lang="ja-JP" altLang="en-US" sz="2800" b="1" dirty="0">
                <a:solidFill>
                  <a:srgbClr val="FFC000"/>
                </a:solidFill>
              </a:rPr>
              <a:t>日（金）</a:t>
            </a:r>
            <a:endParaRPr kumimoji="1" lang="en-US" altLang="ja-JP" sz="2800" b="1" dirty="0">
              <a:solidFill>
                <a:srgbClr val="FFC000"/>
              </a:solidFill>
            </a:endParaRPr>
          </a:p>
          <a:p>
            <a:r>
              <a:rPr kumimoji="1" lang="ja-JP" altLang="en-US" sz="3200" dirty="0" smtClean="0">
                <a:solidFill>
                  <a:srgbClr val="FFC000"/>
                </a:solidFill>
              </a:rPr>
              <a:t>採択</a:t>
            </a:r>
            <a:r>
              <a:rPr kumimoji="1" lang="ja-JP" altLang="en-US" sz="3200" dirty="0">
                <a:solidFill>
                  <a:srgbClr val="FFC000"/>
                </a:solidFill>
              </a:rPr>
              <a:t>予定</a:t>
            </a:r>
            <a:r>
              <a:rPr kumimoji="1" lang="ja-JP" altLang="en-US" sz="3200" dirty="0" smtClean="0">
                <a:solidFill>
                  <a:srgbClr val="FFC000"/>
                </a:solidFill>
              </a:rPr>
              <a:t>日</a:t>
            </a:r>
            <a:endParaRPr lang="en-US" altLang="ja-JP" sz="3200" dirty="0">
              <a:solidFill>
                <a:srgbClr val="FFC000"/>
              </a:solidFill>
            </a:endParaRPr>
          </a:p>
          <a:p>
            <a:pPr lvl="1"/>
            <a:r>
              <a:rPr kumimoji="1" lang="ja-JP" altLang="en-US" sz="2800" b="1" dirty="0" smtClean="0">
                <a:solidFill>
                  <a:srgbClr val="FFC000"/>
                </a:solidFill>
              </a:rPr>
              <a:t>令和</a:t>
            </a:r>
            <a:r>
              <a:rPr kumimoji="1" lang="ja-JP" altLang="en-US" sz="2800" b="1" dirty="0">
                <a:solidFill>
                  <a:srgbClr val="FFC000"/>
                </a:solidFill>
              </a:rPr>
              <a:t>元年</a:t>
            </a:r>
            <a:r>
              <a:rPr kumimoji="1" lang="en-US" altLang="ja-JP" sz="2800" b="1" dirty="0">
                <a:solidFill>
                  <a:srgbClr val="FFC000"/>
                </a:solidFill>
              </a:rPr>
              <a:t>6</a:t>
            </a:r>
            <a:r>
              <a:rPr kumimoji="1" lang="ja-JP" altLang="en-US" sz="2800" b="1" dirty="0">
                <a:solidFill>
                  <a:srgbClr val="FFC000"/>
                </a:solidFill>
              </a:rPr>
              <a:t>月</a:t>
            </a:r>
            <a:r>
              <a:rPr kumimoji="1" lang="en-US" altLang="ja-JP" sz="2800" b="1" dirty="0">
                <a:solidFill>
                  <a:srgbClr val="FFC000"/>
                </a:solidFill>
              </a:rPr>
              <a:t>26</a:t>
            </a:r>
            <a:r>
              <a:rPr kumimoji="1" lang="ja-JP" altLang="en-US" sz="2800" b="1" dirty="0">
                <a:solidFill>
                  <a:srgbClr val="FFC000"/>
                </a:solidFill>
              </a:rPr>
              <a:t>日</a:t>
            </a:r>
            <a:endParaRPr kumimoji="1" lang="en-US" altLang="ja-JP" sz="2800" b="1" dirty="0">
              <a:solidFill>
                <a:srgbClr val="FFC000"/>
              </a:solidFill>
            </a:endParaRPr>
          </a:p>
          <a:p>
            <a:endParaRPr kumimoji="1" lang="en-US" altLang="ja-JP" dirty="0"/>
          </a:p>
          <a:p>
            <a:r>
              <a:rPr lang="ja-JP" altLang="en-US" dirty="0"/>
              <a:t>二次公募　</a:t>
            </a:r>
            <a:r>
              <a:rPr lang="ja-JP" altLang="en-US" dirty="0" smtClean="0"/>
              <a:t>予算次第で予定</a:t>
            </a:r>
            <a:r>
              <a:rPr lang="ja-JP" altLang="en-US" dirty="0"/>
              <a:t>あり　確定次第ＨＰにて公表　　　　　　　　　　　　　</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539" y="5969698"/>
            <a:ext cx="1969008" cy="719328"/>
          </a:xfrm>
          <a:prstGeom prst="rect">
            <a:avLst/>
          </a:prstGeom>
        </p:spPr>
      </p:pic>
    </p:spTree>
    <p:extLst>
      <p:ext uri="{BB962C8B-B14F-4D97-AF65-F5344CB8AC3E}">
        <p14:creationId xmlns:p14="http://schemas.microsoft.com/office/powerpoint/2010/main" val="2914696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46111" y="452718"/>
            <a:ext cx="9404723" cy="973746"/>
          </a:xfrm>
        </p:spPr>
        <p:txBody>
          <a:bodyPr/>
          <a:lstStyle/>
          <a:p>
            <a:r>
              <a:rPr kumimoji="1" lang="ja-JP" altLang="en-US" dirty="0"/>
              <a:t>申請条件</a:t>
            </a:r>
          </a:p>
        </p:txBody>
      </p:sp>
      <p:sp>
        <p:nvSpPr>
          <p:cNvPr id="3" name="コンテンツ プレースホルダー 2"/>
          <p:cNvSpPr>
            <a:spLocks noGrp="1"/>
          </p:cNvSpPr>
          <p:nvPr>
            <p:ph idx="1"/>
          </p:nvPr>
        </p:nvSpPr>
        <p:spPr>
          <a:xfrm>
            <a:off x="646111" y="828771"/>
            <a:ext cx="9442768" cy="4821935"/>
          </a:xfrm>
          <a:noFill/>
        </p:spPr>
        <p:txBody>
          <a:bodyPr>
            <a:noAutofit/>
          </a:bodyPr>
          <a:lstStyle/>
          <a:p>
            <a:endParaRPr kumimoji="1" lang="en-US" altLang="ja-JP" sz="2400" dirty="0" smtClean="0">
              <a:solidFill>
                <a:srgbClr val="FFC000"/>
              </a:solidFill>
            </a:endParaRPr>
          </a:p>
          <a:p>
            <a:pPr>
              <a:buFont typeface="+mj-lt"/>
              <a:buAutoNum type="arabicPeriod"/>
            </a:pPr>
            <a:r>
              <a:rPr kumimoji="1" lang="ja-JP" altLang="en-US" sz="2400" dirty="0" smtClean="0">
                <a:solidFill>
                  <a:srgbClr val="FFC000"/>
                </a:solidFill>
              </a:rPr>
              <a:t>向こう</a:t>
            </a:r>
            <a:r>
              <a:rPr lang="en-US" altLang="ja-JP" sz="2400" dirty="0">
                <a:solidFill>
                  <a:srgbClr val="FFC000"/>
                </a:solidFill>
              </a:rPr>
              <a:t>3</a:t>
            </a:r>
            <a:r>
              <a:rPr kumimoji="1" lang="ja-JP" altLang="en-US" sz="2400" dirty="0" smtClean="0">
                <a:solidFill>
                  <a:srgbClr val="FFC000"/>
                </a:solidFill>
              </a:rPr>
              <a:t>年間</a:t>
            </a:r>
            <a:r>
              <a:rPr kumimoji="1" lang="ja-JP" altLang="en-US" sz="2400" dirty="0" smtClean="0">
                <a:solidFill>
                  <a:srgbClr val="FFC000"/>
                </a:solidFill>
              </a:rPr>
              <a:t>のＩＴツール導入後の生産性</a:t>
            </a:r>
            <a:r>
              <a:rPr kumimoji="1" lang="ja-JP" altLang="en-US" sz="2400" dirty="0">
                <a:solidFill>
                  <a:srgbClr val="FFC000"/>
                </a:solidFill>
              </a:rPr>
              <a:t>向上を目標とした計画を</a:t>
            </a:r>
            <a:r>
              <a:rPr lang="ja-JP" altLang="en-US" sz="2400" dirty="0">
                <a:solidFill>
                  <a:srgbClr val="FFC000"/>
                </a:solidFill>
              </a:rPr>
              <a:t>設定すること</a:t>
            </a:r>
            <a:r>
              <a:rPr lang="ja-JP" altLang="en-US" sz="2400" dirty="0" smtClean="0">
                <a:solidFill>
                  <a:srgbClr val="FFC000"/>
                </a:solidFill>
              </a:rPr>
              <a:t>。</a:t>
            </a:r>
            <a:endParaRPr lang="en-US" altLang="ja-JP" sz="2400" dirty="0" smtClean="0">
              <a:solidFill>
                <a:srgbClr val="FFC000"/>
              </a:solidFill>
            </a:endParaRPr>
          </a:p>
          <a:p>
            <a:pPr marL="457200" lvl="1" indent="0">
              <a:buNone/>
            </a:pPr>
            <a:r>
              <a:rPr lang="ja-JP" altLang="en-US" sz="2000" dirty="0" smtClean="0">
                <a:solidFill>
                  <a:srgbClr val="FF0000"/>
                </a:solidFill>
              </a:rPr>
              <a:t>（</a:t>
            </a:r>
            <a:r>
              <a:rPr lang="ja-JP" altLang="en-US" sz="2000" dirty="0">
                <a:solidFill>
                  <a:srgbClr val="FF0000"/>
                </a:solidFill>
              </a:rPr>
              <a:t>支援事業者と作成）</a:t>
            </a:r>
            <a:endParaRPr kumimoji="1" lang="en-US" altLang="ja-JP" sz="2000" dirty="0">
              <a:solidFill>
                <a:srgbClr val="FF0000"/>
              </a:solidFill>
            </a:endParaRPr>
          </a:p>
          <a:p>
            <a:pPr>
              <a:buFont typeface="+mj-lt"/>
              <a:buAutoNum type="arabicPeriod"/>
            </a:pPr>
            <a:r>
              <a:rPr lang="ja-JP" altLang="en-US" sz="2400" dirty="0" smtClean="0">
                <a:solidFill>
                  <a:srgbClr val="FFC000"/>
                </a:solidFill>
              </a:rPr>
              <a:t>年一回ＩＴツールを導入した結果を報告すること。</a:t>
            </a:r>
            <a:endParaRPr lang="en-US" altLang="ja-JP" sz="2400" dirty="0" smtClean="0">
              <a:solidFill>
                <a:srgbClr val="FFC000"/>
              </a:solidFill>
            </a:endParaRPr>
          </a:p>
          <a:p>
            <a:pPr marL="457200" lvl="1" indent="0">
              <a:buNone/>
            </a:pPr>
            <a:r>
              <a:rPr lang="ja-JP" altLang="en-US" sz="2000" dirty="0" smtClean="0">
                <a:solidFill>
                  <a:srgbClr val="FF0000"/>
                </a:solidFill>
              </a:rPr>
              <a:t>（</a:t>
            </a:r>
            <a:r>
              <a:rPr lang="ja-JP" altLang="en-US" sz="2000" dirty="0">
                <a:solidFill>
                  <a:srgbClr val="FF0000"/>
                </a:solidFill>
              </a:rPr>
              <a:t>上記①の目標が達成出来なくても返金等の罰則はありません）</a:t>
            </a:r>
            <a:endParaRPr kumimoji="1" lang="en-US" altLang="ja-JP" sz="2000" dirty="0">
              <a:solidFill>
                <a:srgbClr val="FF0000"/>
              </a:solidFill>
            </a:endParaRPr>
          </a:p>
          <a:p>
            <a:pPr>
              <a:buFont typeface="+mj-lt"/>
              <a:buAutoNum type="arabicPeriod"/>
            </a:pPr>
            <a:r>
              <a:rPr lang="ja-JP" altLang="en-US" sz="2400" dirty="0" smtClean="0"/>
              <a:t>日本</a:t>
            </a:r>
            <a:r>
              <a:rPr lang="ja-JP" altLang="en-US" sz="2400" dirty="0"/>
              <a:t>国内で事業を行う個人又は法人であること。</a:t>
            </a:r>
            <a:endParaRPr lang="en-US" altLang="ja-JP" sz="2400" dirty="0"/>
          </a:p>
          <a:p>
            <a:pPr>
              <a:buFont typeface="+mj-lt"/>
              <a:buAutoNum type="arabicPeriod"/>
            </a:pPr>
            <a:r>
              <a:rPr kumimoji="1" lang="ja-JP" altLang="en-US" sz="2400" dirty="0" smtClean="0"/>
              <a:t>風俗</a:t>
            </a:r>
            <a:r>
              <a:rPr kumimoji="1" lang="ja-JP" altLang="en-US" sz="2400" dirty="0"/>
              <a:t>営業等を営む者でないもの。</a:t>
            </a:r>
            <a:endParaRPr kumimoji="1" lang="en-US" altLang="ja-JP" sz="2400" dirty="0"/>
          </a:p>
          <a:p>
            <a:pPr>
              <a:buFont typeface="+mj-lt"/>
              <a:buAutoNum type="arabicPeriod"/>
            </a:pPr>
            <a:r>
              <a:rPr lang="ja-JP" altLang="en-US" sz="2400" dirty="0" smtClean="0"/>
              <a:t>反社会</a:t>
            </a:r>
            <a:r>
              <a:rPr lang="ja-JP" altLang="en-US" sz="2400" dirty="0"/>
              <a:t>勢力に該当しないこと。</a:t>
            </a:r>
            <a:endParaRPr lang="en-US" altLang="ja-JP" sz="2400" dirty="0"/>
          </a:p>
          <a:p>
            <a:pPr>
              <a:buFont typeface="+mj-lt"/>
              <a:buAutoNum type="arabicPeriod"/>
            </a:pPr>
            <a:r>
              <a:rPr kumimoji="1" lang="ja-JP" altLang="en-US" sz="2400" dirty="0" smtClean="0"/>
              <a:t>経済</a:t>
            </a:r>
            <a:r>
              <a:rPr kumimoji="1" lang="ja-JP" altLang="en-US" sz="2400" dirty="0"/>
              <a:t>産業省から補助金停止措置または指名停止措置が講じられていない者。</a:t>
            </a:r>
            <a:endParaRPr kumimoji="1" lang="en-US" altLang="ja-JP" sz="2400" dirty="0"/>
          </a:p>
          <a:p>
            <a:pPr>
              <a:buFont typeface="+mj-lt"/>
              <a:buAutoNum type="arabicPeriod"/>
            </a:pPr>
            <a:r>
              <a:rPr lang="ja-JP" altLang="en-US" sz="2400" dirty="0" smtClean="0"/>
              <a:t>ＩＴ</a:t>
            </a:r>
            <a:r>
              <a:rPr lang="ja-JP" altLang="en-US" sz="2400" dirty="0"/>
              <a:t>導入支援事業者に登録されていない者であること。</a:t>
            </a:r>
            <a:endParaRPr kumimoji="1" lang="en-US" altLang="ja-JP" sz="2400" dirty="0"/>
          </a:p>
          <a:p>
            <a:endParaRPr kumimoji="1" lang="ja-JP" altLang="en-US" sz="24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539" y="5969698"/>
            <a:ext cx="1969008" cy="719328"/>
          </a:xfrm>
          <a:prstGeom prst="rect">
            <a:avLst/>
          </a:prstGeom>
        </p:spPr>
      </p:pic>
    </p:spTree>
    <p:extLst>
      <p:ext uri="{BB962C8B-B14F-4D97-AF65-F5344CB8AC3E}">
        <p14:creationId xmlns:p14="http://schemas.microsoft.com/office/powerpoint/2010/main" val="3659772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事業計画書の内容</a:t>
            </a:r>
          </a:p>
        </p:txBody>
      </p:sp>
      <p:sp>
        <p:nvSpPr>
          <p:cNvPr id="3" name="コンテンツ プレースホルダー 2"/>
          <p:cNvSpPr>
            <a:spLocks noGrp="1"/>
          </p:cNvSpPr>
          <p:nvPr>
            <p:ph idx="1"/>
          </p:nvPr>
        </p:nvSpPr>
        <p:spPr>
          <a:xfrm>
            <a:off x="755987" y="1440687"/>
            <a:ext cx="10554574" cy="3636511"/>
          </a:xfrm>
        </p:spPr>
        <p:txBody>
          <a:bodyPr>
            <a:noAutofit/>
          </a:bodyPr>
          <a:lstStyle/>
          <a:p>
            <a:r>
              <a:rPr kumimoji="1" lang="ja-JP" altLang="en-US" sz="2400" dirty="0">
                <a:solidFill>
                  <a:srgbClr val="FFC000"/>
                </a:solidFill>
              </a:rPr>
              <a:t>売上</a:t>
            </a:r>
            <a:endParaRPr kumimoji="1" lang="en-US" altLang="ja-JP" sz="2400" dirty="0">
              <a:solidFill>
                <a:srgbClr val="FFC000"/>
              </a:solidFill>
            </a:endParaRPr>
          </a:p>
          <a:p>
            <a:r>
              <a:rPr lang="ja-JP" altLang="en-US" sz="2400" dirty="0">
                <a:solidFill>
                  <a:srgbClr val="FFC000"/>
                </a:solidFill>
              </a:rPr>
              <a:t>原価</a:t>
            </a:r>
            <a:endParaRPr lang="en-US" altLang="ja-JP" sz="2400" dirty="0">
              <a:solidFill>
                <a:srgbClr val="FFC000"/>
              </a:solidFill>
            </a:endParaRPr>
          </a:p>
          <a:p>
            <a:r>
              <a:rPr kumimoji="1" lang="ja-JP" altLang="en-US" sz="2400" dirty="0">
                <a:solidFill>
                  <a:srgbClr val="FFC000"/>
                </a:solidFill>
              </a:rPr>
              <a:t>粗利益</a:t>
            </a:r>
            <a:endParaRPr kumimoji="1" lang="en-US" altLang="ja-JP" sz="2400" dirty="0">
              <a:solidFill>
                <a:srgbClr val="FFC000"/>
              </a:solidFill>
            </a:endParaRPr>
          </a:p>
          <a:p>
            <a:r>
              <a:rPr lang="ja-JP" altLang="en-US" sz="2400" dirty="0">
                <a:solidFill>
                  <a:srgbClr val="FFC000"/>
                </a:solidFill>
              </a:rPr>
              <a:t>従業員数</a:t>
            </a:r>
            <a:endParaRPr lang="en-US" altLang="ja-JP" sz="2400" dirty="0">
              <a:solidFill>
                <a:srgbClr val="FFC000"/>
              </a:solidFill>
            </a:endParaRPr>
          </a:p>
          <a:p>
            <a:r>
              <a:rPr kumimoji="1" lang="ja-JP" altLang="en-US" sz="2400" dirty="0">
                <a:solidFill>
                  <a:srgbClr val="FFC000"/>
                </a:solidFill>
              </a:rPr>
              <a:t>年間の勤務時間平均（一人あたり）</a:t>
            </a:r>
            <a:endParaRPr kumimoji="1" lang="en-US" altLang="ja-JP" sz="2400" dirty="0">
              <a:solidFill>
                <a:srgbClr val="FFC000"/>
              </a:solidFill>
            </a:endParaRPr>
          </a:p>
          <a:p>
            <a:r>
              <a:rPr lang="ja-JP" altLang="en-US" sz="2400" dirty="0">
                <a:solidFill>
                  <a:srgbClr val="FFC000"/>
                </a:solidFill>
              </a:rPr>
              <a:t>労働生産性</a:t>
            </a:r>
            <a:endParaRPr lang="en-US" altLang="ja-JP" sz="2400" dirty="0">
              <a:solidFill>
                <a:srgbClr val="FFC000"/>
              </a:solidFill>
            </a:endParaRPr>
          </a:p>
          <a:p>
            <a:r>
              <a:rPr lang="ja-JP" altLang="en-US" sz="2400" dirty="0">
                <a:solidFill>
                  <a:srgbClr val="FFC000"/>
                </a:solidFill>
              </a:rPr>
              <a:t>向上率</a:t>
            </a:r>
            <a:endParaRPr lang="en-US" altLang="ja-JP" sz="2400" dirty="0">
              <a:solidFill>
                <a:srgbClr val="FFC000"/>
              </a:solidFill>
            </a:endParaRPr>
          </a:p>
          <a:p>
            <a:endParaRPr kumimoji="1" lang="en-US" altLang="ja-JP" sz="2400" dirty="0"/>
          </a:p>
          <a:p>
            <a:pPr marL="0" indent="0">
              <a:buNone/>
            </a:pPr>
            <a:r>
              <a:rPr lang="ja-JP" altLang="en-US" sz="2400" dirty="0"/>
              <a:t>上記の数値目標を</a:t>
            </a:r>
            <a:r>
              <a:rPr lang="en-US" altLang="ja-JP" sz="2400" dirty="0"/>
              <a:t>3</a:t>
            </a:r>
            <a:r>
              <a:rPr lang="ja-JP" altLang="en-US" sz="2400" dirty="0"/>
              <a:t>年間分提出致します。</a:t>
            </a:r>
            <a:endParaRPr kumimoji="1" lang="ja-JP" altLang="en-US" sz="24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539" y="5969698"/>
            <a:ext cx="1969008" cy="719328"/>
          </a:xfrm>
          <a:prstGeom prst="rect">
            <a:avLst/>
          </a:prstGeom>
        </p:spPr>
      </p:pic>
    </p:spTree>
    <p:extLst>
      <p:ext uri="{BB962C8B-B14F-4D97-AF65-F5344CB8AC3E}">
        <p14:creationId xmlns:p14="http://schemas.microsoft.com/office/powerpoint/2010/main" val="2133259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注意事項</a:t>
            </a:r>
          </a:p>
        </p:txBody>
      </p:sp>
      <p:sp>
        <p:nvSpPr>
          <p:cNvPr id="3" name="コンテンツ プレースホルダー 2"/>
          <p:cNvSpPr>
            <a:spLocks noGrp="1"/>
          </p:cNvSpPr>
          <p:nvPr>
            <p:ph idx="1"/>
          </p:nvPr>
        </p:nvSpPr>
        <p:spPr>
          <a:xfrm>
            <a:off x="368655" y="1693649"/>
            <a:ext cx="9415534" cy="3636511"/>
          </a:xfrm>
        </p:spPr>
        <p:txBody>
          <a:bodyPr/>
          <a:lstStyle/>
          <a:p>
            <a:r>
              <a:rPr lang="ja-JP" altLang="en-US" sz="2400" b="1" dirty="0" smtClean="0">
                <a:solidFill>
                  <a:srgbClr val="FFC000"/>
                </a:solidFill>
              </a:rPr>
              <a:t>ＩＴ補助金に申請して、審査、採択結果が出るまでに、先に</a:t>
            </a:r>
            <a:r>
              <a:rPr kumimoji="1" lang="ja-JP" altLang="en-US" sz="2400" b="1" dirty="0" smtClean="0">
                <a:solidFill>
                  <a:srgbClr val="FFC000"/>
                </a:solidFill>
              </a:rPr>
              <a:t>契約</a:t>
            </a:r>
            <a:r>
              <a:rPr kumimoji="1" lang="ja-JP" altLang="en-US" sz="2400" b="1" dirty="0">
                <a:solidFill>
                  <a:srgbClr val="FFC000"/>
                </a:solidFill>
              </a:rPr>
              <a:t>・</a:t>
            </a:r>
            <a:r>
              <a:rPr kumimoji="1" lang="ja-JP" altLang="en-US" sz="2400" b="1" dirty="0" smtClean="0">
                <a:solidFill>
                  <a:srgbClr val="FFC000"/>
                </a:solidFill>
              </a:rPr>
              <a:t>導入してしまうと補助金対象になりません。</a:t>
            </a:r>
            <a:endParaRPr kumimoji="1" lang="en-US" altLang="ja-JP" sz="2400" b="1" dirty="0" smtClean="0">
              <a:solidFill>
                <a:srgbClr val="FFC000"/>
              </a:solidFill>
            </a:endParaRPr>
          </a:p>
          <a:p>
            <a:pPr marL="0" indent="0">
              <a:buNone/>
            </a:pPr>
            <a:endParaRPr kumimoji="1" lang="en-US" altLang="ja-JP" b="1" dirty="0">
              <a:solidFill>
                <a:srgbClr val="FFC000"/>
              </a:solidFill>
            </a:endParaRPr>
          </a:p>
          <a:p>
            <a:r>
              <a:rPr lang="ja-JP" altLang="en-US" sz="2400" b="1" dirty="0" smtClean="0">
                <a:solidFill>
                  <a:srgbClr val="FFC000"/>
                </a:solidFill>
              </a:rPr>
              <a:t>これから開業</a:t>
            </a:r>
            <a:r>
              <a:rPr lang="ja-JP" altLang="en-US" sz="2400" b="1" dirty="0">
                <a:solidFill>
                  <a:srgbClr val="FFC000"/>
                </a:solidFill>
              </a:rPr>
              <a:t>する医院で使用する場合は</a:t>
            </a:r>
            <a:r>
              <a:rPr lang="ja-JP" altLang="en-US" sz="2400" b="1" dirty="0" smtClean="0">
                <a:solidFill>
                  <a:srgbClr val="FFC000"/>
                </a:solidFill>
              </a:rPr>
              <a:t>、今回はＩＴ補助金を使えるか未確定です。</a:t>
            </a:r>
            <a:endParaRPr lang="en-US" altLang="ja-JP" sz="2400" b="1" dirty="0" smtClean="0">
              <a:solidFill>
                <a:srgbClr val="FFC000"/>
              </a:solidFill>
            </a:endParaRPr>
          </a:p>
          <a:p>
            <a:pPr lvl="1"/>
            <a:r>
              <a:rPr lang="ja-JP" altLang="en-US" dirty="0" smtClean="0">
                <a:solidFill>
                  <a:srgbClr val="FFC000"/>
                </a:solidFill>
              </a:rPr>
              <a:t>公募要領が出だしてから判明する見込みです。</a:t>
            </a:r>
            <a:endParaRPr lang="en-US" altLang="ja-JP" dirty="0" smtClean="0">
              <a:solidFill>
                <a:srgbClr val="FFC000"/>
              </a:solidFill>
            </a:endParaRPr>
          </a:p>
          <a:p>
            <a:pPr lvl="1"/>
            <a:r>
              <a:rPr kumimoji="1" lang="ja-JP" altLang="en-US" dirty="0" smtClean="0">
                <a:solidFill>
                  <a:srgbClr val="FFC000"/>
                </a:solidFill>
              </a:rPr>
              <a:t>ＩＴ補助金</a:t>
            </a:r>
            <a:r>
              <a:rPr kumimoji="1" lang="en-US" altLang="ja-JP" dirty="0" smtClean="0">
                <a:solidFill>
                  <a:srgbClr val="FFC000"/>
                </a:solidFill>
              </a:rPr>
              <a:t>2017</a:t>
            </a:r>
            <a:r>
              <a:rPr lang="ja-JP" altLang="en-US" dirty="0" err="1" smtClean="0">
                <a:solidFill>
                  <a:srgbClr val="FFC000"/>
                </a:solidFill>
              </a:rPr>
              <a:t>，</a:t>
            </a:r>
            <a:r>
              <a:rPr kumimoji="1" lang="ja-JP" altLang="en-US" dirty="0" smtClean="0">
                <a:solidFill>
                  <a:srgbClr val="FFC000"/>
                </a:solidFill>
              </a:rPr>
              <a:t>ＩＴ補助金</a:t>
            </a:r>
            <a:r>
              <a:rPr kumimoji="1" lang="en-US" altLang="ja-JP" dirty="0" smtClean="0">
                <a:solidFill>
                  <a:srgbClr val="FFC000"/>
                </a:solidFill>
              </a:rPr>
              <a:t>2018</a:t>
            </a:r>
            <a:r>
              <a:rPr kumimoji="1" lang="ja-JP" altLang="en-US" dirty="0" smtClean="0">
                <a:solidFill>
                  <a:srgbClr val="FFC000"/>
                </a:solidFill>
              </a:rPr>
              <a:t>では、公募期間に個人事業の開業届を出してあれば申請することが出来ておりました。</a:t>
            </a:r>
            <a:endParaRPr kumimoji="1" lang="ja-JP" altLang="en-US" dirty="0">
              <a:solidFill>
                <a:srgbClr val="FFC000"/>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539" y="5969698"/>
            <a:ext cx="1969008" cy="719328"/>
          </a:xfrm>
          <a:prstGeom prst="rect">
            <a:avLst/>
          </a:prstGeom>
        </p:spPr>
      </p:pic>
    </p:spTree>
    <p:extLst>
      <p:ext uri="{BB962C8B-B14F-4D97-AF65-F5344CB8AC3E}">
        <p14:creationId xmlns:p14="http://schemas.microsoft.com/office/powerpoint/2010/main" val="308275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7BE17BD0-0480-450D-AAA4-EBD82893FE1F}"/>
              </a:ext>
            </a:extLst>
          </p:cNvPr>
          <p:cNvSpPr>
            <a:spLocks noGrp="1"/>
          </p:cNvSpPr>
          <p:nvPr>
            <p:ph type="title"/>
          </p:nvPr>
        </p:nvSpPr>
        <p:spPr/>
        <p:txBody>
          <a:bodyPr/>
          <a:lstStyle/>
          <a:p>
            <a:r>
              <a:rPr kumimoji="1" lang="ja-JP" altLang="en-US" dirty="0"/>
              <a:t>必要書類</a:t>
            </a:r>
          </a:p>
        </p:txBody>
      </p:sp>
      <p:sp>
        <p:nvSpPr>
          <p:cNvPr id="3" name="コンテンツ プレースホルダー 2">
            <a:extLst>
              <a:ext uri="{FF2B5EF4-FFF2-40B4-BE49-F238E27FC236}">
                <a16:creationId xmlns="" xmlns:a16="http://schemas.microsoft.com/office/drawing/2014/main" id="{63055F77-EA9A-433C-A941-8F4062B970BF}"/>
              </a:ext>
            </a:extLst>
          </p:cNvPr>
          <p:cNvSpPr>
            <a:spLocks noGrp="1"/>
          </p:cNvSpPr>
          <p:nvPr>
            <p:ph idx="1"/>
          </p:nvPr>
        </p:nvSpPr>
        <p:spPr>
          <a:xfrm>
            <a:off x="505884" y="1485900"/>
            <a:ext cx="9223904" cy="4691193"/>
          </a:xfrm>
        </p:spPr>
        <p:txBody>
          <a:bodyPr>
            <a:normAutofit fontScale="92500" lnSpcReduction="20000"/>
          </a:bodyPr>
          <a:lstStyle/>
          <a:p>
            <a:r>
              <a:rPr kumimoji="1" lang="en-US" altLang="ja-JP" b="1" dirty="0" smtClean="0">
                <a:solidFill>
                  <a:schemeClr val="tx1"/>
                </a:solidFill>
              </a:rPr>
              <a:t>3</a:t>
            </a:r>
            <a:r>
              <a:rPr kumimoji="1" lang="ja-JP" altLang="en-US" b="1" dirty="0">
                <a:solidFill>
                  <a:schemeClr val="tx1"/>
                </a:solidFill>
              </a:rPr>
              <a:t>期分の売上</a:t>
            </a:r>
            <a:r>
              <a:rPr kumimoji="1" lang="ja-JP" altLang="en-US" b="1" dirty="0" smtClean="0">
                <a:solidFill>
                  <a:schemeClr val="tx1"/>
                </a:solidFill>
              </a:rPr>
              <a:t>、原価、正社員従業員数、従業員の年間平均労働時間の数値</a:t>
            </a:r>
            <a:endParaRPr kumimoji="1" lang="en-US" altLang="ja-JP" b="1" dirty="0">
              <a:solidFill>
                <a:schemeClr val="tx1"/>
              </a:solidFill>
            </a:endParaRPr>
          </a:p>
          <a:p>
            <a:r>
              <a:rPr lang="ja-JP" altLang="en-US" dirty="0" smtClean="0">
                <a:solidFill>
                  <a:schemeClr val="tx1"/>
                </a:solidFill>
              </a:rPr>
              <a:t>実在証明</a:t>
            </a:r>
            <a:endParaRPr lang="en-US" altLang="ja-JP" dirty="0" smtClean="0">
              <a:solidFill>
                <a:schemeClr val="tx1"/>
              </a:solidFill>
            </a:endParaRPr>
          </a:p>
          <a:p>
            <a:pPr lvl="1"/>
            <a:r>
              <a:rPr kumimoji="1" lang="ja-JP" altLang="en-US" b="1" dirty="0" smtClean="0">
                <a:solidFill>
                  <a:schemeClr val="tx1"/>
                </a:solidFill>
              </a:rPr>
              <a:t>法人の場合：履歴事項全部証明書</a:t>
            </a:r>
            <a:r>
              <a:rPr lang="ja-JP" altLang="en-US" b="1" dirty="0" smtClean="0">
                <a:solidFill>
                  <a:schemeClr val="tx1"/>
                </a:solidFill>
              </a:rPr>
              <a:t>（発行</a:t>
            </a:r>
            <a:r>
              <a:rPr lang="en-US" altLang="ja-JP" b="1" dirty="0" smtClean="0">
                <a:solidFill>
                  <a:schemeClr val="tx1"/>
                </a:solidFill>
              </a:rPr>
              <a:t>3</a:t>
            </a:r>
            <a:r>
              <a:rPr lang="ja-JP" altLang="en-US" b="1" dirty="0" smtClean="0">
                <a:solidFill>
                  <a:schemeClr val="tx1"/>
                </a:solidFill>
              </a:rPr>
              <a:t>か月以内）</a:t>
            </a:r>
            <a:endParaRPr kumimoji="1" lang="en-US" altLang="ja-JP" b="1" dirty="0" smtClean="0">
              <a:solidFill>
                <a:schemeClr val="tx1"/>
              </a:solidFill>
            </a:endParaRPr>
          </a:p>
          <a:p>
            <a:pPr lvl="1"/>
            <a:r>
              <a:rPr lang="ja-JP" altLang="en-US" b="1" dirty="0" smtClean="0">
                <a:solidFill>
                  <a:schemeClr val="tx1"/>
                </a:solidFill>
              </a:rPr>
              <a:t>個人の場合：運転</a:t>
            </a:r>
            <a:r>
              <a:rPr kumimoji="1" lang="ja-JP" altLang="en-US" b="1" dirty="0" smtClean="0">
                <a:solidFill>
                  <a:schemeClr val="tx1"/>
                </a:solidFill>
              </a:rPr>
              <a:t>免許証、住民票（発行</a:t>
            </a:r>
            <a:r>
              <a:rPr kumimoji="1" lang="en-US" altLang="ja-JP" b="1" dirty="0" smtClean="0">
                <a:solidFill>
                  <a:schemeClr val="tx1"/>
                </a:solidFill>
              </a:rPr>
              <a:t>3</a:t>
            </a:r>
            <a:r>
              <a:rPr kumimoji="1" lang="ja-JP" altLang="en-US" b="1" dirty="0" smtClean="0">
                <a:solidFill>
                  <a:schemeClr val="tx1"/>
                </a:solidFill>
              </a:rPr>
              <a:t>か月以内）</a:t>
            </a:r>
            <a:endParaRPr kumimoji="1" lang="en-US" altLang="ja-JP" b="1" dirty="0" smtClean="0">
              <a:solidFill>
                <a:schemeClr val="tx1"/>
              </a:solidFill>
            </a:endParaRPr>
          </a:p>
          <a:p>
            <a:r>
              <a:rPr kumimoji="1" lang="ja-JP" altLang="en-US" dirty="0" smtClean="0">
                <a:solidFill>
                  <a:schemeClr val="tx1"/>
                </a:solidFill>
              </a:rPr>
              <a:t>事業継続の証明</a:t>
            </a:r>
            <a:endParaRPr kumimoji="1" lang="en-US" altLang="ja-JP" dirty="0" smtClean="0">
              <a:solidFill>
                <a:schemeClr val="tx1"/>
              </a:solidFill>
            </a:endParaRPr>
          </a:p>
          <a:p>
            <a:pPr lvl="1"/>
            <a:r>
              <a:rPr lang="ja-JP" altLang="en-US" b="1" dirty="0" smtClean="0">
                <a:solidFill>
                  <a:schemeClr val="tx1"/>
                </a:solidFill>
              </a:rPr>
              <a:t>法人の場合：税務署が発行する平成</a:t>
            </a:r>
            <a:r>
              <a:rPr lang="en-US" altLang="ja-JP" b="1" dirty="0" smtClean="0">
                <a:solidFill>
                  <a:schemeClr val="tx1"/>
                </a:solidFill>
              </a:rPr>
              <a:t>30</a:t>
            </a:r>
            <a:r>
              <a:rPr lang="ja-JP" altLang="en-US" b="1" dirty="0" smtClean="0">
                <a:solidFill>
                  <a:schemeClr val="tx1"/>
                </a:solidFill>
              </a:rPr>
              <a:t>年～</a:t>
            </a:r>
            <a:r>
              <a:rPr lang="en-US" altLang="ja-JP" b="1" dirty="0" smtClean="0">
                <a:solidFill>
                  <a:schemeClr val="tx1"/>
                </a:solidFill>
              </a:rPr>
              <a:t>31</a:t>
            </a:r>
            <a:r>
              <a:rPr lang="ja-JP" altLang="en-US" b="1" dirty="0" smtClean="0">
                <a:solidFill>
                  <a:schemeClr val="tx1"/>
                </a:solidFill>
              </a:rPr>
              <a:t>年に納税された納税証明書（その１かその２）</a:t>
            </a:r>
            <a:endParaRPr lang="en-US" altLang="ja-JP" b="1" dirty="0" smtClean="0">
              <a:solidFill>
                <a:schemeClr val="tx1"/>
              </a:solidFill>
            </a:endParaRPr>
          </a:p>
          <a:p>
            <a:pPr lvl="1"/>
            <a:r>
              <a:rPr kumimoji="1" lang="ja-JP" altLang="en-US" b="1" dirty="0" smtClean="0">
                <a:solidFill>
                  <a:schemeClr val="tx1"/>
                </a:solidFill>
              </a:rPr>
              <a:t>個人の場合：税務署が発行する所得税の納税証明書</a:t>
            </a:r>
            <a:r>
              <a:rPr lang="ja-JP" altLang="en-US" b="1" dirty="0" smtClean="0">
                <a:solidFill>
                  <a:schemeClr val="tx1"/>
                </a:solidFill>
              </a:rPr>
              <a:t>（その１かその２）および所得税確定申告書　</a:t>
            </a:r>
            <a:r>
              <a:rPr lang="en-US" altLang="ja-JP" b="1" dirty="0" smtClean="0">
                <a:solidFill>
                  <a:schemeClr val="tx1"/>
                </a:solidFill>
              </a:rPr>
              <a:t>※</a:t>
            </a:r>
            <a:r>
              <a:rPr lang="ja-JP" altLang="en-US" b="1" dirty="0" smtClean="0">
                <a:solidFill>
                  <a:schemeClr val="tx1"/>
                </a:solidFill>
              </a:rPr>
              <a:t>平成</a:t>
            </a:r>
            <a:r>
              <a:rPr lang="en-US" altLang="ja-JP" b="1" dirty="0" smtClean="0">
                <a:solidFill>
                  <a:schemeClr val="tx1"/>
                </a:solidFill>
              </a:rPr>
              <a:t>30</a:t>
            </a:r>
            <a:r>
              <a:rPr lang="ja-JP" altLang="en-US" b="1" dirty="0" smtClean="0">
                <a:solidFill>
                  <a:schemeClr val="tx1"/>
                </a:solidFill>
              </a:rPr>
              <a:t>年分の確定申告</a:t>
            </a:r>
            <a:endParaRPr kumimoji="1" lang="en-US" altLang="ja-JP" b="1" dirty="0">
              <a:solidFill>
                <a:schemeClr val="tx1"/>
              </a:solidFill>
            </a:endParaRPr>
          </a:p>
          <a:p>
            <a:r>
              <a:rPr lang="en-US" altLang="ja-JP" b="1" dirty="0" smtClean="0">
                <a:solidFill>
                  <a:schemeClr val="tx1"/>
                </a:solidFill>
              </a:rPr>
              <a:t>SECURITY</a:t>
            </a:r>
            <a:r>
              <a:rPr lang="ja-JP" altLang="en-US" b="1" dirty="0">
                <a:solidFill>
                  <a:schemeClr val="tx1"/>
                </a:solidFill>
              </a:rPr>
              <a:t>　</a:t>
            </a:r>
            <a:r>
              <a:rPr lang="en-US" altLang="ja-JP" b="1" dirty="0" smtClean="0">
                <a:solidFill>
                  <a:schemeClr val="tx1"/>
                </a:solidFill>
              </a:rPr>
              <a:t>ACTION</a:t>
            </a:r>
            <a:r>
              <a:rPr lang="ja-JP" altLang="en-US" b="1" dirty="0" err="1" smtClean="0">
                <a:solidFill>
                  <a:schemeClr val="tx1"/>
                </a:solidFill>
              </a:rPr>
              <a:t>を登</a:t>
            </a:r>
            <a:r>
              <a:rPr lang="ja-JP" altLang="en-US" b="1" dirty="0" smtClean="0">
                <a:solidFill>
                  <a:schemeClr val="tx1"/>
                </a:solidFill>
              </a:rPr>
              <a:t>録する</a:t>
            </a:r>
            <a:endParaRPr lang="en-US" altLang="ja-JP" b="1" dirty="0">
              <a:solidFill>
                <a:schemeClr val="tx1"/>
              </a:solidFill>
            </a:endParaRPr>
          </a:p>
          <a:p>
            <a:r>
              <a:rPr kumimoji="1" lang="ja-JP" altLang="en-US" b="1" dirty="0" smtClean="0">
                <a:solidFill>
                  <a:schemeClr val="tx1"/>
                </a:solidFill>
              </a:rPr>
              <a:t>おもてなし</a:t>
            </a:r>
            <a:r>
              <a:rPr kumimoji="1" lang="ja-JP" altLang="en-US" b="1" dirty="0">
                <a:solidFill>
                  <a:schemeClr val="tx1"/>
                </a:solidFill>
              </a:rPr>
              <a:t>規格認証（紅認証でも可</a:t>
            </a:r>
            <a:r>
              <a:rPr kumimoji="1" lang="ja-JP" altLang="en-US" b="1" dirty="0" smtClean="0">
                <a:solidFill>
                  <a:schemeClr val="tx1"/>
                </a:solidFill>
              </a:rPr>
              <a:t>）を取る</a:t>
            </a:r>
            <a:endParaRPr kumimoji="1" lang="en-US" altLang="ja-JP" b="1" dirty="0">
              <a:solidFill>
                <a:schemeClr val="tx1"/>
              </a:solidFill>
            </a:endParaRPr>
          </a:p>
          <a:p>
            <a:r>
              <a:rPr lang="en-US" altLang="ja-JP" b="1" dirty="0" smtClean="0">
                <a:solidFill>
                  <a:schemeClr val="tx1"/>
                </a:solidFill>
              </a:rPr>
              <a:t>E</a:t>
            </a:r>
            <a:r>
              <a:rPr lang="ja-JP" altLang="en-US" b="1" dirty="0">
                <a:solidFill>
                  <a:schemeClr val="tx1"/>
                </a:solidFill>
              </a:rPr>
              <a:t>メールアドレス</a:t>
            </a:r>
            <a:endParaRPr lang="en-US" altLang="ja-JP" b="1" dirty="0">
              <a:solidFill>
                <a:schemeClr val="tx1"/>
              </a:solidFill>
            </a:endParaRPr>
          </a:p>
          <a:p>
            <a:r>
              <a:rPr lang="ja-JP" altLang="en-US" dirty="0">
                <a:solidFill>
                  <a:schemeClr val="tx1"/>
                </a:solidFill>
              </a:rPr>
              <a:t>（申請者本人が所持し、送受信の管理を行っているもの）</a:t>
            </a:r>
            <a:endParaRPr lang="en-US" altLang="ja-JP" dirty="0">
              <a:solidFill>
                <a:schemeClr val="tx1"/>
              </a:solidFill>
            </a:endParaRPr>
          </a:p>
          <a:p>
            <a:r>
              <a:rPr kumimoji="1" lang="en-US" altLang="ja-JP" b="1" dirty="0" smtClean="0">
                <a:solidFill>
                  <a:schemeClr val="tx1"/>
                </a:solidFill>
              </a:rPr>
              <a:t>SMS</a:t>
            </a:r>
            <a:r>
              <a:rPr kumimoji="1" lang="ja-JP" altLang="en-US" b="1" dirty="0">
                <a:solidFill>
                  <a:schemeClr val="tx1"/>
                </a:solidFill>
              </a:rPr>
              <a:t>（ショートメッセージ）を受信することの出来る携帯電話</a:t>
            </a:r>
            <a:endParaRPr kumimoji="1" lang="en-US" altLang="ja-JP" b="1" dirty="0">
              <a:solidFill>
                <a:schemeClr val="tx1"/>
              </a:solidFill>
            </a:endParaRPr>
          </a:p>
          <a:p>
            <a:r>
              <a:rPr lang="ja-JP" altLang="en-US" dirty="0">
                <a:solidFill>
                  <a:srgbClr val="FF0000"/>
                </a:solidFill>
              </a:rPr>
              <a:t>（なりすまし防止の為、事務局から電話がかかってくる事もあります）</a:t>
            </a:r>
            <a:endParaRPr kumimoji="1" lang="ja-JP" altLang="en-US" dirty="0">
              <a:solidFill>
                <a:srgbClr val="FF0000"/>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539" y="5969698"/>
            <a:ext cx="1969008" cy="719328"/>
          </a:xfrm>
          <a:prstGeom prst="rect">
            <a:avLst/>
          </a:prstGeom>
        </p:spPr>
      </p:pic>
    </p:spTree>
    <p:extLst>
      <p:ext uri="{BB962C8B-B14F-4D97-AF65-F5344CB8AC3E}">
        <p14:creationId xmlns:p14="http://schemas.microsoft.com/office/powerpoint/2010/main" val="2893099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241</TotalTime>
  <Words>398</Words>
  <Application>Microsoft Office PowerPoint</Application>
  <PresentationFormat>ワイド画面</PresentationFormat>
  <Paragraphs>63</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メイリオ</vt:lpstr>
      <vt:lpstr>Arial</vt:lpstr>
      <vt:lpstr>Trebuchet MS</vt:lpstr>
      <vt:lpstr>Wingdings 3</vt:lpstr>
      <vt:lpstr>ファセット</vt:lpstr>
      <vt:lpstr>2019年サービス性生産性向上ＩＴ導入支援事業  通称　ＩＴ補助金について </vt:lpstr>
      <vt:lpstr>ＩＴ補助金について</vt:lpstr>
      <vt:lpstr>ＩＴ補助金について</vt:lpstr>
      <vt:lpstr>事業スケジュール</vt:lpstr>
      <vt:lpstr>申請条件</vt:lpstr>
      <vt:lpstr>事業計画書の内容</vt:lpstr>
      <vt:lpstr>注意事項</vt:lpstr>
      <vt:lpstr>必要書類</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サービス性生産性向上ＩＴ導入支援事業  通称　ＩＴ助成金について</dc:title>
  <dc:creator>ONESRV</dc:creator>
  <cp:lastModifiedBy>sato kosuke</cp:lastModifiedBy>
  <cp:revision>33</cp:revision>
  <cp:lastPrinted>2019-05-13T05:07:14Z</cp:lastPrinted>
  <dcterms:created xsi:type="dcterms:W3CDTF">2017-02-16T08:54:03Z</dcterms:created>
  <dcterms:modified xsi:type="dcterms:W3CDTF">2019-05-13T05:35:46Z</dcterms:modified>
</cp:coreProperties>
</file>