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3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4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6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0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2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416" y="4136212"/>
            <a:ext cx="9120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2A2A2A"/>
                </a:solidFill>
                <a:latin typeface="Gothic Uralic"/>
                <a:cs typeface="Gothic Uralic"/>
              </a:rPr>
              <a:t>THE </a:t>
            </a:r>
            <a:r>
              <a:rPr sz="4400" spc="-5" dirty="0">
                <a:solidFill>
                  <a:srgbClr val="2A2A2A"/>
                </a:solidFill>
                <a:latin typeface="Gothic Uralic"/>
                <a:cs typeface="Gothic Uralic"/>
              </a:rPr>
              <a:t>BATTLES </a:t>
            </a:r>
            <a:r>
              <a:rPr sz="4400" dirty="0">
                <a:solidFill>
                  <a:srgbClr val="2A2A2A"/>
                </a:solidFill>
                <a:latin typeface="Gothic Uralic"/>
                <a:cs typeface="Gothic Uralic"/>
              </a:rPr>
              <a:t>OF</a:t>
            </a:r>
            <a:r>
              <a:rPr sz="4400" spc="-45" dirty="0">
                <a:solidFill>
                  <a:srgbClr val="2A2A2A"/>
                </a:solidFill>
                <a:latin typeface="Gothic Uralic"/>
                <a:cs typeface="Gothic Uralic"/>
              </a:rPr>
              <a:t> </a:t>
            </a:r>
            <a:r>
              <a:rPr sz="4400" dirty="0">
                <a:solidFill>
                  <a:srgbClr val="2A2A2A"/>
                </a:solidFill>
                <a:latin typeface="Gothic Uralic"/>
                <a:cs typeface="Gothic Uralic"/>
              </a:rPr>
              <a:t>NEIGHBORHOODS</a:t>
            </a:r>
            <a:endParaRPr sz="4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416" y="5026914"/>
            <a:ext cx="8171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Neighborhood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choice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for ABC Grocery’s first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venture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in</a:t>
            </a:r>
            <a:r>
              <a:rPr sz="2000" spc="-5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Toronto.</a:t>
            </a:r>
            <a:endParaRPr sz="2000">
              <a:latin typeface="Gothic Uralic"/>
              <a:cs typeface="Gothic Ural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12371D-D416-4E03-BAE9-7BD27CC69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448" y="533400"/>
            <a:ext cx="7143750" cy="32194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799321" y="2286000"/>
            <a:ext cx="8761413" cy="3651641"/>
          </a:xfrm>
          <a:prstGeom prst="rect">
            <a:avLst/>
          </a:prstGeom>
        </p:spPr>
        <p:txBody>
          <a:bodyPr vert="horz" wrap="square" lIns="0" tIns="20510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615"/>
              </a:spcBef>
              <a:buSzPct val="79166"/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chemeClr val="accent1">
                    <a:lumMod val="75000"/>
                  </a:schemeClr>
                </a:solidFill>
              </a:rPr>
              <a:t>Toronto </a:t>
            </a:r>
            <a:r>
              <a:rPr lang="en-US" sz="2000" b="1" spc="-5" dirty="0">
                <a:solidFill>
                  <a:schemeClr val="accent1">
                    <a:lumMod val="75000"/>
                  </a:schemeClr>
                </a:solidFill>
              </a:rPr>
              <a:t>City Pharmacy Overview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55600">
              <a:lnSpc>
                <a:spcPct val="100000"/>
              </a:lnSpc>
              <a:spcBef>
                <a:spcPts val="1615"/>
              </a:spcBef>
              <a:buSzPct val="79166"/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Orange Drugs </a:t>
            </a:r>
            <a:r>
              <a:rPr sz="2000" b="1" dirty="0">
                <a:solidFill>
                  <a:schemeClr val="accent1">
                    <a:lumMod val="75000"/>
                  </a:schemeClr>
                </a:solidFill>
              </a:rPr>
              <a:t>Strategic </a:t>
            </a:r>
            <a:r>
              <a:rPr sz="2000" b="1" spc="-5" dirty="0">
                <a:solidFill>
                  <a:schemeClr val="accent1">
                    <a:lumMod val="75000"/>
                  </a:schemeClr>
                </a:solidFill>
              </a:rPr>
              <a:t>Plan </a:t>
            </a:r>
            <a:endParaRPr lang="en-US" sz="2000" b="1" spc="-5" dirty="0">
              <a:solidFill>
                <a:schemeClr val="accent1">
                  <a:lumMod val="75000"/>
                </a:schemeClr>
              </a:solidFill>
            </a:endParaRPr>
          </a:p>
          <a:p>
            <a:pPr marL="355600">
              <a:lnSpc>
                <a:spcPct val="100000"/>
              </a:lnSpc>
              <a:spcBef>
                <a:spcPts val="1615"/>
              </a:spcBef>
              <a:buSzPct val="79166"/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000" b="1" spc="-30" dirty="0">
                <a:solidFill>
                  <a:schemeClr val="accent1">
                    <a:lumMod val="75000"/>
                  </a:schemeClr>
                </a:solidFill>
              </a:rPr>
              <a:t>Orange Drugs Startup</a:t>
            </a:r>
            <a:r>
              <a:rPr sz="2000" b="1" spc="-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2000" b="1" spc="-5" dirty="0">
                <a:solidFill>
                  <a:schemeClr val="accent1">
                    <a:lumMod val="75000"/>
                  </a:schemeClr>
                </a:solidFill>
              </a:rPr>
              <a:t>Problem</a:t>
            </a:r>
          </a:p>
          <a:p>
            <a:pPr marL="527050" lvl="1">
              <a:lnSpc>
                <a:spcPct val="100000"/>
              </a:lnSpc>
              <a:spcBef>
                <a:spcPts val="365"/>
              </a:spcBef>
              <a:buSzPct val="80000"/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</a:t>
            </a:r>
            <a:r>
              <a:rPr sz="18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neighborhood </a:t>
            </a:r>
            <a:r>
              <a:rPr sz="1800" spc="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sz="1800" spc="-9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lvl="1">
              <a:lnSpc>
                <a:spcPct val="100000"/>
              </a:lnSpc>
              <a:spcBef>
                <a:spcPts val="360"/>
              </a:spcBef>
              <a:buSzPct val="80000"/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should </a:t>
            </a:r>
            <a:r>
              <a:rPr sz="1800" spc="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8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800" spc="-5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lvl="1">
              <a:lnSpc>
                <a:spcPct val="100000"/>
              </a:lnSpc>
              <a:spcBef>
                <a:spcPts val="360"/>
              </a:spcBef>
              <a:buSzPct val="80000"/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should </a:t>
            </a:r>
            <a:r>
              <a:rPr sz="1800" spc="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8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1800" spc="-8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competition.</a:t>
            </a:r>
            <a:endParaRPr lang="en-US" sz="1800" dirty="0">
              <a:solidFill>
                <a:srgbClr val="535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lvl="1">
              <a:lnSpc>
                <a:spcPct val="100000"/>
              </a:lnSpc>
              <a:spcBef>
                <a:spcPts val="360"/>
              </a:spcBef>
              <a:buSzPct val="80000"/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lang="en-US" sz="18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Market and Customers Possibilities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510"/>
              </a:spcBef>
              <a:buSzPct val="79166"/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b="1" spc="-5" dirty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b="1" spc="-5" dirty="0">
                <a:solidFill>
                  <a:schemeClr val="accent1">
                    <a:lumMod val="75000"/>
                  </a:schemeClr>
                </a:solidFill>
              </a:rPr>
              <a:t>Criteria:</a:t>
            </a:r>
          </a:p>
          <a:p>
            <a:pPr marL="584200" lvl="1" indent="-342900">
              <a:spcBef>
                <a:spcPts val="365"/>
              </a:spcBef>
              <a:buFont typeface="Wingdings" panose="05000000000000000000" pitchFamily="2" charset="2"/>
              <a:buChar char="v"/>
              <a:tabLst>
                <a:tab pos="469265" algn="l"/>
                <a:tab pos="469900" algn="l"/>
              </a:tabLst>
            </a:pPr>
            <a:r>
              <a:rPr lang="en-US" sz="18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eighborhood that meets above</a:t>
            </a:r>
            <a:r>
              <a:rPr sz="1800" spc="-13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80BE4-BFE2-4469-84DB-E12A9E5D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274" y="1143000"/>
            <a:ext cx="4086185" cy="2691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816" y="647192"/>
            <a:ext cx="4697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65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375024"/>
            <a:ext cx="8460740" cy="423000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5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US" sz="20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Venue</a:t>
            </a:r>
            <a:r>
              <a:rPr lang="en-US" sz="2000" spc="-1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000" spc="-5" dirty="0">
              <a:solidFill>
                <a:srgbClr val="535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Hospitals Data</a:t>
            </a: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spc="-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Demographics 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sz="2000" spc="3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Foursquare</a:t>
            </a:r>
            <a:r>
              <a:rPr lang="en-US"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Toronto Health Profiles</a:t>
            </a: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Cmhc-schl.gc.ca</a:t>
            </a: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BD2F94C-337A-4E1B-A861-5B904C461133}"/>
              </a:ext>
            </a:extLst>
          </p:cNvPr>
          <p:cNvSpPr txBox="1"/>
          <p:nvPr/>
        </p:nvSpPr>
        <p:spPr>
          <a:xfrm>
            <a:off x="3226625" y="3951670"/>
            <a:ext cx="3074289" cy="16549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leaning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52E06D-FD45-480E-B0EA-4222002E5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12"/>
          <a:stretch/>
        </p:blipFill>
        <p:spPr>
          <a:xfrm>
            <a:off x="6172050" y="2375024"/>
            <a:ext cx="5515315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0055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681" y="2133600"/>
            <a:ext cx="6795134" cy="4535857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5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Scrapping</a:t>
            </a:r>
            <a:r>
              <a:rPr sz="2400" b="1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endParaRPr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12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 Hospitals Data from </a:t>
            </a:r>
            <a:r>
              <a:rPr sz="2000" spc="-1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12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into a structured</a:t>
            </a:r>
            <a:r>
              <a:rPr sz="2000" spc="-2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en-US" sz="2000" dirty="0">
              <a:solidFill>
                <a:srgbClr val="535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12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Geolocations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Foursquare</a:t>
            </a:r>
            <a:r>
              <a:rPr lang="en-US" sz="24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12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Retrieving </a:t>
            </a:r>
            <a:r>
              <a:rPr lang="en-US" sz="2000" spc="5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Venues Information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  <a:endParaRPr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12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in Maps</a:t>
            </a:r>
          </a:p>
          <a:p>
            <a:pPr marL="469900" lvl="1" indent="-228600">
              <a:lnSpc>
                <a:spcPct val="100000"/>
              </a:lnSpc>
              <a:spcBef>
                <a:spcPts val="12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sz="2000" dirty="0" err="1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469900" lvl="1" indent="-228600">
              <a:lnSpc>
                <a:spcPct val="100000"/>
              </a:lnSpc>
              <a:spcBef>
                <a:spcPts val="12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Competition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12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spc="-10" dirty="0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Demand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78816-CFBB-452A-8456-DD730D51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514600"/>
            <a:ext cx="5204031" cy="3462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885609"/>
            <a:ext cx="1641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1" y="2794559"/>
            <a:ext cx="6248400" cy="212301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without Pharmacies</a:t>
            </a: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with </a:t>
            </a:r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2400" b="1" spc="-10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Competition</a:t>
            </a: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Nearby Hospitals</a:t>
            </a:r>
            <a:endParaRPr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616A8D-93C4-47E7-9F11-5E7AAB25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604763"/>
            <a:ext cx="3867690" cy="354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63798"/>
            <a:ext cx="2951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3026810"/>
            <a:ext cx="5970270" cy="21781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525"/>
              </a:spcBef>
              <a:buSzPct val="79166"/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800" b="1" spc="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Review:</a:t>
            </a:r>
          </a:p>
          <a:p>
            <a:pPr marL="469900" lvl="1" indent="-228600" algn="just">
              <a:lnSpc>
                <a:spcPts val="228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900" algn="l"/>
              </a:tabLst>
            </a:pPr>
            <a:r>
              <a:rPr lang="en-US" sz="20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Least Competition Neighborhoods</a:t>
            </a:r>
          </a:p>
          <a:p>
            <a:pPr marL="469900" lvl="1" indent="-228600" algn="just">
              <a:lnSpc>
                <a:spcPts val="228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900" algn="l"/>
              </a:tabLst>
            </a:pPr>
            <a:r>
              <a:rPr lang="en-US" sz="20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Humber-Clairville is the first Neighbor with least competition</a:t>
            </a:r>
          </a:p>
          <a:p>
            <a:pPr marL="469900" lvl="1" indent="-228600" algn="just">
              <a:lnSpc>
                <a:spcPts val="228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900" algn="l"/>
              </a:tabLs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Admission Rate</a:t>
            </a:r>
          </a:p>
          <a:p>
            <a:pPr marL="469900" lvl="1" indent="-228600" algn="just">
              <a:lnSpc>
                <a:spcPts val="228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900" algn="l"/>
              </a:tabLs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Market Possibilities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0F5B2-76B3-4186-95B6-00E82DD3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514600"/>
            <a:ext cx="5254937" cy="320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0089"/>
            <a:ext cx="34182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286000"/>
            <a:ext cx="9940925" cy="279371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5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Recommendation</a:t>
            </a:r>
            <a:r>
              <a:rPr sz="2400" spc="-3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Summary:</a:t>
            </a:r>
            <a:endParaRPr sz="24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Region: </a:t>
            </a:r>
            <a:r>
              <a:rPr lang="en-US" sz="2000" spc="-5" dirty="0">
                <a:solidFill>
                  <a:srgbClr val="535353"/>
                </a:solidFill>
                <a:latin typeface="Gothic Uralic"/>
                <a:cs typeface="Gothic Uralic"/>
              </a:rPr>
              <a:t>North-West of Toronto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.</a:t>
            </a:r>
            <a:endParaRPr sz="20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Neighborhood:</a:t>
            </a:r>
            <a:r>
              <a:rPr sz="2000" spc="-1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lang="en-US" sz="2000" spc="-5" dirty="0">
                <a:solidFill>
                  <a:srgbClr val="535353"/>
                </a:solidFill>
                <a:latin typeface="Gothic Uralic"/>
                <a:cs typeface="Gothic Uralic"/>
              </a:rPr>
              <a:t>West Humber-Clairville. </a:t>
            </a: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Additional Offering:</a:t>
            </a:r>
            <a:r>
              <a:rPr lang="en-US" sz="2000" spc="-5" dirty="0">
                <a:solidFill>
                  <a:srgbClr val="535353"/>
                </a:solidFill>
                <a:latin typeface="Gothic Uralic"/>
                <a:cs typeface="Gothic Uralic"/>
              </a:rPr>
              <a:t> Large Future Possibilities.</a:t>
            </a:r>
            <a:endParaRPr sz="2000" dirty="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>
                <a:solidFill>
                  <a:srgbClr val="535353"/>
                </a:solidFill>
                <a:latin typeface="Gothic Uralic"/>
                <a:cs typeface="Gothic Uralic"/>
              </a:rPr>
              <a:t>Honorable Neighborhoods</a:t>
            </a: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:</a:t>
            </a:r>
            <a:endParaRPr sz="24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spc="-5" dirty="0">
                <a:solidFill>
                  <a:srgbClr val="535353"/>
                </a:solidFill>
                <a:latin typeface="Gothic Uralic"/>
                <a:cs typeface="Gothic Uralic"/>
              </a:rPr>
              <a:t>South River Dale</a:t>
            </a: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000" spc="-5" dirty="0">
                <a:solidFill>
                  <a:srgbClr val="535353"/>
                </a:solidFill>
                <a:latin typeface="Gothic Uralic"/>
                <a:cs typeface="Gothic Uralic"/>
              </a:rPr>
              <a:t>Black Creek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196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Gothic Uralic</vt:lpstr>
      <vt:lpstr>Times New Roman</vt:lpstr>
      <vt:lpstr>Wingdings</vt:lpstr>
      <vt:lpstr>Wingdings 3</vt:lpstr>
      <vt:lpstr>Ion Boardroom</vt:lpstr>
      <vt:lpstr>PowerPoint Presentation</vt:lpstr>
      <vt:lpstr>INTRODUCTION</vt:lpstr>
      <vt:lpstr>DATA DESCRIPTION</vt:lpstr>
      <vt:lpstr>METHODOLOGY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battles of neighborhoods</dc:title>
  <dc:creator>Tan, Yeow Chong [ICG-IT]</dc:creator>
  <cp:lastModifiedBy>sunil sapkota</cp:lastModifiedBy>
  <cp:revision>7</cp:revision>
  <dcterms:created xsi:type="dcterms:W3CDTF">2021-05-08T09:35:56Z</dcterms:created>
  <dcterms:modified xsi:type="dcterms:W3CDTF">2021-05-08T10:17:36Z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2021-05-08T00:00:00Z</vt:filetime>
  </property>
</Properties>
</file>