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43f45d8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a43f45d8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Jugal intro upto - research goals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a43f45d87_1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da43f45d87_1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2810e2c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2810e2c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a1ea7ce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a1ea7ce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9fd3b19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9fd3b19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2827f3c94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2827f3c94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2810e2c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2810e2c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9fd3b19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9fd3b19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2810e2c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2810e2c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a43f45d87_1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da43f45d87_1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2827f3c94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d2827f3c94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a43f45d8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a43f45d8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a43f45d87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da43f45d87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a43f45d8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a43f45d8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a43f45d87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da43f45d87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a43f45d87_1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da43f45d87_1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2810e2c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2810e2c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247852" cy="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 b="1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ctrTitle"/>
          </p:nvPr>
        </p:nvSpPr>
        <p:spPr>
          <a:xfrm>
            <a:off x="0" y="1186325"/>
            <a:ext cx="9144000" cy="18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Final-presentation for CS 510: Advanced Information Retrieval </a:t>
            </a:r>
            <a:endParaRPr b="0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Group-20</a:t>
            </a:r>
            <a:endParaRPr b="0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Development</a:t>
            </a:r>
            <a:r>
              <a:rPr b="0" lang="en" sz="3100"/>
              <a:t>:</a:t>
            </a:r>
            <a:r>
              <a:rPr lang="en" sz="3100"/>
              <a:t> </a:t>
            </a:r>
            <a:r>
              <a:rPr lang="en" sz="3100"/>
              <a:t>Document Comparison and Topic Modeling Tool</a:t>
            </a:r>
            <a:endParaRPr sz="3100"/>
          </a:p>
        </p:txBody>
      </p:sp>
      <p:sp>
        <p:nvSpPr>
          <p:cNvPr id="176" name="Google Shape;176;p37"/>
          <p:cNvSpPr txBox="1"/>
          <p:nvPr>
            <p:ph idx="1" type="subTitle"/>
          </p:nvPr>
        </p:nvSpPr>
        <p:spPr>
          <a:xfrm>
            <a:off x="217200" y="3509925"/>
            <a:ext cx="8709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Bohao Wu (bohaowu), Shusen Han (shusenh2), Wenjie Guo (wenjie6)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Instructor: Prof. </a:t>
            </a:r>
            <a:r>
              <a:rPr lang="en" sz="1600"/>
              <a:t>Chengxiang Zhai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Spring 2024/7th May</a:t>
            </a:r>
            <a:endParaRPr sz="1600"/>
          </a:p>
        </p:txBody>
      </p:sp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628650" y="270448"/>
            <a:ext cx="7886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Similarity</a:t>
            </a:r>
            <a:endParaRPr/>
          </a:p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628650" y="1267100"/>
            <a:ext cx="78867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Main idea</a:t>
            </a:r>
            <a:r>
              <a:rPr lang="en"/>
              <a:t>:</a:t>
            </a:r>
            <a:endParaRPr/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2250" lvl="1" marL="520700" rtl="0" algn="l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Use embedding models to map the documents to high-dimensional vectors.</a:t>
            </a:r>
            <a:endParaRPr/>
          </a:p>
          <a:p>
            <a:pPr indent="-177800" lvl="1" marL="5207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Compare the vector similarities of the two documents.</a:t>
            </a:r>
            <a:endParaRPr/>
          </a:p>
          <a:p>
            <a:pPr indent="-177800" lvl="1" marL="5207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Apply different similarity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</a:t>
            </a:r>
            <a:r>
              <a:rPr lang="en"/>
              <a:t>Measurement</a:t>
            </a:r>
            <a:endParaRPr/>
          </a:p>
        </p:txBody>
      </p:sp>
      <p:sp>
        <p:nvSpPr>
          <p:cNvPr id="240" name="Google Shape;240;p47"/>
          <p:cNvSpPr txBox="1"/>
          <p:nvPr>
            <p:ph idx="1" type="body"/>
          </p:nvPr>
        </p:nvSpPr>
        <p:spPr>
          <a:xfrm>
            <a:off x="628650" y="1268048"/>
            <a:ext cx="7886700" cy="220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Bert similarity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 pretraining BERT embeddings to represent text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Encode variable-length text into fixed-length vectors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Measurement</a:t>
            </a:r>
            <a:endParaRPr/>
          </a:p>
        </p:txBody>
      </p:sp>
      <p:sp>
        <p:nvSpPr>
          <p:cNvPr id="246" name="Google Shape;246;p48"/>
          <p:cNvSpPr txBox="1"/>
          <p:nvPr>
            <p:ph idx="1" type="body"/>
          </p:nvPr>
        </p:nvSpPr>
        <p:spPr>
          <a:xfrm>
            <a:off x="628650" y="1268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cosine of the angle between the two vectors</a:t>
            </a:r>
            <a:endParaRPr/>
          </a:p>
        </p:txBody>
      </p:sp>
      <p:pic>
        <p:nvPicPr>
          <p:cNvPr id="247" name="Google Shape;2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651" y="2233751"/>
            <a:ext cx="5226599" cy="17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Measurement</a:t>
            </a:r>
            <a:endParaRPr/>
          </a:p>
        </p:txBody>
      </p:sp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628650" y="1268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Pearson correlation coefficient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measure of the strength and direction of the linear relationship between two continuous variables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513" y="2255325"/>
            <a:ext cx="49434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</a:t>
            </a:r>
            <a:r>
              <a:rPr lang="en"/>
              <a:t>ools for Front-end</a:t>
            </a:r>
            <a:endParaRPr/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React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Django</a:t>
            </a:r>
            <a:endParaRPr/>
          </a:p>
        </p:txBody>
      </p:sp>
      <p:pic>
        <p:nvPicPr>
          <p:cNvPr descr="A blue symbol with a circle in center&#10;&#10;Description automatically generated" id="261" name="Google Shape;2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730" y="1914845"/>
            <a:ext cx="1678781" cy="1528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262" name="Google Shape;26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5207" y="2221173"/>
            <a:ext cx="3336446" cy="109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and Future Work</a:t>
            </a:r>
            <a:endParaRPr/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Implement more advanced theme extraction models and choose the best one.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Improve the frontend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Add more functions like giving predictions of how likely the two documents are written by the same person.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966650" y="16552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watching!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628650" y="966600"/>
            <a:ext cx="78867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92246" lvl="0" marL="1778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Current Challenges in Text Analysis:</a:t>
            </a:r>
            <a:endParaRPr/>
          </a:p>
          <a:p>
            <a:pPr indent="-192246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Limited Depth:</a:t>
            </a:r>
            <a:r>
              <a:rPr lang="en"/>
              <a:t> Existing tools focus on superficial text comparisons, primarily identifying direct text repetitions or basic thematic overlaps.</a:t>
            </a:r>
            <a:endParaRPr/>
          </a:p>
          <a:p>
            <a:pPr indent="-192246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Complex Needs:</a:t>
            </a:r>
            <a:r>
              <a:rPr lang="en"/>
              <a:t> Researchers, content creators, and academic professionals require more nuanced analysis to understand the deeper relationships between texts.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2246" lvl="0" marL="1778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Need for Advanced Analytical Tools:</a:t>
            </a:r>
            <a:endParaRPr/>
          </a:p>
          <a:p>
            <a:pPr indent="-192246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Beyond Plagiarism:</a:t>
            </a:r>
            <a:r>
              <a:rPr lang="en"/>
              <a:t> Moving past simple plagiarism detection to explore thematic depths and stylistic similarities.</a:t>
            </a:r>
            <a:endParaRPr/>
          </a:p>
          <a:p>
            <a:pPr indent="-192246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Interdisciplinary Insights:</a:t>
            </a:r>
            <a:r>
              <a:rPr lang="en"/>
              <a:t> Enabling deeper understanding across various fields such as literature, law, and academic research.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2246" lvl="0" marL="1778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Our Solution:</a:t>
            </a:r>
            <a:endParaRPr/>
          </a:p>
          <a:p>
            <a:pPr indent="-192246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Comprehensive Analysis:</a:t>
            </a:r>
            <a:r>
              <a:rPr lang="en"/>
              <a:t> Combining thematic modeling with semantic analysis to provide a richer, more detailed understanding of text content.</a:t>
            </a:r>
            <a:endParaRPr/>
          </a:p>
          <a:p>
            <a:pPr indent="-192246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User-Centric Design:</a:t>
            </a:r>
            <a:r>
              <a:rPr lang="en"/>
              <a:t> Offering a tool that is not only powerful in its analytical capabilities but also accessible and easy to use for non-experts.</a:t>
            </a:r>
            <a:endParaRPr/>
          </a:p>
        </p:txBody>
      </p:sp>
      <p:sp>
        <p:nvSpPr>
          <p:cNvPr id="183" name="Google Shape;183;p38"/>
          <p:cNvSpPr txBox="1"/>
          <p:nvPr>
            <p:ph type="title"/>
          </p:nvPr>
        </p:nvSpPr>
        <p:spPr>
          <a:xfrm>
            <a:off x="628650" y="138623"/>
            <a:ext cx="7886700" cy="66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628650" y="2087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Development Highlights</a:t>
            </a:r>
            <a:endParaRPr/>
          </a:p>
        </p:txBody>
      </p:sp>
      <p:sp>
        <p:nvSpPr>
          <p:cNvPr id="189" name="Google Shape;189;p39"/>
          <p:cNvSpPr txBox="1"/>
          <p:nvPr>
            <p:ph idx="1" type="body"/>
          </p:nvPr>
        </p:nvSpPr>
        <p:spPr>
          <a:xfrm>
            <a:off x="371400" y="1116800"/>
            <a:ext cx="84012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Webpage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Main function: Compare the documents at the level of topics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Core function:</a:t>
            </a:r>
            <a:r>
              <a:rPr lang="en"/>
              <a:t> PLSA or LDA (both are implemented)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Input: Two documents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Output:</a:t>
            </a:r>
            <a:endParaRPr/>
          </a:p>
          <a:p>
            <a:pPr indent="-22225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Most relevant topic of each document and its word distribution</a:t>
            </a:r>
            <a:endParaRPr sz="2100"/>
          </a:p>
          <a:p>
            <a:pPr indent="-22225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Mutually most common topic and its word distribution</a:t>
            </a:r>
            <a:endParaRPr sz="2100"/>
          </a:p>
          <a:p>
            <a:pPr indent="-22225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Document similarity</a:t>
            </a:r>
            <a:endParaRPr sz="2100"/>
          </a:p>
          <a:p>
            <a:pPr indent="-22225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LLM summary based on the results (powered by Gemini 1.5 pro)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628650" y="55098"/>
            <a:ext cx="7886700" cy="70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Structure</a:t>
            </a:r>
            <a:endParaRPr/>
          </a:p>
        </p:txBody>
      </p:sp>
      <p:pic>
        <p:nvPicPr>
          <p:cNvPr id="195" name="Google Shape;1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50" y="691650"/>
            <a:ext cx="7564902" cy="429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628650" y="270448"/>
            <a:ext cx="7886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Pre-process</a:t>
            </a:r>
            <a:endParaRPr/>
          </a:p>
        </p:txBody>
      </p:sp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628650" y="956575"/>
            <a:ext cx="78867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212248" lvl="0" marL="1778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Preprocessing Method 1:</a:t>
            </a:r>
            <a:endParaRPr/>
          </a:p>
          <a:p>
            <a:pPr indent="-212248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Stopword Removal: </a:t>
            </a:r>
            <a:r>
              <a:rPr lang="en"/>
              <a:t>Reads a list of stopwords from a file and removes these words from the input documents to focus on more meaningful words.</a:t>
            </a:r>
            <a:endParaRPr/>
          </a:p>
          <a:p>
            <a:pPr indent="-212248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Word Tokenization and Filtering:</a:t>
            </a:r>
            <a:r>
              <a:rPr lang="en"/>
              <a:t> Uses jieba for English/Chinese tokenization, filtering out short words, numbers, and stopwords.</a:t>
            </a:r>
            <a:endParaRPr/>
          </a:p>
          <a:p>
            <a:pPr indent="-212248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Word Mapping and Counting: </a:t>
            </a:r>
            <a:r>
              <a:rPr lang="en"/>
              <a:t>Maps each unique word to a unique ID and counts occurrences, creating two dictionaries.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2248" lvl="0" marL="1778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Preprocessing Method 2</a:t>
            </a:r>
            <a:r>
              <a:rPr lang="en"/>
              <a:t>:</a:t>
            </a:r>
            <a:endParaRPr/>
          </a:p>
          <a:p>
            <a:pPr indent="-212248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Stopword Removal: </a:t>
            </a:r>
            <a:r>
              <a:rPr lang="en"/>
              <a:t>Utilizes the NLTK library to remove English stopwords from the text.</a:t>
            </a:r>
            <a:endParaRPr/>
          </a:p>
          <a:p>
            <a:pPr indent="-212248" lvl="1" marL="520700" rtl="0" algn="l">
              <a:spcBef>
                <a:spcPts val="400"/>
              </a:spcBef>
              <a:spcAft>
                <a:spcPts val="0"/>
              </a:spcAft>
              <a:buSzPct val="116666"/>
              <a:buChar char="•"/>
            </a:pPr>
            <a:r>
              <a:rPr b="1" lang="en"/>
              <a:t>Tokenization and Lemmatization: </a:t>
            </a:r>
            <a:r>
              <a:rPr lang="en"/>
              <a:t>Tokenizes text into words and applies lemmatization to reduce words to their base or dictionary forms, ensuring that different forms of the same word are analyzed as a single item.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</a:t>
            </a:r>
            <a:endParaRPr/>
          </a:p>
        </p:txBody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Text Postprocessing</a:t>
            </a:r>
            <a:endParaRPr/>
          </a:p>
        </p:txBody>
      </p:sp>
      <p:pic>
        <p:nvPicPr>
          <p:cNvPr id="208" name="Google Shape;2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019950"/>
            <a:ext cx="57340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type="title"/>
          </p:nvPr>
        </p:nvSpPr>
        <p:spPr>
          <a:xfrm>
            <a:off x="628650" y="125223"/>
            <a:ext cx="7886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Topic modeling</a:t>
            </a:r>
            <a:endParaRPr/>
          </a:p>
        </p:txBody>
      </p:sp>
      <p:sp>
        <p:nvSpPr>
          <p:cNvPr id="214" name="Google Shape;214;p43"/>
          <p:cNvSpPr txBox="1"/>
          <p:nvPr>
            <p:ph idx="1" type="body"/>
          </p:nvPr>
        </p:nvSpPr>
        <p:spPr>
          <a:xfrm>
            <a:off x="628650" y="761125"/>
            <a:ext cx="78867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Overview:</a:t>
            </a:r>
            <a:endParaRPr/>
          </a:p>
          <a:p>
            <a:pPr indent="-222250" lvl="1" marL="520700" rtl="0" algn="l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Probabilistic Latent Semantic Analysis (PLSA): </a:t>
            </a:r>
            <a:r>
              <a:rPr lang="en"/>
              <a:t>PLSA identifies latent topics in a collection of documents. It treats each document as a mixture of topics, where a topic is characterized by a distribution over words.</a:t>
            </a:r>
            <a:endParaRPr/>
          </a:p>
          <a:p>
            <a:pPr indent="-222250" lvl="1" marL="520700" rtl="0" algn="l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Latent Dirichlet Allocation (LDA): </a:t>
            </a:r>
            <a:r>
              <a:rPr lang="en"/>
              <a:t>As an extension of PLSA that incorporates a Dirichlet prior on the topic distribution, LDA provides a more robust and generalizable method of topic modeling.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Key Functionalities:</a:t>
            </a:r>
            <a:endParaRPr/>
          </a:p>
          <a:p>
            <a:pPr indent="-222250" lvl="1" marL="520700" rtl="0" algn="l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Topic Discovery: </a:t>
            </a:r>
            <a:r>
              <a:rPr lang="en"/>
              <a:t>Both PLSA and LDA analyze documents to discover the main themes that pervade a collection of documents.</a:t>
            </a:r>
            <a:endParaRPr/>
          </a:p>
          <a:p>
            <a:pPr indent="-222250" lvl="1" marL="520700" rtl="0" algn="l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Word Association: </a:t>
            </a:r>
            <a:r>
              <a:rPr lang="en"/>
              <a:t>These methods statistically infer word associations to topics, helping to categorize and summarize the documents' contents.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type="title"/>
          </p:nvPr>
        </p:nvSpPr>
        <p:spPr>
          <a:xfrm>
            <a:off x="628650" y="190323"/>
            <a:ext cx="7886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Tool Output from the models</a:t>
            </a:r>
            <a:endParaRPr/>
          </a:p>
        </p:txBody>
      </p:sp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5226"/>
            <a:ext cx="8991601" cy="375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Extraction Model</a:t>
            </a:r>
            <a:endParaRPr/>
          </a:p>
        </p:txBody>
      </p:sp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  <p:pic>
        <p:nvPicPr>
          <p:cNvPr id="227" name="Google Shape;2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150" y="2109950"/>
            <a:ext cx="4404599" cy="25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100" y="1565300"/>
            <a:ext cx="2576963" cy="1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