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6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5" r:id="rId19"/>
    <p:sldId id="276" r:id="rId2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15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7B8D2F2-53BB-4FDB-9153-41886AAC65BB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64BC6EC-18DD-4FAD-AD1F-CD4BC1EDF8DE}">
      <dgm:prSet phldrT="[文本]"/>
      <dgm:spPr/>
      <dgm:t>
        <a:bodyPr/>
        <a:lstStyle/>
        <a:p>
          <a:r>
            <a:rPr lang="en-US" altLang="zh-CN" dirty="0" smtClean="0"/>
            <a:t>Project</a:t>
          </a:r>
          <a:endParaRPr lang="zh-CN" altLang="en-US" dirty="0"/>
        </a:p>
      </dgm:t>
    </dgm:pt>
    <dgm:pt modelId="{8FB0532D-20D6-447F-A622-DF6D35A4258F}" type="parTrans" cxnId="{408B5D1A-901F-4874-AC1D-81268BBCE334}">
      <dgm:prSet/>
      <dgm:spPr/>
      <dgm:t>
        <a:bodyPr/>
        <a:lstStyle/>
        <a:p>
          <a:endParaRPr lang="zh-CN" altLang="en-US"/>
        </a:p>
      </dgm:t>
    </dgm:pt>
    <dgm:pt modelId="{AABAE140-0329-4FC9-999A-2066C0491CEB}" type="sibTrans" cxnId="{408B5D1A-901F-4874-AC1D-81268BBCE334}">
      <dgm:prSet/>
      <dgm:spPr/>
      <dgm:t>
        <a:bodyPr/>
        <a:lstStyle/>
        <a:p>
          <a:endParaRPr lang="zh-CN" altLang="en-US"/>
        </a:p>
      </dgm:t>
    </dgm:pt>
    <dgm:pt modelId="{0160D556-589F-4354-9313-37CAEB83D87A}">
      <dgm:prSet phldrT="[文本]"/>
      <dgm:spPr/>
      <dgm:t>
        <a:bodyPr/>
        <a:lstStyle/>
        <a:p>
          <a:r>
            <a:rPr lang="en-US" altLang="zh-CN" dirty="0" smtClean="0"/>
            <a:t>Task</a:t>
          </a:r>
          <a:endParaRPr lang="zh-CN" altLang="en-US" dirty="0"/>
        </a:p>
      </dgm:t>
    </dgm:pt>
    <dgm:pt modelId="{92121608-CDE9-4AEB-AA0C-6DDD45606B19}" type="parTrans" cxnId="{9BA5DDD6-EA6B-48BE-BD2F-5168459EE026}">
      <dgm:prSet/>
      <dgm:spPr/>
    </dgm:pt>
    <dgm:pt modelId="{95DE59E6-A6A5-402D-870F-E1413F271CCE}" type="sibTrans" cxnId="{9BA5DDD6-EA6B-48BE-BD2F-5168459EE026}">
      <dgm:prSet/>
      <dgm:spPr/>
    </dgm:pt>
    <dgm:pt modelId="{539DAD0F-84E9-4340-8B41-B8F0B72A197C}" type="pres">
      <dgm:prSet presAssocID="{57B8D2F2-53BB-4FDB-9153-41886AAC65BB}" presName="diagram" presStyleCnt="0">
        <dgm:presLayoutVars>
          <dgm:dir/>
          <dgm:resizeHandles val="exact"/>
        </dgm:presLayoutVars>
      </dgm:prSet>
      <dgm:spPr/>
    </dgm:pt>
    <dgm:pt modelId="{26F57888-B6FA-4FAA-969D-E7DE56299AAA}" type="pres">
      <dgm:prSet presAssocID="{364BC6EC-18DD-4FAD-AD1F-CD4BC1EDF8DE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6187384-96BB-40AC-AD2D-9661A9E2ADE8}" type="pres">
      <dgm:prSet presAssocID="{AABAE140-0329-4FC9-999A-2066C0491CEB}" presName="sibTrans" presStyleCnt="0"/>
      <dgm:spPr/>
    </dgm:pt>
    <dgm:pt modelId="{84316FE3-8C3F-45E7-966D-87D9571A7A4C}" type="pres">
      <dgm:prSet presAssocID="{0160D556-589F-4354-9313-37CAEB83D87A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9C517267-C2B0-4FB8-862C-D282E5CE70BA}" type="presOf" srcId="{57B8D2F2-53BB-4FDB-9153-41886AAC65BB}" destId="{539DAD0F-84E9-4340-8B41-B8F0B72A197C}" srcOrd="0" destOrd="0" presId="urn:microsoft.com/office/officeart/2005/8/layout/default"/>
    <dgm:cxn modelId="{953EA695-43C6-43BD-ABE3-2EC77ACFEFB4}" type="presOf" srcId="{0160D556-589F-4354-9313-37CAEB83D87A}" destId="{84316FE3-8C3F-45E7-966D-87D9571A7A4C}" srcOrd="0" destOrd="0" presId="urn:microsoft.com/office/officeart/2005/8/layout/default"/>
    <dgm:cxn modelId="{58F5C597-8618-4B89-B891-E777182FD51E}" type="presOf" srcId="{364BC6EC-18DD-4FAD-AD1F-CD4BC1EDF8DE}" destId="{26F57888-B6FA-4FAA-969D-E7DE56299AAA}" srcOrd="0" destOrd="0" presId="urn:microsoft.com/office/officeart/2005/8/layout/default"/>
    <dgm:cxn modelId="{9BA5DDD6-EA6B-48BE-BD2F-5168459EE026}" srcId="{57B8D2F2-53BB-4FDB-9153-41886AAC65BB}" destId="{0160D556-589F-4354-9313-37CAEB83D87A}" srcOrd="1" destOrd="0" parTransId="{92121608-CDE9-4AEB-AA0C-6DDD45606B19}" sibTransId="{95DE59E6-A6A5-402D-870F-E1413F271CCE}"/>
    <dgm:cxn modelId="{408B5D1A-901F-4874-AC1D-81268BBCE334}" srcId="{57B8D2F2-53BB-4FDB-9153-41886AAC65BB}" destId="{364BC6EC-18DD-4FAD-AD1F-CD4BC1EDF8DE}" srcOrd="0" destOrd="0" parTransId="{8FB0532D-20D6-447F-A622-DF6D35A4258F}" sibTransId="{AABAE140-0329-4FC9-999A-2066C0491CEB}"/>
    <dgm:cxn modelId="{E1067A6D-01BB-4D25-B101-F904A5E6EDDF}" type="presParOf" srcId="{539DAD0F-84E9-4340-8B41-B8F0B72A197C}" destId="{26F57888-B6FA-4FAA-969D-E7DE56299AAA}" srcOrd="0" destOrd="0" presId="urn:microsoft.com/office/officeart/2005/8/layout/default"/>
    <dgm:cxn modelId="{F6D8F8ED-A4B7-402D-AFD6-BBC8B9E1BD83}" type="presParOf" srcId="{539DAD0F-84E9-4340-8B41-B8F0B72A197C}" destId="{76187384-96BB-40AC-AD2D-9661A9E2ADE8}" srcOrd="1" destOrd="0" presId="urn:microsoft.com/office/officeart/2005/8/layout/default"/>
    <dgm:cxn modelId="{86FE6259-465D-43E6-9CBF-562451074AC3}" type="presParOf" srcId="{539DAD0F-84E9-4340-8B41-B8F0B72A197C}" destId="{84316FE3-8C3F-45E7-966D-87D9571A7A4C}" srcOrd="2" destOrd="0" presId="urn:microsoft.com/office/officeart/2005/8/layout/default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标题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9763D-04D2-404A-9BC4-4C19BE8F7084}" type="datetimeFigureOut">
              <a:rPr lang="zh-CN" altLang="en-US" smtClean="0"/>
              <a:t>2014/9/17</a:t>
            </a:fld>
            <a:endParaRPr lang="zh-CN" altLang="en-US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BA2B1E98-D0BE-4774-8AC0-B85C23BE6B6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9763D-04D2-404A-9BC4-4C19BE8F7084}" type="datetimeFigureOut">
              <a:rPr lang="zh-CN" altLang="en-US" smtClean="0"/>
              <a:t>2014/9/17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B1E98-D0BE-4774-8AC0-B85C23BE6B6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9763D-04D2-404A-9BC4-4C19BE8F7084}" type="datetimeFigureOut">
              <a:rPr lang="zh-CN" altLang="en-US" smtClean="0"/>
              <a:t>2014/9/17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B1E98-D0BE-4774-8AC0-B85C23BE6B6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7" name="内容占位符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5" name="日期占位符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9763D-04D2-404A-9BC4-4C19BE8F7084}" type="datetimeFigureOut">
              <a:rPr lang="zh-CN" altLang="en-US" smtClean="0"/>
              <a:t>2014/9/17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BA2B1E98-D0BE-4774-8AC0-B85C23BE6B6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9" name="日期占位符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9763D-04D2-404A-9BC4-4C19BE8F7084}" type="datetimeFigureOut">
              <a:rPr lang="zh-CN" altLang="en-US" smtClean="0"/>
              <a:t>2014/9/17</a:t>
            </a:fld>
            <a:endParaRPr lang="zh-CN" altLang="en-US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B1E98-D0BE-4774-8AC0-B85C23BE6B6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4" name="内容占位符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1" name="日期占位符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9763D-04D2-404A-9BC4-4C19BE8F7084}" type="datetimeFigureOut">
              <a:rPr lang="zh-CN" altLang="en-US" smtClean="0"/>
              <a:t>2014/9/17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1" name="灯片编号占位符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B1E98-D0BE-4774-8AC0-B85C23BE6B6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标题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25" name="文本占位符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8" name="内容占位符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9763D-04D2-404A-9BC4-4C19BE8F7084}" type="datetimeFigureOut">
              <a:rPr lang="zh-CN" altLang="en-US" smtClean="0"/>
              <a:t>2014/9/17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BA2B1E98-D0BE-4774-8AC0-B85C23BE6B6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2" name="日期占位符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9763D-04D2-404A-9BC4-4C19BE8F7084}" type="datetimeFigureOut">
              <a:rPr lang="zh-CN" altLang="en-US" smtClean="0"/>
              <a:t>2014/9/17</a:t>
            </a:fld>
            <a:endParaRPr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B1E98-D0BE-4774-8AC0-B85C23BE6B6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9763D-04D2-404A-9BC4-4C19BE8F7084}" type="datetimeFigureOut">
              <a:rPr lang="zh-CN" altLang="en-US" smtClean="0"/>
              <a:t>2014/9/17</a:t>
            </a:fld>
            <a:endParaRPr lang="zh-CN" altLang="en-US"/>
          </a:p>
        </p:txBody>
      </p:sp>
      <p:sp>
        <p:nvSpPr>
          <p:cNvPr id="24" name="页脚占位符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B1E98-D0BE-4774-8AC0-B85C23BE6B6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标题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6" name="文本占位符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4" name="内容占位符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5" name="日期占位符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9763D-04D2-404A-9BC4-4C19BE8F7084}" type="datetimeFigureOut">
              <a:rPr lang="zh-CN" altLang="en-US" smtClean="0"/>
              <a:t>2014/9/17</a:t>
            </a:fld>
            <a:endParaRPr lang="zh-CN" altLang="en-US"/>
          </a:p>
        </p:txBody>
      </p:sp>
      <p:sp>
        <p:nvSpPr>
          <p:cNvPr id="29" name="页脚占位符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B1E98-D0BE-4774-8AC0-B85C23BE6B6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图片占位符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9763D-04D2-404A-9BC4-4C19BE8F7084}" type="datetimeFigureOut">
              <a:rPr lang="zh-CN" altLang="en-US" smtClean="0"/>
              <a:t>2014/9/17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1" name="灯片编号占位符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B1E98-D0BE-4774-8AC0-B85C23BE6B6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7" name="标题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6" name="文本占位符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文本占位符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7859763D-04D2-404A-9BC4-4C19BE8F7084}" type="datetimeFigureOut">
              <a:rPr lang="zh-CN" altLang="en-US" smtClean="0"/>
              <a:t>2014/9/17</a:t>
            </a:fld>
            <a:endParaRPr lang="zh-CN" altLang="en-US"/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BA2B1E98-D0BE-4774-8AC0-B85C23BE6B6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标题占位符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7" r:id="rId1"/>
    <p:sldLayoutId id="2147483798" r:id="rId2"/>
    <p:sldLayoutId id="2147483799" r:id="rId3"/>
    <p:sldLayoutId id="2147483800" r:id="rId4"/>
    <p:sldLayoutId id="2147483801" r:id="rId5"/>
    <p:sldLayoutId id="2147483802" r:id="rId6"/>
    <p:sldLayoutId id="2147483803" r:id="rId7"/>
    <p:sldLayoutId id="2147483804" r:id="rId8"/>
    <p:sldLayoutId id="2147483805" r:id="rId9"/>
    <p:sldLayoutId id="2147483806" r:id="rId10"/>
    <p:sldLayoutId id="2147483807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pringsource.org/node/2871" TargetMode="External"/><Relationship Id="rId2" Type="http://schemas.openxmlformats.org/officeDocument/2006/relationships/hyperlink" Target="http://www.gradle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jaxconf.com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hushanfx/gradle/tree/master/helper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Gradle</a:t>
            </a:r>
            <a:r>
              <a:rPr lang="zh-CN" altLang="en-US" dirty="0" smtClean="0"/>
              <a:t>构建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——</a:t>
            </a:r>
            <a:r>
              <a:rPr lang="zh-CN" altLang="en-US" dirty="0" smtClean="0"/>
              <a:t>解决入门的问题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86182" y="1285860"/>
            <a:ext cx="4000500" cy="157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TASK——</a:t>
            </a:r>
            <a:r>
              <a:rPr lang="zh-CN" altLang="en-US" dirty="0" smtClean="0"/>
              <a:t>多说点什么吧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smtClean="0"/>
              <a:t>Task</a:t>
            </a:r>
            <a:r>
              <a:rPr lang="zh-CN" altLang="en-US" b="1" dirty="0" smtClean="0"/>
              <a:t>之间依赖关系</a:t>
            </a:r>
            <a:endParaRPr lang="en-US" altLang="zh-CN" b="1" dirty="0" smtClean="0"/>
          </a:p>
          <a:p>
            <a:pPr lvl="1">
              <a:buNone/>
            </a:pPr>
            <a:r>
              <a:rPr lang="en-US" altLang="zh-CN" dirty="0" smtClean="0"/>
              <a:t>task task1 {…}</a:t>
            </a:r>
          </a:p>
          <a:p>
            <a:pPr lvl="1">
              <a:buNone/>
            </a:pPr>
            <a:r>
              <a:rPr lang="en-US" altLang="zh-CN" dirty="0" smtClean="0"/>
              <a:t>* task task2(</a:t>
            </a:r>
            <a:r>
              <a:rPr lang="en-US" altLang="zh-CN" dirty="0" err="1" smtClean="0"/>
              <a:t>dependsOn</a:t>
            </a:r>
            <a:r>
              <a:rPr lang="en-US" altLang="zh-CN" dirty="0" smtClean="0"/>
              <a:t>: task1){}</a:t>
            </a:r>
          </a:p>
          <a:p>
            <a:pPr lvl="1">
              <a:buNone/>
            </a:pPr>
            <a:r>
              <a:rPr lang="en-US" altLang="zh-CN" dirty="0" smtClean="0"/>
              <a:t>* task task2{} task2.dependsOn  task1 </a:t>
            </a:r>
          </a:p>
          <a:p>
            <a:r>
              <a:rPr lang="en-US" altLang="zh-CN" b="1" dirty="0" smtClean="0"/>
              <a:t>Task</a:t>
            </a:r>
            <a:r>
              <a:rPr lang="zh-CN" altLang="en-US" b="1" dirty="0" smtClean="0"/>
              <a:t>生命周期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en-US" altLang="zh-CN" dirty="0" smtClean="0"/>
              <a:t>configuration </a:t>
            </a:r>
            <a:r>
              <a:rPr lang="zh-CN" altLang="en-US" dirty="0" smtClean="0"/>
              <a:t>执行非</a:t>
            </a:r>
            <a:r>
              <a:rPr lang="en-US" altLang="zh-CN" dirty="0" smtClean="0"/>
              <a:t>execution</a:t>
            </a:r>
            <a:r>
              <a:rPr lang="zh-CN" altLang="en-US" dirty="0" smtClean="0"/>
              <a:t>中的代码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en-US" altLang="zh-CN" dirty="0" smtClean="0"/>
              <a:t>execute </a:t>
            </a:r>
            <a:r>
              <a:rPr lang="zh-CN" altLang="en-US" dirty="0" smtClean="0"/>
              <a:t>执行</a:t>
            </a:r>
            <a:r>
              <a:rPr lang="en-US" altLang="zh-CN" b="1" dirty="0" smtClean="0"/>
              <a:t>&lt;&lt; </a:t>
            </a:r>
            <a:r>
              <a:rPr lang="en-US" altLang="zh-CN" b="1" dirty="0" err="1" smtClean="0"/>
              <a:t>doFirst</a:t>
            </a:r>
            <a:r>
              <a:rPr lang="en-US" altLang="zh-CN" b="1" dirty="0" smtClean="0"/>
              <a:t> </a:t>
            </a:r>
            <a:r>
              <a:rPr lang="en-US" altLang="zh-CN" b="1" dirty="0" err="1" smtClean="0"/>
              <a:t>doLast</a:t>
            </a:r>
            <a:r>
              <a:rPr lang="zh-CN" altLang="en-US" dirty="0" smtClean="0"/>
              <a:t>包裹的代码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Project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86314" y="1554162"/>
            <a:ext cx="4205286" cy="4525963"/>
          </a:xfrm>
        </p:spPr>
        <p:txBody>
          <a:bodyPr>
            <a:normAutofit lnSpcReduction="10000"/>
          </a:bodyPr>
          <a:lstStyle/>
          <a:p>
            <a:r>
              <a:rPr lang="en-US" altLang="zh-CN" dirty="0" err="1" smtClean="0"/>
              <a:t>Gradle</a:t>
            </a:r>
            <a:r>
              <a:rPr lang="zh-CN" altLang="en-US" dirty="0" smtClean="0"/>
              <a:t>强大之处在于它的多项目管理。</a:t>
            </a:r>
            <a:endParaRPr lang="en-US" altLang="zh-CN" dirty="0" smtClean="0"/>
          </a:p>
          <a:p>
            <a:r>
              <a:rPr lang="zh-CN" altLang="en-US" dirty="0" smtClean="0"/>
              <a:t>一个</a:t>
            </a:r>
            <a:r>
              <a:rPr lang="en-US" altLang="zh-CN" dirty="0" err="1" smtClean="0"/>
              <a:t>Gradle</a:t>
            </a:r>
            <a:r>
              <a:rPr lang="zh-CN" altLang="en-US" dirty="0" smtClean="0"/>
              <a:t>项目包括一个或几个项目，但仅包含一个根项目。</a:t>
            </a:r>
            <a:endParaRPr lang="en-US" altLang="zh-CN" dirty="0" smtClean="0"/>
          </a:p>
          <a:p>
            <a:r>
              <a:rPr lang="zh-CN" altLang="en-US" dirty="0" smtClean="0"/>
              <a:t>每</a:t>
            </a:r>
            <a:r>
              <a:rPr lang="zh-CN" altLang="en-US" dirty="0" smtClean="0"/>
              <a:t>个子项目包含一个</a:t>
            </a:r>
            <a:r>
              <a:rPr lang="en-US" altLang="zh-CN" dirty="0" err="1" smtClean="0"/>
              <a:t>build.gradle</a:t>
            </a:r>
            <a:r>
              <a:rPr lang="zh-CN" altLang="en-US" dirty="0" smtClean="0"/>
              <a:t>，根项目通过</a:t>
            </a:r>
            <a:r>
              <a:rPr lang="en-US" altLang="zh-CN" dirty="0" err="1" smtClean="0"/>
              <a:t>settings.gradle</a:t>
            </a:r>
            <a:r>
              <a:rPr lang="zh-CN" altLang="en-US" dirty="0" smtClean="0"/>
              <a:t>关联子项目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357298"/>
            <a:ext cx="4000528" cy="4857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Project——</a:t>
            </a:r>
            <a:r>
              <a:rPr lang="zh-CN" altLang="en-US" dirty="0" smtClean="0"/>
              <a:t>多项目构建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settings.gradle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Font typeface="Arial" charset="0"/>
              <a:buChar char="•"/>
            </a:pPr>
            <a:r>
              <a:rPr lang="zh-CN" altLang="en-US" dirty="0" smtClean="0"/>
              <a:t>每个项目均有各自的</a:t>
            </a:r>
            <a:r>
              <a:rPr lang="en-US" altLang="zh-CN" dirty="0" err="1" smtClean="0"/>
              <a:t>gradle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build.gradle</a:t>
            </a:r>
            <a:r>
              <a:rPr lang="zh-CN" altLang="en-US" dirty="0" smtClean="0"/>
              <a:t>配置文件，当项目有共用的</a:t>
            </a:r>
            <a:r>
              <a:rPr lang="en-US" altLang="zh-CN" dirty="0" smtClean="0"/>
              <a:t>task</a:t>
            </a:r>
            <a:r>
              <a:rPr lang="zh-CN" altLang="en-US" dirty="0" smtClean="0"/>
              <a:t>该肿么办呢？</a:t>
            </a:r>
            <a:endParaRPr lang="en-US" altLang="zh-CN" dirty="0" smtClean="0"/>
          </a:p>
          <a:p>
            <a:pPr lvl="1">
              <a:buFont typeface="Arial" charset="0"/>
              <a:buChar char="•"/>
            </a:pPr>
            <a:r>
              <a:rPr lang="en-US" altLang="zh-CN" dirty="0" err="1" smtClean="0"/>
              <a:t>a</a:t>
            </a:r>
            <a:r>
              <a:rPr lang="en-US" altLang="zh-CN" dirty="0" err="1" smtClean="0"/>
              <a:t>llproject</a:t>
            </a:r>
            <a:endParaRPr lang="en-US" altLang="zh-CN" dirty="0" smtClean="0"/>
          </a:p>
          <a:p>
            <a:pPr lvl="1">
              <a:buFont typeface="Arial" charset="0"/>
              <a:buChar char="•"/>
            </a:pPr>
            <a:r>
              <a:rPr lang="en-US" altLang="zh-CN" dirty="0" smtClean="0"/>
              <a:t>s</a:t>
            </a:r>
            <a:r>
              <a:rPr lang="en-US" altLang="zh-CN" dirty="0" smtClean="0"/>
              <a:t>ubproject	</a:t>
            </a:r>
            <a:endParaRPr lang="en-US" altLang="zh-CN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714348" y="2071678"/>
            <a:ext cx="4643470" cy="120032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CN" sz="2400" dirty="0" smtClean="0"/>
              <a:t>rootProject.name = '</a:t>
            </a:r>
            <a:r>
              <a:rPr lang="en-US" altLang="zh-CN" sz="2400" dirty="0" err="1" smtClean="0"/>
              <a:t>gradle</a:t>
            </a:r>
            <a:r>
              <a:rPr lang="en-US" altLang="zh-CN" sz="2400" dirty="0" smtClean="0"/>
              <a:t>'</a:t>
            </a:r>
          </a:p>
          <a:p>
            <a:pPr>
              <a:buNone/>
            </a:pPr>
            <a:r>
              <a:rPr lang="en-US" altLang="zh-CN" sz="2400" dirty="0" smtClean="0"/>
              <a:t>include 'subGradle1'</a:t>
            </a:r>
          </a:p>
          <a:p>
            <a:pPr>
              <a:buNone/>
            </a:pPr>
            <a:r>
              <a:rPr lang="en-US" altLang="zh-CN" sz="2400" dirty="0" smtClean="0"/>
              <a:t>include 'subGradle2'</a:t>
            </a:r>
            <a:endParaRPr lang="zh-CN" altLang="en-US" sz="2400" dirty="0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PROJECT——</a:t>
            </a:r>
            <a:r>
              <a:rPr lang="zh-CN" altLang="en-US" dirty="0" smtClean="0"/>
              <a:t>多项目构建</a:t>
            </a:r>
            <a:endParaRPr lang="zh-CN" alt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00034" y="1285860"/>
            <a:ext cx="2581275" cy="192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596" y="3214686"/>
            <a:ext cx="7972425" cy="317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PROJECT——</a:t>
            </a:r>
            <a:r>
              <a:rPr lang="zh-CN" altLang="en-US" dirty="0" smtClean="0"/>
              <a:t>多项目构建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zh-CN" altLang="en-US" dirty="0" smtClean="0"/>
              <a:t>执行</a:t>
            </a:r>
            <a:r>
              <a:rPr lang="en-US" altLang="zh-CN" dirty="0" err="1" smtClean="0"/>
              <a:t>gradle</a:t>
            </a:r>
            <a:r>
              <a:rPr lang="en-US" altLang="zh-CN" dirty="0" smtClean="0"/>
              <a:t> –q hello</a:t>
            </a:r>
          </a:p>
          <a:p>
            <a:pPr>
              <a:buNone/>
            </a:pPr>
            <a:endParaRPr lang="zh-CN" alt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2357430"/>
            <a:ext cx="8210550" cy="331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Dependency&amp;repository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en-US" altLang="zh-CN" dirty="0" smtClean="0"/>
              <a:t>Dependency</a:t>
            </a:r>
          </a:p>
          <a:p>
            <a:pPr lvl="1">
              <a:buFont typeface="Arial" charset="0"/>
              <a:buChar char="•"/>
            </a:pPr>
            <a:r>
              <a:rPr lang="en-US" altLang="zh-CN" dirty="0" smtClean="0"/>
              <a:t>compile</a:t>
            </a:r>
          </a:p>
          <a:p>
            <a:pPr lvl="1">
              <a:buFont typeface="Arial" charset="0"/>
              <a:buChar char="•"/>
            </a:pPr>
            <a:r>
              <a:rPr lang="en-US" altLang="zh-CN" dirty="0" err="1" smtClean="0"/>
              <a:t>testCompile</a:t>
            </a:r>
            <a:endParaRPr lang="en-US" altLang="zh-CN" dirty="0" smtClean="0"/>
          </a:p>
          <a:p>
            <a:pPr lvl="1">
              <a:buFont typeface="Arial" charset="0"/>
              <a:buChar char="•"/>
            </a:pPr>
            <a:r>
              <a:rPr lang="en-US" altLang="zh-CN" dirty="0" smtClean="0"/>
              <a:t>r</a:t>
            </a:r>
            <a:r>
              <a:rPr lang="en-US" altLang="zh-CN" dirty="0" smtClean="0"/>
              <a:t>untime</a:t>
            </a:r>
          </a:p>
          <a:p>
            <a:pPr lvl="1">
              <a:buFont typeface="Arial" charset="0"/>
              <a:buChar char="•"/>
            </a:pPr>
            <a:r>
              <a:rPr lang="en-US" altLang="zh-CN" dirty="0" err="1" smtClean="0"/>
              <a:t>testRuntime</a:t>
            </a:r>
            <a:endParaRPr lang="en-US" altLang="zh-CN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4286256"/>
            <a:ext cx="7858125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2761" y="5438795"/>
            <a:ext cx="7896225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3786182" y="3714752"/>
            <a:ext cx="4801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依赖引用支持多种形式，我们介绍下面这两种</a:t>
            </a:r>
            <a:endParaRPr lang="zh-CN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DEPENDENCY&amp;Repository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en-US" altLang="zh-CN" dirty="0" smtClean="0"/>
              <a:t>Repository</a:t>
            </a:r>
          </a:p>
          <a:p>
            <a:pPr lvl="1">
              <a:buFont typeface="Arial" charset="0"/>
              <a:buChar char="•"/>
            </a:pPr>
            <a:r>
              <a:rPr lang="en-US" altLang="zh-CN" dirty="0" smtClean="0"/>
              <a:t>Maven</a:t>
            </a:r>
          </a:p>
          <a:p>
            <a:pPr lvl="1">
              <a:buFont typeface="Arial" charset="0"/>
              <a:buChar char="•"/>
            </a:pPr>
            <a:r>
              <a:rPr lang="en-US" altLang="zh-CN" dirty="0" smtClean="0"/>
              <a:t>Ivy</a:t>
            </a:r>
          </a:p>
          <a:p>
            <a:pPr lvl="1">
              <a:buFont typeface="Arial" charset="0"/>
              <a:buChar char="•"/>
            </a:pPr>
            <a:r>
              <a:rPr lang="en-US" altLang="zh-CN" dirty="0" smtClean="0"/>
              <a:t>Flat Directory</a:t>
            </a:r>
            <a:endParaRPr lang="zh-CN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DEPENDENCY&amp;Repository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en-US" altLang="zh-CN" dirty="0" smtClean="0"/>
              <a:t>Maven</a:t>
            </a:r>
            <a:endParaRPr lang="zh-CN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2500306"/>
            <a:ext cx="7886700" cy="88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348" y="4071942"/>
            <a:ext cx="7877175" cy="130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1285852" y="2143116"/>
            <a:ext cx="2129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使用</a:t>
            </a:r>
            <a:r>
              <a:rPr lang="en-US" altLang="zh-CN" dirty="0" err="1" smtClean="0"/>
              <a:t>mavenCentral</a:t>
            </a:r>
            <a:r>
              <a:rPr lang="en-US" altLang="zh-CN" dirty="0" smtClean="0"/>
              <a:t>()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57290" y="3643314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使用</a:t>
            </a:r>
            <a:r>
              <a:rPr lang="en-US" altLang="zh-CN" dirty="0" smtClean="0"/>
              <a:t>URL</a:t>
            </a:r>
            <a:endParaRPr lang="zh-CN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DEPENDENCY&amp;Repository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en-US" altLang="zh-CN" dirty="0" smtClean="0"/>
              <a:t>Ivy</a:t>
            </a:r>
          </a:p>
          <a:p>
            <a:pPr>
              <a:buFont typeface="Arial" charset="0"/>
              <a:buChar char="•"/>
            </a:pPr>
            <a:endParaRPr lang="en-US" altLang="zh-CN" dirty="0" smtClean="0"/>
          </a:p>
          <a:p>
            <a:pPr>
              <a:buFont typeface="Arial" charset="0"/>
              <a:buChar char="•"/>
            </a:pPr>
            <a:endParaRPr lang="en-US" altLang="zh-CN" dirty="0" smtClean="0"/>
          </a:p>
          <a:p>
            <a:pPr>
              <a:buFont typeface="Arial" charset="0"/>
              <a:buChar char="•"/>
            </a:pPr>
            <a:endParaRPr lang="en-US" altLang="zh-CN" dirty="0" smtClean="0"/>
          </a:p>
          <a:p>
            <a:pPr>
              <a:buFont typeface="Arial" charset="0"/>
              <a:buChar char="•"/>
            </a:pPr>
            <a:r>
              <a:rPr lang="en-US" altLang="zh-CN" dirty="0" smtClean="0"/>
              <a:t>Flat Directory</a:t>
            </a:r>
          </a:p>
          <a:p>
            <a:pPr lvl="1">
              <a:buFont typeface="Arial" charset="0"/>
              <a:buChar char="•"/>
            </a:pPr>
            <a:r>
              <a:rPr lang="en-US" altLang="zh-CN" dirty="0" smtClean="0"/>
              <a:t>Maven</a:t>
            </a:r>
            <a:r>
              <a:rPr lang="zh-CN" altLang="en-US" dirty="0" smtClean="0"/>
              <a:t> </a:t>
            </a:r>
            <a:r>
              <a:rPr lang="en-US" altLang="zh-CN" dirty="0" smtClean="0"/>
              <a:t>&amp; Ivy</a:t>
            </a:r>
            <a:r>
              <a:rPr lang="zh-CN" altLang="en-US" dirty="0" smtClean="0"/>
              <a:t>均可使用本地</a:t>
            </a:r>
            <a:r>
              <a:rPr lang="en-US" altLang="zh-CN" dirty="0" smtClean="0"/>
              <a:t>repository</a:t>
            </a:r>
            <a:r>
              <a:rPr lang="zh-CN" altLang="en-US" dirty="0" smtClean="0"/>
              <a:t>，比如</a:t>
            </a:r>
            <a:endParaRPr lang="en-US" altLang="zh-CN" dirty="0" smtClean="0"/>
          </a:p>
          <a:p>
            <a:pPr lvl="1">
              <a:buNone/>
            </a:pPr>
            <a:endParaRPr lang="zh-CN" altLang="en-US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2500306"/>
            <a:ext cx="7877175" cy="130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1285852" y="2143116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使用</a:t>
            </a:r>
            <a:r>
              <a:rPr lang="en-US" altLang="zh-CN" dirty="0" smtClean="0"/>
              <a:t>URL</a:t>
            </a:r>
            <a:endParaRPr lang="zh-CN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2" y="4857760"/>
            <a:ext cx="7972425" cy="179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PLUGIN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所谓插件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plugin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，就是一系列</a:t>
            </a:r>
            <a:r>
              <a:rPr lang="en-US" altLang="zh-CN" dirty="0" smtClean="0"/>
              <a:t>task</a:t>
            </a:r>
            <a:r>
              <a:rPr lang="zh-CN" altLang="en-US" dirty="0" smtClean="0"/>
              <a:t>的集合</a:t>
            </a:r>
            <a:r>
              <a:rPr lang="en-US" altLang="zh-CN" dirty="0" err="1" smtClean="0"/>
              <a:t>Gradle</a:t>
            </a:r>
            <a:r>
              <a:rPr lang="zh-CN" altLang="en-US" dirty="0" smtClean="0"/>
              <a:t>的另外一个优点就是包含了许多功能强大的插件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plugin</a:t>
            </a:r>
            <a:r>
              <a:rPr lang="en-US" altLang="zh-CN" dirty="0" smtClean="0"/>
              <a:t>)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Gradle</a:t>
            </a:r>
            <a:r>
              <a:rPr dirty="0" smtClean="0"/>
              <a:t>构建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概述</a:t>
            </a:r>
            <a:endParaRPr lang="en-US" altLang="zh-CN" dirty="0" smtClean="0"/>
          </a:p>
          <a:p>
            <a:r>
              <a:rPr lang="en-US" altLang="zh-CN" dirty="0" smtClean="0"/>
              <a:t>Task</a:t>
            </a:r>
          </a:p>
          <a:p>
            <a:r>
              <a:rPr lang="en-US" altLang="zh-CN" dirty="0" smtClean="0"/>
              <a:t>Project</a:t>
            </a:r>
          </a:p>
          <a:p>
            <a:r>
              <a:rPr lang="en-US" altLang="zh-CN" dirty="0" smtClean="0"/>
              <a:t>Dependency &amp; Repository</a:t>
            </a:r>
          </a:p>
          <a:p>
            <a:r>
              <a:rPr lang="en-US" altLang="zh-CN" dirty="0" err="1" smtClean="0"/>
              <a:t>Plugin</a:t>
            </a:r>
            <a:r>
              <a:rPr lang="en-US" altLang="zh-CN" dirty="0" smtClean="0"/>
              <a:t> </a:t>
            </a:r>
          </a:p>
          <a:p>
            <a:pPr lvl="1"/>
            <a:r>
              <a:rPr lang="en-US" altLang="zh-CN" dirty="0" smtClean="0"/>
              <a:t>Java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War</a:t>
            </a:r>
          </a:p>
          <a:p>
            <a:pPr lvl="1"/>
            <a:r>
              <a:rPr lang="en-US" altLang="zh-CN" dirty="0" smtClean="0"/>
              <a:t>Jetty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Gradle</a:t>
            </a:r>
            <a:r>
              <a:rPr lang="zh-CN" altLang="en-US" dirty="0" smtClean="0"/>
              <a:t>概述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在</a:t>
            </a:r>
            <a:r>
              <a:rPr lang="en-US" dirty="0" smtClean="0"/>
              <a:t>Java</a:t>
            </a:r>
            <a:r>
              <a:rPr lang="zh-CN" altLang="en-US" dirty="0" smtClean="0"/>
              <a:t>构建工具的世界里，先有了</a:t>
            </a:r>
            <a:r>
              <a:rPr lang="en-US" dirty="0" smtClean="0"/>
              <a:t>Ant</a:t>
            </a:r>
            <a:r>
              <a:rPr lang="zh-CN" altLang="en-US" dirty="0" smtClean="0"/>
              <a:t>，然后有了</a:t>
            </a:r>
            <a:r>
              <a:rPr lang="en-US" dirty="0" smtClean="0"/>
              <a:t>Maven</a:t>
            </a:r>
            <a:r>
              <a:rPr lang="zh-CN" altLang="en-US" dirty="0" smtClean="0"/>
              <a:t>。</a:t>
            </a:r>
            <a:r>
              <a:rPr lang="en-US" dirty="0" smtClean="0"/>
              <a:t>Maven</a:t>
            </a:r>
            <a:r>
              <a:rPr lang="zh-CN" altLang="en-US" dirty="0" smtClean="0"/>
              <a:t>的</a:t>
            </a:r>
            <a:r>
              <a:rPr lang="en-US" dirty="0" err="1" smtClean="0"/>
              <a:t>CoC</a:t>
            </a:r>
            <a:r>
              <a:rPr lang="en-US" dirty="0" smtClean="0"/>
              <a:t>[1]</a:t>
            </a:r>
            <a:r>
              <a:rPr lang="zh-CN" altLang="en-US" dirty="0" smtClean="0"/>
              <a:t>、依赖管理以及项目构建规则重用性等特点，让</a:t>
            </a:r>
            <a:r>
              <a:rPr lang="en-US" dirty="0" smtClean="0"/>
              <a:t>Maven</a:t>
            </a:r>
            <a:r>
              <a:rPr lang="zh-CN" altLang="en-US" dirty="0" smtClean="0"/>
              <a:t>几乎成为</a:t>
            </a:r>
            <a:r>
              <a:rPr lang="en-US" dirty="0" smtClean="0"/>
              <a:t>Java</a:t>
            </a:r>
            <a:r>
              <a:rPr lang="zh-CN" altLang="en-US" dirty="0" smtClean="0"/>
              <a:t>构建工具的事实标准。然而，冗余的依赖管理配置、复杂并且难以扩展的构建生命周期，都成为使用</a:t>
            </a:r>
            <a:r>
              <a:rPr lang="en-US" dirty="0" smtClean="0"/>
              <a:t>Maven</a:t>
            </a:r>
            <a:r>
              <a:rPr lang="zh-CN" altLang="en-US" dirty="0" smtClean="0"/>
              <a:t>的困扰。</a:t>
            </a:r>
          </a:p>
          <a:p>
            <a:r>
              <a:rPr lang="en-US" u="sng" dirty="0" err="1" smtClean="0">
                <a:hlinkClick r:id="rId2"/>
              </a:rPr>
              <a:t>Gradle</a:t>
            </a:r>
            <a:r>
              <a:rPr lang="zh-CN" altLang="en-US" dirty="0" smtClean="0"/>
              <a:t>作为新的构建工具，获得了</a:t>
            </a:r>
            <a:r>
              <a:rPr lang="en-US" u="sng" dirty="0" smtClean="0">
                <a:hlinkClick r:id="rId3"/>
              </a:rPr>
              <a:t>2010 Springy</a:t>
            </a:r>
            <a:r>
              <a:rPr lang="zh-CN" altLang="en-US" dirty="0" smtClean="0"/>
              <a:t>大奖，并入围了</a:t>
            </a:r>
            <a:r>
              <a:rPr lang="en-US" dirty="0" smtClean="0"/>
              <a:t>2011</a:t>
            </a:r>
            <a:r>
              <a:rPr lang="zh-CN" altLang="en-US" dirty="0" smtClean="0"/>
              <a:t>的</a:t>
            </a:r>
            <a:r>
              <a:rPr lang="en-US" u="sng" dirty="0" err="1" smtClean="0">
                <a:hlinkClick r:id="rId4"/>
              </a:rPr>
              <a:t>Jax</a:t>
            </a:r>
            <a:r>
              <a:rPr lang="zh-CN" altLang="en-US" dirty="0" smtClean="0"/>
              <a:t>最佳</a:t>
            </a:r>
            <a:r>
              <a:rPr lang="en-US" dirty="0" smtClean="0"/>
              <a:t>Java</a:t>
            </a:r>
            <a:r>
              <a:rPr lang="zh-CN" altLang="en-US" dirty="0" smtClean="0"/>
              <a:t>技术发明奖。它是基于</a:t>
            </a:r>
            <a:r>
              <a:rPr lang="en-US" dirty="0" smtClean="0"/>
              <a:t>Groovy</a:t>
            </a:r>
            <a:r>
              <a:rPr lang="zh-CN" altLang="en-US" dirty="0" smtClean="0"/>
              <a:t>语言的构建工具，既保持了</a:t>
            </a:r>
            <a:r>
              <a:rPr lang="en-US" dirty="0" smtClean="0"/>
              <a:t>Maven</a:t>
            </a:r>
            <a:r>
              <a:rPr lang="zh-CN" altLang="en-US" dirty="0" smtClean="0"/>
              <a:t>的优点，又通过使用</a:t>
            </a:r>
            <a:r>
              <a:rPr lang="en-US" dirty="0" smtClean="0"/>
              <a:t>Groovy</a:t>
            </a:r>
            <a:r>
              <a:rPr lang="zh-CN" altLang="en-US" dirty="0" smtClean="0"/>
              <a:t>定义的</a:t>
            </a:r>
            <a:r>
              <a:rPr lang="en-US" dirty="0" smtClean="0"/>
              <a:t>DSL[2]</a:t>
            </a:r>
            <a:r>
              <a:rPr lang="zh-CN" altLang="en-US" dirty="0" smtClean="0"/>
              <a:t>，克服了</a:t>
            </a:r>
            <a:r>
              <a:rPr lang="en-US" dirty="0" smtClean="0"/>
              <a:t> Maven</a:t>
            </a:r>
            <a:r>
              <a:rPr lang="zh-CN" altLang="en-US" dirty="0" smtClean="0"/>
              <a:t>中使用</a:t>
            </a:r>
            <a:r>
              <a:rPr lang="en-US" dirty="0" smtClean="0"/>
              <a:t>XML</a:t>
            </a:r>
            <a:r>
              <a:rPr lang="zh-CN" altLang="en-US" dirty="0" smtClean="0"/>
              <a:t>繁冗</a:t>
            </a:r>
            <a:r>
              <a:rPr lang="zh-CN" altLang="en-US" dirty="0" smtClean="0"/>
              <a:t>以及不灵活等缺点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Gradle</a:t>
            </a:r>
            <a:r>
              <a:rPr lang="zh-CN" altLang="en-US" dirty="0" smtClean="0"/>
              <a:t>概述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3143248"/>
            <a:ext cx="8286808" cy="3452818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Gradle</a:t>
            </a:r>
            <a:r>
              <a:rPr lang="zh-CN" altLang="en-US" dirty="0" smtClean="0"/>
              <a:t>中有两个基本的概念：</a:t>
            </a:r>
            <a:r>
              <a:rPr lang="en-US" dirty="0" smtClean="0"/>
              <a:t>project</a:t>
            </a:r>
            <a:r>
              <a:rPr lang="zh-CN" altLang="en-US" dirty="0" smtClean="0"/>
              <a:t>和</a:t>
            </a:r>
            <a:r>
              <a:rPr lang="en-US" dirty="0" smtClean="0"/>
              <a:t>task</a:t>
            </a:r>
            <a:r>
              <a:rPr lang="zh-CN" altLang="en-US" dirty="0" smtClean="0"/>
              <a:t>。每个</a:t>
            </a:r>
            <a:r>
              <a:rPr lang="en-US" dirty="0" err="1" smtClean="0"/>
              <a:t>Gradle</a:t>
            </a:r>
            <a:r>
              <a:rPr lang="zh-CN" altLang="en-US" dirty="0" smtClean="0"/>
              <a:t>的构建由一个</a:t>
            </a:r>
            <a:r>
              <a:rPr lang="en-US" dirty="0" smtClean="0"/>
              <a:t>project</a:t>
            </a:r>
            <a:r>
              <a:rPr lang="zh-CN" altLang="en-US" dirty="0" smtClean="0"/>
              <a:t>构成，它代表着需要被构建的组件或者构建的整个项目。每个</a:t>
            </a:r>
            <a:r>
              <a:rPr lang="en-US" dirty="0" smtClean="0"/>
              <a:t>project</a:t>
            </a:r>
            <a:r>
              <a:rPr lang="zh-CN" altLang="en-US" dirty="0" smtClean="0"/>
              <a:t>由一个或者多个</a:t>
            </a:r>
            <a:r>
              <a:rPr lang="en-US" dirty="0" smtClean="0"/>
              <a:t>task</a:t>
            </a:r>
            <a:r>
              <a:rPr lang="zh-CN" altLang="en-US" dirty="0" smtClean="0"/>
              <a:t>组成。</a:t>
            </a:r>
            <a:r>
              <a:rPr lang="en-US" dirty="0" smtClean="0"/>
              <a:t>task</a:t>
            </a:r>
            <a:r>
              <a:rPr lang="zh-CN" altLang="en-US" dirty="0" smtClean="0"/>
              <a:t>代表着</a:t>
            </a:r>
            <a:r>
              <a:rPr lang="en-US" dirty="0" err="1" smtClean="0"/>
              <a:t>Gradle</a:t>
            </a:r>
            <a:r>
              <a:rPr lang="zh-CN" altLang="en-US" dirty="0" smtClean="0"/>
              <a:t>构建过程中可执行的最小单元。例如当构建一个组件时，可能需要先编译、打包、然后再生成文档或者发布等，这其中的每个步骤都可以定义成一个</a:t>
            </a:r>
            <a:r>
              <a:rPr lang="en-US" dirty="0" smtClean="0"/>
              <a:t>task</a:t>
            </a:r>
            <a:r>
              <a:rPr lang="zh-CN" altLang="en-US" dirty="0" smtClean="0"/>
              <a:t>。</a:t>
            </a:r>
          </a:p>
          <a:p>
            <a:pPr>
              <a:buNone/>
            </a:pPr>
            <a:endParaRPr lang="zh-CN" altLang="en-US" dirty="0"/>
          </a:p>
        </p:txBody>
      </p:sp>
      <p:graphicFrame>
        <p:nvGraphicFramePr>
          <p:cNvPr id="4" name="图示 3"/>
          <p:cNvGraphicFramePr/>
          <p:nvPr/>
        </p:nvGraphicFramePr>
        <p:xfrm>
          <a:off x="1643042" y="1714488"/>
          <a:ext cx="3833818" cy="12858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Gradle</a:t>
            </a:r>
            <a:r>
              <a:rPr dirty="0" smtClean="0"/>
              <a:t>概述</a:t>
            </a:r>
            <a:r>
              <a:rPr lang="en-US" altLang="zh-CN" dirty="0" smtClean="0"/>
              <a:t>——</a:t>
            </a:r>
            <a:r>
              <a:rPr dirty="0" smtClean="0"/>
              <a:t>安装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下载</a:t>
            </a:r>
            <a:r>
              <a:rPr lang="en-US" altLang="zh-CN" dirty="0" err="1" smtClean="0"/>
              <a:t>Gradle</a:t>
            </a:r>
            <a:r>
              <a:rPr lang="zh-CN" altLang="en-US" dirty="0" smtClean="0"/>
              <a:t>包</a:t>
            </a:r>
            <a:endParaRPr lang="en-US" altLang="zh-CN" dirty="0" smtClean="0"/>
          </a:p>
          <a:p>
            <a:r>
              <a:rPr lang="zh-CN" altLang="en-US" dirty="0" smtClean="0"/>
              <a:t>配置环境变量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GRADLE_HOME</a:t>
            </a:r>
          </a:p>
          <a:p>
            <a:pPr lvl="1"/>
            <a:r>
              <a:rPr lang="en-US" altLang="zh-CN" dirty="0" smtClean="0"/>
              <a:t>Path = path;%GRADLE_HOME%\bin</a:t>
            </a:r>
            <a:endParaRPr lang="en-US" altLang="zh-CN" dirty="0" smtClean="0"/>
          </a:p>
          <a:p>
            <a:pPr lvl="1">
              <a:buNone/>
            </a:pPr>
            <a:endParaRPr lang="en-US" altLang="zh-CN" dirty="0" smtClean="0"/>
          </a:p>
          <a:p>
            <a:pPr lvl="1">
              <a:buNone/>
            </a:pPr>
            <a:r>
              <a:rPr lang="zh-CN" altLang="en-US" dirty="0" smtClean="0"/>
              <a:t>下载地址：</a:t>
            </a:r>
            <a:endParaRPr lang="en-US" altLang="zh-CN" dirty="0" smtClean="0"/>
          </a:p>
          <a:p>
            <a:pPr lvl="1">
              <a:buNone/>
            </a:pPr>
            <a:r>
              <a:rPr lang="en-US" altLang="zh-CN" dirty="0" smtClean="0">
                <a:hlinkClick r:id="rId2"/>
              </a:rPr>
              <a:t>https://</a:t>
            </a:r>
            <a:r>
              <a:rPr lang="en-US" altLang="zh-CN" dirty="0" smtClean="0">
                <a:hlinkClick r:id="rId2"/>
              </a:rPr>
              <a:t>github.com/shushanfx/gradle/tree/master/helper</a:t>
            </a:r>
            <a:endParaRPr lang="en-US" altLang="zh-CN" dirty="0" smtClean="0"/>
          </a:p>
          <a:p>
            <a:pPr lvl="1">
              <a:buNone/>
            </a:pPr>
            <a:endParaRPr lang="en-US" altLang="zh-CN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Gradle</a:t>
            </a:r>
            <a:r>
              <a:rPr lang="zh-CN" altLang="en-US" dirty="0" smtClean="0"/>
              <a:t>概述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目录结构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42976" y="1571612"/>
            <a:ext cx="6000792" cy="3429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928662" y="5286388"/>
            <a:ext cx="750099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baseline="-25000" dirty="0"/>
              <a:t>使用</a:t>
            </a:r>
            <a:r>
              <a:rPr lang="en-US" altLang="zh-CN" sz="3200" b="1" baseline="-25000" dirty="0" smtClean="0"/>
              <a:t>IDEA</a:t>
            </a:r>
            <a:r>
              <a:rPr lang="zh-CN" altLang="en-US" sz="3200" b="1" baseline="-25000" dirty="0" smtClean="0"/>
              <a:t>生成</a:t>
            </a:r>
            <a:r>
              <a:rPr lang="en-US" altLang="zh-CN" sz="3200" b="1" baseline="-25000" dirty="0" err="1" smtClean="0"/>
              <a:t>Gradle</a:t>
            </a:r>
            <a:r>
              <a:rPr lang="zh-CN" altLang="en-US" sz="3200" b="1" baseline="-25000" dirty="0" smtClean="0"/>
              <a:t>项目，包括两个文件：</a:t>
            </a:r>
            <a:r>
              <a:rPr lang="en-US" altLang="zh-CN" sz="3200" b="1" baseline="-25000" dirty="0" err="1" smtClean="0"/>
              <a:t>build.gradle</a:t>
            </a:r>
            <a:r>
              <a:rPr lang="zh-CN" altLang="en-US" sz="3200" b="1" baseline="-25000" dirty="0" smtClean="0"/>
              <a:t>和</a:t>
            </a:r>
            <a:r>
              <a:rPr lang="en-US" altLang="zh-CN" sz="3200" b="1" baseline="-25000" dirty="0" err="1" smtClean="0"/>
              <a:t>settings.gradle</a:t>
            </a:r>
            <a:r>
              <a:rPr lang="zh-CN" altLang="en-US" sz="3200" b="1" baseline="-25000" dirty="0" smtClean="0"/>
              <a:t>。</a:t>
            </a:r>
            <a:r>
              <a:rPr lang="en-US" altLang="zh-CN" sz="3200" b="1" baseline="-25000" dirty="0" err="1" smtClean="0"/>
              <a:t>Build.gradle</a:t>
            </a:r>
            <a:r>
              <a:rPr lang="zh-CN" altLang="en-US" sz="3200" b="1" baseline="-25000" dirty="0" smtClean="0"/>
              <a:t>负责构建，</a:t>
            </a:r>
            <a:r>
              <a:rPr lang="en-US" altLang="zh-CN" sz="3200" b="1" baseline="-25000" dirty="0" err="1" smtClean="0"/>
              <a:t>settings.gradle</a:t>
            </a:r>
            <a:r>
              <a:rPr lang="zh-CN" altLang="en-US" sz="3200" b="1" baseline="-25000" dirty="0" smtClean="0"/>
              <a:t>负责配置。</a:t>
            </a:r>
            <a:endParaRPr lang="en-US" altLang="zh-CN" sz="3200" b="1" baseline="-25000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Task——</a:t>
            </a:r>
            <a:r>
              <a:rPr lang="zh-CN" altLang="en-US" dirty="0" smtClean="0"/>
              <a:t>构建第一个</a:t>
            </a:r>
            <a:r>
              <a:rPr lang="en-US" altLang="zh-CN" dirty="0" smtClean="0"/>
              <a:t>Task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zh-CN" altLang="en-US" dirty="0" smtClean="0"/>
              <a:t>编辑</a:t>
            </a:r>
            <a:r>
              <a:rPr lang="en-US" altLang="zh-CN" dirty="0" err="1" smtClean="0"/>
              <a:t>build.gradle</a:t>
            </a:r>
            <a:r>
              <a:rPr lang="en-US" altLang="zh-CN" dirty="0" smtClean="0"/>
              <a:t>,</a:t>
            </a:r>
            <a:r>
              <a:rPr lang="zh-CN" altLang="en-US" dirty="0" smtClean="0"/>
              <a:t>插入如下代码，创建第一个</a:t>
            </a:r>
            <a:r>
              <a:rPr lang="en-US" altLang="zh-CN" dirty="0" smtClean="0"/>
              <a:t>Task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buNone/>
            </a:pPr>
            <a:r>
              <a:rPr lang="en-US" dirty="0" smtClean="0"/>
              <a:t>  task hello {</a:t>
            </a:r>
            <a:br>
              <a:rPr lang="en-US" dirty="0" smtClean="0"/>
            </a:br>
            <a:r>
              <a:rPr lang="en-US" dirty="0" smtClean="0"/>
              <a:t>      </a:t>
            </a:r>
            <a:r>
              <a:rPr lang="en-US" dirty="0" err="1" smtClean="0"/>
              <a:t>doLast</a:t>
            </a:r>
            <a:r>
              <a:rPr lang="en-US" dirty="0" smtClean="0"/>
              <a:t>{</a:t>
            </a:r>
            <a:br>
              <a:rPr lang="en-US" dirty="0" smtClean="0"/>
            </a:br>
            <a:r>
              <a:rPr lang="en-US" dirty="0" smtClean="0"/>
              <a:t>           </a:t>
            </a:r>
            <a:r>
              <a:rPr lang="en-US" dirty="0" err="1" smtClean="0"/>
              <a:t>println</a:t>
            </a:r>
            <a:r>
              <a:rPr lang="en-US" dirty="0" smtClean="0"/>
              <a:t> "hello world"</a:t>
            </a:r>
            <a:br>
              <a:rPr lang="en-US" dirty="0" smtClean="0"/>
            </a:br>
            <a:r>
              <a:rPr lang="en-US" dirty="0" smtClean="0"/>
              <a:t>      </a:t>
            </a: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}</a:t>
            </a:r>
          </a:p>
          <a:p>
            <a:pPr>
              <a:buNone/>
            </a:pPr>
            <a:endParaRPr lang="zh-CN" altLang="en-US" dirty="0" smtClean="0"/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task——</a:t>
            </a:r>
            <a:r>
              <a:rPr lang="zh-CN" altLang="en-US" dirty="0" smtClean="0"/>
              <a:t>运行第一个</a:t>
            </a:r>
            <a:r>
              <a:rPr lang="en-US" altLang="zh-CN" dirty="0" smtClean="0"/>
              <a:t>task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zh-CN" altLang="en-US" dirty="0" smtClean="0"/>
              <a:t>使用</a:t>
            </a:r>
            <a:r>
              <a:rPr lang="en-US" altLang="zh-CN" dirty="0" err="1" smtClean="0"/>
              <a:t>IntelliJ</a:t>
            </a:r>
            <a:r>
              <a:rPr lang="en-US" altLang="zh-CN" dirty="0" smtClean="0"/>
              <a:t> IDEA</a:t>
            </a:r>
            <a:r>
              <a:rPr lang="zh-CN" altLang="en-US" dirty="0" smtClean="0"/>
              <a:t>自带的控制台，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运行命令 </a:t>
            </a:r>
            <a:r>
              <a:rPr lang="en-US" altLang="zh-CN" dirty="0" err="1" smtClean="0"/>
              <a:t>gradle</a:t>
            </a:r>
            <a:r>
              <a:rPr lang="en-US" altLang="zh-CN" dirty="0" smtClean="0"/>
              <a:t> hello</a:t>
            </a:r>
          </a:p>
          <a:p>
            <a:pPr>
              <a:buNone/>
            </a:pPr>
            <a:endParaRPr lang="zh-CN" altLang="en-US" dirty="0"/>
          </a:p>
        </p:txBody>
      </p:sp>
      <p:pic>
        <p:nvPicPr>
          <p:cNvPr id="4" name="图片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2857496"/>
            <a:ext cx="6643734" cy="3214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TASK——</a:t>
            </a:r>
            <a:r>
              <a:rPr lang="zh-CN" altLang="en-US" dirty="0" smtClean="0"/>
              <a:t>让我们来描述它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 smtClean="0"/>
              <a:t>task hello &lt;&lt; {</a:t>
            </a:r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println</a:t>
            </a:r>
            <a:r>
              <a:rPr lang="en-US" altLang="zh-CN" dirty="0" smtClean="0"/>
              <a:t> “Hello World”</a:t>
            </a:r>
          </a:p>
          <a:p>
            <a:pPr>
              <a:buNone/>
            </a:pPr>
            <a:r>
              <a:rPr lang="en-US" altLang="zh-CN" dirty="0" smtClean="0"/>
              <a:t>}</a:t>
            </a:r>
          </a:p>
          <a:p>
            <a:pPr>
              <a:buNone/>
            </a:pPr>
            <a:r>
              <a:rPr lang="en-US" altLang="zh-CN" dirty="0" smtClean="0"/>
              <a:t>Hello task</a:t>
            </a:r>
            <a:r>
              <a:rPr lang="zh-CN" altLang="en-US" dirty="0" smtClean="0"/>
              <a:t>名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&lt;&lt; </a:t>
            </a:r>
            <a:r>
              <a:rPr lang="zh-CN" altLang="en-US" dirty="0" smtClean="0"/>
              <a:t>表示 </a:t>
            </a:r>
            <a:r>
              <a:rPr lang="en-US" altLang="zh-CN" dirty="0" smtClean="0"/>
              <a:t>{}</a:t>
            </a:r>
            <a:r>
              <a:rPr lang="zh-CN" altLang="en-US" dirty="0" smtClean="0"/>
              <a:t>内语句最后执行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err="1" smtClean="0"/>
              <a:t>p</a:t>
            </a:r>
            <a:r>
              <a:rPr lang="en-US" altLang="zh-CN" dirty="0" err="1" smtClean="0"/>
              <a:t>rintln</a:t>
            </a:r>
            <a:r>
              <a:rPr lang="en-US" altLang="zh-CN" dirty="0" smtClean="0"/>
              <a:t> “Hello World” </a:t>
            </a:r>
            <a:r>
              <a:rPr lang="en-US" altLang="zh-CN" dirty="0" err="1" smtClean="0"/>
              <a:t>println</a:t>
            </a:r>
            <a:r>
              <a:rPr lang="zh-CN" altLang="en-US" dirty="0" smtClean="0"/>
              <a:t>为</a:t>
            </a:r>
            <a:r>
              <a:rPr lang="en-US" altLang="zh-CN" dirty="0" smtClean="0"/>
              <a:t>project</a:t>
            </a:r>
            <a:r>
              <a:rPr lang="zh-CN" altLang="en-US" dirty="0" smtClean="0"/>
              <a:t>定义函数，</a:t>
            </a:r>
            <a:r>
              <a:rPr lang="en-US" altLang="zh-CN" dirty="0" smtClean="0"/>
              <a:t>hello World</a:t>
            </a:r>
            <a:r>
              <a:rPr lang="zh-CN" altLang="en-US" dirty="0" smtClean="0"/>
              <a:t>为参数，函数调用括号可加可不加。</a:t>
            </a:r>
            <a:endParaRPr lang="en-US" altLang="zh-CN" dirty="0" smtClean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跋涉">
  <a:themeElements>
    <a:clrScheme name="跋涉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跋涉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跋涉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197</TotalTime>
  <Words>431</Words>
  <Application>Microsoft Office PowerPoint</Application>
  <PresentationFormat>全屏显示(4:3)</PresentationFormat>
  <Paragraphs>93</Paragraphs>
  <Slides>19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0" baseType="lpstr">
      <vt:lpstr>跋涉</vt:lpstr>
      <vt:lpstr>Gradle构建</vt:lpstr>
      <vt:lpstr>Gradle构建</vt:lpstr>
      <vt:lpstr>Gradle概述</vt:lpstr>
      <vt:lpstr>Gradle概述</vt:lpstr>
      <vt:lpstr>Gradle概述——安装</vt:lpstr>
      <vt:lpstr>Gradle概述——目录结构</vt:lpstr>
      <vt:lpstr>Task——构建第一个Task</vt:lpstr>
      <vt:lpstr>task——运行第一个task</vt:lpstr>
      <vt:lpstr>TASK——让我们来描述它</vt:lpstr>
      <vt:lpstr>TASK——多说点什么吧</vt:lpstr>
      <vt:lpstr>Project</vt:lpstr>
      <vt:lpstr>Project——多项目构建</vt:lpstr>
      <vt:lpstr>PROJECT——多项目构建</vt:lpstr>
      <vt:lpstr>PROJECT——多项目构建</vt:lpstr>
      <vt:lpstr>Dependency&amp;repository</vt:lpstr>
      <vt:lpstr>DEPENDENCY&amp;Repository</vt:lpstr>
      <vt:lpstr>DEPENDENCY&amp;Repository</vt:lpstr>
      <vt:lpstr>DEPENDENCY&amp;Repository</vt:lpstr>
      <vt:lpstr>PLUGIN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Gradle构建</dc:title>
  <dc:creator>dengjianxin</dc:creator>
  <cp:lastModifiedBy>dengjianxin</cp:lastModifiedBy>
  <cp:revision>45</cp:revision>
  <dcterms:created xsi:type="dcterms:W3CDTF">2014-09-17T06:54:31Z</dcterms:created>
  <dcterms:modified xsi:type="dcterms:W3CDTF">2014-09-17T10:12:03Z</dcterms:modified>
</cp:coreProperties>
</file>