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8D2F2-53BB-4FDB-9153-41886AAC65B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4BC6EC-18DD-4FAD-AD1F-CD4BC1EDF8DE}">
      <dgm:prSet phldrT="[文本]"/>
      <dgm:spPr/>
      <dgm:t>
        <a:bodyPr/>
        <a:lstStyle/>
        <a:p>
          <a:r>
            <a:rPr lang="en-US" altLang="zh-CN" dirty="0" smtClean="0"/>
            <a:t>Project</a:t>
          </a:r>
          <a:endParaRPr lang="zh-CN" altLang="en-US" dirty="0"/>
        </a:p>
      </dgm:t>
    </dgm:pt>
    <dgm:pt modelId="{8FB0532D-20D6-447F-A622-DF6D35A4258F}" type="parTrans" cxnId="{408B5D1A-901F-4874-AC1D-81268BBCE334}">
      <dgm:prSet/>
      <dgm:spPr/>
      <dgm:t>
        <a:bodyPr/>
        <a:lstStyle/>
        <a:p>
          <a:endParaRPr lang="zh-CN" altLang="en-US"/>
        </a:p>
      </dgm:t>
    </dgm:pt>
    <dgm:pt modelId="{AABAE140-0329-4FC9-999A-2066C0491CEB}" type="sibTrans" cxnId="{408B5D1A-901F-4874-AC1D-81268BBCE334}">
      <dgm:prSet/>
      <dgm:spPr/>
      <dgm:t>
        <a:bodyPr/>
        <a:lstStyle/>
        <a:p>
          <a:endParaRPr lang="zh-CN" altLang="en-US"/>
        </a:p>
      </dgm:t>
    </dgm:pt>
    <dgm:pt modelId="{0160D556-589F-4354-9313-37CAEB83D87A}">
      <dgm:prSet phldrT="[文本]"/>
      <dgm:spPr/>
      <dgm:t>
        <a:bodyPr/>
        <a:lstStyle/>
        <a:p>
          <a:r>
            <a:rPr lang="en-US" altLang="zh-CN" dirty="0" smtClean="0"/>
            <a:t>Task</a:t>
          </a:r>
          <a:endParaRPr lang="zh-CN" altLang="en-US" dirty="0"/>
        </a:p>
      </dgm:t>
    </dgm:pt>
    <dgm:pt modelId="{92121608-CDE9-4AEB-AA0C-6DDD45606B19}" type="parTrans" cxnId="{9BA5DDD6-EA6B-48BE-BD2F-5168459EE026}">
      <dgm:prSet/>
      <dgm:spPr/>
    </dgm:pt>
    <dgm:pt modelId="{95DE59E6-A6A5-402D-870F-E1413F271CCE}" type="sibTrans" cxnId="{9BA5DDD6-EA6B-48BE-BD2F-5168459EE026}">
      <dgm:prSet/>
      <dgm:spPr/>
    </dgm:pt>
    <dgm:pt modelId="{539DAD0F-84E9-4340-8B41-B8F0B72A197C}" type="pres">
      <dgm:prSet presAssocID="{57B8D2F2-53BB-4FDB-9153-41886AAC65B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F57888-B6FA-4FAA-969D-E7DE56299AAA}" type="pres">
      <dgm:prSet presAssocID="{364BC6EC-18DD-4FAD-AD1F-CD4BC1EDF8D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87384-96BB-40AC-AD2D-9661A9E2ADE8}" type="pres">
      <dgm:prSet presAssocID="{AABAE140-0329-4FC9-999A-2066C0491CEB}" presName="sibTrans" presStyleCnt="0"/>
      <dgm:spPr/>
    </dgm:pt>
    <dgm:pt modelId="{84316FE3-8C3F-45E7-966D-87D9571A7A4C}" type="pres">
      <dgm:prSet presAssocID="{0160D556-589F-4354-9313-37CAEB83D87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517267-C2B0-4FB8-862C-D282E5CE70BA}" type="presOf" srcId="{57B8D2F2-53BB-4FDB-9153-41886AAC65BB}" destId="{539DAD0F-84E9-4340-8B41-B8F0B72A197C}" srcOrd="0" destOrd="0" presId="urn:microsoft.com/office/officeart/2005/8/layout/default"/>
    <dgm:cxn modelId="{953EA695-43C6-43BD-ABE3-2EC77ACFEFB4}" type="presOf" srcId="{0160D556-589F-4354-9313-37CAEB83D87A}" destId="{84316FE3-8C3F-45E7-966D-87D9571A7A4C}" srcOrd="0" destOrd="0" presId="urn:microsoft.com/office/officeart/2005/8/layout/default"/>
    <dgm:cxn modelId="{58F5C597-8618-4B89-B891-E777182FD51E}" type="presOf" srcId="{364BC6EC-18DD-4FAD-AD1F-CD4BC1EDF8DE}" destId="{26F57888-B6FA-4FAA-969D-E7DE56299AAA}" srcOrd="0" destOrd="0" presId="urn:microsoft.com/office/officeart/2005/8/layout/default"/>
    <dgm:cxn modelId="{9BA5DDD6-EA6B-48BE-BD2F-5168459EE026}" srcId="{57B8D2F2-53BB-4FDB-9153-41886AAC65BB}" destId="{0160D556-589F-4354-9313-37CAEB83D87A}" srcOrd="1" destOrd="0" parTransId="{92121608-CDE9-4AEB-AA0C-6DDD45606B19}" sibTransId="{95DE59E6-A6A5-402D-870F-E1413F271CCE}"/>
    <dgm:cxn modelId="{408B5D1A-901F-4874-AC1D-81268BBCE334}" srcId="{57B8D2F2-53BB-4FDB-9153-41886AAC65BB}" destId="{364BC6EC-18DD-4FAD-AD1F-CD4BC1EDF8DE}" srcOrd="0" destOrd="0" parTransId="{8FB0532D-20D6-447F-A622-DF6D35A4258F}" sibTransId="{AABAE140-0329-4FC9-999A-2066C0491CEB}"/>
    <dgm:cxn modelId="{E1067A6D-01BB-4D25-B101-F904A5E6EDDF}" type="presParOf" srcId="{539DAD0F-84E9-4340-8B41-B8F0B72A197C}" destId="{26F57888-B6FA-4FAA-969D-E7DE56299AAA}" srcOrd="0" destOrd="0" presId="urn:microsoft.com/office/officeart/2005/8/layout/default"/>
    <dgm:cxn modelId="{F6D8F8ED-A4B7-402D-AFD6-BBC8B9E1BD83}" type="presParOf" srcId="{539DAD0F-84E9-4340-8B41-B8F0B72A197C}" destId="{76187384-96BB-40AC-AD2D-9661A9E2ADE8}" srcOrd="1" destOrd="0" presId="urn:microsoft.com/office/officeart/2005/8/layout/default"/>
    <dgm:cxn modelId="{86FE6259-465D-43E6-9CBF-562451074AC3}" type="presParOf" srcId="{539DAD0F-84E9-4340-8B41-B8F0B72A197C}" destId="{84316FE3-8C3F-45E7-966D-87D9571A7A4C}" srcOrd="2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859763D-04D2-404A-9BC4-4C19BE8F7084}" type="datetimeFigureOut">
              <a:rPr lang="zh-CN" altLang="en-US" smtClean="0"/>
              <a:pPr/>
              <a:t>2014/9/18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A2B1E98-D0BE-4774-8AC0-B85C23BE6B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shanfx/gradle/blob/master/java.gradl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ushanfx/gradle/blob/master/war.gradl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shanfx/gradle/blob/master/jetty.gradl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org/node/2871" TargetMode="External"/><Relationship Id="rId2" Type="http://schemas.openxmlformats.org/officeDocument/2006/relationships/hyperlink" Target="http://www.gradl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xconf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shanfx/gradle.git" TargetMode="External"/><Relationship Id="rId2" Type="http://schemas.openxmlformats.org/officeDocument/2006/relationships/hyperlink" Target="https://github.com/shushanfx/gradle/tree/master/help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解决入门的问题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285860"/>
            <a:ext cx="4000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TASK——</a:t>
            </a:r>
            <a:r>
              <a:rPr lang="zh-CN" altLang="en-US" dirty="0" smtClean="0"/>
              <a:t>多说点什么吧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Task</a:t>
            </a:r>
            <a:r>
              <a:rPr lang="zh-CN" altLang="en-US" b="1" dirty="0" smtClean="0"/>
              <a:t>之间依赖关系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dirty="0" smtClean="0"/>
              <a:t>task task1 {…}</a:t>
            </a:r>
          </a:p>
          <a:p>
            <a:pPr lvl="1">
              <a:buNone/>
            </a:pPr>
            <a:r>
              <a:rPr lang="en-US" altLang="zh-CN" dirty="0" smtClean="0"/>
              <a:t>* task task2(</a:t>
            </a:r>
            <a:r>
              <a:rPr lang="en-US" altLang="zh-CN" dirty="0" err="1" smtClean="0"/>
              <a:t>dependsOn</a:t>
            </a:r>
            <a:r>
              <a:rPr lang="en-US" altLang="zh-CN" dirty="0" smtClean="0"/>
              <a:t>: task1){}</a:t>
            </a:r>
          </a:p>
          <a:p>
            <a:pPr lvl="1">
              <a:buNone/>
            </a:pPr>
            <a:r>
              <a:rPr lang="en-US" altLang="zh-CN" dirty="0" smtClean="0"/>
              <a:t>* task task2{} task2.dependsOn  task1 </a:t>
            </a:r>
          </a:p>
          <a:p>
            <a:r>
              <a:rPr lang="en-US" altLang="zh-CN" b="1" dirty="0" smtClean="0"/>
              <a:t>Task</a:t>
            </a:r>
            <a:r>
              <a:rPr lang="zh-CN" altLang="en-US" b="1" dirty="0" smtClean="0"/>
              <a:t>生命周期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configuration </a:t>
            </a:r>
            <a:r>
              <a:rPr lang="zh-CN" altLang="en-US" dirty="0" smtClean="0"/>
              <a:t>执行非</a:t>
            </a:r>
            <a:r>
              <a:rPr lang="en-US" altLang="zh-CN" dirty="0" smtClean="0"/>
              <a:t>execution</a:t>
            </a:r>
            <a:r>
              <a:rPr lang="zh-CN" altLang="en-US" dirty="0" smtClean="0"/>
              <a:t>中的代码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execute </a:t>
            </a:r>
            <a:r>
              <a:rPr lang="zh-CN" altLang="en-US" dirty="0" smtClean="0"/>
              <a:t>执行</a:t>
            </a:r>
            <a:r>
              <a:rPr lang="en-US" altLang="zh-CN" b="1" dirty="0" smtClean="0"/>
              <a:t>&lt;&lt; </a:t>
            </a:r>
            <a:r>
              <a:rPr lang="en-US" altLang="zh-CN" b="1" dirty="0" err="1" smtClean="0"/>
              <a:t>doFirst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doLast</a:t>
            </a:r>
            <a:r>
              <a:rPr lang="zh-CN" altLang="en-US" dirty="0" smtClean="0"/>
              <a:t>包裹的代码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4" y="1554162"/>
            <a:ext cx="4205286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强大之处在于它的多项目管理。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项目包括一个或几个项目，但仅包含一个根项目。</a:t>
            </a:r>
            <a:endParaRPr lang="en-US" altLang="zh-CN" dirty="0" smtClean="0"/>
          </a:p>
          <a:p>
            <a:r>
              <a:rPr lang="zh-CN" altLang="en-US" dirty="0" smtClean="0"/>
              <a:t>每个子项目包含一个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，根项目通过</a:t>
            </a:r>
            <a:r>
              <a:rPr lang="en-US" altLang="zh-CN" dirty="0" err="1" smtClean="0"/>
              <a:t>settings.gradle</a:t>
            </a:r>
            <a:r>
              <a:rPr lang="zh-CN" altLang="en-US" dirty="0" smtClean="0"/>
              <a:t>关联子项目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400052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Project——</a:t>
            </a:r>
            <a:r>
              <a:rPr lang="zh-CN" altLang="en-US" dirty="0" smtClean="0"/>
              <a:t>多项目构建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settings.gradle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每个项目均有各自的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配置文件，当项目有共用的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该肿么办呢？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err="1" smtClean="0"/>
              <a:t>allproject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subproject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071678"/>
            <a:ext cx="464347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rootProject.name = '</a:t>
            </a:r>
            <a:r>
              <a:rPr lang="en-US" altLang="zh-CN" sz="2400" dirty="0" err="1" smtClean="0"/>
              <a:t>gradle</a:t>
            </a:r>
            <a:r>
              <a:rPr lang="en-US" altLang="zh-CN" sz="2400" dirty="0" smtClean="0"/>
              <a:t>'</a:t>
            </a:r>
          </a:p>
          <a:p>
            <a:pPr>
              <a:buNone/>
            </a:pPr>
            <a:r>
              <a:rPr lang="en-US" altLang="zh-CN" sz="2400" dirty="0" smtClean="0"/>
              <a:t>include 'subGradle1'</a:t>
            </a:r>
          </a:p>
          <a:p>
            <a:pPr>
              <a:buNone/>
            </a:pPr>
            <a:r>
              <a:rPr lang="en-US" altLang="zh-CN" sz="2400" dirty="0" smtClean="0"/>
              <a:t>include 'subGradle2'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PROJECT——</a:t>
            </a:r>
            <a:r>
              <a:rPr lang="zh-CN" altLang="en-US" dirty="0" smtClean="0"/>
              <a:t>多项目构建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25812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14686"/>
            <a:ext cx="79724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PROJECT——</a:t>
            </a:r>
            <a:r>
              <a:rPr lang="zh-CN" altLang="en-US" dirty="0" smtClean="0"/>
              <a:t>多项目构建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执行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–q hello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8210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Dependency&amp;repository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Dependency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compile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 smtClean="0"/>
              <a:t>testCompile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runtime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 smtClean="0"/>
              <a:t>testRuntime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256"/>
            <a:ext cx="785812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761" y="5438795"/>
            <a:ext cx="7896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86182" y="371475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依赖引用支持多种形式，我们介绍下面这两种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DEPENDENCY&amp;Repository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Repository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Maven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Ivy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Flat Directory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DEPENDENCY&amp;Repository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Maven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78867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71942"/>
            <a:ext cx="78771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852" y="2143116"/>
            <a:ext cx="212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mavenCentral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364331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DEPENDENCY&amp;Repository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Ivy</a:t>
            </a:r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Flat Directory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Maven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Ivy</a:t>
            </a:r>
            <a:r>
              <a:rPr lang="zh-CN" altLang="en-US" dirty="0" smtClean="0"/>
              <a:t>均可使用本地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，比如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8771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5852" y="214311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857760"/>
            <a:ext cx="79724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所谓插件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，就是一系列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集合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个优势</a:t>
            </a:r>
            <a:r>
              <a:rPr lang="zh-CN" altLang="en-US" dirty="0" smtClean="0"/>
              <a:t>就是</a:t>
            </a:r>
            <a:r>
              <a:rPr lang="zh-CN" altLang="en-US" dirty="0" smtClean="0"/>
              <a:t>包含了许多功能强大的插件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下面我们介绍开发中会用到的三个插件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*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编译，测试并生成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* </a:t>
            </a:r>
            <a:r>
              <a:rPr lang="en-US" altLang="zh-CN" dirty="0" smtClean="0"/>
              <a:t>war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，并能生成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* </a:t>
            </a:r>
            <a:r>
              <a:rPr lang="en-US" altLang="zh-CN" dirty="0" smtClean="0"/>
              <a:t>jetty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war</a:t>
            </a:r>
            <a:r>
              <a:rPr lang="zh-CN" altLang="en-US" dirty="0" smtClean="0"/>
              <a:t>，同时嵌入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包，能启动一</a:t>
            </a:r>
            <a:r>
              <a:rPr lang="en-US" altLang="zh-CN" dirty="0" smtClean="0"/>
              <a:t>	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实例进行测试。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dirty="0" smtClean="0"/>
              <a:t>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Task</a:t>
            </a:r>
          </a:p>
          <a:p>
            <a:r>
              <a:rPr lang="en-US" altLang="zh-CN" dirty="0" smtClean="0"/>
              <a:t>Project</a:t>
            </a:r>
          </a:p>
          <a:p>
            <a:r>
              <a:rPr lang="en-US" altLang="zh-CN" dirty="0" smtClean="0"/>
              <a:t>Dependency &amp; Repository</a:t>
            </a:r>
          </a:p>
          <a:p>
            <a:r>
              <a:rPr lang="en-US" altLang="zh-CN" dirty="0" err="1" smtClean="0"/>
              <a:t>Plugin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 smtClean="0"/>
              <a:t>War</a:t>
            </a:r>
          </a:p>
          <a:p>
            <a:pPr lvl="1"/>
            <a:r>
              <a:rPr lang="en-US" altLang="zh-CN" dirty="0" smtClean="0"/>
              <a:t>Jetty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Plugin</a:t>
            </a:r>
            <a:r>
              <a:rPr lang="en-US" altLang="zh-CN" dirty="0" smtClean="0"/>
              <a:t>——java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plugin</a:t>
            </a:r>
            <a:endParaRPr lang="en-US" altLang="zh-CN" dirty="0" smtClean="0"/>
          </a:p>
          <a:p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/>
              <a:t>main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java 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resources </a:t>
            </a:r>
            <a:r>
              <a:rPr lang="zh-CN" altLang="en-US" sz="3000" dirty="0" smtClean="0"/>
              <a:t>存放资源文件，打包时放入代码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test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java 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测试代码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resources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357298"/>
            <a:ext cx="45243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PLUGIn</a:t>
            </a:r>
            <a:r>
              <a:rPr lang="en-US" altLang="zh-CN" dirty="0" smtClean="0"/>
              <a:t>——java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Clean</a:t>
            </a:r>
          </a:p>
          <a:p>
            <a:pPr lvl="1"/>
            <a:r>
              <a:rPr lang="en-US" altLang="zh-CN" dirty="0" smtClean="0"/>
              <a:t>Compile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compileJava,compileTestJava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processResources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processJavaResources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processTestResources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Classes(classes, </a:t>
            </a:r>
            <a:r>
              <a:rPr lang="en-US" altLang="zh-CN" dirty="0" err="1" smtClean="0"/>
              <a:t>testClasses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Test</a:t>
            </a:r>
          </a:p>
          <a:p>
            <a:pPr lvl="1"/>
            <a:r>
              <a:rPr lang="en-US" altLang="zh-CN" dirty="0" smtClean="0"/>
              <a:t>Jar</a:t>
            </a:r>
          </a:p>
          <a:p>
            <a:pPr lvl="1"/>
            <a:r>
              <a:rPr lang="en-US" altLang="zh-CN" dirty="0" smtClean="0"/>
              <a:t>Assemble</a:t>
            </a:r>
          </a:p>
          <a:p>
            <a:pPr lvl="1"/>
            <a:r>
              <a:rPr lang="en-US" altLang="zh-CN" dirty="0" smtClean="0"/>
              <a:t>build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PLUGIn</a:t>
            </a:r>
            <a:r>
              <a:rPr lang="en-US" altLang="zh-CN" dirty="0" smtClean="0"/>
              <a:t>——java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Clean</a:t>
            </a:r>
          </a:p>
          <a:p>
            <a:pPr lvl="1"/>
            <a:r>
              <a:rPr lang="en-US" altLang="zh-CN" dirty="0" smtClean="0"/>
              <a:t>Compile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compileJava,compileTestJava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processResources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processJavaResources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processTestResources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Classes(classes, </a:t>
            </a:r>
            <a:r>
              <a:rPr lang="en-US" altLang="zh-CN" dirty="0" err="1" smtClean="0"/>
              <a:t>testClasses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Test</a:t>
            </a:r>
          </a:p>
          <a:p>
            <a:pPr lvl="1"/>
            <a:r>
              <a:rPr lang="en-US" altLang="zh-CN" dirty="0" smtClean="0"/>
              <a:t>Jar</a:t>
            </a:r>
          </a:p>
          <a:p>
            <a:pPr lvl="1"/>
            <a:r>
              <a:rPr lang="en-US" altLang="zh-CN" dirty="0" smtClean="0"/>
              <a:t>Assemble</a:t>
            </a:r>
          </a:p>
          <a:p>
            <a:pPr lvl="1"/>
            <a:r>
              <a:rPr lang="en-US" altLang="zh-CN" dirty="0" smtClean="0"/>
              <a:t>build</a:t>
            </a:r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571744"/>
            <a:ext cx="4491042" cy="392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plugin</a:t>
            </a:r>
            <a:r>
              <a:rPr lang="en-US" altLang="zh-CN" dirty="0" smtClean="0"/>
              <a:t>-——java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会生成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文件夹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31051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00496" y="2643182"/>
            <a:ext cx="4786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Classes: java</a:t>
            </a:r>
            <a:r>
              <a:rPr lang="zh-CN" altLang="en-US" sz="2000" dirty="0" smtClean="0"/>
              <a:t>类和测试类均放在此处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Libs</a:t>
            </a:r>
            <a:r>
              <a:rPr lang="zh-CN" altLang="en-US" sz="2000" dirty="0" smtClean="0"/>
              <a:t>： 存放生成的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Reports.tests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以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的形式展现测试信息</a:t>
            </a:r>
            <a:endParaRPr lang="en-US" altLang="zh-CN" sz="2000" dirty="0" smtClean="0"/>
          </a:p>
          <a:p>
            <a:r>
              <a:rPr lang="en-US" altLang="zh-CN" sz="2000" dirty="0" smtClean="0"/>
              <a:t>Resources</a:t>
            </a:r>
            <a:r>
              <a:rPr lang="zh-CN" altLang="en-US" sz="2000" dirty="0" smtClean="0"/>
              <a:t>：资源文件存放位置</a:t>
            </a:r>
            <a:endParaRPr lang="en-US" altLang="zh-CN" sz="2000" dirty="0" smtClean="0"/>
          </a:p>
          <a:p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： 存放临时文件，如</a:t>
            </a:r>
            <a:r>
              <a:rPr lang="en-US" altLang="zh-CN" sz="2000" dirty="0" smtClean="0"/>
              <a:t>MANIFEST.MF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71934" y="4572008"/>
            <a:ext cx="3193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演示：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Gradle</a:t>
            </a:r>
            <a:r>
              <a:rPr lang="en-US" altLang="zh-CN" dirty="0" smtClean="0"/>
              <a:t> –b </a:t>
            </a:r>
            <a:r>
              <a:rPr lang="en-US" altLang="zh-CN" dirty="0" err="1" smtClean="0"/>
              <a:t>java.gradle</a:t>
            </a:r>
            <a:r>
              <a:rPr lang="en-US" altLang="zh-CN" dirty="0" smtClean="0"/>
              <a:t> clean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Gradle</a:t>
            </a:r>
            <a:r>
              <a:rPr lang="en-US" altLang="zh-CN" dirty="0" smtClean="0"/>
              <a:t> –b </a:t>
            </a:r>
            <a:r>
              <a:rPr lang="en-US" altLang="zh-CN" dirty="0" err="1" smtClean="0"/>
              <a:t>java.gradle</a:t>
            </a:r>
            <a:r>
              <a:rPr lang="en-US" altLang="zh-CN" dirty="0" smtClean="0"/>
              <a:t> test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Gradle</a:t>
            </a:r>
            <a:r>
              <a:rPr lang="en-US" altLang="zh-CN" dirty="0" smtClean="0"/>
              <a:t> –b </a:t>
            </a:r>
            <a:r>
              <a:rPr lang="en-US" altLang="zh-CN" dirty="0" err="1" smtClean="0"/>
              <a:t>java.gradle</a:t>
            </a:r>
            <a:r>
              <a:rPr lang="en-US" altLang="zh-CN" dirty="0" smtClean="0"/>
              <a:t> build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6357958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 smtClean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github.com/shushanfx/gradle/blob/master/java.gradle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plugin</a:t>
            </a:r>
            <a:r>
              <a:rPr lang="en-US" altLang="zh-CN" dirty="0" smtClean="0"/>
              <a:t>-——war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WAR</a:t>
            </a:r>
            <a:r>
              <a:rPr lang="zh-CN" altLang="en-US" dirty="0" smtClean="0"/>
              <a:t>插件基于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插件的属性和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均被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吸收。不同的是：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WAR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webapp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WAR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task war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task war</a:t>
            </a:r>
            <a:r>
              <a:rPr lang="zh-CN" altLang="en-US" dirty="0" smtClean="0"/>
              <a:t>，会在</a:t>
            </a:r>
            <a:r>
              <a:rPr lang="en-US" altLang="zh-CN" dirty="0" smtClean="0"/>
              <a:t>build/</a:t>
            </a:r>
            <a:r>
              <a:rPr lang="en-US" altLang="zh-CN" dirty="0" err="1" smtClean="0"/>
              <a:t>libs</a:t>
            </a:r>
            <a:r>
              <a:rPr lang="zh-CN" altLang="en-US" dirty="0" smtClean="0"/>
              <a:t>下生成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357694"/>
            <a:ext cx="21050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500570"/>
            <a:ext cx="3524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224" y="635795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实例：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 smtClean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github.com/shushanfx/gradle/blob/master/war.gradle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PLUGIN——JETTY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Jetty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包，新增以下特性：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通过执行</a:t>
            </a:r>
            <a:r>
              <a:rPr lang="en-US" altLang="zh-CN" dirty="0" smtClean="0"/>
              <a:t>task </a:t>
            </a:r>
            <a:r>
              <a:rPr lang="en-US" altLang="zh-CN" dirty="0" err="1" smtClean="0"/>
              <a:t>jettyRun|jettyRunWar</a:t>
            </a:r>
            <a:r>
              <a:rPr lang="zh-CN" altLang="en-US" dirty="0" smtClean="0"/>
              <a:t>，开启一个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实例，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实例的属性可以配置</a:t>
            </a:r>
            <a:r>
              <a:rPr lang="en-US" altLang="zh-CN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 smtClean="0"/>
              <a:t>contextPath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部署地址，默认取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包的名称。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err="1" smtClean="0"/>
              <a:t>httpPort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端口，默认</a:t>
            </a:r>
            <a:r>
              <a:rPr lang="en-US" altLang="zh-CN" dirty="0" smtClean="0"/>
              <a:t>8080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task </a:t>
            </a:r>
            <a:r>
              <a:rPr lang="en-US" altLang="zh-CN" dirty="0" err="1" smtClean="0"/>
              <a:t>jettyStop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关闭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857760"/>
            <a:ext cx="33242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928662" y="5934670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实例：</a:t>
            </a: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github.com/shushanfx/gradle/blob/master/jetty.gradle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4000" b="1" dirty="0" smtClean="0"/>
              <a:t>Thank you!</a:t>
            </a:r>
          </a:p>
          <a:p>
            <a:pPr algn="ctr">
              <a:buNone/>
            </a:pP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Java</a:t>
            </a:r>
            <a:r>
              <a:rPr lang="zh-CN" altLang="en-US" dirty="0" smtClean="0"/>
              <a:t>构建工具的世界里，先有了</a:t>
            </a:r>
            <a:r>
              <a:rPr lang="en-US" dirty="0" smtClean="0"/>
              <a:t>Ant</a:t>
            </a:r>
            <a:r>
              <a:rPr lang="zh-CN" altLang="en-US" dirty="0" smtClean="0"/>
              <a:t>，然后有了</a:t>
            </a:r>
            <a:r>
              <a:rPr lang="en-US" dirty="0" smtClean="0"/>
              <a:t>Maven</a:t>
            </a:r>
            <a:r>
              <a:rPr lang="zh-CN" altLang="en-US" dirty="0" smtClean="0"/>
              <a:t>。</a:t>
            </a:r>
            <a:r>
              <a:rPr lang="en-US" dirty="0" smtClean="0"/>
              <a:t>Maven</a:t>
            </a:r>
            <a:r>
              <a:rPr lang="zh-CN" altLang="en-US" dirty="0" smtClean="0"/>
              <a:t>的</a:t>
            </a:r>
            <a:r>
              <a:rPr lang="en-US" dirty="0" err="1" smtClean="0"/>
              <a:t>CoC</a:t>
            </a:r>
            <a:r>
              <a:rPr lang="en-US" dirty="0" smtClean="0"/>
              <a:t>[1]</a:t>
            </a:r>
            <a:r>
              <a:rPr lang="zh-CN" altLang="en-US" dirty="0" smtClean="0"/>
              <a:t>、依赖管理以及项目构建规则重用性等特点，让</a:t>
            </a:r>
            <a:r>
              <a:rPr lang="en-US" dirty="0" smtClean="0"/>
              <a:t>Maven</a:t>
            </a:r>
            <a:r>
              <a:rPr lang="zh-CN" altLang="en-US" dirty="0" smtClean="0"/>
              <a:t>几乎成为</a:t>
            </a:r>
            <a:r>
              <a:rPr lang="en-US" dirty="0" smtClean="0"/>
              <a:t>Java</a:t>
            </a:r>
            <a:r>
              <a:rPr lang="zh-CN" altLang="en-US" dirty="0" smtClean="0"/>
              <a:t>构建工具的事实标准。然而，冗余的依赖管理配置、复杂并且难以扩展的构建生命周期，都成为使用</a:t>
            </a:r>
            <a:r>
              <a:rPr lang="en-US" dirty="0" smtClean="0"/>
              <a:t>Maven</a:t>
            </a:r>
            <a:r>
              <a:rPr lang="zh-CN" altLang="en-US" dirty="0" smtClean="0"/>
              <a:t>的困扰。</a:t>
            </a:r>
          </a:p>
          <a:p>
            <a:r>
              <a:rPr lang="en-US" u="sng" dirty="0" err="1" smtClean="0">
                <a:hlinkClick r:id="rId2"/>
              </a:rPr>
              <a:t>Gradle</a:t>
            </a:r>
            <a:r>
              <a:rPr lang="zh-CN" altLang="en-US" dirty="0" smtClean="0"/>
              <a:t>作为新的构建工具，获得了</a:t>
            </a:r>
            <a:r>
              <a:rPr lang="en-US" u="sng" dirty="0" smtClean="0">
                <a:hlinkClick r:id="rId3"/>
              </a:rPr>
              <a:t>2010 Springy</a:t>
            </a:r>
            <a:r>
              <a:rPr lang="zh-CN" altLang="en-US" dirty="0" smtClean="0"/>
              <a:t>大奖，并入围了</a:t>
            </a:r>
            <a:r>
              <a:rPr lang="en-US" dirty="0" smtClean="0"/>
              <a:t>2011</a:t>
            </a:r>
            <a:r>
              <a:rPr lang="zh-CN" altLang="en-US" dirty="0" smtClean="0"/>
              <a:t>的</a:t>
            </a:r>
            <a:r>
              <a:rPr lang="en-US" u="sng" dirty="0" err="1" smtClean="0">
                <a:hlinkClick r:id="rId4"/>
              </a:rPr>
              <a:t>Jax</a:t>
            </a:r>
            <a:r>
              <a:rPr lang="zh-CN" altLang="en-US" dirty="0" smtClean="0"/>
              <a:t>最佳</a:t>
            </a:r>
            <a:r>
              <a:rPr lang="en-US" dirty="0" smtClean="0"/>
              <a:t>Java</a:t>
            </a:r>
            <a:r>
              <a:rPr lang="zh-CN" altLang="en-US" dirty="0" smtClean="0"/>
              <a:t>技术发明奖。它是基于</a:t>
            </a:r>
            <a:r>
              <a:rPr lang="en-US" dirty="0" smtClean="0"/>
              <a:t>Groovy</a:t>
            </a:r>
            <a:r>
              <a:rPr lang="zh-CN" altLang="en-US" dirty="0" smtClean="0"/>
              <a:t>语言的构建工具，既保持了</a:t>
            </a:r>
            <a:r>
              <a:rPr lang="en-US" dirty="0" smtClean="0"/>
              <a:t>Maven</a:t>
            </a:r>
            <a:r>
              <a:rPr lang="zh-CN" altLang="en-US" dirty="0" smtClean="0"/>
              <a:t>的优点，又通过使用</a:t>
            </a:r>
            <a:r>
              <a:rPr lang="en-US" dirty="0" smtClean="0"/>
              <a:t>Groovy</a:t>
            </a:r>
            <a:r>
              <a:rPr lang="zh-CN" altLang="en-US" dirty="0" smtClean="0"/>
              <a:t>定义的</a:t>
            </a:r>
            <a:r>
              <a:rPr lang="en-US" dirty="0" smtClean="0"/>
              <a:t>DSL[2]</a:t>
            </a:r>
            <a:r>
              <a:rPr lang="zh-CN" altLang="en-US" dirty="0" smtClean="0"/>
              <a:t>，克服了</a:t>
            </a:r>
            <a:r>
              <a:rPr lang="en-US" dirty="0" smtClean="0"/>
              <a:t> Maven</a:t>
            </a:r>
            <a:r>
              <a:rPr lang="zh-CN" altLang="en-US" dirty="0" smtClean="0"/>
              <a:t>中使用</a:t>
            </a:r>
            <a:r>
              <a:rPr lang="en-US" dirty="0" smtClean="0"/>
              <a:t>XML</a:t>
            </a:r>
            <a:r>
              <a:rPr lang="zh-CN" altLang="en-US" dirty="0" smtClean="0"/>
              <a:t>繁冗以及不灵活等缺点。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143248"/>
            <a:ext cx="8286808" cy="345281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Gradle</a:t>
            </a:r>
            <a:r>
              <a:rPr lang="zh-CN" altLang="en-US" dirty="0" smtClean="0"/>
              <a:t>中有两个基本的概念：</a:t>
            </a:r>
            <a:r>
              <a:rPr lang="en-US" dirty="0" smtClean="0"/>
              <a:t>project</a:t>
            </a:r>
            <a:r>
              <a:rPr lang="zh-CN" altLang="en-US" dirty="0" smtClean="0"/>
              <a:t>和</a:t>
            </a:r>
            <a:r>
              <a:rPr lang="en-US" dirty="0" smtClean="0"/>
              <a:t>task</a:t>
            </a:r>
            <a:r>
              <a:rPr lang="zh-CN" altLang="en-US" dirty="0" smtClean="0"/>
              <a:t>。每个</a:t>
            </a:r>
            <a:r>
              <a:rPr lang="en-US" dirty="0" err="1" smtClean="0"/>
              <a:t>Gradle</a:t>
            </a:r>
            <a:r>
              <a:rPr lang="zh-CN" altLang="en-US" dirty="0" smtClean="0"/>
              <a:t>的构建由一个</a:t>
            </a:r>
            <a:r>
              <a:rPr lang="en-US" dirty="0" smtClean="0"/>
              <a:t>project</a:t>
            </a:r>
            <a:r>
              <a:rPr lang="zh-CN" altLang="en-US" dirty="0" smtClean="0"/>
              <a:t>构成，它代表着需要被构建的组件或者构建的整个项目。每个</a:t>
            </a:r>
            <a:r>
              <a:rPr lang="en-US" dirty="0" smtClean="0"/>
              <a:t>project</a:t>
            </a:r>
            <a:r>
              <a:rPr lang="zh-CN" altLang="en-US" dirty="0" smtClean="0"/>
              <a:t>由一个或者多个</a:t>
            </a:r>
            <a:r>
              <a:rPr lang="en-US" dirty="0" smtClean="0"/>
              <a:t>task</a:t>
            </a:r>
            <a:r>
              <a:rPr lang="zh-CN" altLang="en-US" dirty="0" smtClean="0"/>
              <a:t>组成。</a:t>
            </a:r>
            <a:r>
              <a:rPr lang="en-US" dirty="0" smtClean="0"/>
              <a:t>task</a:t>
            </a:r>
            <a:r>
              <a:rPr lang="zh-CN" altLang="en-US" dirty="0" smtClean="0"/>
              <a:t>代表着</a:t>
            </a:r>
            <a:r>
              <a:rPr lang="en-US" dirty="0" err="1" smtClean="0"/>
              <a:t>Gradle</a:t>
            </a:r>
            <a:r>
              <a:rPr lang="zh-CN" altLang="en-US" dirty="0" smtClean="0"/>
              <a:t>构建过程中可执行的最小单元。例如当构建一个组件时，可能需要先编译、打包、然后再生成文档或者发布等，这其中的每个步骤都可以定义成一个</a:t>
            </a:r>
            <a:r>
              <a:rPr lang="en-US" dirty="0" smtClean="0"/>
              <a:t>task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643042" y="1714488"/>
          <a:ext cx="383381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dirty="0" smtClean="0"/>
              <a:t>概述</a:t>
            </a:r>
            <a:r>
              <a:rPr lang="en-US" altLang="zh-CN" dirty="0" smtClean="0"/>
              <a:t>——</a:t>
            </a:r>
            <a:r>
              <a:rPr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配置环境变量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GRADLE_HOME</a:t>
            </a:r>
          </a:p>
          <a:p>
            <a:pPr lvl="1"/>
            <a:r>
              <a:rPr lang="en-US" altLang="zh-CN" dirty="0" smtClean="0"/>
              <a:t>Path = path;%GRADLE_HOME%\</a:t>
            </a:r>
            <a:r>
              <a:rPr lang="en-US" altLang="zh-CN" dirty="0" smtClean="0"/>
              <a:t>bin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下载地址：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github.com/shushanfx/gradle/tree/master/helper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（打开连接）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项目地址：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 </a:t>
            </a:r>
            <a:r>
              <a:rPr lang="en-US" dirty="0" smtClean="0">
                <a:hlinkClick r:id="rId3"/>
              </a:rPr>
              <a:t>https://github.com/shushanfx/gradle.git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00079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5286388"/>
            <a:ext cx="750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baseline="-25000" dirty="0"/>
              <a:t>使用</a:t>
            </a:r>
            <a:r>
              <a:rPr lang="en-US" altLang="zh-CN" sz="3200" b="1" baseline="-25000" dirty="0" smtClean="0"/>
              <a:t>IDEA</a:t>
            </a:r>
            <a:r>
              <a:rPr lang="zh-CN" altLang="en-US" sz="3200" b="1" baseline="-25000" dirty="0" smtClean="0"/>
              <a:t>生成</a:t>
            </a:r>
            <a:r>
              <a:rPr lang="en-US" altLang="zh-CN" sz="3200" b="1" baseline="-25000" dirty="0" err="1" smtClean="0"/>
              <a:t>Gradle</a:t>
            </a:r>
            <a:r>
              <a:rPr lang="zh-CN" altLang="en-US" sz="3200" b="1" baseline="-25000" dirty="0" smtClean="0"/>
              <a:t>项目，包括两个文件：</a:t>
            </a:r>
            <a:r>
              <a:rPr lang="en-US" altLang="zh-CN" sz="3200" b="1" baseline="-25000" dirty="0" err="1" smtClean="0"/>
              <a:t>build.gradle</a:t>
            </a:r>
            <a:r>
              <a:rPr lang="zh-CN" altLang="en-US" sz="3200" b="1" baseline="-25000" dirty="0" smtClean="0"/>
              <a:t>和</a:t>
            </a:r>
            <a:r>
              <a:rPr lang="en-US" altLang="zh-CN" sz="3200" b="1" baseline="-25000" dirty="0" err="1" smtClean="0"/>
              <a:t>settings.gradle</a:t>
            </a:r>
            <a:r>
              <a:rPr lang="zh-CN" altLang="en-US" sz="3200" b="1" baseline="-25000" dirty="0" smtClean="0"/>
              <a:t>。</a:t>
            </a:r>
            <a:r>
              <a:rPr lang="en-US" altLang="zh-CN" sz="3200" b="1" baseline="-25000" dirty="0" err="1" smtClean="0"/>
              <a:t>Build.gradle</a:t>
            </a:r>
            <a:r>
              <a:rPr lang="zh-CN" altLang="en-US" sz="3200" b="1" baseline="-25000" dirty="0" smtClean="0"/>
              <a:t>负责构建，</a:t>
            </a:r>
            <a:r>
              <a:rPr lang="en-US" altLang="zh-CN" sz="3200" b="1" baseline="-25000" dirty="0" err="1" smtClean="0"/>
              <a:t>settings.gradle</a:t>
            </a:r>
            <a:r>
              <a:rPr lang="zh-CN" altLang="en-US" sz="3200" b="1" baseline="-25000" dirty="0" smtClean="0"/>
              <a:t>负责配置。</a:t>
            </a:r>
            <a:endParaRPr lang="en-US" altLang="zh-CN" sz="3200" b="1" baseline="-25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Task——</a:t>
            </a:r>
            <a:r>
              <a:rPr lang="zh-CN" altLang="en-US" dirty="0" smtClean="0"/>
              <a:t>构建第一个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编辑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,</a:t>
            </a:r>
            <a:r>
              <a:rPr lang="zh-CN" altLang="en-US" dirty="0" smtClean="0"/>
              <a:t>插入如下代码，创建第一个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  task hello {</a:t>
            </a:r>
            <a:br>
              <a:rPr lang="en-US" dirty="0" smtClean="0"/>
            </a:br>
            <a:r>
              <a:rPr lang="en-US" dirty="0" smtClean="0"/>
              <a:t>      </a:t>
            </a:r>
            <a:r>
              <a:rPr lang="en-US" dirty="0" err="1" smtClean="0"/>
              <a:t>doLast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        </a:t>
            </a:r>
            <a:r>
              <a:rPr lang="en-US" dirty="0" err="1" smtClean="0"/>
              <a:t>println</a:t>
            </a:r>
            <a:r>
              <a:rPr lang="en-US" dirty="0" smtClean="0"/>
              <a:t> "hello world"</a:t>
            </a:r>
            <a:br>
              <a:rPr lang="en-US" dirty="0" smtClean="0"/>
            </a:br>
            <a:r>
              <a:rPr lang="en-US" dirty="0" smtClean="0"/>
              <a:t>      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task——</a:t>
            </a:r>
            <a:r>
              <a:rPr lang="zh-CN" altLang="en-US" dirty="0" smtClean="0"/>
              <a:t>运行第一个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IntelliJ</a:t>
            </a:r>
            <a:r>
              <a:rPr lang="en-US" altLang="zh-CN" dirty="0" smtClean="0"/>
              <a:t> IDEA</a:t>
            </a:r>
            <a:r>
              <a:rPr lang="zh-CN" altLang="en-US" dirty="0" smtClean="0"/>
              <a:t>自带的控制台，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运行命令 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hello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664373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TASK——</a:t>
            </a:r>
            <a:r>
              <a:rPr lang="zh-CN" altLang="en-US" dirty="0" smtClean="0"/>
              <a:t>让我们来描述它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task hello &lt;&lt;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 “Hello World”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Hello task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&lt;&lt;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{}</a:t>
            </a:r>
            <a:r>
              <a:rPr lang="zh-CN" altLang="en-US" dirty="0" smtClean="0"/>
              <a:t>内语句最后执行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println</a:t>
            </a:r>
            <a:r>
              <a:rPr lang="en-US" altLang="zh-CN" dirty="0" smtClean="0"/>
              <a:t> “Hello World” </a:t>
            </a:r>
            <a:r>
              <a:rPr lang="en-US" altLang="zh-CN" dirty="0" err="1" smtClean="0"/>
              <a:t>println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定义函数，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为参数，函数调用括号可加可不加。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345</TotalTime>
  <Words>675</Words>
  <Application>Microsoft Office PowerPoint</Application>
  <PresentationFormat>全屏显示(4:3)</PresentationFormat>
  <Paragraphs>157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跋涉</vt:lpstr>
      <vt:lpstr>Gradle构建</vt:lpstr>
      <vt:lpstr>Gradle构建</vt:lpstr>
      <vt:lpstr>Gradle概述</vt:lpstr>
      <vt:lpstr>Gradle概述</vt:lpstr>
      <vt:lpstr>Gradle概述——安装</vt:lpstr>
      <vt:lpstr>Gradle概述——目录结构</vt:lpstr>
      <vt:lpstr>Task——构建第一个Task</vt:lpstr>
      <vt:lpstr>task——运行第一个task</vt:lpstr>
      <vt:lpstr>TASK——让我们来描述它</vt:lpstr>
      <vt:lpstr>TASK——多说点什么吧</vt:lpstr>
      <vt:lpstr>Project</vt:lpstr>
      <vt:lpstr>Project——多项目构建</vt:lpstr>
      <vt:lpstr>PROJECT——多项目构建</vt:lpstr>
      <vt:lpstr>PROJECT——多项目构建</vt:lpstr>
      <vt:lpstr>Dependency&amp;repository</vt:lpstr>
      <vt:lpstr>DEPENDENCY&amp;Repository</vt:lpstr>
      <vt:lpstr>DEPENDENCY&amp;Repository</vt:lpstr>
      <vt:lpstr>DEPENDENCY&amp;Repository</vt:lpstr>
      <vt:lpstr>PLUGIN</vt:lpstr>
      <vt:lpstr>Plugin——java</vt:lpstr>
      <vt:lpstr>PLUGIn——java</vt:lpstr>
      <vt:lpstr>PLUGIn——java</vt:lpstr>
      <vt:lpstr>plugin-——java</vt:lpstr>
      <vt:lpstr>plugin-——war</vt:lpstr>
      <vt:lpstr>PLUGIN——JETTY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Gradle构建</dc:title>
  <dc:creator>dengjianxin</dc:creator>
  <cp:lastModifiedBy>dengjianxin</cp:lastModifiedBy>
  <cp:revision>70</cp:revision>
  <dcterms:created xsi:type="dcterms:W3CDTF">2014-09-17T06:54:31Z</dcterms:created>
  <dcterms:modified xsi:type="dcterms:W3CDTF">2014-09-18T04:46:07Z</dcterms:modified>
</cp:coreProperties>
</file>