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xlsx" ContentType="application/vnd.openxmlformats-officedocument.spreadsheetml.sheet"/>
  <Default Extension="emf" ContentType="image/x-emf"/>
  <Override PartName="/docProps/app.xml" ContentType="application/vnd.openxmlformats-officedocument.extended-properties+xml"/>
  <Override PartName="/docProps/core.xml" ContentType="application/vnd.openxmlformats-package.core-propertie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27.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presentation.xml" ContentType="application/vnd.openxmlformats-officedocument.presentationml.presentation.main+xml"/>
  <Override PartName="/ppt/presProps.xml" ContentType="application/vnd.openxmlformats-officedocument.presentationml.presProp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package/2006/relationships/metadata/thumbnail" Target="docProps/thumbnail.jpeg" /></Relationships>
</file>

<file path=ppt/presentation.xml><?xml version="1.0" encoding="utf-8"?>
<!--Generated by Aspose.Slides for .NET 22.7-->
<p:presentation xmlns:r="http://schemas.openxmlformats.org/officeDocument/2006/relationships" xmlns:a="http://schemas.openxmlformats.org/drawingml/2006/main" xmlns:p="http://schemas.openxmlformats.org/presentationml/2006/main" saveSubsetFonts="1">
  <p:sldMasterIdLst>
    <p:sldMasterId id="2147483648" r:id="rId1"/>
  </p:sldMasterIdLst>
  <p:sldIdLst>
    <p:sldId id="258" r:id="rId2"/>
    <p:sldId id="260" r:id="rId3"/>
    <p:sldId id="262" r:id="rId4"/>
    <p:sldId id="264" r:id="rId5"/>
    <p:sldId id="266" r:id="rId6"/>
    <p:sldId id="268" r:id="rId7"/>
    <p:sldId id="270" r:id="rId8"/>
    <p:sldId id="272" r:id="rId9"/>
    <p:sldId id="274" r:id="rId10"/>
    <p:sldId id="276" r:id="rId11"/>
    <p:sldId id="278" r:id="rId12"/>
    <p:sldId id="280" r:id="rId13"/>
    <p:sldId id="282" r:id="rId14"/>
    <p:sldId id="284" r:id="rId15"/>
    <p:sldId id="286" r:id="rId16"/>
    <p:sldId id="288" r:id="rId17"/>
    <p:sldId id="290" r:id="rId18"/>
    <p:sldId id="292" r:id="rId19"/>
    <p:sldId id="294" r:id="rId20"/>
    <p:sldId id="296" r:id="rId21"/>
    <p:sldId id="298" r:id="rId22"/>
    <p:sldId id="300" r:id="rId23"/>
    <p:sldId id="302" r:id="rId24"/>
    <p:sldId id="304" r:id="rId25"/>
    <p:sldId id="306" r:id="rId26"/>
    <p:sldId id="308" r:id="rId27"/>
    <p:sldId id="310" r:id="rId28"/>
    <p:sldId id="312" r:id="rId29"/>
    <p:sldId id="314" r:id="rId30"/>
    <p:sldId id="316" r:id="rId31"/>
    <p:sldId id="318" r:id="rId32"/>
    <p:sldId id="320" r:id="rId33"/>
    <p:sldId id="322" r:id="rId34"/>
    <p:sldId id="324" r:id="rId35"/>
    <p:sldId id="326" r:id="rId36"/>
  </p:sldIdLst>
  <p:sldSz cx="12192120" cy="6858000"/>
  <p:notesSz cx="6858000" cy="9144000"/>
  <p:custDataLst>
    <p:tags r:id="rId37"/>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 uri="{1BD7E111-0CB8-44D6-8891-C1BB2F81B7CC}">
      <p1710:readonlyRecommended xmlns:p1710="http://schemas.microsoft.com/office/powerpoint/2017/10/main" val="0"/>
    </p:ext>
  </p:extLst>
</p:presentationPr>
</file>

<file path=ppt/tableStyles.xml><?xml version="1.0" encoding="utf-8"?>
<a:tblStyleLst xmlns:r="http://schemas.openxmlformats.org/officeDocument/2006/relationships"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showOutlineIcons="0" horzBarState="maximized">
    <p:restoredLeft sz="16000"/>
    <p:restoredTop sz="0"/>
  </p:normalViewPr>
  <p:slideViewPr>
    <p:cSldViewPr>
      <p:cViewPr>
        <p:scale>
          <a:sx n="73" d="100"/>
          <a:sy n="73" d="100"/>
        </p:scale>
        <p:origin x="0" y="0"/>
      </p:cViewPr>
    </p:cSldViewPr>
  </p:slideViewPr>
  <p:notesViewPr>
    <p:cSldViewPr>
      <p:cViewPr>
        <p:scale>
          <a:sx n="1" d="100"/>
          <a:sy n="1" d="100"/>
        </p:scale>
        <p:origin x="0" y="0"/>
      </p:cViewPr>
    </p:cSldViewPr>
  </p:notesViewPr>
</p:viewPr>
</file>

<file path=ppt/_rels/presentation.xml.rels>&#65279;<?xml version="1.0" encoding="utf-8" standalone="yes"?><Relationships xmlns="http://schemas.openxmlformats.org/package/2006/relationships"><Relationship Id="rId1" Type="http://schemas.openxmlformats.org/officeDocument/2006/relationships/slideMaster" Target="slideMasters/slideMaster1.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 Type="http://schemas.openxmlformats.org/officeDocument/2006/relationships/slide" Target="slides/slide1.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 Type="http://schemas.openxmlformats.org/officeDocument/2006/relationships/slide" Target="slides/slide2.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tags" Target="tags/tag1.xml" /><Relationship Id="rId38" Type="http://schemas.openxmlformats.org/officeDocument/2006/relationships/presProps" Target="presProps.xml" /><Relationship Id="rId39" Type="http://schemas.openxmlformats.org/officeDocument/2006/relationships/viewProps" Target="viewProps.xml" /><Relationship Id="rId4" Type="http://schemas.openxmlformats.org/officeDocument/2006/relationships/slide" Target="slides/slide3.xml" /><Relationship Id="rId40" Type="http://schemas.openxmlformats.org/officeDocument/2006/relationships/theme" Target="theme/theme1.xml" /><Relationship Id="rId41" Type="http://schemas.openxmlformats.org/officeDocument/2006/relationships/tableStyles" Target="tableStyles.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s>
</file>

<file path=ppt/charts/_rels/chart1.xml.rels>&#65279;<?xml version="1.0" encoding="utf-8" standalone="yes"?><Relationships xmlns="http://schemas.openxmlformats.org/package/2006/relationships"><Relationship Id="rId1" Type="http://schemas.openxmlformats.org/officeDocument/2006/relationships/package" Target="../embeddings/Microsoft_Excel_Worksheet1.xlsx" /></Relationships>
</file>

<file path=ppt/charts/_rels/chart10.xml.rels>&#65279;<?xml version="1.0" encoding="utf-8" standalone="yes"?><Relationships xmlns="http://schemas.openxmlformats.org/package/2006/relationships"><Relationship Id="rId1" Type="http://schemas.openxmlformats.org/officeDocument/2006/relationships/package" Target="../embeddings/Microsoft_Excel_Worksheet10.xlsx" /></Relationships>
</file>

<file path=ppt/charts/_rels/chart11.xml.rels>&#65279;<?xml version="1.0" encoding="utf-8" standalone="yes"?><Relationships xmlns="http://schemas.openxmlformats.org/package/2006/relationships"><Relationship Id="rId1" Type="http://schemas.openxmlformats.org/officeDocument/2006/relationships/package" Target="../embeddings/Microsoft_Excel_Worksheet11.xlsx" /></Relationships>
</file>

<file path=ppt/charts/_rels/chart12.xml.rels>&#65279;<?xml version="1.0" encoding="utf-8" standalone="yes"?><Relationships xmlns="http://schemas.openxmlformats.org/package/2006/relationships"><Relationship Id="rId1" Type="http://schemas.openxmlformats.org/officeDocument/2006/relationships/package" Target="../embeddings/Microsoft_Excel_Worksheet12.xlsx" /></Relationships>
</file>

<file path=ppt/charts/_rels/chart13.xml.rels>&#65279;<?xml version="1.0" encoding="utf-8" standalone="yes"?><Relationships xmlns="http://schemas.openxmlformats.org/package/2006/relationships"><Relationship Id="rId1" Type="http://schemas.openxmlformats.org/officeDocument/2006/relationships/package" Target="../embeddings/Microsoft_Excel_Worksheet13.xlsx" /></Relationships>
</file>

<file path=ppt/charts/_rels/chart14.xml.rels>&#65279;<?xml version="1.0" encoding="utf-8" standalone="yes"?><Relationships xmlns="http://schemas.openxmlformats.org/package/2006/relationships"><Relationship Id="rId1" Type="http://schemas.openxmlformats.org/officeDocument/2006/relationships/package" Target="../embeddings/Microsoft_Excel_Worksheet14.xlsx" /></Relationships>
</file>

<file path=ppt/charts/_rels/chart15.xml.rels>&#65279;<?xml version="1.0" encoding="utf-8" standalone="yes"?><Relationships xmlns="http://schemas.openxmlformats.org/package/2006/relationships"><Relationship Id="rId1" Type="http://schemas.openxmlformats.org/officeDocument/2006/relationships/package" Target="../embeddings/Microsoft_Excel_Worksheet15.xlsx" /></Relationships>
</file>

<file path=ppt/charts/_rels/chart16.xml.rels>&#65279;<?xml version="1.0" encoding="utf-8" standalone="yes"?><Relationships xmlns="http://schemas.openxmlformats.org/package/2006/relationships"><Relationship Id="rId1" Type="http://schemas.openxmlformats.org/officeDocument/2006/relationships/package" Target="../embeddings/Microsoft_Excel_Worksheet16.xlsx" /></Relationships>
</file>

<file path=ppt/charts/_rels/chart17.xml.rels>&#65279;<?xml version="1.0" encoding="utf-8" standalone="yes"?><Relationships xmlns="http://schemas.openxmlformats.org/package/2006/relationships"><Relationship Id="rId1" Type="http://schemas.openxmlformats.org/officeDocument/2006/relationships/package" Target="../embeddings/Microsoft_Excel_Worksheet17.xlsx" /></Relationships>
</file>

<file path=ppt/charts/_rels/chart18.xml.rels>&#65279;<?xml version="1.0" encoding="utf-8" standalone="yes"?><Relationships xmlns="http://schemas.openxmlformats.org/package/2006/relationships"><Relationship Id="rId1" Type="http://schemas.openxmlformats.org/officeDocument/2006/relationships/package" Target="../embeddings/Microsoft_Excel_Worksheet18.xlsx" /></Relationships>
</file>

<file path=ppt/charts/_rels/chart19.xml.rels>&#65279;<?xml version="1.0" encoding="utf-8" standalone="yes"?><Relationships xmlns="http://schemas.openxmlformats.org/package/2006/relationships"><Relationship Id="rId1" Type="http://schemas.openxmlformats.org/officeDocument/2006/relationships/package" Target="../embeddings/Microsoft_Excel_Worksheet19.xlsx" /></Relationships>
</file>

<file path=ppt/charts/_rels/chart2.xml.rels>&#65279;<?xml version="1.0" encoding="utf-8" standalone="yes"?><Relationships xmlns="http://schemas.openxmlformats.org/package/2006/relationships"><Relationship Id="rId1" Type="http://schemas.openxmlformats.org/officeDocument/2006/relationships/package" Target="../embeddings/Microsoft_Excel_Worksheet2.xlsx" /></Relationships>
</file>

<file path=ppt/charts/_rels/chart20.xml.rels>&#65279;<?xml version="1.0" encoding="utf-8" standalone="yes"?><Relationships xmlns="http://schemas.openxmlformats.org/package/2006/relationships"><Relationship Id="rId1" Type="http://schemas.openxmlformats.org/officeDocument/2006/relationships/package" Target="../embeddings/Microsoft_Excel_Worksheet20.xlsx" /></Relationships>
</file>

<file path=ppt/charts/_rels/chart21.xml.rels>&#65279;<?xml version="1.0" encoding="utf-8" standalone="yes"?><Relationships xmlns="http://schemas.openxmlformats.org/package/2006/relationships"><Relationship Id="rId1" Type="http://schemas.openxmlformats.org/officeDocument/2006/relationships/package" Target="../embeddings/Microsoft_Excel_Worksheet21.xlsx" /></Relationships>
</file>

<file path=ppt/charts/_rels/chart22.xml.rels>&#65279;<?xml version="1.0" encoding="utf-8" standalone="yes"?><Relationships xmlns="http://schemas.openxmlformats.org/package/2006/relationships"><Relationship Id="rId1" Type="http://schemas.openxmlformats.org/officeDocument/2006/relationships/package" Target="../embeddings/Microsoft_Excel_Worksheet22.xlsx" /></Relationships>
</file>

<file path=ppt/charts/_rels/chart23.xml.rels>&#65279;<?xml version="1.0" encoding="utf-8" standalone="yes"?><Relationships xmlns="http://schemas.openxmlformats.org/package/2006/relationships"><Relationship Id="rId1" Type="http://schemas.openxmlformats.org/officeDocument/2006/relationships/package" Target="../embeddings/Microsoft_Excel_Worksheet23.xlsx" /></Relationships>
</file>

<file path=ppt/charts/_rels/chart24.xml.rels>&#65279;<?xml version="1.0" encoding="utf-8" standalone="yes"?><Relationships xmlns="http://schemas.openxmlformats.org/package/2006/relationships"><Relationship Id="rId1" Type="http://schemas.openxmlformats.org/officeDocument/2006/relationships/package" Target="../embeddings/Microsoft_Excel_Worksheet24.xlsx" /></Relationships>
</file>

<file path=ppt/charts/_rels/chart25.xml.rels>&#65279;<?xml version="1.0" encoding="utf-8" standalone="yes"?><Relationships xmlns="http://schemas.openxmlformats.org/package/2006/relationships"><Relationship Id="rId1" Type="http://schemas.openxmlformats.org/officeDocument/2006/relationships/package" Target="../embeddings/Microsoft_Excel_Worksheet25.xlsx" /></Relationships>
</file>

<file path=ppt/charts/_rels/chart26.xml.rels>&#65279;<?xml version="1.0" encoding="utf-8" standalone="yes"?><Relationships xmlns="http://schemas.openxmlformats.org/package/2006/relationships"><Relationship Id="rId1" Type="http://schemas.openxmlformats.org/officeDocument/2006/relationships/package" Target="../embeddings/Microsoft_Excel_Worksheet26.xlsx" /></Relationships>
</file>

<file path=ppt/charts/_rels/chart27.xml.rels>&#65279;<?xml version="1.0" encoding="utf-8" standalone="yes"?><Relationships xmlns="http://schemas.openxmlformats.org/package/2006/relationships"><Relationship Id="rId1" Type="http://schemas.openxmlformats.org/officeDocument/2006/relationships/package" Target="../embeddings/Microsoft_Excel_Worksheet27.xlsx" /></Relationships>
</file>

<file path=ppt/charts/_rels/chart3.xml.rels>&#65279;<?xml version="1.0" encoding="utf-8" standalone="yes"?><Relationships xmlns="http://schemas.openxmlformats.org/package/2006/relationships"><Relationship Id="rId1" Type="http://schemas.openxmlformats.org/officeDocument/2006/relationships/package" Target="../embeddings/Microsoft_Excel_Worksheet3.xlsx" /></Relationships>
</file>

<file path=ppt/charts/_rels/chart4.xml.rels>&#65279;<?xml version="1.0" encoding="utf-8" standalone="yes"?><Relationships xmlns="http://schemas.openxmlformats.org/package/2006/relationships"><Relationship Id="rId1" Type="http://schemas.openxmlformats.org/officeDocument/2006/relationships/package" Target="../embeddings/Microsoft_Excel_Worksheet4.xlsx" /></Relationships>
</file>

<file path=ppt/charts/_rels/chart5.xml.rels>&#65279;<?xml version="1.0" encoding="utf-8" standalone="yes"?><Relationships xmlns="http://schemas.openxmlformats.org/package/2006/relationships"><Relationship Id="rId1" Type="http://schemas.openxmlformats.org/officeDocument/2006/relationships/package" Target="../embeddings/Microsoft_Excel_Worksheet5.xlsx" /></Relationships>
</file>

<file path=ppt/charts/_rels/chart6.xml.rels>&#65279;<?xml version="1.0" encoding="utf-8" standalone="yes"?><Relationships xmlns="http://schemas.openxmlformats.org/package/2006/relationships"><Relationship Id="rId1" Type="http://schemas.openxmlformats.org/officeDocument/2006/relationships/package" Target="../embeddings/Microsoft_Excel_Worksheet6.xlsx" /></Relationships>
</file>

<file path=ppt/charts/_rels/chart7.xml.rels>&#65279;<?xml version="1.0" encoding="utf-8" standalone="yes"?><Relationships xmlns="http://schemas.openxmlformats.org/package/2006/relationships"><Relationship Id="rId1" Type="http://schemas.openxmlformats.org/officeDocument/2006/relationships/package" Target="../embeddings/Microsoft_Excel_Worksheet7.xlsx" /></Relationships>
</file>

<file path=ppt/charts/_rels/chart8.xml.rels>&#65279;<?xml version="1.0" encoding="utf-8" standalone="yes"?><Relationships xmlns="http://schemas.openxmlformats.org/package/2006/relationships"><Relationship Id="rId1" Type="http://schemas.openxmlformats.org/officeDocument/2006/relationships/package" Target="../embeddings/Microsoft_Excel_Worksheet8.xlsx" /></Relationships>
</file>

<file path=ppt/charts/_rels/chart9.xml.rels>&#65279;<?xml version="1.0" encoding="utf-8" standalone="yes"?><Relationships xmlns="http://schemas.openxmlformats.org/package/2006/relationships"><Relationship Id="rId1" Type="http://schemas.openxmlformats.org/officeDocument/2006/relationships/package" Target="../embeddings/Microsoft_Excel_Worksheet9.xlsx" /></Relationships>
</file>

<file path=ppt/charts/chart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Sheet1!$A$2:$A$14</c:f>
              <c:numCache>
                <c:formatCode>General</c:formatCode>
                <c:ptCount val="13"/>
                <c:pt idx="0">
                  <c:v>2018</c:v>
                </c:pt>
                <c:pt idx="1">
                  <c:v>2019</c:v>
                </c:pt>
                <c:pt idx="2">
                  <c:v>2020</c:v>
                </c:pt>
                <c:pt idx="3">
                  <c:v>2021</c:v>
                </c:pt>
                <c:pt idx="4">
                  <c:v>2022</c:v>
                </c:pt>
                <c:pt idx="5">
                  <c:v>2023</c:v>
                </c:pt>
                <c:pt idx="6">
                  <c:v>2024</c:v>
                </c:pt>
                <c:pt idx="7">
                  <c:v>2025</c:v>
                </c:pt>
                <c:pt idx="8">
                  <c:v>2026</c:v>
                </c:pt>
                <c:pt idx="9">
                  <c:v>2027</c:v>
                </c:pt>
                <c:pt idx="10">
                  <c:v>2028</c:v>
                </c:pt>
                <c:pt idx="11">
                  <c:v>2029</c:v>
                </c:pt>
                <c:pt idx="12">
                  <c:v>2030</c:v>
                </c:pt>
              </c:numCache>
            </c:numRef>
          </c:cat>
          <c:val>
            <c:numRef>
              <c:f>Sheet1!$B$2:$B$14</c:f>
              <c:numCache>
                <c:ptCount val="13"/>
                <c:pt idx="0">
                  <c:v>877.29</c:v>
                </c:pt>
                <c:pt idx="1">
                  <c:v>910.1</c:v>
                </c:pt>
                <c:pt idx="2">
                  <c:v>922.58</c:v>
                </c:pt>
                <c:pt idx="3">
                  <c:v>988.31</c:v>
                </c:pt>
                <c:pt idx="4">
                  <c:v>942.39</c:v>
                </c:pt>
                <c:pt idx="5">
                  <c:v>981.17</c:v>
                </c:pt>
                <c:pt idx="6">
                  <c:v>976.02</c:v>
                </c:pt>
                <c:pt idx="7">
                  <c:v>1004.33</c:v>
                </c:pt>
                <c:pt idx="8">
                  <c:v>1032.52</c:v>
                </c:pt>
                <c:pt idx="9">
                  <c:v>1063.25</c:v>
                </c:pt>
                <c:pt idx="10">
                  <c:v>1094.11</c:v>
                </c:pt>
                <c:pt idx="11">
                  <c:v>1125.28</c:v>
                </c:pt>
                <c:pt idx="12">
                  <c:v>1153.7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the consumer electronics market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2021</c:v>
                </c:pt>
                <c:pt idx="1">
                  <c:v>2022</c:v>
                </c:pt>
                <c:pt idx="2">
                  <c:v>2023*</c:v>
                </c:pt>
                <c:pt idx="3">
                  <c:v>2024*</c:v>
                </c:pt>
                <c:pt idx="4">
                  <c:v>2025*</c:v>
                </c:pt>
                <c:pt idx="5">
                  <c:v>2026*</c:v>
                </c:pt>
                <c:pt idx="6">
                  <c:v>2027*</c:v>
                </c:pt>
              </c:strCache>
            </c:strRef>
          </c:cat>
          <c:val>
            <c:numRef>
              <c:f>Sheet1!$B$2:$B$8</c:f>
              <c:numCache>
                <c:ptCount val="7"/>
                <c:pt idx="0">
                  <c:v>0.04</c:v>
                </c:pt>
                <c:pt idx="1">
                  <c:v>0.05</c:v>
                </c:pt>
                <c:pt idx="2">
                  <c:v>0.08</c:v>
                </c:pt>
                <c:pt idx="3">
                  <c:v>0.13</c:v>
                </c:pt>
                <c:pt idx="4">
                  <c:v>0.21</c:v>
                </c:pt>
                <c:pt idx="5">
                  <c:v>0.3</c:v>
                </c:pt>
                <c:pt idx="6">
                  <c:v>0.39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Unit shipment share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Apple</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Sheet1!$B$2:$B$19</c:f>
              <c:numCache>
                <c:ptCount val="18"/>
                <c:pt idx="0">
                  <c:v>3.3</c:v>
                </c:pt>
                <c:pt idx="1">
                  <c:v>13.8</c:v>
                </c:pt>
                <c:pt idx="2">
                  <c:v>25.1</c:v>
                </c:pt>
                <c:pt idx="3">
                  <c:v>47.5</c:v>
                </c:pt>
                <c:pt idx="4">
                  <c:v>93.1</c:v>
                </c:pt>
                <c:pt idx="5">
                  <c:v>135.9</c:v>
                </c:pt>
                <c:pt idx="6">
                  <c:v>153.4</c:v>
                </c:pt>
                <c:pt idx="7">
                  <c:v>192.7</c:v>
                </c:pt>
                <c:pt idx="8">
                  <c:v>231.5</c:v>
                </c:pt>
                <c:pt idx="9">
                  <c:v>215.4</c:v>
                </c:pt>
                <c:pt idx="10">
                  <c:v>215.8</c:v>
                </c:pt>
                <c:pt idx="11">
                  <c:v>208.8</c:v>
                </c:pt>
                <c:pt idx="12">
                  <c:v>191</c:v>
                </c:pt>
                <c:pt idx="13">
                  <c:v>203.4</c:v>
                </c:pt>
                <c:pt idx="14">
                  <c:v>235.7</c:v>
                </c:pt>
                <c:pt idx="15">
                  <c:v>226.3</c:v>
                </c:pt>
                <c:pt idx="16">
                  <c:v>234.3</c:v>
                </c:pt>
                <c:pt idx="17">
                  <c:v>232.1</c:v>
                </c:pt>
              </c:numCache>
            </c:numRef>
          </c:val>
        </c:ser>
        <c:ser>
          <c:idx val="1"/>
          <c:order val="1"/>
          <c:tx>
            <c:strRef>
              <c:f>Sheet1!$C$1</c:f>
              <c:strCache>
                <c:ptCount val="1"/>
                <c:pt idx="0">
                  <c:v>Samsung</c:v>
                </c:pt>
              </c:strCache>
            </c:strRef>
          </c:tx>
          <c:spPr>
            <a:solidFill>
              <a:srgbClr val="0F283E"/>
            </a:solidFill>
            <a:ln>
              <a:solidFill>
                <a:srgbClr val="0F283E"/>
              </a:solidFill>
            </a:ln>
          </c:spPr>
          <c:invertIfNegative val="0"/>
          <c:dLbls>
            <c:dLbl>
              <c:idx val="0"/>
              <c:delete val="1"/>
              <c:txPr>
                <a:bodyPr/>
                <a:p>
                  <a:pPr>
                    <a:defRPr smtId="4294967295">
                      <a:noFill/>
                    </a:defRPr>
                  </a:pPr>
                  <a:endParaRPr smtId="4294967295">
                    <a:noFill/>
                  </a:endParaRPr>
                </a:p>
              </c:txPr>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Sheet1!$C$2:$C$19</c:f>
              <c:numCache>
                <c:ptCount val="18"/>
                <c:pt idx="1">
                  <c:v>5.4</c:v>
                </c:pt>
                <c:pt idx="2">
                  <c:v>5.5</c:v>
                </c:pt>
                <c:pt idx="3">
                  <c:v>22.9</c:v>
                </c:pt>
                <c:pt idx="4">
                  <c:v>94.2</c:v>
                </c:pt>
                <c:pt idx="5">
                  <c:v>219.7</c:v>
                </c:pt>
                <c:pt idx="6">
                  <c:v>316.4</c:v>
                </c:pt>
                <c:pt idx="7">
                  <c:v>318.2</c:v>
                </c:pt>
                <c:pt idx="8">
                  <c:v>320.9</c:v>
                </c:pt>
                <c:pt idx="9">
                  <c:v>311.4</c:v>
                </c:pt>
                <c:pt idx="10">
                  <c:v>317.7</c:v>
                </c:pt>
                <c:pt idx="11">
                  <c:v>292.3</c:v>
                </c:pt>
                <c:pt idx="12">
                  <c:v>295.8</c:v>
                </c:pt>
                <c:pt idx="13">
                  <c:v>256.6</c:v>
                </c:pt>
                <c:pt idx="14">
                  <c:v>272</c:v>
                </c:pt>
                <c:pt idx="15">
                  <c:v>262.2</c:v>
                </c:pt>
                <c:pt idx="16">
                  <c:v>226.7</c:v>
                </c:pt>
                <c:pt idx="17">
                  <c:v>223.4</c:v>
                </c:pt>
              </c:numCache>
            </c:numRef>
          </c:val>
        </c:ser>
        <c:ser>
          <c:idx val="2"/>
          <c:order val="2"/>
          <c:tx>
            <c:strRef>
              <c:f>Sheet1!$D$1</c:f>
              <c:strCache>
                <c:ptCount val="1"/>
                <c:pt idx="0">
                  <c:v>Xiaomi</c:v>
                </c:pt>
              </c:strCache>
            </c:strRef>
          </c:tx>
          <c:spPr>
            <a:solidFill>
              <a:srgbClr val="BABABA"/>
            </a:solidFill>
            <a:ln>
              <a:solidFill>
                <a:srgbClr val="BABABA"/>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Sheet1!$D$2:$D$19</c:f>
              <c:numCache>
                <c:ptCount val="18"/>
                <c:pt idx="7">
                  <c:v>57.7</c:v>
                </c:pt>
                <c:pt idx="8">
                  <c:v>70.8</c:v>
                </c:pt>
                <c:pt idx="9">
                  <c:v>53</c:v>
                </c:pt>
                <c:pt idx="10">
                  <c:v>92.7</c:v>
                </c:pt>
                <c:pt idx="11">
                  <c:v>122.6</c:v>
                </c:pt>
                <c:pt idx="12">
                  <c:v>125.6</c:v>
                </c:pt>
                <c:pt idx="13">
                  <c:v>147.8</c:v>
                </c:pt>
                <c:pt idx="14">
                  <c:v>191</c:v>
                </c:pt>
                <c:pt idx="15">
                  <c:v>153.2</c:v>
                </c:pt>
                <c:pt idx="16">
                  <c:v>146</c:v>
                </c:pt>
                <c:pt idx="17">
                  <c:v>168.5</c:v>
                </c:pt>
              </c:numCache>
            </c:numRef>
          </c:val>
        </c:ser>
        <c:ser>
          <c:idx val="3"/>
          <c:order val="3"/>
          <c:tx>
            <c:strRef>
              <c:f>Sheet1!$E$1</c:f>
              <c:strCache>
                <c:ptCount val="1"/>
                <c:pt idx="0">
                  <c:v>Huawei</c:v>
                </c:pt>
              </c:strCache>
            </c:strRef>
          </c:tx>
          <c:spPr>
            <a:solidFill>
              <a:srgbClr val="A60B0B"/>
            </a:solidFill>
            <a:ln>
              <a:solidFill>
                <a:srgbClr val="A60B0B"/>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Sheet1!$E$2:$E$14</c:f>
              <c:numCache>
                <c:ptCount val="13"/>
                <c:pt idx="5">
                  <c:v>29.1</c:v>
                </c:pt>
                <c:pt idx="6">
                  <c:v>49</c:v>
                </c:pt>
                <c:pt idx="7">
                  <c:v>73.8</c:v>
                </c:pt>
                <c:pt idx="8">
                  <c:v>107</c:v>
                </c:pt>
                <c:pt idx="9">
                  <c:v>139.3</c:v>
                </c:pt>
                <c:pt idx="10">
                  <c:v>154.2</c:v>
                </c:pt>
                <c:pt idx="11">
                  <c:v>206</c:v>
                </c:pt>
                <c:pt idx="12">
                  <c:v>240.6</c:v>
                </c:pt>
              </c:numCache>
            </c:numRef>
          </c:val>
        </c:ser>
        <c:ser>
          <c:idx val="4"/>
          <c:order val="4"/>
          <c:tx>
            <c:strRef>
              <c:f>Sheet1!$F$1</c:f>
              <c:strCache>
                <c:ptCount val="1"/>
                <c:pt idx="0">
                  <c:v>OPPO</c:v>
                </c:pt>
              </c:strCache>
            </c:strRef>
          </c:tx>
          <c:spPr>
            <a:solidFill>
              <a:srgbClr val="87BC24"/>
            </a:solidFill>
            <a:ln>
              <a:solidFill>
                <a:srgbClr val="87BC24"/>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delete val="1"/>
              <c:txPr>
                <a:bodyPr/>
                <a:p>
                  <a:pPr>
                    <a:defRPr smtId="4294967295">
                      <a:noFill/>
                    </a:defRPr>
                  </a:pPr>
                  <a:endParaRPr smtId="4294967295">
                    <a:noFill/>
                  </a:endParaRPr>
                </a:p>
              </c:txPr>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Sheet1!$F$2:$F$19</c:f>
              <c:numCache>
                <c:ptCount val="18"/>
                <c:pt idx="8">
                  <c:v>42.7</c:v>
                </c:pt>
                <c:pt idx="9">
                  <c:v>99.8</c:v>
                </c:pt>
                <c:pt idx="10">
                  <c:v>111.7</c:v>
                </c:pt>
                <c:pt idx="11">
                  <c:v>113.1</c:v>
                </c:pt>
                <c:pt idx="13">
                  <c:v>111.2</c:v>
                </c:pt>
                <c:pt idx="14">
                  <c:v>133.5</c:v>
                </c:pt>
                <c:pt idx="15">
                  <c:v>114.4</c:v>
                </c:pt>
                <c:pt idx="16">
                  <c:v>103.4</c:v>
                </c:pt>
                <c:pt idx="17">
                  <c:v>104.8</c:v>
                </c:pt>
              </c:numCache>
            </c:numRef>
          </c:val>
        </c:ser>
        <c:ser>
          <c:idx val="5"/>
          <c:order val="5"/>
          <c:tx>
            <c:strRef>
              <c:f>Sheet1!$G$1</c:f>
              <c:strCache>
                <c:ptCount val="1"/>
                <c:pt idx="0">
                  <c:v>Nokia</c:v>
                </c:pt>
              </c:strCache>
            </c:strRef>
          </c:tx>
          <c:spPr>
            <a:solidFill>
              <a:srgbClr val="EBB523"/>
            </a:solidFill>
            <a:ln>
              <a:solidFill>
                <a:srgbClr val="EBB523"/>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Sheet1!$G$2:$G$7</c:f>
              <c:numCache>
                <c:ptCount val="6"/>
                <c:pt idx="0">
                  <c:v>60.47</c:v>
                </c:pt>
                <c:pt idx="1">
                  <c:v>60.5</c:v>
                </c:pt>
                <c:pt idx="2">
                  <c:v>67.7</c:v>
                </c:pt>
                <c:pt idx="3">
                  <c:v>100.1</c:v>
                </c:pt>
                <c:pt idx="4">
                  <c:v>77.3</c:v>
                </c:pt>
                <c:pt idx="5">
                  <c:v>35.1</c:v>
                </c:pt>
              </c:numCache>
            </c:numRef>
          </c:val>
        </c:ser>
        <c:ser>
          <c:idx val="6"/>
          <c:order val="6"/>
          <c:tx>
            <c:strRef>
              <c:f>Sheet1!$H$1</c:f>
              <c:strCache>
                <c:ptCount val="1"/>
                <c:pt idx="0">
                  <c:v>HTC</c:v>
                </c:pt>
              </c:strCache>
            </c:strRef>
          </c:tx>
          <c:spPr>
            <a:solidFill>
              <a:srgbClr val="5D2B76"/>
            </a:solidFill>
            <a:ln>
              <a:solidFill>
                <a:srgbClr val="5D2B76"/>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Sheet1!$H$2:$H$7</c:f>
              <c:numCache>
                <c:ptCount val="6"/>
                <c:pt idx="0">
                  <c:v>3.72</c:v>
                </c:pt>
                <c:pt idx="1">
                  <c:v>7.5</c:v>
                </c:pt>
                <c:pt idx="2">
                  <c:v>8.1</c:v>
                </c:pt>
                <c:pt idx="3">
                  <c:v>21.7</c:v>
                </c:pt>
                <c:pt idx="4">
                  <c:v>43.6</c:v>
                </c:pt>
                <c:pt idx="5">
                  <c:v>32.6</c:v>
                </c:pt>
              </c:numCache>
            </c:numRef>
          </c:val>
        </c:ser>
        <c:ser>
          <c:idx val="7"/>
          <c:order val="7"/>
          <c:tx>
            <c:strRef>
              <c:f>Sheet1!$I$1</c:f>
              <c:strCache>
                <c:ptCount val="1"/>
                <c:pt idx="0">
                  <c:v>RIM</c:v>
                </c:pt>
              </c:strCache>
            </c:strRef>
          </c:tx>
          <c:spPr>
            <a:solidFill>
              <a:srgbClr val="C271DA"/>
            </a:solidFill>
            <a:ln>
              <a:solidFill>
                <a:srgbClr val="C271DA"/>
              </a:solidFill>
            </a:ln>
          </c:spPr>
          <c:invertIfNegative val="0"/>
          <c:dLbls>
            <c:dLbl>
              <c:idx val="0"/>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Sheet1!$I$2:$I$7</c:f>
              <c:numCache>
                <c:ptCount val="6"/>
                <c:pt idx="0">
                  <c:v>11.77</c:v>
                </c:pt>
                <c:pt idx="1">
                  <c:v>23.6</c:v>
                </c:pt>
                <c:pt idx="2">
                  <c:v>34.5</c:v>
                </c:pt>
                <c:pt idx="3">
                  <c:v>48.8</c:v>
                </c:pt>
                <c:pt idx="4">
                  <c:v>51.1</c:v>
                </c:pt>
                <c:pt idx="5">
                  <c:v>32.5</c:v>
                </c:pt>
              </c:numCache>
            </c:numRef>
          </c:val>
        </c:ser>
        <c:ser>
          <c:idx val="8"/>
          <c:order val="8"/>
          <c:tx>
            <c:strRef>
              <c:f>Sheet1!$J$1</c:f>
              <c:strCache>
                <c:ptCount val="1"/>
                <c:pt idx="0">
                  <c:v>LG</c:v>
                </c:pt>
              </c:strCache>
            </c:strRef>
          </c:tx>
          <c:spPr>
            <a:solidFill>
              <a:srgbClr val="76A5E3"/>
            </a:solidFill>
            <a:ln>
              <a:solidFill>
                <a:srgbClr val="76A5E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Sheet1!$J$2:$J$9</c:f>
              <c:numCache>
                <c:ptCount val="8"/>
                <c:pt idx="5">
                  <c:v>26.3</c:v>
                </c:pt>
                <c:pt idx="6">
                  <c:v>47.8</c:v>
                </c:pt>
                <c:pt idx="7">
                  <c:v>59.2</c:v>
                </c:pt>
              </c:numCache>
            </c:numRef>
          </c:val>
        </c:ser>
        <c:ser>
          <c:idx val="9"/>
          <c:order val="9"/>
          <c:tx>
            <c:strRef>
              <c:f>Sheet1!$K$1</c:f>
              <c:strCache>
                <c:ptCount val="1"/>
                <c:pt idx="0">
                  <c:v>Lenovo</c:v>
                </c:pt>
              </c:strCache>
            </c:strRef>
          </c:tx>
          <c:spPr>
            <a:solidFill>
              <a:srgbClr val="099676"/>
            </a:solidFill>
            <a:ln>
              <a:solidFill>
                <a:srgbClr val="099676"/>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Sheet1!$K$2:$K$10</c:f>
              <c:numCache>
                <c:ptCount val="9"/>
                <c:pt idx="5">
                  <c:v>23.7</c:v>
                </c:pt>
                <c:pt idx="6">
                  <c:v>45.5</c:v>
                </c:pt>
                <c:pt idx="7">
                  <c:v>59.4</c:v>
                </c:pt>
                <c:pt idx="8">
                  <c:v>74</c:v>
                </c:pt>
              </c:numCache>
            </c:numRef>
          </c:val>
        </c:ser>
        <c:ser>
          <c:idx val="10"/>
          <c:order val="10"/>
          <c:tx>
            <c:strRef>
              <c:f>Sheet1!$L$1</c:f>
              <c:strCache>
                <c:ptCount val="1"/>
                <c:pt idx="0">
                  <c:v>vivo</c:v>
                </c:pt>
              </c:strCache>
            </c:strRef>
          </c:tx>
          <c:spPr>
            <a:solidFill>
              <a:srgbClr val="919191"/>
            </a:solidFill>
            <a:ln>
              <a:solidFill>
                <a:srgbClr val="919191"/>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Sheet1!$L$2:$L$17</c:f>
              <c:numCache>
                <c:ptCount val="16"/>
                <c:pt idx="8">
                  <c:v>38</c:v>
                </c:pt>
                <c:pt idx="9">
                  <c:v>77.3</c:v>
                </c:pt>
                <c:pt idx="12">
                  <c:v>110.1</c:v>
                </c:pt>
                <c:pt idx="13">
                  <c:v>111.7</c:v>
                </c:pt>
                <c:pt idx="14">
                  <c:v>128.3</c:v>
                </c:pt>
                <c:pt idx="15">
                  <c:v>99</c:v>
                </c:pt>
              </c:numCache>
            </c:numRef>
          </c:val>
        </c:ser>
        <c:ser>
          <c:idx val="11"/>
          <c:order val="11"/>
          <c:tx>
            <c:strRef>
              <c:f>Sheet1!$M$1</c:f>
              <c:strCache>
                <c:ptCount val="1"/>
                <c:pt idx="0">
                  <c:v>Transsion</c:v>
                </c:pt>
              </c:strCache>
            </c:strRef>
          </c:tx>
          <c:spPr>
            <a:solidFill>
              <a:srgbClr val="C85A79"/>
            </a:solidFill>
            <a:ln>
              <a:solidFill>
                <a:srgbClr val="C85A79"/>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Sheet1!$M$2:$M$19</c:f>
              <c:numCache>
                <c:ptCount val="18"/>
                <c:pt idx="15">
                  <c:v>72.6</c:v>
                </c:pt>
                <c:pt idx="16">
                  <c:v>94.9</c:v>
                </c:pt>
                <c:pt idx="17">
                  <c:v>106.9</c:v>
                </c:pt>
              </c:numCache>
            </c:numRef>
          </c:val>
        </c:ser>
        <c:ser>
          <c:idx val="12"/>
          <c:order val="12"/>
          <c:tx>
            <c:strRef>
              <c:f>Sheet1!$N$1</c:f>
              <c:strCache>
                <c:ptCount val="1"/>
                <c:pt idx="0">
                  <c:v>Others</c:v>
                </c:pt>
              </c:strCache>
            </c:strRef>
          </c:tx>
          <c:spPr>
            <a:solidFill>
              <a:srgbClr val="468D02"/>
            </a:solidFill>
            <a:ln>
              <a:solidFill>
                <a:srgbClr val="468D02"/>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numRef>
              <c:f>Sheet1!$A$2:$A$19</c:f>
              <c:numCache>
                <c:formatCode>General</c:formatCode>
                <c:ptCount val="18"/>
                <c:pt idx="0">
                  <c:v>2007</c:v>
                </c:pt>
                <c:pt idx="1">
                  <c:v>2008</c:v>
                </c:pt>
                <c:pt idx="2">
                  <c:v>2009</c:v>
                </c:pt>
                <c:pt idx="3">
                  <c:v>2010</c:v>
                </c:pt>
                <c:pt idx="4">
                  <c:v>2011</c:v>
                </c:pt>
                <c:pt idx="5">
                  <c:v>2012</c:v>
                </c:pt>
                <c:pt idx="6">
                  <c:v>2013</c:v>
                </c:pt>
                <c:pt idx="7">
                  <c:v>2014</c:v>
                </c:pt>
                <c:pt idx="8">
                  <c:v>2015</c:v>
                </c:pt>
                <c:pt idx="9">
                  <c:v>2016</c:v>
                </c:pt>
                <c:pt idx="10">
                  <c:v>2017</c:v>
                </c:pt>
                <c:pt idx="11">
                  <c:v>2018</c:v>
                </c:pt>
                <c:pt idx="12">
                  <c:v>2019</c:v>
                </c:pt>
                <c:pt idx="13">
                  <c:v>2020</c:v>
                </c:pt>
                <c:pt idx="14">
                  <c:v>2021</c:v>
                </c:pt>
                <c:pt idx="15">
                  <c:v>2022</c:v>
                </c:pt>
                <c:pt idx="16">
                  <c:v>2023</c:v>
                </c:pt>
                <c:pt idx="17">
                  <c:v>2024</c:v>
                </c:pt>
              </c:numCache>
            </c:numRef>
          </c:cat>
          <c:val>
            <c:numRef>
              <c:f>Sheet1!$N$2:$N$19</c:f>
              <c:numCache>
                <c:ptCount val="18"/>
                <c:pt idx="0">
                  <c:v>43.1</c:v>
                </c:pt>
                <c:pt idx="1">
                  <c:v>40.6</c:v>
                </c:pt>
                <c:pt idx="2">
                  <c:v>32.6</c:v>
                </c:pt>
                <c:pt idx="3">
                  <c:v>63.7</c:v>
                </c:pt>
                <c:pt idx="4">
                  <c:v>135.3</c:v>
                </c:pt>
                <c:pt idx="5">
                  <c:v>190.4</c:v>
                </c:pt>
                <c:pt idx="6">
                  <c:v>407.4</c:v>
                </c:pt>
                <c:pt idx="7">
                  <c:v>540.7</c:v>
                </c:pt>
                <c:pt idx="8">
                  <c:v>552.3</c:v>
                </c:pt>
                <c:pt idx="9">
                  <c:v>577.2</c:v>
                </c:pt>
                <c:pt idx="10">
                  <c:v>573.4</c:v>
                </c:pt>
                <c:pt idx="11">
                  <c:v>462</c:v>
                </c:pt>
                <c:pt idx="12">
                  <c:v>409.5</c:v>
                </c:pt>
                <c:pt idx="13">
                  <c:v>450.5</c:v>
                </c:pt>
                <c:pt idx="14">
                  <c:v>394.3</c:v>
                </c:pt>
                <c:pt idx="15">
                  <c:v>377.2</c:v>
                </c:pt>
                <c:pt idx="16">
                  <c:v>358.9</c:v>
                </c:pt>
                <c:pt idx="17">
                  <c:v>402.9</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Shipments in million units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Apple</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Sheet1!$B$2:$B$62</c:f>
              <c:numCache>
                <c:ptCount val="61"/>
                <c:pt idx="0">
                  <c:v>8.7</c:v>
                </c:pt>
                <c:pt idx="1">
                  <c:v>8.7</c:v>
                </c:pt>
                <c:pt idx="2">
                  <c:v>8.4</c:v>
                </c:pt>
                <c:pt idx="3">
                  <c:v>14.1</c:v>
                </c:pt>
                <c:pt idx="4">
                  <c:v>16.2</c:v>
                </c:pt>
                <c:pt idx="5">
                  <c:v>18.6</c:v>
                </c:pt>
                <c:pt idx="6">
                  <c:v>20.4</c:v>
                </c:pt>
                <c:pt idx="7">
                  <c:v>17.1</c:v>
                </c:pt>
                <c:pt idx="8">
                  <c:v>37</c:v>
                </c:pt>
                <c:pt idx="9">
                  <c:v>35.1</c:v>
                </c:pt>
                <c:pt idx="10">
                  <c:v>26</c:v>
                </c:pt>
                <c:pt idx="11">
                  <c:v>26.9</c:v>
                </c:pt>
                <c:pt idx="12">
                  <c:v>47.8</c:v>
                </c:pt>
                <c:pt idx="13">
                  <c:v>37.4</c:v>
                </c:pt>
                <c:pt idx="14">
                  <c:v>31.2</c:v>
                </c:pt>
                <c:pt idx="15">
                  <c:v>33.8</c:v>
                </c:pt>
                <c:pt idx="16">
                  <c:v>51</c:v>
                </c:pt>
                <c:pt idx="17">
                  <c:v>43.7</c:v>
                </c:pt>
                <c:pt idx="18">
                  <c:v>35.2</c:v>
                </c:pt>
                <c:pt idx="19">
                  <c:v>39.3</c:v>
                </c:pt>
                <c:pt idx="20">
                  <c:v>74.5</c:v>
                </c:pt>
                <c:pt idx="21">
                  <c:v>61.2</c:v>
                </c:pt>
                <c:pt idx="22">
                  <c:v>47.5</c:v>
                </c:pt>
                <c:pt idx="23">
                  <c:v>48</c:v>
                </c:pt>
                <c:pt idx="24">
                  <c:v>74.8</c:v>
                </c:pt>
                <c:pt idx="25">
                  <c:v>51.2</c:v>
                </c:pt>
                <c:pt idx="26">
                  <c:v>40.4</c:v>
                </c:pt>
                <c:pt idx="27">
                  <c:v>45.5</c:v>
                </c:pt>
                <c:pt idx="28">
                  <c:v>78.3</c:v>
                </c:pt>
                <c:pt idx="29">
                  <c:v>50.8</c:v>
                </c:pt>
                <c:pt idx="30">
                  <c:v>41</c:v>
                </c:pt>
                <c:pt idx="31">
                  <c:v>46.7</c:v>
                </c:pt>
                <c:pt idx="32">
                  <c:v>77.3</c:v>
                </c:pt>
                <c:pt idx="33">
                  <c:v>52.2</c:v>
                </c:pt>
                <c:pt idx="34">
                  <c:v>41.3</c:v>
                </c:pt>
                <c:pt idx="35">
                  <c:v>46.9</c:v>
                </c:pt>
                <c:pt idx="36">
                  <c:v>68.4</c:v>
                </c:pt>
                <c:pt idx="37">
                  <c:v>36.4</c:v>
                </c:pt>
                <c:pt idx="38">
                  <c:v>33.8</c:v>
                </c:pt>
                <c:pt idx="39">
                  <c:v>46.6</c:v>
                </c:pt>
                <c:pt idx="40">
                  <c:v>73.8</c:v>
                </c:pt>
                <c:pt idx="41">
                  <c:v>36.7</c:v>
                </c:pt>
                <c:pt idx="42">
                  <c:v>37.6</c:v>
                </c:pt>
                <c:pt idx="43">
                  <c:v>41.7</c:v>
                </c:pt>
                <c:pt idx="44">
                  <c:v>90.1</c:v>
                </c:pt>
                <c:pt idx="45">
                  <c:v>55.2</c:v>
                </c:pt>
                <c:pt idx="46">
                  <c:v>44.4</c:v>
                </c:pt>
                <c:pt idx="47">
                  <c:v>50.4</c:v>
                </c:pt>
                <c:pt idx="48">
                  <c:v>84.9</c:v>
                </c:pt>
                <c:pt idx="49">
                  <c:v>56.5</c:v>
                </c:pt>
                <c:pt idx="50">
                  <c:v>44.6</c:v>
                </c:pt>
                <c:pt idx="51">
                  <c:v>51.9</c:v>
                </c:pt>
                <c:pt idx="52">
                  <c:v>72.3</c:v>
                </c:pt>
                <c:pt idx="53">
                  <c:v>55.2</c:v>
                </c:pt>
                <c:pt idx="54">
                  <c:v>42.5</c:v>
                </c:pt>
                <c:pt idx="55">
                  <c:v>53.6</c:v>
                </c:pt>
                <c:pt idx="56">
                  <c:v>80.2</c:v>
                </c:pt>
                <c:pt idx="57">
                  <c:v>50.1</c:v>
                </c:pt>
                <c:pt idx="58">
                  <c:v>45.2</c:v>
                </c:pt>
                <c:pt idx="59">
                  <c:v>56</c:v>
                </c:pt>
                <c:pt idx="60">
                  <c:v>76.9</c:v>
                </c:pt>
              </c:numCache>
            </c:numRef>
          </c:val>
        </c:ser>
        <c:ser>
          <c:idx val="1"/>
          <c:order val="1"/>
          <c:tx>
            <c:strRef>
              <c:f>Sheet1!$C$1</c:f>
              <c:strCache>
                <c:ptCount val="1"/>
                <c:pt idx="0">
                  <c:v>Samsung</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Sheet1!$C$2:$C$62</c:f>
              <c:numCache>
                <c:ptCount val="61"/>
                <c:pt idx="0">
                  <c:v>1.8</c:v>
                </c:pt>
                <c:pt idx="1">
                  <c:v>2.4</c:v>
                </c:pt>
                <c:pt idx="2">
                  <c:v>3.6</c:v>
                </c:pt>
                <c:pt idx="3">
                  <c:v>7.3</c:v>
                </c:pt>
                <c:pt idx="4">
                  <c:v>9.6</c:v>
                </c:pt>
                <c:pt idx="5">
                  <c:v>11.5</c:v>
                </c:pt>
                <c:pt idx="6">
                  <c:v>18.4</c:v>
                </c:pt>
                <c:pt idx="7">
                  <c:v>28.1</c:v>
                </c:pt>
                <c:pt idx="8">
                  <c:v>36.2</c:v>
                </c:pt>
                <c:pt idx="9">
                  <c:v>44</c:v>
                </c:pt>
                <c:pt idx="10">
                  <c:v>50.3</c:v>
                </c:pt>
                <c:pt idx="11">
                  <c:v>56.3</c:v>
                </c:pt>
                <c:pt idx="12">
                  <c:v>63.7</c:v>
                </c:pt>
                <c:pt idx="13">
                  <c:v>69.7</c:v>
                </c:pt>
                <c:pt idx="14">
                  <c:v>77.3</c:v>
                </c:pt>
                <c:pt idx="15">
                  <c:v>85</c:v>
                </c:pt>
                <c:pt idx="16">
                  <c:v>84.4</c:v>
                </c:pt>
                <c:pt idx="17">
                  <c:v>88.5</c:v>
                </c:pt>
                <c:pt idx="18">
                  <c:v>74.9</c:v>
                </c:pt>
                <c:pt idx="19">
                  <c:v>79.6</c:v>
                </c:pt>
                <c:pt idx="20">
                  <c:v>75.1</c:v>
                </c:pt>
                <c:pt idx="21">
                  <c:v>82.4</c:v>
                </c:pt>
                <c:pt idx="22">
                  <c:v>73</c:v>
                </c:pt>
                <c:pt idx="23">
                  <c:v>83.8</c:v>
                </c:pt>
                <c:pt idx="24">
                  <c:v>81.7</c:v>
                </c:pt>
                <c:pt idx="25">
                  <c:v>79.2</c:v>
                </c:pt>
                <c:pt idx="26">
                  <c:v>77</c:v>
                </c:pt>
                <c:pt idx="27">
                  <c:v>76.1</c:v>
                </c:pt>
                <c:pt idx="28">
                  <c:v>77.5</c:v>
                </c:pt>
                <c:pt idx="29">
                  <c:v>80.1</c:v>
                </c:pt>
                <c:pt idx="30">
                  <c:v>79.8</c:v>
                </c:pt>
                <c:pt idx="31">
                  <c:v>83.3</c:v>
                </c:pt>
                <c:pt idx="32">
                  <c:v>74.5</c:v>
                </c:pt>
                <c:pt idx="33">
                  <c:v>78.2</c:v>
                </c:pt>
                <c:pt idx="34">
                  <c:v>71.5</c:v>
                </c:pt>
                <c:pt idx="35">
                  <c:v>72.2</c:v>
                </c:pt>
                <c:pt idx="36">
                  <c:v>70.4</c:v>
                </c:pt>
                <c:pt idx="37">
                  <c:v>71.9</c:v>
                </c:pt>
                <c:pt idx="38">
                  <c:v>75.5</c:v>
                </c:pt>
                <c:pt idx="39">
                  <c:v>78.2</c:v>
                </c:pt>
                <c:pt idx="40">
                  <c:v>69.4</c:v>
                </c:pt>
                <c:pt idx="41">
                  <c:v>58.3</c:v>
                </c:pt>
                <c:pt idx="42">
                  <c:v>54</c:v>
                </c:pt>
                <c:pt idx="43">
                  <c:v>80.4</c:v>
                </c:pt>
                <c:pt idx="44">
                  <c:v>73.9</c:v>
                </c:pt>
                <c:pt idx="45">
                  <c:v>75.3</c:v>
                </c:pt>
                <c:pt idx="46">
                  <c:v>59.1</c:v>
                </c:pt>
                <c:pt idx="47">
                  <c:v>69</c:v>
                </c:pt>
                <c:pt idx="48">
                  <c:v>68.9</c:v>
                </c:pt>
                <c:pt idx="49">
                  <c:v>73.6</c:v>
                </c:pt>
                <c:pt idx="50">
                  <c:v>62.4</c:v>
                </c:pt>
                <c:pt idx="51">
                  <c:v>64</c:v>
                </c:pt>
                <c:pt idx="52">
                  <c:v>58.2</c:v>
                </c:pt>
                <c:pt idx="53">
                  <c:v>60.5</c:v>
                </c:pt>
                <c:pt idx="54">
                  <c:v>53.5</c:v>
                </c:pt>
                <c:pt idx="55">
                  <c:v>59.5</c:v>
                </c:pt>
                <c:pt idx="56">
                  <c:v>53.1</c:v>
                </c:pt>
                <c:pt idx="57">
                  <c:v>60.1</c:v>
                </c:pt>
                <c:pt idx="58">
                  <c:v>53.9</c:v>
                </c:pt>
                <c:pt idx="59">
                  <c:v>57.8</c:v>
                </c:pt>
                <c:pt idx="60">
                  <c:v>51.7</c:v>
                </c:pt>
              </c:numCache>
            </c:numRef>
          </c:val>
        </c:ser>
        <c:ser>
          <c:idx val="2"/>
          <c:order val="2"/>
          <c:tx>
            <c:strRef>
              <c:f>Sheet1!$D$1</c:f>
              <c:strCache>
                <c:ptCount val="1"/>
                <c:pt idx="0">
                  <c:v>Xiaomi</c:v>
                </c:pt>
              </c:strCache>
            </c:strRef>
          </c:tx>
          <c:spPr>
            <a:solidFill>
              <a:srgbClr val="BABABA"/>
            </a:solidFill>
            <a:ln>
              <a:solidFill>
                <a:srgbClr val="BABABA"/>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delete val="1"/>
              <c:txPr>
                <a:bodyPr/>
                <a:p>
                  <a:pPr>
                    <a:defRPr smtId="4294967295">
                      <a:noFill/>
                    </a:defRPr>
                  </a:pPr>
                  <a:endParaRPr smtId="4294967295">
                    <a:noFill/>
                  </a:endParaRPr>
                </a:p>
              </c:txPr>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delete val="1"/>
              <c:txPr>
                <a:bodyPr/>
                <a:p>
                  <a:pPr>
                    <a:defRPr smtId="4294967295">
                      <a:noFill/>
                    </a:defRPr>
                  </a:pPr>
                  <a:endParaRPr smtId="4294967295">
                    <a:noFill/>
                  </a:endParaRPr>
                </a:p>
              </c:txPr>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delete val="1"/>
              <c:txPr>
                <a:bodyPr/>
                <a:p>
                  <a:pPr>
                    <a:defRPr smtId="4294967295">
                      <a:noFill/>
                    </a:defRPr>
                  </a:pPr>
                  <a:endParaRPr smtId="4294967295">
                    <a:noFill/>
                  </a:endParaRPr>
                </a:p>
              </c:txPr>
              <c:extLst/>
            </c:dLbl>
            <c:dLbl>
              <c:idx val="26"/>
              <c:delete val="1"/>
              <c:txPr>
                <a:bodyPr/>
                <a:p>
                  <a:pPr>
                    <a:defRPr smtId="4294967295">
                      <a:noFill/>
                    </a:defRPr>
                  </a:pPr>
                  <a:endParaRPr smtId="4294967295">
                    <a:noFill/>
                  </a:endParaRPr>
                </a:p>
              </c:txPr>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Sheet1!$D$2:$D$62</c:f>
              <c:numCache>
                <c:ptCount val="61"/>
                <c:pt idx="15">
                  <c:v>5.6</c:v>
                </c:pt>
                <c:pt idx="16">
                  <c:v>5.9</c:v>
                </c:pt>
                <c:pt idx="18">
                  <c:v>13.8</c:v>
                </c:pt>
                <c:pt idx="19">
                  <c:v>17.3</c:v>
                </c:pt>
                <c:pt idx="20">
                  <c:v>16.5</c:v>
                </c:pt>
                <c:pt idx="22">
                  <c:v>17.9</c:v>
                </c:pt>
                <c:pt idx="23">
                  <c:v>18.3</c:v>
                </c:pt>
                <c:pt idx="24">
                  <c:v>18.2</c:v>
                </c:pt>
                <c:pt idx="27">
                  <c:v>13.6</c:v>
                </c:pt>
                <c:pt idx="28">
                  <c:v>14.3</c:v>
                </c:pt>
                <c:pt idx="29">
                  <c:v>14.8</c:v>
                </c:pt>
                <c:pt idx="30">
                  <c:v>21.4</c:v>
                </c:pt>
                <c:pt idx="31">
                  <c:v>28.3</c:v>
                </c:pt>
                <c:pt idx="32">
                  <c:v>28.2</c:v>
                </c:pt>
                <c:pt idx="33">
                  <c:v>27.8</c:v>
                </c:pt>
                <c:pt idx="34">
                  <c:v>32.4</c:v>
                </c:pt>
                <c:pt idx="35">
                  <c:v>34.3</c:v>
                </c:pt>
                <c:pt idx="36">
                  <c:v>28.6</c:v>
                </c:pt>
                <c:pt idx="37">
                  <c:v>25</c:v>
                </c:pt>
                <c:pt idx="38">
                  <c:v>32.3</c:v>
                </c:pt>
                <c:pt idx="39">
                  <c:v>32.7</c:v>
                </c:pt>
                <c:pt idx="40">
                  <c:v>32.8</c:v>
                </c:pt>
                <c:pt idx="41">
                  <c:v>29.5</c:v>
                </c:pt>
                <c:pt idx="42">
                  <c:v>28.5</c:v>
                </c:pt>
                <c:pt idx="43">
                  <c:v>46.5</c:v>
                </c:pt>
                <c:pt idx="44">
                  <c:v>43.3</c:v>
                </c:pt>
                <c:pt idx="45">
                  <c:v>48.6</c:v>
                </c:pt>
                <c:pt idx="46">
                  <c:v>53.1</c:v>
                </c:pt>
                <c:pt idx="47">
                  <c:v>44.3</c:v>
                </c:pt>
                <c:pt idx="48">
                  <c:v>45</c:v>
                </c:pt>
                <c:pt idx="49">
                  <c:v>39.9</c:v>
                </c:pt>
                <c:pt idx="50">
                  <c:v>39.5</c:v>
                </c:pt>
                <c:pt idx="51">
                  <c:v>40.5</c:v>
                </c:pt>
                <c:pt idx="52">
                  <c:v>33.2</c:v>
                </c:pt>
                <c:pt idx="53">
                  <c:v>30.5</c:v>
                </c:pt>
                <c:pt idx="54">
                  <c:v>33.2</c:v>
                </c:pt>
                <c:pt idx="55">
                  <c:v>41.5</c:v>
                </c:pt>
                <c:pt idx="56">
                  <c:v>40.7</c:v>
                </c:pt>
                <c:pt idx="57">
                  <c:v>40.8</c:v>
                </c:pt>
                <c:pt idx="58">
                  <c:v>42.3</c:v>
                </c:pt>
                <c:pt idx="59">
                  <c:v>42.8</c:v>
                </c:pt>
                <c:pt idx="60">
                  <c:v>42.7</c:v>
                </c:pt>
              </c:numCache>
            </c:numRef>
          </c:val>
        </c:ser>
        <c:ser>
          <c:idx val="3"/>
          <c:order val="3"/>
          <c:tx>
            <c:strRef>
              <c:f>Sheet1!$E$1</c:f>
              <c:strCache>
                <c:ptCount val="1"/>
                <c:pt idx="0">
                  <c:v>OPPO</c:v>
                </c:pt>
              </c:strCache>
            </c:strRef>
          </c:tx>
          <c:spPr>
            <a:solidFill>
              <a:srgbClr val="A60B0B"/>
            </a:solidFill>
            <a:ln>
              <a:solidFill>
                <a:srgbClr val="A60B0B"/>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delete val="1"/>
              <c:txPr>
                <a:bodyPr/>
                <a:p>
                  <a:pPr>
                    <a:defRPr smtId="4294967295">
                      <a:noFill/>
                    </a:defRPr>
                  </a:pPr>
                  <a:endParaRPr smtId="4294967295">
                    <a:noFill/>
                  </a:endParaRPr>
                </a:p>
              </c:txPr>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delete val="1"/>
              <c:txPr>
                <a:bodyPr/>
                <a:p>
                  <a:pPr>
                    <a:defRPr smtId="4294967295">
                      <a:noFill/>
                    </a:defRPr>
                  </a:pPr>
                  <a:endParaRPr smtId="4294967295">
                    <a:noFill/>
                  </a:endParaRPr>
                </a:p>
              </c:txPr>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Sheet1!$E$2:$E$61</c:f>
              <c:numCache>
                <c:ptCount val="60"/>
                <c:pt idx="21">
                  <c:v>7.3</c:v>
                </c:pt>
                <c:pt idx="22">
                  <c:v>9.6</c:v>
                </c:pt>
                <c:pt idx="23">
                  <c:v>11.4</c:v>
                </c:pt>
                <c:pt idx="24">
                  <c:v>14.4</c:v>
                </c:pt>
                <c:pt idx="25">
                  <c:v>19.7</c:v>
                </c:pt>
                <c:pt idx="26">
                  <c:v>22.6</c:v>
                </c:pt>
                <c:pt idx="27">
                  <c:v>25.8</c:v>
                </c:pt>
                <c:pt idx="28">
                  <c:v>31.6</c:v>
                </c:pt>
                <c:pt idx="29">
                  <c:v>25.8</c:v>
                </c:pt>
                <c:pt idx="30">
                  <c:v>28</c:v>
                </c:pt>
                <c:pt idx="31">
                  <c:v>30.6</c:v>
                </c:pt>
                <c:pt idx="32">
                  <c:v>27.3</c:v>
                </c:pt>
                <c:pt idx="33">
                  <c:v>24.6</c:v>
                </c:pt>
                <c:pt idx="34">
                  <c:v>29.4</c:v>
                </c:pt>
                <c:pt idx="35">
                  <c:v>29.9</c:v>
                </c:pt>
                <c:pt idx="36">
                  <c:v>29.2</c:v>
                </c:pt>
                <c:pt idx="37">
                  <c:v>23.1</c:v>
                </c:pt>
                <c:pt idx="38">
                  <c:v>29.5</c:v>
                </c:pt>
                <c:pt idx="39">
                  <c:v>31.2</c:v>
                </c:pt>
                <c:pt idx="40">
                  <c:v>30.6</c:v>
                </c:pt>
                <c:pt idx="42">
                  <c:v>24</c:v>
                </c:pt>
                <c:pt idx="43">
                  <c:v>30.6</c:v>
                </c:pt>
                <c:pt idx="44">
                  <c:v>33.8</c:v>
                </c:pt>
                <c:pt idx="45">
                  <c:v>37.5</c:v>
                </c:pt>
                <c:pt idx="46">
                  <c:v>32.8</c:v>
                </c:pt>
                <c:pt idx="47">
                  <c:v>33.2</c:v>
                </c:pt>
                <c:pt idx="48">
                  <c:v>30.1</c:v>
                </c:pt>
                <c:pt idx="49">
                  <c:v>27.4</c:v>
                </c:pt>
                <c:pt idx="50">
                  <c:v>24.7</c:v>
                </c:pt>
                <c:pt idx="51">
                  <c:v>25.9</c:v>
                </c:pt>
                <c:pt idx="52">
                  <c:v>25.3</c:v>
                </c:pt>
                <c:pt idx="53">
                  <c:v>27.4</c:v>
                </c:pt>
                <c:pt idx="54">
                  <c:v>25.4</c:v>
                </c:pt>
                <c:pt idx="55">
                  <c:v>27</c:v>
                </c:pt>
                <c:pt idx="57">
                  <c:v>25.2</c:v>
                </c:pt>
                <c:pt idx="58">
                  <c:v>25.8</c:v>
                </c:pt>
                <c:pt idx="59">
                  <c:v>28.8</c:v>
                </c:pt>
              </c:numCache>
            </c:numRef>
          </c:val>
        </c:ser>
        <c:ser>
          <c:idx val="4"/>
          <c:order val="4"/>
          <c:tx>
            <c:strRef>
              <c:f>Sheet1!$F$1</c:f>
              <c:strCache>
                <c:ptCount val="1"/>
                <c:pt idx="0">
                  <c:v>vivo</c:v>
                </c:pt>
              </c:strCache>
            </c:strRef>
          </c:tx>
          <c:spPr>
            <a:solidFill>
              <a:srgbClr val="87BC24"/>
            </a:solidFill>
            <a:ln>
              <a:solidFill>
                <a:srgbClr val="87BC24"/>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delete val="1"/>
              <c:txPr>
                <a:bodyPr/>
                <a:p>
                  <a:pPr>
                    <a:defRPr smtId="4294967295">
                      <a:noFill/>
                    </a:defRPr>
                  </a:pPr>
                  <a:endParaRPr smtId="4294967295">
                    <a:noFill/>
                  </a:endParaRPr>
                </a:p>
              </c:txPr>
              <c:extLst/>
            </c:dLbl>
            <c:dLbl>
              <c:idx val="31"/>
              <c:delete val="1"/>
              <c:txPr>
                <a:bodyPr/>
                <a:p>
                  <a:pPr>
                    <a:defRPr smtId="4294967295">
                      <a:noFill/>
                    </a:defRPr>
                  </a:pPr>
                  <a:endParaRPr smtId="4294967295">
                    <a:noFill/>
                  </a:endParaRPr>
                </a:p>
              </c:txPr>
              <c:extLst/>
            </c:dLbl>
            <c:dLbl>
              <c:idx val="32"/>
              <c:delete val="1"/>
              <c:txPr>
                <a:bodyPr/>
                <a:p>
                  <a:pPr>
                    <a:defRPr smtId="4294967295">
                      <a:noFill/>
                    </a:defRPr>
                  </a:pPr>
                  <a:endParaRPr smtId="4294967295">
                    <a:noFill/>
                  </a:endParaRPr>
                </a:p>
              </c:txPr>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delete val="1"/>
              <c:txPr>
                <a:bodyPr/>
                <a:p>
                  <a:pPr>
                    <a:defRPr smtId="4294967295">
                      <a:noFill/>
                    </a:defRPr>
                  </a:pPr>
                  <a:endParaRPr smtId="4294967295">
                    <a:noFill/>
                  </a:endParaRPr>
                </a:p>
              </c:txPr>
              <c:extLst/>
            </c:dLbl>
            <c:dLbl>
              <c:idx val="35"/>
              <c:delete val="1"/>
              <c:txPr>
                <a:bodyPr/>
                <a:p>
                  <a:pPr>
                    <a:defRPr smtId="4294967295">
                      <a:noFill/>
                    </a:defRPr>
                  </a:pPr>
                  <a:endParaRPr smtId="4294967295">
                    <a:noFill/>
                  </a:endParaRPr>
                </a:p>
              </c:txPr>
              <c:extLst/>
            </c:dLbl>
            <c:dLbl>
              <c:idx val="36"/>
              <c:delete val="1"/>
              <c:txPr>
                <a:bodyPr/>
                <a:p>
                  <a:pPr>
                    <a:defRPr smtId="4294967295">
                      <a:noFill/>
                    </a:defRPr>
                  </a:pPr>
                  <a:endParaRPr smtId="4294967295">
                    <a:noFill/>
                  </a:endParaRPr>
                </a:p>
              </c:txPr>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delete val="1"/>
              <c:txPr>
                <a:bodyPr/>
                <a:p>
                  <a:pPr>
                    <a:defRPr smtId="4294967295">
                      <a:noFill/>
                    </a:defRPr>
                  </a:pPr>
                  <a:endParaRPr smtId="4294967295">
                    <a:noFill/>
                  </a:endParaRPr>
                </a:p>
              </c:txPr>
              <c:extLst/>
            </c:dLbl>
            <c:dLbl>
              <c:idx val="39"/>
              <c:delete val="1"/>
              <c:txPr>
                <a:bodyPr/>
                <a:p>
                  <a:pPr>
                    <a:defRPr smtId="4294967295">
                      <a:noFill/>
                    </a:defRPr>
                  </a:pPr>
                  <a:endParaRPr smtId="4294967295">
                    <a:noFill/>
                  </a:endParaRPr>
                </a:p>
              </c:txPr>
              <c:extLst/>
            </c:dLbl>
            <c:dLbl>
              <c:idx val="40"/>
              <c:delete val="1"/>
              <c:txPr>
                <a:bodyPr/>
                <a:p>
                  <a:pPr>
                    <a:defRPr smtId="4294967295">
                      <a:noFill/>
                    </a:defRPr>
                  </a:pPr>
                  <a:endParaRPr smtId="4294967295">
                    <a:noFill/>
                  </a:endParaRPr>
                </a:p>
              </c:txPr>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delete val="1"/>
              <c:txPr>
                <a:bodyPr/>
                <a:p>
                  <a:pPr>
                    <a:defRPr smtId="4294967295">
                      <a:noFill/>
                    </a:defRPr>
                  </a:pPr>
                  <a:endParaRPr smtId="4294967295">
                    <a:noFill/>
                  </a:endParaRPr>
                </a:p>
              </c:txPr>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delete val="1"/>
              <c:txPr>
                <a:bodyPr/>
                <a:p>
                  <a:pPr>
                    <a:defRPr smtId="4294967295">
                      <a:noFill/>
                    </a:defRPr>
                  </a:pPr>
                  <a:endParaRPr smtId="4294967295">
                    <a:noFill/>
                  </a:endParaRPr>
                </a:p>
              </c:txPr>
              <c:extLst/>
            </c:dLbl>
            <c:dLbl>
              <c:idx val="55"/>
              <c:delete val="1"/>
              <c:txPr>
                <a:bodyPr/>
                <a:p>
                  <a:pPr>
                    <a:defRPr smtId="4294967295">
                      <a:noFill/>
                    </a:defRPr>
                  </a:pPr>
                  <a:endParaRPr smtId="4294967295">
                    <a:noFill/>
                  </a:endParaRPr>
                </a:p>
              </c:txPr>
              <c:extLst/>
            </c:dLbl>
            <c:dLbl>
              <c:idx val="5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delete val="1"/>
              <c:txPr>
                <a:bodyPr/>
                <a:p>
                  <a:pPr>
                    <a:defRPr smtId="4294967295">
                      <a:noFill/>
                    </a:defRPr>
                  </a:pPr>
                  <a:endParaRPr smtId="4294967295">
                    <a:noFill/>
                  </a:endParaRPr>
                </a:p>
              </c:txPr>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Sheet1!$F$2:$F$62</c:f>
              <c:numCache>
                <c:ptCount val="61"/>
                <c:pt idx="21">
                  <c:v>6.4</c:v>
                </c:pt>
                <c:pt idx="22">
                  <c:v>9.1</c:v>
                </c:pt>
                <c:pt idx="23">
                  <c:v>10.5</c:v>
                </c:pt>
                <c:pt idx="24">
                  <c:v>12.1</c:v>
                </c:pt>
                <c:pt idx="25">
                  <c:v>14.6</c:v>
                </c:pt>
                <c:pt idx="26">
                  <c:v>16.4</c:v>
                </c:pt>
                <c:pt idx="27">
                  <c:v>21.2</c:v>
                </c:pt>
                <c:pt idx="28">
                  <c:v>24.7</c:v>
                </c:pt>
                <c:pt idx="29">
                  <c:v>18.1</c:v>
                </c:pt>
                <c:pt idx="33">
                  <c:v>18.7</c:v>
                </c:pt>
                <c:pt idx="37">
                  <c:v>23.2</c:v>
                </c:pt>
                <c:pt idx="41">
                  <c:v>24.8</c:v>
                </c:pt>
                <c:pt idx="42">
                  <c:v>23.7</c:v>
                </c:pt>
                <c:pt idx="43">
                  <c:v>31.5</c:v>
                </c:pt>
                <c:pt idx="45">
                  <c:v>34.9</c:v>
                </c:pt>
                <c:pt idx="46">
                  <c:v>31.7</c:v>
                </c:pt>
                <c:pt idx="47">
                  <c:v>33.3</c:v>
                </c:pt>
                <c:pt idx="48">
                  <c:v>28.3</c:v>
                </c:pt>
                <c:pt idx="49">
                  <c:v>25.3</c:v>
                </c:pt>
                <c:pt idx="50">
                  <c:v>24.8</c:v>
                </c:pt>
                <c:pt idx="51">
                  <c:v>25.8</c:v>
                </c:pt>
                <c:pt idx="52">
                  <c:v>22.9</c:v>
                </c:pt>
                <c:pt idx="53">
                  <c:v>20.5</c:v>
                </c:pt>
                <c:pt idx="56">
                  <c:v>24</c:v>
                </c:pt>
                <c:pt idx="58">
                  <c:v>25.9</c:v>
                </c:pt>
                <c:pt idx="59">
                  <c:v>27</c:v>
                </c:pt>
                <c:pt idx="60">
                  <c:v>27.1</c:v>
                </c:pt>
              </c:numCache>
            </c:numRef>
          </c:val>
        </c:ser>
        <c:ser>
          <c:idx val="5"/>
          <c:order val="5"/>
          <c:tx>
            <c:strRef>
              <c:f>Sheet1!$G$1</c:f>
              <c:strCache>
                <c:ptCount val="1"/>
                <c:pt idx="0">
                  <c:v>ZTE*</c:v>
                </c:pt>
              </c:strCache>
            </c:strRef>
          </c:tx>
          <c:spPr>
            <a:solidFill>
              <a:srgbClr val="EBB523"/>
            </a:solidFill>
            <a:ln>
              <a:solidFill>
                <a:srgbClr val="EBB52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Sheet1!$G$2:$G$16</c:f>
              <c:numCache>
                <c:ptCount val="15"/>
                <c:pt idx="6">
                  <c:v>2</c:v>
                </c:pt>
                <c:pt idx="7">
                  <c:v>4.1</c:v>
                </c:pt>
                <c:pt idx="8">
                  <c:v>6.4</c:v>
                </c:pt>
                <c:pt idx="9">
                  <c:v>6.1</c:v>
                </c:pt>
                <c:pt idx="10">
                  <c:v>6.4</c:v>
                </c:pt>
                <c:pt idx="11">
                  <c:v>7.5</c:v>
                </c:pt>
                <c:pt idx="12">
                  <c:v>9.5</c:v>
                </c:pt>
                <c:pt idx="13">
                  <c:v>9.1</c:v>
                </c:pt>
                <c:pt idx="14">
                  <c:v>10.1</c:v>
                </c:pt>
              </c:numCache>
            </c:numRef>
          </c:val>
        </c:ser>
        <c:ser>
          <c:idx val="6"/>
          <c:order val="6"/>
          <c:tx>
            <c:strRef>
              <c:f>Sheet1!$H$1</c:f>
              <c:strCache>
                <c:ptCount val="1"/>
                <c:pt idx="0">
                  <c:v>Nokia**</c:v>
                </c:pt>
              </c:strCache>
            </c:strRef>
          </c:tx>
          <c:spPr>
            <a:solidFill>
              <a:srgbClr val="5D2B76"/>
            </a:solidFill>
            <a:ln>
              <a:solidFill>
                <a:srgbClr val="5D2B76"/>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Sheet1!$H$2:$H$17</c:f>
              <c:numCache>
                <c:ptCount val="16"/>
                <c:pt idx="0">
                  <c:v>20.8</c:v>
                </c:pt>
                <c:pt idx="1">
                  <c:v>21.5</c:v>
                </c:pt>
                <c:pt idx="2">
                  <c:v>24</c:v>
                </c:pt>
                <c:pt idx="3">
                  <c:v>26.5</c:v>
                </c:pt>
                <c:pt idx="4">
                  <c:v>28.1</c:v>
                </c:pt>
                <c:pt idx="5">
                  <c:v>24.2</c:v>
                </c:pt>
                <c:pt idx="6">
                  <c:v>16.7</c:v>
                </c:pt>
                <c:pt idx="7">
                  <c:v>16.8</c:v>
                </c:pt>
                <c:pt idx="8">
                  <c:v>19.6</c:v>
                </c:pt>
                <c:pt idx="9">
                  <c:v>11.9</c:v>
                </c:pt>
                <c:pt idx="10">
                  <c:v>10.2</c:v>
                </c:pt>
                <c:pt idx="11">
                  <c:v>6.3</c:v>
                </c:pt>
                <c:pt idx="12">
                  <c:v>6.6</c:v>
                </c:pt>
                <c:pt idx="13">
                  <c:v>6.1</c:v>
                </c:pt>
                <c:pt idx="14">
                  <c:v>7.4</c:v>
                </c:pt>
                <c:pt idx="15">
                  <c:v>8.8</c:v>
                </c:pt>
              </c:numCache>
            </c:numRef>
          </c:val>
        </c:ser>
        <c:ser>
          <c:idx val="7"/>
          <c:order val="7"/>
          <c:tx>
            <c:strRef>
              <c:f>Sheet1!$I$1</c:f>
              <c:strCache>
                <c:ptCount val="1"/>
                <c:pt idx="0">
                  <c:v>Huawei*</c:v>
                </c:pt>
              </c:strCache>
            </c:strRef>
          </c:tx>
          <c:spPr>
            <a:solidFill>
              <a:srgbClr val="C271DA"/>
            </a:solidFill>
            <a:ln>
              <a:solidFill>
                <a:srgbClr val="C271DA"/>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delete val="1"/>
              <c:txPr>
                <a:bodyPr/>
                <a:p>
                  <a:pPr>
                    <a:defRPr smtId="4294967295">
                      <a:noFill/>
                    </a:defRPr>
                  </a:pPr>
                  <a:endParaRPr smtId="4294967295">
                    <a:noFill/>
                  </a:endParaRPr>
                </a:p>
              </c:txPr>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Sheet1!$I$2:$I$46</c:f>
              <c:numCache>
                <c:ptCount val="45"/>
                <c:pt idx="8">
                  <c:v>5.7</c:v>
                </c:pt>
                <c:pt idx="9">
                  <c:v>5.1</c:v>
                </c:pt>
                <c:pt idx="12">
                  <c:v>10.8</c:v>
                </c:pt>
                <c:pt idx="13">
                  <c:v>9.3</c:v>
                </c:pt>
                <c:pt idx="14">
                  <c:v>10.4</c:v>
                </c:pt>
                <c:pt idx="15">
                  <c:v>12.5</c:v>
                </c:pt>
                <c:pt idx="16">
                  <c:v>16.6</c:v>
                </c:pt>
                <c:pt idx="17">
                  <c:v>13.5</c:v>
                </c:pt>
                <c:pt idx="18">
                  <c:v>20.2</c:v>
                </c:pt>
                <c:pt idx="19">
                  <c:v>16.5</c:v>
                </c:pt>
                <c:pt idx="20">
                  <c:v>23.6</c:v>
                </c:pt>
                <c:pt idx="21">
                  <c:v>17.4</c:v>
                </c:pt>
                <c:pt idx="22">
                  <c:v>29.6</c:v>
                </c:pt>
                <c:pt idx="23">
                  <c:v>27.3</c:v>
                </c:pt>
                <c:pt idx="24">
                  <c:v>32.7</c:v>
                </c:pt>
                <c:pt idx="25">
                  <c:v>28.1</c:v>
                </c:pt>
                <c:pt idx="26">
                  <c:v>32.1</c:v>
                </c:pt>
                <c:pt idx="27">
                  <c:v>33.7</c:v>
                </c:pt>
                <c:pt idx="28">
                  <c:v>45.4</c:v>
                </c:pt>
                <c:pt idx="29">
                  <c:v>34.5</c:v>
                </c:pt>
                <c:pt idx="30">
                  <c:v>38.5</c:v>
                </c:pt>
                <c:pt idx="31">
                  <c:v>39.1</c:v>
                </c:pt>
                <c:pt idx="32">
                  <c:v>42.1</c:v>
                </c:pt>
                <c:pt idx="33">
                  <c:v>39.3</c:v>
                </c:pt>
                <c:pt idx="34">
                  <c:v>54.2</c:v>
                </c:pt>
                <c:pt idx="35">
                  <c:v>52</c:v>
                </c:pt>
                <c:pt idx="36">
                  <c:v>60.5</c:v>
                </c:pt>
                <c:pt idx="37">
                  <c:v>59.1</c:v>
                </c:pt>
                <c:pt idx="38">
                  <c:v>58.7</c:v>
                </c:pt>
                <c:pt idx="39">
                  <c:v>66.6</c:v>
                </c:pt>
                <c:pt idx="40">
                  <c:v>56.2</c:v>
                </c:pt>
                <c:pt idx="41">
                  <c:v>49</c:v>
                </c:pt>
                <c:pt idx="42">
                  <c:v>55.8</c:v>
                </c:pt>
                <c:pt idx="44">
                  <c:v>32.2</c:v>
                </c:pt>
              </c:numCache>
            </c:numRef>
          </c:val>
        </c:ser>
        <c:ser>
          <c:idx val="8"/>
          <c:order val="8"/>
          <c:tx>
            <c:strRef>
              <c:f>Sheet1!$J$1</c:f>
              <c:strCache>
                <c:ptCount val="1"/>
                <c:pt idx="0">
                  <c:v>LG*</c:v>
                </c:pt>
              </c:strCache>
            </c:strRef>
          </c:tx>
          <c:spPr>
            <a:solidFill>
              <a:srgbClr val="76A5E3"/>
            </a:solidFill>
            <a:ln>
              <a:solidFill>
                <a:srgbClr val="76A5E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delete val="1"/>
              <c:txPr>
                <a:bodyPr/>
                <a:p>
                  <a:pPr>
                    <a:defRPr smtId="4294967295">
                      <a:noFill/>
                    </a:defRPr>
                  </a:pPr>
                  <a:endParaRPr smtId="4294967295">
                    <a:noFill/>
                  </a:endParaRPr>
                </a:p>
              </c:txPr>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Sheet1!$J$2:$J$23</c:f>
              <c:numCache>
                <c:ptCount val="22"/>
                <c:pt idx="9">
                  <c:v>4.9</c:v>
                </c:pt>
                <c:pt idx="10">
                  <c:v>5.8</c:v>
                </c:pt>
                <c:pt idx="13">
                  <c:v>10.3</c:v>
                </c:pt>
                <c:pt idx="14">
                  <c:v>12.1</c:v>
                </c:pt>
                <c:pt idx="15">
                  <c:v>12</c:v>
                </c:pt>
                <c:pt idx="16">
                  <c:v>13.2</c:v>
                </c:pt>
                <c:pt idx="17">
                  <c:v>12.3</c:v>
                </c:pt>
                <c:pt idx="18">
                  <c:v>14.5</c:v>
                </c:pt>
                <c:pt idx="19">
                  <c:v>16.8</c:v>
                </c:pt>
                <c:pt idx="21">
                  <c:v>15.4</c:v>
                </c:pt>
              </c:numCache>
            </c:numRef>
          </c:val>
        </c:ser>
        <c:ser>
          <c:idx val="9"/>
          <c:order val="9"/>
          <c:tx>
            <c:strRef>
              <c:f>Sheet1!$K$1</c:f>
              <c:strCache>
                <c:ptCount val="1"/>
                <c:pt idx="0">
                  <c:v>Sony*</c:v>
                </c:pt>
              </c:strCache>
            </c:strRef>
          </c:tx>
          <c:spPr>
            <a:solidFill>
              <a:srgbClr val="099676"/>
            </a:solidFill>
            <a:ln>
              <a:solidFill>
                <a:srgbClr val="099676"/>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Sheet1!$K$2:$K$14</c:f>
              <c:numCache>
                <c:ptCount val="13"/>
                <c:pt idx="8">
                  <c:v>6.3</c:v>
                </c:pt>
                <c:pt idx="12">
                  <c:v>9.8</c:v>
                </c:pt>
              </c:numCache>
            </c:numRef>
          </c:val>
        </c:ser>
        <c:ser>
          <c:idx val="10"/>
          <c:order val="10"/>
          <c:tx>
            <c:strRef>
              <c:f>Sheet1!$L$1</c:f>
              <c:strCache>
                <c:ptCount val="1"/>
                <c:pt idx="0">
                  <c:v>RIM*</c:v>
                </c:pt>
              </c:strCache>
            </c:strRef>
          </c:tx>
          <c:spPr>
            <a:solidFill>
              <a:srgbClr val="919191"/>
            </a:solidFill>
            <a:ln>
              <a:solidFill>
                <a:srgbClr val="919191"/>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delete val="1"/>
              <c:txPr>
                <a:bodyPr/>
                <a:p>
                  <a:pPr>
                    <a:defRPr smtId="4294967295">
                      <a:noFill/>
                    </a:defRPr>
                  </a:pPr>
                  <a:endParaRPr smtId="4294967295">
                    <a:noFill/>
                  </a:endParaRPr>
                </a:p>
              </c:txPr>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Sheet1!$L$2:$L$13</c:f>
              <c:numCache>
                <c:ptCount val="12"/>
                <c:pt idx="0">
                  <c:v>10.7</c:v>
                </c:pt>
                <c:pt idx="1">
                  <c:v>10.6</c:v>
                </c:pt>
                <c:pt idx="2">
                  <c:v>11.2</c:v>
                </c:pt>
                <c:pt idx="3">
                  <c:v>12.4</c:v>
                </c:pt>
                <c:pt idx="4">
                  <c:v>14.6</c:v>
                </c:pt>
                <c:pt idx="5">
                  <c:v>13.8</c:v>
                </c:pt>
                <c:pt idx="6">
                  <c:v>12.4</c:v>
                </c:pt>
                <c:pt idx="7">
                  <c:v>11.8</c:v>
                </c:pt>
                <c:pt idx="8">
                  <c:v>13</c:v>
                </c:pt>
                <c:pt idx="9">
                  <c:v>9.7</c:v>
                </c:pt>
                <c:pt idx="11">
                  <c:v>7.7</c:v>
                </c:pt>
              </c:numCache>
            </c:numRef>
          </c:val>
        </c:ser>
        <c:ser>
          <c:idx val="11"/>
          <c:order val="11"/>
          <c:tx>
            <c:strRef>
              <c:f>Sheet1!$M$1</c:f>
              <c:strCache>
                <c:ptCount val="1"/>
                <c:pt idx="0">
                  <c:v>HTC</c:v>
                </c:pt>
              </c:strCache>
            </c:strRef>
          </c:tx>
          <c:spPr>
            <a:solidFill>
              <a:srgbClr val="C85A79"/>
            </a:solidFill>
            <a:ln>
              <a:solidFill>
                <a:srgbClr val="C85A79"/>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Sheet1!$M$2:$M$13</c:f>
              <c:numCache>
                <c:ptCount val="12"/>
                <c:pt idx="0">
                  <c:v>2.4</c:v>
                </c:pt>
                <c:pt idx="1">
                  <c:v>2.7</c:v>
                </c:pt>
                <c:pt idx="2">
                  <c:v>4.4</c:v>
                </c:pt>
                <c:pt idx="3">
                  <c:v>5.9</c:v>
                </c:pt>
                <c:pt idx="4">
                  <c:v>8.7</c:v>
                </c:pt>
                <c:pt idx="5">
                  <c:v>9</c:v>
                </c:pt>
                <c:pt idx="6">
                  <c:v>11.6</c:v>
                </c:pt>
                <c:pt idx="7">
                  <c:v>12.7</c:v>
                </c:pt>
                <c:pt idx="8">
                  <c:v>10.2</c:v>
                </c:pt>
                <c:pt idx="9">
                  <c:v>6.9</c:v>
                </c:pt>
                <c:pt idx="10">
                  <c:v>8.8</c:v>
                </c:pt>
                <c:pt idx="11">
                  <c:v>7.3</c:v>
                </c:pt>
              </c:numCache>
            </c:numRef>
          </c:val>
        </c:ser>
        <c:ser>
          <c:idx val="12"/>
          <c:order val="12"/>
          <c:tx>
            <c:strRef>
              <c:f>Sheet1!$N$1</c:f>
              <c:strCache>
                <c:ptCount val="1"/>
                <c:pt idx="0">
                  <c:v>Lenovo*</c:v>
                </c:pt>
              </c:strCache>
            </c:strRef>
          </c:tx>
          <c:spPr>
            <a:solidFill>
              <a:srgbClr val="468D02"/>
            </a:solidFill>
            <a:ln>
              <a:solidFill>
                <a:srgbClr val="468D02"/>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Sheet1!$N$2:$N$26</c:f>
              <c:numCache>
                <c:ptCount val="25"/>
                <c:pt idx="10">
                  <c:v>4.9</c:v>
                </c:pt>
                <c:pt idx="13">
                  <c:v>7.9</c:v>
                </c:pt>
                <c:pt idx="14">
                  <c:v>11.4</c:v>
                </c:pt>
                <c:pt idx="15">
                  <c:v>12.3</c:v>
                </c:pt>
                <c:pt idx="16">
                  <c:v>13.9</c:v>
                </c:pt>
                <c:pt idx="17">
                  <c:v>12.6</c:v>
                </c:pt>
                <c:pt idx="18">
                  <c:v>15.8</c:v>
                </c:pt>
                <c:pt idx="19">
                  <c:v>16.9</c:v>
                </c:pt>
                <c:pt idx="20">
                  <c:v>14.1</c:v>
                </c:pt>
                <c:pt idx="21">
                  <c:v>18.8</c:v>
                </c:pt>
                <c:pt idx="22">
                  <c:v>16.2</c:v>
                </c:pt>
                <c:pt idx="23">
                  <c:v>18.8</c:v>
                </c:pt>
                <c:pt idx="24">
                  <c:v>20.2</c:v>
                </c:pt>
              </c:numCache>
            </c:numRef>
          </c:val>
        </c:ser>
        <c:ser>
          <c:idx val="13"/>
          <c:order val="13"/>
          <c:tx>
            <c:strRef>
              <c:f>Sheet1!$O$1</c:f>
              <c:strCache>
                <c:ptCount val="1"/>
                <c:pt idx="0">
                  <c:v>Transsion</c:v>
                </c:pt>
              </c:strCache>
            </c:strRef>
          </c:tx>
          <c:spPr>
            <a:solidFill>
              <a:srgbClr val="C8640C"/>
            </a:solidFill>
            <a:ln>
              <a:solidFill>
                <a:srgbClr val="C8640C"/>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delete val="1"/>
              <c:txPr>
                <a:bodyPr/>
                <a:p>
                  <a:pPr>
                    <a:defRPr smtId="4294967295">
                      <a:noFill/>
                    </a:defRPr>
                  </a:pPr>
                  <a:endParaRPr smtId="4294967295">
                    <a:noFill/>
                  </a:endParaRPr>
                </a:p>
              </c:txPr>
              <c:extLst/>
            </c:dLbl>
            <c:dLbl>
              <c:idx val="22"/>
              <c:delete val="1"/>
              <c:txPr>
                <a:bodyPr/>
                <a:p>
                  <a:pPr>
                    <a:defRPr smtId="4294967295">
                      <a:noFill/>
                    </a:defRPr>
                  </a:pPr>
                  <a:endParaRPr smtId="4294967295">
                    <a:noFill/>
                  </a:endParaRPr>
                </a:p>
              </c:txPr>
              <c:extLst/>
            </c:dLbl>
            <c:dLbl>
              <c:idx val="23"/>
              <c:delete val="1"/>
              <c:txPr>
                <a:bodyPr/>
                <a:p>
                  <a:pPr>
                    <a:defRPr smtId="4294967295">
                      <a:noFill/>
                    </a:defRPr>
                  </a:pPr>
                  <a:endParaRPr smtId="4294967295">
                    <a:noFill/>
                  </a:endParaRPr>
                </a:p>
              </c:txPr>
              <c:extLst/>
            </c:dLbl>
            <c:dLbl>
              <c:idx val="24"/>
              <c:delete val="1"/>
              <c:txPr>
                <a:bodyPr/>
                <a:p>
                  <a:pPr>
                    <a:defRPr smtId="4294967295">
                      <a:noFill/>
                    </a:defRPr>
                  </a:pPr>
                  <a:endParaRPr smtId="4294967295">
                    <a:noFill/>
                  </a:endParaRPr>
                </a:p>
              </c:txPr>
              <c:extLst/>
            </c:dLbl>
            <c:dLbl>
              <c:idx val="25"/>
              <c:delete val="1"/>
              <c:txPr>
                <a:bodyPr/>
                <a:p>
                  <a:pPr>
                    <a:defRPr smtId="4294967295">
                      <a:noFill/>
                    </a:defRPr>
                  </a:pPr>
                  <a:endParaRPr smtId="4294967295">
                    <a:noFill/>
                  </a:endParaRPr>
                </a:p>
              </c:txPr>
              <c:extLst/>
            </c:dLbl>
            <c:dLbl>
              <c:idx val="26"/>
              <c:delete val="1"/>
              <c:txPr>
                <a:bodyPr/>
                <a:p>
                  <a:pPr>
                    <a:defRPr smtId="4294967295">
                      <a:noFill/>
                    </a:defRPr>
                  </a:pPr>
                  <a:endParaRPr smtId="4294967295">
                    <a:noFill/>
                  </a:endParaRPr>
                </a:p>
              </c:txPr>
              <c:extLst/>
            </c:dLbl>
            <c:dLbl>
              <c:idx val="27"/>
              <c:delete val="1"/>
              <c:txPr>
                <a:bodyPr/>
                <a:p>
                  <a:pPr>
                    <a:defRPr smtId="4294967295">
                      <a:noFill/>
                    </a:defRPr>
                  </a:pPr>
                  <a:endParaRPr smtId="4294967295">
                    <a:noFill/>
                  </a:endParaRPr>
                </a:p>
              </c:txPr>
              <c:extLst/>
            </c:dLbl>
            <c:dLbl>
              <c:idx val="28"/>
              <c:delete val="1"/>
              <c:txPr>
                <a:bodyPr/>
                <a:p>
                  <a:pPr>
                    <a:defRPr smtId="4294967295">
                      <a:noFill/>
                    </a:defRPr>
                  </a:pPr>
                  <a:endParaRPr smtId="4294967295">
                    <a:noFill/>
                  </a:endParaRPr>
                </a:p>
              </c:txPr>
              <c:extLst/>
            </c:dLbl>
            <c:dLbl>
              <c:idx val="29"/>
              <c:delete val="1"/>
              <c:txPr>
                <a:bodyPr/>
                <a:p>
                  <a:pPr>
                    <a:defRPr smtId="4294967295">
                      <a:noFill/>
                    </a:defRPr>
                  </a:pPr>
                  <a:endParaRPr smtId="4294967295">
                    <a:noFill/>
                  </a:endParaRPr>
                </a:p>
              </c:txPr>
              <c:extLst/>
            </c:dLbl>
            <c:dLbl>
              <c:idx val="30"/>
              <c:delete val="1"/>
              <c:txPr>
                <a:bodyPr/>
                <a:p>
                  <a:pPr>
                    <a:defRPr smtId="4294967295">
                      <a:noFill/>
                    </a:defRPr>
                  </a:pPr>
                  <a:endParaRPr smtId="4294967295">
                    <a:noFill/>
                  </a:endParaRPr>
                </a:p>
              </c:txPr>
              <c:extLst/>
            </c:dLbl>
            <c:dLbl>
              <c:idx val="31"/>
              <c:delete val="1"/>
              <c:txPr>
                <a:bodyPr/>
                <a:p>
                  <a:pPr>
                    <a:defRPr smtId="4294967295">
                      <a:noFill/>
                    </a:defRPr>
                  </a:pPr>
                  <a:endParaRPr smtId="4294967295">
                    <a:noFill/>
                  </a:endParaRPr>
                </a:p>
              </c:txPr>
              <c:extLst/>
            </c:dLbl>
            <c:dLbl>
              <c:idx val="32"/>
              <c:delete val="1"/>
              <c:txPr>
                <a:bodyPr/>
                <a:p>
                  <a:pPr>
                    <a:defRPr smtId="4294967295">
                      <a:noFill/>
                    </a:defRPr>
                  </a:pPr>
                  <a:endParaRPr smtId="4294967295">
                    <a:noFill/>
                  </a:endParaRPr>
                </a:p>
              </c:txPr>
              <c:extLst/>
            </c:dLbl>
            <c:dLbl>
              <c:idx val="33"/>
              <c:delete val="1"/>
              <c:txPr>
                <a:bodyPr/>
                <a:p>
                  <a:pPr>
                    <a:defRPr smtId="4294967295">
                      <a:noFill/>
                    </a:defRPr>
                  </a:pPr>
                  <a:endParaRPr smtId="4294967295">
                    <a:noFill/>
                  </a:endParaRPr>
                </a:p>
              </c:txPr>
              <c:extLst/>
            </c:dLbl>
            <c:dLbl>
              <c:idx val="34"/>
              <c:delete val="1"/>
              <c:txPr>
                <a:bodyPr/>
                <a:p>
                  <a:pPr>
                    <a:defRPr smtId="4294967295">
                      <a:noFill/>
                    </a:defRPr>
                  </a:pPr>
                  <a:endParaRPr smtId="4294967295">
                    <a:noFill/>
                  </a:endParaRPr>
                </a:p>
              </c:txPr>
              <c:extLst/>
            </c:dLbl>
            <c:dLbl>
              <c:idx val="35"/>
              <c:delete val="1"/>
              <c:txPr>
                <a:bodyPr/>
                <a:p>
                  <a:pPr>
                    <a:defRPr smtId="4294967295">
                      <a:noFill/>
                    </a:defRPr>
                  </a:pPr>
                  <a:endParaRPr smtId="4294967295">
                    <a:noFill/>
                  </a:endParaRPr>
                </a:p>
              </c:txPr>
              <c:extLst/>
            </c:dLbl>
            <c:dLbl>
              <c:idx val="36"/>
              <c:delete val="1"/>
              <c:txPr>
                <a:bodyPr/>
                <a:p>
                  <a:pPr>
                    <a:defRPr smtId="4294967295">
                      <a:noFill/>
                    </a:defRPr>
                  </a:pPr>
                  <a:endParaRPr smtId="4294967295">
                    <a:noFill/>
                  </a:endParaRPr>
                </a:p>
              </c:txPr>
              <c:extLst/>
            </c:dLbl>
            <c:dLbl>
              <c:idx val="37"/>
              <c:delete val="1"/>
              <c:txPr>
                <a:bodyPr/>
                <a:p>
                  <a:pPr>
                    <a:defRPr smtId="4294967295">
                      <a:noFill/>
                    </a:defRPr>
                  </a:pPr>
                  <a:endParaRPr smtId="4294967295">
                    <a:noFill/>
                  </a:endParaRPr>
                </a:p>
              </c:txPr>
              <c:extLst/>
            </c:dLbl>
            <c:dLbl>
              <c:idx val="38"/>
              <c:delete val="1"/>
              <c:txPr>
                <a:bodyPr/>
                <a:p>
                  <a:pPr>
                    <a:defRPr smtId="4294967295">
                      <a:noFill/>
                    </a:defRPr>
                  </a:pPr>
                  <a:endParaRPr smtId="4294967295">
                    <a:noFill/>
                  </a:endParaRPr>
                </a:p>
              </c:txPr>
              <c:extLst/>
            </c:dLbl>
            <c:dLbl>
              <c:idx val="39"/>
              <c:delete val="1"/>
              <c:txPr>
                <a:bodyPr/>
                <a:p>
                  <a:pPr>
                    <a:defRPr smtId="4294967295">
                      <a:noFill/>
                    </a:defRPr>
                  </a:pPr>
                  <a:endParaRPr smtId="4294967295">
                    <a:noFill/>
                  </a:endParaRPr>
                </a:p>
              </c:txPr>
              <c:extLst/>
            </c:dLbl>
            <c:dLbl>
              <c:idx val="40"/>
              <c:delete val="1"/>
              <c:txPr>
                <a:bodyPr/>
                <a:p>
                  <a:pPr>
                    <a:defRPr smtId="4294967295">
                      <a:noFill/>
                    </a:defRPr>
                  </a:pPr>
                  <a:endParaRPr smtId="4294967295">
                    <a:noFill/>
                  </a:endParaRPr>
                </a:p>
              </c:txPr>
              <c:extLst/>
            </c:dLbl>
            <c:dLbl>
              <c:idx val="41"/>
              <c:delete val="1"/>
              <c:txPr>
                <a:bodyPr/>
                <a:p>
                  <a:pPr>
                    <a:defRPr smtId="4294967295">
                      <a:noFill/>
                    </a:defRPr>
                  </a:pPr>
                  <a:endParaRPr smtId="4294967295">
                    <a:noFill/>
                  </a:endParaRPr>
                </a:p>
              </c:txPr>
              <c:extLst/>
            </c:dLbl>
            <c:dLbl>
              <c:idx val="42"/>
              <c:delete val="1"/>
              <c:txPr>
                <a:bodyPr/>
                <a:p>
                  <a:pPr>
                    <a:defRPr smtId="4294967295">
                      <a:noFill/>
                    </a:defRPr>
                  </a:pPr>
                  <a:endParaRPr smtId="4294967295">
                    <a:noFill/>
                  </a:endParaRPr>
                </a:p>
              </c:txPr>
              <c:extLst/>
            </c:dLbl>
            <c:dLbl>
              <c:idx val="43"/>
              <c:delete val="1"/>
              <c:txPr>
                <a:bodyPr/>
                <a:p>
                  <a:pPr>
                    <a:defRPr smtId="4294967295">
                      <a:noFill/>
                    </a:defRPr>
                  </a:pPr>
                  <a:endParaRPr smtId="4294967295">
                    <a:noFill/>
                  </a:endParaRPr>
                </a:p>
              </c:txPr>
              <c:extLst/>
            </c:dLbl>
            <c:dLbl>
              <c:idx val="44"/>
              <c:delete val="1"/>
              <c:txPr>
                <a:bodyPr/>
                <a:p>
                  <a:pPr>
                    <a:defRPr smtId="4294967295">
                      <a:noFill/>
                    </a:defRPr>
                  </a:pPr>
                  <a:endParaRPr smtId="4294967295">
                    <a:noFill/>
                  </a:endParaRPr>
                </a:p>
              </c:txPr>
              <c:extLst/>
            </c:dLbl>
            <c:dLbl>
              <c:idx val="45"/>
              <c:delete val="1"/>
              <c:txPr>
                <a:bodyPr/>
                <a:p>
                  <a:pPr>
                    <a:defRPr smtId="4294967295">
                      <a:noFill/>
                    </a:defRPr>
                  </a:pPr>
                  <a:endParaRPr smtId="4294967295">
                    <a:noFill/>
                  </a:endParaRPr>
                </a:p>
              </c:txPr>
              <c:extLst/>
            </c:dLbl>
            <c:dLbl>
              <c:idx val="46"/>
              <c:delete val="1"/>
              <c:txPr>
                <a:bodyPr/>
                <a:p>
                  <a:pPr>
                    <a:defRPr smtId="4294967295">
                      <a:noFill/>
                    </a:defRPr>
                  </a:pPr>
                  <a:endParaRPr smtId="4294967295">
                    <a:noFill/>
                  </a:endParaRPr>
                </a:p>
              </c:txPr>
              <c:extLst/>
            </c:dLbl>
            <c:dLbl>
              <c:idx val="47"/>
              <c:delete val="1"/>
              <c:txPr>
                <a:bodyPr/>
                <a:p>
                  <a:pPr>
                    <a:defRPr smtId="4294967295">
                      <a:noFill/>
                    </a:defRPr>
                  </a:pPr>
                  <a:endParaRPr smtId="4294967295">
                    <a:noFill/>
                  </a:endParaRPr>
                </a:p>
              </c:txPr>
              <c:extLst/>
            </c:dLbl>
            <c:dLbl>
              <c:idx val="48"/>
              <c:delete val="1"/>
              <c:txPr>
                <a:bodyPr/>
                <a:p>
                  <a:pPr>
                    <a:defRPr smtId="4294967295">
                      <a:noFill/>
                    </a:defRPr>
                  </a:pPr>
                  <a:endParaRPr smtId="4294967295">
                    <a:noFill/>
                  </a:endParaRPr>
                </a:p>
              </c:txPr>
              <c:extLst/>
            </c:dLbl>
            <c:dLbl>
              <c:idx val="49"/>
              <c:delete val="1"/>
              <c:txPr>
                <a:bodyPr/>
                <a:p>
                  <a:pPr>
                    <a:defRPr smtId="4294967295">
                      <a:noFill/>
                    </a:defRPr>
                  </a:pPr>
                  <a:endParaRPr smtId="4294967295">
                    <a:noFill/>
                  </a:endParaRPr>
                </a:p>
              </c:txPr>
              <c:extLst/>
            </c:dLbl>
            <c:dLbl>
              <c:idx val="50"/>
              <c:delete val="1"/>
              <c:txPr>
                <a:bodyPr/>
                <a:p>
                  <a:pPr>
                    <a:defRPr smtId="4294967295">
                      <a:noFill/>
                    </a:defRPr>
                  </a:pPr>
                  <a:endParaRPr smtId="4294967295">
                    <a:noFill/>
                  </a:endParaRPr>
                </a:p>
              </c:txPr>
              <c:extLst/>
            </c:dLbl>
            <c:dLbl>
              <c:idx val="51"/>
              <c:delete val="1"/>
              <c:txPr>
                <a:bodyPr/>
                <a:p>
                  <a:pPr>
                    <a:defRPr smtId="4294967295">
                      <a:noFill/>
                    </a:defRPr>
                  </a:pPr>
                  <a:endParaRPr smtId="4294967295">
                    <a:noFill/>
                  </a:endParaRPr>
                </a:p>
              </c:txPr>
              <c:extLst/>
            </c:dLbl>
            <c:dLbl>
              <c:idx val="52"/>
              <c:delete val="1"/>
              <c:txPr>
                <a:bodyPr/>
                <a:p>
                  <a:pPr>
                    <a:defRPr smtId="4294967295">
                      <a:noFill/>
                    </a:defRPr>
                  </a:pPr>
                  <a:endParaRPr smtId="4294967295">
                    <a:noFill/>
                  </a:endParaRPr>
                </a:p>
              </c:txPr>
              <c:extLst/>
            </c:dLbl>
            <c:dLbl>
              <c:idx val="53"/>
              <c:delete val="1"/>
              <c:txPr>
                <a:bodyPr/>
                <a:p>
                  <a:pPr>
                    <a:defRPr smtId="4294967295">
                      <a:noFill/>
                    </a:defRPr>
                  </a:pPr>
                  <a:endParaRPr smtId="4294967295">
                    <a:noFill/>
                  </a:endParaRPr>
                </a:p>
              </c:txPr>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delete val="1"/>
              <c:txPr>
                <a:bodyPr/>
                <a:p>
                  <a:pPr>
                    <a:defRPr smtId="4294967295">
                      <a:noFill/>
                    </a:defRPr>
                  </a:pPr>
                  <a:endParaRPr smtId="4294967295">
                    <a:noFill/>
                  </a:endParaRPr>
                </a:p>
              </c:txPr>
              <c:extLst/>
            </c:dLbl>
            <c:dLbl>
              <c:idx val="59"/>
              <c:delete val="1"/>
              <c:txPr>
                <a:bodyPr/>
                <a:p>
                  <a:pPr>
                    <a:defRPr smtId="4294967295">
                      <a:noFill/>
                    </a:defRPr>
                  </a:pPr>
                  <a:endParaRPr smtId="4294967295">
                    <a:noFill/>
                  </a:endParaRPr>
                </a:p>
              </c:txPr>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Sheet1!$O$2:$O$62</c:f>
              <c:numCache>
                <c:ptCount val="61"/>
                <c:pt idx="54">
                  <c:v>25.3</c:v>
                </c:pt>
                <c:pt idx="55">
                  <c:v>26</c:v>
                </c:pt>
                <c:pt idx="56">
                  <c:v>28.2</c:v>
                </c:pt>
                <c:pt idx="57">
                  <c:v>28.5</c:v>
                </c:pt>
                <c:pt idx="60">
                  <c:v>27.2</c:v>
                </c:pt>
              </c:numCache>
            </c:numRef>
          </c:val>
        </c:ser>
        <c:ser>
          <c:idx val="14"/>
          <c:order val="14"/>
          <c:tx>
            <c:strRef>
              <c:f>Sheet1!$P$1</c:f>
              <c:strCache>
                <c:ptCount val="1"/>
                <c:pt idx="0">
                  <c:v>Others</c:v>
                </c:pt>
              </c:strCache>
            </c:strRef>
          </c:tx>
          <c:spPr>
            <a:solidFill>
              <a:srgbClr val="927EB7"/>
            </a:solidFill>
            <a:ln>
              <a:solidFill>
                <a:srgbClr val="927EB7"/>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Sheet1!$P$2:$P$62</c:f>
              <c:numCache>
                <c:ptCount val="61"/>
                <c:pt idx="0">
                  <c:v>9.5</c:v>
                </c:pt>
                <c:pt idx="1">
                  <c:v>9.5</c:v>
                </c:pt>
                <c:pt idx="2">
                  <c:v>12.8</c:v>
                </c:pt>
                <c:pt idx="3">
                  <c:v>16.6</c:v>
                </c:pt>
                <c:pt idx="4">
                  <c:v>24.8</c:v>
                </c:pt>
                <c:pt idx="5">
                  <c:v>24.5</c:v>
                </c:pt>
                <c:pt idx="6">
                  <c:v>26.8</c:v>
                </c:pt>
                <c:pt idx="7">
                  <c:v>33.1</c:v>
                </c:pt>
                <c:pt idx="8">
                  <c:v>26.4</c:v>
                </c:pt>
                <c:pt idx="9">
                  <c:v>29</c:v>
                </c:pt>
                <c:pt idx="10">
                  <c:v>43.8</c:v>
                </c:pt>
                <c:pt idx="11">
                  <c:v>67.7</c:v>
                </c:pt>
                <c:pt idx="12">
                  <c:v>79.6</c:v>
                </c:pt>
                <c:pt idx="13">
                  <c:v>72.8</c:v>
                </c:pt>
                <c:pt idx="14">
                  <c:v>93.4</c:v>
                </c:pt>
                <c:pt idx="15">
                  <c:v>106.6</c:v>
                </c:pt>
                <c:pt idx="16">
                  <c:v>107.7</c:v>
                </c:pt>
                <c:pt idx="17">
                  <c:v>117.8</c:v>
                </c:pt>
                <c:pt idx="18">
                  <c:v>127.7</c:v>
                </c:pt>
                <c:pt idx="19">
                  <c:v>146.2</c:v>
                </c:pt>
                <c:pt idx="20">
                  <c:v>174</c:v>
                </c:pt>
                <c:pt idx="21">
                  <c:v>125.5</c:v>
                </c:pt>
                <c:pt idx="22">
                  <c:v>133.3</c:v>
                </c:pt>
                <c:pt idx="23">
                  <c:v>141.1</c:v>
                </c:pt>
                <c:pt idx="24">
                  <c:v>146.6</c:v>
                </c:pt>
                <c:pt idx="25">
                  <c:v>139.4</c:v>
                </c:pt>
                <c:pt idx="26">
                  <c:v>154.8</c:v>
                </c:pt>
                <c:pt idx="27">
                  <c:v>147.5</c:v>
                </c:pt>
                <c:pt idx="28">
                  <c:v>158.9</c:v>
                </c:pt>
                <c:pt idx="29">
                  <c:v>120.3</c:v>
                </c:pt>
                <c:pt idx="30">
                  <c:v>139.5</c:v>
                </c:pt>
                <c:pt idx="31">
                  <c:v>149.8</c:v>
                </c:pt>
                <c:pt idx="32">
                  <c:v>145.3</c:v>
                </c:pt>
                <c:pt idx="33">
                  <c:v>91.9</c:v>
                </c:pt>
                <c:pt idx="34">
                  <c:v>112.4</c:v>
                </c:pt>
                <c:pt idx="35">
                  <c:v>119.9</c:v>
                </c:pt>
                <c:pt idx="36">
                  <c:v>118.4</c:v>
                </c:pt>
                <c:pt idx="37">
                  <c:v>72.1</c:v>
                </c:pt>
                <c:pt idx="38">
                  <c:v>103.4</c:v>
                </c:pt>
                <c:pt idx="39">
                  <c:v>103</c:v>
                </c:pt>
                <c:pt idx="40">
                  <c:v>106</c:v>
                </c:pt>
                <c:pt idx="41">
                  <c:v>77.5</c:v>
                </c:pt>
                <c:pt idx="42">
                  <c:v>53.2</c:v>
                </c:pt>
                <c:pt idx="43">
                  <c:v>124.3</c:v>
                </c:pt>
                <c:pt idx="44">
                  <c:v>112.4</c:v>
                </c:pt>
                <c:pt idx="45">
                  <c:v>94.1</c:v>
                </c:pt>
                <c:pt idx="46">
                  <c:v>92.3</c:v>
                </c:pt>
                <c:pt idx="47">
                  <c:v>101.1</c:v>
                </c:pt>
                <c:pt idx="48">
                  <c:v>105.2</c:v>
                </c:pt>
                <c:pt idx="49">
                  <c:v>91.4</c:v>
                </c:pt>
                <c:pt idx="50">
                  <c:v>89.9</c:v>
                </c:pt>
                <c:pt idx="51">
                  <c:v>93.6</c:v>
                </c:pt>
                <c:pt idx="52">
                  <c:v>88.3</c:v>
                </c:pt>
                <c:pt idx="53">
                  <c:v>74.5</c:v>
                </c:pt>
                <c:pt idx="54">
                  <c:v>85.4</c:v>
                </c:pt>
                <c:pt idx="55">
                  <c:v>95.1</c:v>
                </c:pt>
                <c:pt idx="56">
                  <c:v>99.5</c:v>
                </c:pt>
                <c:pt idx="57">
                  <c:v>84.7</c:v>
                </c:pt>
                <c:pt idx="58">
                  <c:v>92.1</c:v>
                </c:pt>
                <c:pt idx="59">
                  <c:v>103.7</c:v>
                </c:pt>
                <c:pt idx="60">
                  <c:v>106.1</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Shipments in million units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Samsung</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Sheet1!$B$2:$B$62</c:f>
              <c:numCache>
                <c:ptCount val="61"/>
                <c:pt idx="0">
                  <c:v>0.033</c:v>
                </c:pt>
                <c:pt idx="1">
                  <c:v>0.043</c:v>
                </c:pt>
                <c:pt idx="2">
                  <c:v>0.056</c:v>
                </c:pt>
                <c:pt idx="3">
                  <c:v>0.088</c:v>
                </c:pt>
                <c:pt idx="4">
                  <c:v>0.094</c:v>
                </c:pt>
                <c:pt idx="5">
                  <c:v>0.113</c:v>
                </c:pt>
                <c:pt idx="6">
                  <c:v>0.17</c:v>
                </c:pt>
                <c:pt idx="7">
                  <c:v>0.227</c:v>
                </c:pt>
                <c:pt idx="8">
                  <c:v>0.225</c:v>
                </c:pt>
                <c:pt idx="9">
                  <c:v>0.288</c:v>
                </c:pt>
                <c:pt idx="10">
                  <c:v>0.322</c:v>
                </c:pt>
                <c:pt idx="11">
                  <c:v>0.31</c:v>
                </c:pt>
                <c:pt idx="12">
                  <c:v>0.291</c:v>
                </c:pt>
                <c:pt idx="13">
                  <c:v>0.319</c:v>
                </c:pt>
                <c:pt idx="14">
                  <c:v>0.323</c:v>
                </c:pt>
                <c:pt idx="15">
                  <c:v>0.325</c:v>
                </c:pt>
                <c:pt idx="16">
                  <c:v>0.288</c:v>
                </c:pt>
                <c:pt idx="17">
                  <c:v>0.307</c:v>
                </c:pt>
                <c:pt idx="18">
                  <c:v>0.248</c:v>
                </c:pt>
                <c:pt idx="19">
                  <c:v>0.239</c:v>
                </c:pt>
                <c:pt idx="20">
                  <c:v>0.199</c:v>
                </c:pt>
                <c:pt idx="21">
                  <c:v>0.246</c:v>
                </c:pt>
                <c:pt idx="22">
                  <c:v>0.213</c:v>
                </c:pt>
                <c:pt idx="23">
                  <c:v>0.233</c:v>
                </c:pt>
                <c:pt idx="24">
                  <c:v>0.204</c:v>
                </c:pt>
                <c:pt idx="25">
                  <c:v>0.238</c:v>
                </c:pt>
                <c:pt idx="26">
                  <c:v>0.227</c:v>
                </c:pt>
                <c:pt idx="27">
                  <c:v>0.209</c:v>
                </c:pt>
                <c:pt idx="28">
                  <c:v>0.18</c:v>
                </c:pt>
                <c:pt idx="29">
                  <c:v>0.233</c:v>
                </c:pt>
                <c:pt idx="30">
                  <c:v>0.229</c:v>
                </c:pt>
                <c:pt idx="31">
                  <c:v>0.221</c:v>
                </c:pt>
                <c:pt idx="32">
                  <c:v>0.189</c:v>
                </c:pt>
                <c:pt idx="33">
                  <c:v>0.235</c:v>
                </c:pt>
                <c:pt idx="34">
                  <c:v>0.21</c:v>
                </c:pt>
                <c:pt idx="35">
                  <c:v>0.203</c:v>
                </c:pt>
                <c:pt idx="36">
                  <c:v>0.187</c:v>
                </c:pt>
                <c:pt idx="37">
                  <c:v>0.231</c:v>
                </c:pt>
                <c:pt idx="38">
                  <c:v>0.227</c:v>
                </c:pt>
                <c:pt idx="39">
                  <c:v>0.218</c:v>
                </c:pt>
                <c:pt idx="40">
                  <c:v>0.188</c:v>
                </c:pt>
                <c:pt idx="41">
                  <c:v>0.211</c:v>
                </c:pt>
                <c:pt idx="42">
                  <c:v>0.195</c:v>
                </c:pt>
                <c:pt idx="43">
                  <c:v>0.227</c:v>
                </c:pt>
                <c:pt idx="44">
                  <c:v>0.191</c:v>
                </c:pt>
                <c:pt idx="45">
                  <c:v>0.218</c:v>
                </c:pt>
                <c:pt idx="46">
                  <c:v>0.189</c:v>
                </c:pt>
                <c:pt idx="47">
                  <c:v>0.208</c:v>
                </c:pt>
                <c:pt idx="48">
                  <c:v>0.19</c:v>
                </c:pt>
                <c:pt idx="49">
                  <c:v>0.234</c:v>
                </c:pt>
                <c:pt idx="50">
                  <c:v>0.218</c:v>
                </c:pt>
                <c:pt idx="51">
                  <c:v>0.212</c:v>
                </c:pt>
                <c:pt idx="52">
                  <c:v>0.194</c:v>
                </c:pt>
                <c:pt idx="53">
                  <c:v>0.225</c:v>
                </c:pt>
                <c:pt idx="54">
                  <c:v>0.202</c:v>
                </c:pt>
                <c:pt idx="55">
                  <c:v>0.197</c:v>
                </c:pt>
                <c:pt idx="56">
                  <c:v>0.163</c:v>
                </c:pt>
                <c:pt idx="57">
                  <c:v>0.208</c:v>
                </c:pt>
                <c:pt idx="58">
                  <c:v>0.189</c:v>
                </c:pt>
                <c:pt idx="59">
                  <c:v>0.183</c:v>
                </c:pt>
                <c:pt idx="60">
                  <c:v>0.156</c:v>
                </c:pt>
              </c:numCache>
            </c:numRef>
          </c:val>
        </c:ser>
        <c:ser>
          <c:idx val="1"/>
          <c:order val="1"/>
          <c:tx>
            <c:strRef>
              <c:f>Sheet1!$C$1</c:f>
              <c:strCache>
                <c:ptCount val="1"/>
                <c:pt idx="0">
                  <c:v>Huawei*</c:v>
                </c:pt>
              </c:strCache>
            </c:strRef>
          </c:tx>
          <c:spPr>
            <a:solidFill>
              <a:srgbClr val="0F283E"/>
            </a:solidFill>
            <a:ln>
              <a:solidFill>
                <a:srgbClr val="0F283E"/>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delete val="1"/>
              <c:txPr>
                <a:bodyPr/>
                <a:p>
                  <a:pPr>
                    <a:defRPr smtId="4294967295">
                      <a:noFill/>
                    </a:defRPr>
                  </a:pPr>
                  <a:endParaRPr smtId="4294967295">
                    <a:noFill/>
                  </a:endParaRPr>
                </a:p>
              </c:txPr>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Sheet1!$C$2:$C$46</c:f>
              <c:numCache>
                <c:ptCount val="45"/>
                <c:pt idx="8">
                  <c:v>0.035</c:v>
                </c:pt>
                <c:pt idx="9">
                  <c:v>0.033</c:v>
                </c:pt>
                <c:pt idx="10">
                  <c:v>0.041</c:v>
                </c:pt>
                <c:pt idx="11">
                  <c:v>0.038</c:v>
                </c:pt>
                <c:pt idx="12">
                  <c:v>0.046</c:v>
                </c:pt>
                <c:pt idx="13">
                  <c:v>0.043</c:v>
                </c:pt>
                <c:pt idx="14">
                  <c:v>0.043</c:v>
                </c:pt>
                <c:pt idx="15">
                  <c:v>0.048</c:v>
                </c:pt>
                <c:pt idx="16">
                  <c:v>0.0566</c:v>
                </c:pt>
                <c:pt idx="17">
                  <c:v>0.047</c:v>
                </c:pt>
                <c:pt idx="18">
                  <c:v>0.067</c:v>
                </c:pt>
                <c:pt idx="19">
                  <c:v>0.05</c:v>
                </c:pt>
                <c:pt idx="20">
                  <c:v>0.063</c:v>
                </c:pt>
                <c:pt idx="21">
                  <c:v>0.052</c:v>
                </c:pt>
                <c:pt idx="22">
                  <c:v>0.086</c:v>
                </c:pt>
                <c:pt idx="23">
                  <c:v>0.076</c:v>
                </c:pt>
                <c:pt idx="24">
                  <c:v>0.082</c:v>
                </c:pt>
                <c:pt idx="25">
                  <c:v>0.084</c:v>
                </c:pt>
                <c:pt idx="26">
                  <c:v>0.093</c:v>
                </c:pt>
                <c:pt idx="27">
                  <c:v>0.093</c:v>
                </c:pt>
                <c:pt idx="28">
                  <c:v>0.105</c:v>
                </c:pt>
                <c:pt idx="29">
                  <c:v>0.1</c:v>
                </c:pt>
                <c:pt idx="30">
                  <c:v>0.11</c:v>
                </c:pt>
                <c:pt idx="31">
                  <c:v>0.104</c:v>
                </c:pt>
                <c:pt idx="32">
                  <c:v>0.107</c:v>
                </c:pt>
                <c:pt idx="33">
                  <c:v>0.118</c:v>
                </c:pt>
                <c:pt idx="34">
                  <c:v>0.159</c:v>
                </c:pt>
                <c:pt idx="35">
                  <c:v>0.146</c:v>
                </c:pt>
                <c:pt idx="36">
                  <c:v>0.161</c:v>
                </c:pt>
                <c:pt idx="37">
                  <c:v>0.19</c:v>
                </c:pt>
                <c:pt idx="38">
                  <c:v>0.176</c:v>
                </c:pt>
                <c:pt idx="39">
                  <c:v>0.186</c:v>
                </c:pt>
                <c:pt idx="40">
                  <c:v>0.152</c:v>
                </c:pt>
                <c:pt idx="41">
                  <c:v>0.178</c:v>
                </c:pt>
                <c:pt idx="42">
                  <c:v>0.2</c:v>
                </c:pt>
                <c:pt idx="44">
                  <c:v>0.084</c:v>
                </c:pt>
              </c:numCache>
            </c:numRef>
          </c:val>
        </c:ser>
        <c:ser>
          <c:idx val="2"/>
          <c:order val="2"/>
          <c:tx>
            <c:strRef>
              <c:f>Sheet1!$D$1</c:f>
              <c:strCache>
                <c:ptCount val="1"/>
                <c:pt idx="0">
                  <c:v>Apple</c:v>
                </c:pt>
              </c:strCache>
            </c:strRef>
          </c:tx>
          <c:spPr>
            <a:solidFill>
              <a:srgbClr val="BABABA"/>
            </a:solidFill>
            <a:ln>
              <a:solidFill>
                <a:srgbClr val="BABABA"/>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Sheet1!$D$2:$D$62</c:f>
              <c:numCache>
                <c:ptCount val="61"/>
                <c:pt idx="0">
                  <c:v>0.161</c:v>
                </c:pt>
                <c:pt idx="1">
                  <c:v>0.157</c:v>
                </c:pt>
                <c:pt idx="2">
                  <c:v>0.13</c:v>
                </c:pt>
                <c:pt idx="3">
                  <c:v>0.17</c:v>
                </c:pt>
                <c:pt idx="4">
                  <c:v>0.159</c:v>
                </c:pt>
                <c:pt idx="5">
                  <c:v>0.183</c:v>
                </c:pt>
                <c:pt idx="6">
                  <c:v>0.188</c:v>
                </c:pt>
                <c:pt idx="7">
                  <c:v>0.138</c:v>
                </c:pt>
                <c:pt idx="8">
                  <c:v>0.23</c:v>
                </c:pt>
                <c:pt idx="9">
                  <c:v>0.23</c:v>
                </c:pt>
                <c:pt idx="10">
                  <c:v>0.166</c:v>
                </c:pt>
                <c:pt idx="11">
                  <c:v>0.144</c:v>
                </c:pt>
                <c:pt idx="12">
                  <c:v>0.209</c:v>
                </c:pt>
                <c:pt idx="13">
                  <c:v>0.171</c:v>
                </c:pt>
                <c:pt idx="14">
                  <c:v>0.13</c:v>
                </c:pt>
                <c:pt idx="15">
                  <c:v>0.129</c:v>
                </c:pt>
                <c:pt idx="16">
                  <c:v>0.1743</c:v>
                </c:pt>
                <c:pt idx="17">
                  <c:v>0.152</c:v>
                </c:pt>
                <c:pt idx="18">
                  <c:v>0.117</c:v>
                </c:pt>
                <c:pt idx="19">
                  <c:v>0.118</c:v>
                </c:pt>
                <c:pt idx="20">
                  <c:v>0.197</c:v>
                </c:pt>
                <c:pt idx="21">
                  <c:v>0.183</c:v>
                </c:pt>
                <c:pt idx="22">
                  <c:v>0.139</c:v>
                </c:pt>
                <c:pt idx="23">
                  <c:v>0.134</c:v>
                </c:pt>
                <c:pt idx="24">
                  <c:v>0.187</c:v>
                </c:pt>
                <c:pt idx="25">
                  <c:v>0.154</c:v>
                </c:pt>
                <c:pt idx="26">
                  <c:v>0.117</c:v>
                </c:pt>
                <c:pt idx="27">
                  <c:v>0.125</c:v>
                </c:pt>
                <c:pt idx="28">
                  <c:v>0.182</c:v>
                </c:pt>
                <c:pt idx="29">
                  <c:v>0.147</c:v>
                </c:pt>
                <c:pt idx="30">
                  <c:v>0.118</c:v>
                </c:pt>
                <c:pt idx="31">
                  <c:v>0.124</c:v>
                </c:pt>
                <c:pt idx="32">
                  <c:v>0.196</c:v>
                </c:pt>
                <c:pt idx="33">
                  <c:v>0.157</c:v>
                </c:pt>
                <c:pt idx="34">
                  <c:v>0.121</c:v>
                </c:pt>
                <c:pt idx="35">
                  <c:v>0.132</c:v>
                </c:pt>
                <c:pt idx="36">
                  <c:v>0.182</c:v>
                </c:pt>
                <c:pt idx="37">
                  <c:v>0.117</c:v>
                </c:pt>
                <c:pt idx="38">
                  <c:v>0.101</c:v>
                </c:pt>
                <c:pt idx="39">
                  <c:v>0.13</c:v>
                </c:pt>
                <c:pt idx="40">
                  <c:v>0.2</c:v>
                </c:pt>
                <c:pt idx="41">
                  <c:v>0.133</c:v>
                </c:pt>
                <c:pt idx="42">
                  <c:v>0.135</c:v>
                </c:pt>
                <c:pt idx="43">
                  <c:v>0.117</c:v>
                </c:pt>
                <c:pt idx="44">
                  <c:v>0.234</c:v>
                </c:pt>
                <c:pt idx="45">
                  <c:v>0.16</c:v>
                </c:pt>
                <c:pt idx="46">
                  <c:v>0.142</c:v>
                </c:pt>
                <c:pt idx="47">
                  <c:v>0.152</c:v>
                </c:pt>
                <c:pt idx="48">
                  <c:v>0.234</c:v>
                </c:pt>
                <c:pt idx="49">
                  <c:v>0.18</c:v>
                </c:pt>
                <c:pt idx="50">
                  <c:v>0.156</c:v>
                </c:pt>
                <c:pt idx="51">
                  <c:v>0.172</c:v>
                </c:pt>
                <c:pt idx="52">
                  <c:v>0.241</c:v>
                </c:pt>
                <c:pt idx="53">
                  <c:v>0.205</c:v>
                </c:pt>
                <c:pt idx="54">
                  <c:v>0.16</c:v>
                </c:pt>
                <c:pt idx="55">
                  <c:v>0.177</c:v>
                </c:pt>
                <c:pt idx="56">
                  <c:v>0.247</c:v>
                </c:pt>
                <c:pt idx="57">
                  <c:v>0.173</c:v>
                </c:pt>
                <c:pt idx="58">
                  <c:v>0.158</c:v>
                </c:pt>
                <c:pt idx="59">
                  <c:v>0.177</c:v>
                </c:pt>
                <c:pt idx="60">
                  <c:v>0.232</c:v>
                </c:pt>
              </c:numCache>
            </c:numRef>
          </c:val>
        </c:ser>
        <c:ser>
          <c:idx val="3"/>
          <c:order val="3"/>
          <c:tx>
            <c:strRef>
              <c:f>Sheet1!$E$1</c:f>
              <c:strCache>
                <c:ptCount val="1"/>
                <c:pt idx="0">
                  <c:v>Xiaomi*</c:v>
                </c:pt>
              </c:strCache>
            </c:strRef>
          </c:tx>
          <c:spPr>
            <a:solidFill>
              <a:srgbClr val="A60B0B"/>
            </a:solidFill>
            <a:ln>
              <a:solidFill>
                <a:srgbClr val="A60B0B"/>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delete val="1"/>
              <c:txPr>
                <a:bodyPr/>
                <a:p>
                  <a:pPr>
                    <a:defRPr smtId="4294967295">
                      <a:noFill/>
                    </a:defRPr>
                  </a:pPr>
                  <a:endParaRPr smtId="4294967295">
                    <a:noFill/>
                  </a:endParaRPr>
                </a:p>
              </c:txPr>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delete val="1"/>
              <c:txPr>
                <a:bodyPr/>
                <a:p>
                  <a:pPr>
                    <a:defRPr smtId="4294967295">
                      <a:noFill/>
                    </a:defRPr>
                  </a:pPr>
                  <a:endParaRPr smtId="4294967295">
                    <a:noFill/>
                  </a:endParaRPr>
                </a:p>
              </c:txPr>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delete val="1"/>
              <c:txPr>
                <a:bodyPr/>
                <a:p>
                  <a:pPr>
                    <a:defRPr smtId="4294967295">
                      <a:noFill/>
                    </a:defRPr>
                  </a:pPr>
                  <a:endParaRPr smtId="4294967295">
                    <a:noFill/>
                  </a:endParaRPr>
                </a:p>
              </c:txPr>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Sheet1!$E$2:$E$62</c:f>
              <c:numCache>
                <c:ptCount val="61"/>
                <c:pt idx="15">
                  <c:v>0.021</c:v>
                </c:pt>
                <c:pt idx="16">
                  <c:v>0.0203</c:v>
                </c:pt>
                <c:pt idx="18">
                  <c:v>0.046</c:v>
                </c:pt>
                <c:pt idx="19">
                  <c:v>0.052</c:v>
                </c:pt>
                <c:pt idx="20">
                  <c:v>0.044</c:v>
                </c:pt>
                <c:pt idx="22">
                  <c:v>0.053</c:v>
                </c:pt>
                <c:pt idx="23">
                  <c:v>0.052</c:v>
                </c:pt>
                <c:pt idx="24">
                  <c:v>0.046</c:v>
                </c:pt>
                <c:pt idx="26">
                  <c:v>0.039</c:v>
                </c:pt>
                <c:pt idx="27">
                  <c:v>0.037</c:v>
                </c:pt>
                <c:pt idx="28">
                  <c:v>0.033</c:v>
                </c:pt>
                <c:pt idx="29">
                  <c:v>0.043</c:v>
                </c:pt>
                <c:pt idx="30">
                  <c:v>0.062</c:v>
                </c:pt>
                <c:pt idx="31">
                  <c:v>0.075</c:v>
                </c:pt>
                <c:pt idx="32">
                  <c:v>0.071</c:v>
                </c:pt>
                <c:pt idx="33">
                  <c:v>0.084</c:v>
                </c:pt>
                <c:pt idx="34">
                  <c:v>0.095</c:v>
                </c:pt>
                <c:pt idx="35">
                  <c:v>0.097</c:v>
                </c:pt>
                <c:pt idx="36">
                  <c:v>0.076</c:v>
                </c:pt>
                <c:pt idx="37">
                  <c:v>0.08</c:v>
                </c:pt>
                <c:pt idx="38">
                  <c:v>0.097</c:v>
                </c:pt>
                <c:pt idx="39">
                  <c:v>0.091</c:v>
                </c:pt>
                <c:pt idx="40">
                  <c:v>0.089</c:v>
                </c:pt>
                <c:pt idx="41">
                  <c:v>0.107</c:v>
                </c:pt>
                <c:pt idx="42">
                  <c:v>0.102</c:v>
                </c:pt>
                <c:pt idx="43">
                  <c:v>0.131</c:v>
                </c:pt>
                <c:pt idx="44">
                  <c:v>0.112</c:v>
                </c:pt>
                <c:pt idx="45">
                  <c:v>0.141</c:v>
                </c:pt>
                <c:pt idx="46">
                  <c:v>0.169</c:v>
                </c:pt>
                <c:pt idx="47">
                  <c:v>0.134</c:v>
                </c:pt>
                <c:pt idx="48">
                  <c:v>0.124</c:v>
                </c:pt>
                <c:pt idx="49">
                  <c:v>0.127</c:v>
                </c:pt>
                <c:pt idx="50">
                  <c:v>0.138</c:v>
                </c:pt>
                <c:pt idx="51">
                  <c:v>0.134</c:v>
                </c:pt>
                <c:pt idx="52">
                  <c:v>0.11</c:v>
                </c:pt>
                <c:pt idx="53">
                  <c:v>0.114</c:v>
                </c:pt>
                <c:pt idx="54">
                  <c:v>0.125</c:v>
                </c:pt>
                <c:pt idx="55">
                  <c:v>0.137</c:v>
                </c:pt>
                <c:pt idx="56">
                  <c:v>0.125</c:v>
                </c:pt>
                <c:pt idx="57">
                  <c:v>0.141</c:v>
                </c:pt>
                <c:pt idx="58">
                  <c:v>0.148</c:v>
                </c:pt>
                <c:pt idx="59">
                  <c:v>0.135</c:v>
                </c:pt>
                <c:pt idx="60">
                  <c:v>0.129</c:v>
                </c:pt>
              </c:numCache>
            </c:numRef>
          </c:val>
        </c:ser>
        <c:ser>
          <c:idx val="4"/>
          <c:order val="4"/>
          <c:tx>
            <c:strRef>
              <c:f>Sheet1!$F$1</c:f>
              <c:strCache>
                <c:ptCount val="1"/>
                <c:pt idx="0">
                  <c:v>OPPO</c:v>
                </c:pt>
              </c:strCache>
            </c:strRef>
          </c:tx>
          <c:spPr>
            <a:solidFill>
              <a:srgbClr val="87BC24"/>
            </a:solidFill>
            <a:ln>
              <a:solidFill>
                <a:srgbClr val="87BC24"/>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delete val="1"/>
              <c:txPr>
                <a:bodyPr/>
                <a:p>
                  <a:pPr>
                    <a:defRPr smtId="4294967295">
                      <a:noFill/>
                    </a:defRPr>
                  </a:pPr>
                  <a:endParaRPr smtId="4294967295">
                    <a:noFill/>
                  </a:endParaRPr>
                </a:p>
              </c:txPr>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delete val="1"/>
              <c:txPr>
                <a:bodyPr/>
                <a:p>
                  <a:pPr>
                    <a:defRPr smtId="4294967295">
                      <a:noFill/>
                    </a:defRPr>
                  </a:pPr>
                  <a:endParaRPr smtId="4294967295">
                    <a:noFill/>
                  </a:endParaRPr>
                </a:p>
              </c:txPr>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Sheet1!$F$2:$F$61</c:f>
              <c:numCache>
                <c:ptCount val="60"/>
                <c:pt idx="21">
                  <c:v>0.022</c:v>
                </c:pt>
                <c:pt idx="22">
                  <c:v>0.028</c:v>
                </c:pt>
                <c:pt idx="23">
                  <c:v>0.032</c:v>
                </c:pt>
                <c:pt idx="24">
                  <c:v>0.036</c:v>
                </c:pt>
                <c:pt idx="25">
                  <c:v>0.059</c:v>
                </c:pt>
                <c:pt idx="26">
                  <c:v>0.066</c:v>
                </c:pt>
                <c:pt idx="27">
                  <c:v>0.071</c:v>
                </c:pt>
                <c:pt idx="28">
                  <c:v>0.073</c:v>
                </c:pt>
                <c:pt idx="29">
                  <c:v>0.075</c:v>
                </c:pt>
                <c:pt idx="30">
                  <c:v>0.08</c:v>
                </c:pt>
                <c:pt idx="31">
                  <c:v>0.081</c:v>
                </c:pt>
                <c:pt idx="32">
                  <c:v>0.069</c:v>
                </c:pt>
                <c:pt idx="33">
                  <c:v>0.074</c:v>
                </c:pt>
                <c:pt idx="34">
                  <c:v>0.086</c:v>
                </c:pt>
                <c:pt idx="35">
                  <c:v>0.084</c:v>
                </c:pt>
                <c:pt idx="36">
                  <c:v>0.078</c:v>
                </c:pt>
                <c:pt idx="37">
                  <c:v>0.074</c:v>
                </c:pt>
                <c:pt idx="38">
                  <c:v>0.089</c:v>
                </c:pt>
                <c:pt idx="39">
                  <c:v>0.087</c:v>
                </c:pt>
                <c:pt idx="40">
                  <c:v>0.083</c:v>
                </c:pt>
                <c:pt idx="42">
                  <c:v>0.086</c:v>
                </c:pt>
                <c:pt idx="43">
                  <c:v>0.086</c:v>
                </c:pt>
                <c:pt idx="44">
                  <c:v>0.088</c:v>
                </c:pt>
                <c:pt idx="45">
                  <c:v>0.108</c:v>
                </c:pt>
                <c:pt idx="46">
                  <c:v>0.105</c:v>
                </c:pt>
                <c:pt idx="47">
                  <c:v>0.1</c:v>
                </c:pt>
                <c:pt idx="48">
                  <c:v>0.083</c:v>
                </c:pt>
                <c:pt idx="49">
                  <c:v>0.087</c:v>
                </c:pt>
                <c:pt idx="50">
                  <c:v>0.086</c:v>
                </c:pt>
                <c:pt idx="51">
                  <c:v>0.086</c:v>
                </c:pt>
                <c:pt idx="52">
                  <c:v>0.084</c:v>
                </c:pt>
                <c:pt idx="53">
                  <c:v>0.102</c:v>
                </c:pt>
                <c:pt idx="54">
                  <c:v>0.096</c:v>
                </c:pt>
                <c:pt idx="55">
                  <c:v>0.089</c:v>
                </c:pt>
                <c:pt idx="57">
                  <c:v>0.087</c:v>
                </c:pt>
                <c:pt idx="58">
                  <c:v>0.09</c:v>
                </c:pt>
                <c:pt idx="59">
                  <c:v>0.091</c:v>
                </c:pt>
              </c:numCache>
            </c:numRef>
          </c:val>
        </c:ser>
        <c:ser>
          <c:idx val="5"/>
          <c:order val="5"/>
          <c:tx>
            <c:strRef>
              <c:f>Sheet1!$G$1</c:f>
              <c:strCache>
                <c:ptCount val="1"/>
                <c:pt idx="0">
                  <c:v>LG*</c:v>
                </c:pt>
              </c:strCache>
            </c:strRef>
          </c:tx>
          <c:spPr>
            <a:solidFill>
              <a:srgbClr val="EBB523"/>
            </a:solidFill>
            <a:ln>
              <a:solidFill>
                <a:srgbClr val="EBB52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delete val="1"/>
              <c:txPr>
                <a:bodyPr/>
                <a:p>
                  <a:pPr>
                    <a:defRPr smtId="4294967295">
                      <a:noFill/>
                    </a:defRPr>
                  </a:pPr>
                  <a:endParaRPr smtId="4294967295">
                    <a:noFill/>
                  </a:endParaRPr>
                </a:p>
              </c:txPr>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Sheet1!$G$2:$G$23</c:f>
              <c:numCache>
                <c:ptCount val="22"/>
                <c:pt idx="9">
                  <c:v>0.032</c:v>
                </c:pt>
                <c:pt idx="10">
                  <c:v>0.037</c:v>
                </c:pt>
                <c:pt idx="11">
                  <c:v>0.038</c:v>
                </c:pt>
                <c:pt idx="12">
                  <c:v>0.038</c:v>
                </c:pt>
                <c:pt idx="13">
                  <c:v>0.047</c:v>
                </c:pt>
                <c:pt idx="14">
                  <c:v>0.05</c:v>
                </c:pt>
                <c:pt idx="15">
                  <c:v>0.046</c:v>
                </c:pt>
                <c:pt idx="16">
                  <c:v>0.046</c:v>
                </c:pt>
                <c:pt idx="17">
                  <c:v>0.043</c:v>
                </c:pt>
                <c:pt idx="18">
                  <c:v>0.049</c:v>
                </c:pt>
                <c:pt idx="19">
                  <c:v>0.051</c:v>
                </c:pt>
                <c:pt idx="21">
                  <c:v>0.046</c:v>
                </c:pt>
              </c:numCache>
            </c:numRef>
          </c:val>
        </c:ser>
        <c:ser>
          <c:idx val="6"/>
          <c:order val="6"/>
          <c:tx>
            <c:strRef>
              <c:f>Sheet1!$H$1</c:f>
              <c:strCache>
                <c:ptCount val="1"/>
                <c:pt idx="0">
                  <c:v>Lenovo*</c:v>
                </c:pt>
              </c:strCache>
            </c:strRef>
          </c:tx>
          <c:spPr>
            <a:solidFill>
              <a:srgbClr val="5D2B76"/>
            </a:solidFill>
            <a:ln>
              <a:solidFill>
                <a:srgbClr val="5D2B76"/>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Sheet1!$H$2:$H$26</c:f>
              <c:numCache>
                <c:ptCount val="25"/>
                <c:pt idx="10">
                  <c:v>0.031</c:v>
                </c:pt>
                <c:pt idx="11">
                  <c:v>0.037</c:v>
                </c:pt>
                <c:pt idx="12">
                  <c:v>0.041</c:v>
                </c:pt>
                <c:pt idx="13">
                  <c:v>0.036</c:v>
                </c:pt>
                <c:pt idx="14">
                  <c:v>0.047</c:v>
                </c:pt>
                <c:pt idx="15">
                  <c:v>0.047</c:v>
                </c:pt>
                <c:pt idx="16">
                  <c:v>0.0451</c:v>
                </c:pt>
                <c:pt idx="17">
                  <c:v>0.044</c:v>
                </c:pt>
                <c:pt idx="18">
                  <c:v>0.052</c:v>
                </c:pt>
                <c:pt idx="19">
                  <c:v>0.051</c:v>
                </c:pt>
                <c:pt idx="20">
                  <c:v>0.037</c:v>
                </c:pt>
                <c:pt idx="21">
                  <c:v>0.056</c:v>
                </c:pt>
                <c:pt idx="22">
                  <c:v>0.048</c:v>
                </c:pt>
                <c:pt idx="23">
                  <c:v>0.053</c:v>
                </c:pt>
                <c:pt idx="24">
                  <c:v>0.051</c:v>
                </c:pt>
              </c:numCache>
            </c:numRef>
          </c:val>
        </c:ser>
        <c:ser>
          <c:idx val="7"/>
          <c:order val="7"/>
          <c:tx>
            <c:strRef>
              <c:f>Sheet1!$I$1</c:f>
              <c:strCache>
                <c:ptCount val="1"/>
                <c:pt idx="0">
                  <c:v>ZTE*</c:v>
                </c:pt>
              </c:strCache>
            </c:strRef>
          </c:tx>
          <c:spPr>
            <a:solidFill>
              <a:srgbClr val="C271DA"/>
            </a:solidFill>
            <a:ln>
              <a:solidFill>
                <a:srgbClr val="C271DA"/>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Sheet1!$I$2:$I$16</c:f>
              <c:numCache>
                <c:ptCount val="15"/>
                <c:pt idx="6">
                  <c:v>0.018</c:v>
                </c:pt>
                <c:pt idx="7">
                  <c:v>0.033</c:v>
                </c:pt>
                <c:pt idx="8">
                  <c:v>0.04</c:v>
                </c:pt>
                <c:pt idx="9">
                  <c:v>0.04</c:v>
                </c:pt>
                <c:pt idx="10">
                  <c:v>0.041</c:v>
                </c:pt>
                <c:pt idx="11">
                  <c:v>0.044</c:v>
                </c:pt>
                <c:pt idx="12">
                  <c:v>0.044</c:v>
                </c:pt>
                <c:pt idx="13">
                  <c:v>0.042</c:v>
                </c:pt>
                <c:pt idx="14">
                  <c:v>0.042</c:v>
                </c:pt>
              </c:numCache>
            </c:numRef>
          </c:val>
        </c:ser>
        <c:ser>
          <c:idx val="8"/>
          <c:order val="8"/>
          <c:tx>
            <c:strRef>
              <c:f>Sheet1!$J$1</c:f>
              <c:strCache>
                <c:ptCount val="1"/>
                <c:pt idx="0">
                  <c:v>vivo</c:v>
                </c:pt>
              </c:strCache>
            </c:strRef>
          </c:tx>
          <c:spPr>
            <a:solidFill>
              <a:srgbClr val="76A5E3"/>
            </a:solidFill>
            <a:ln>
              <a:solidFill>
                <a:srgbClr val="76A5E3"/>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delete val="1"/>
              <c:txPr>
                <a:bodyPr/>
                <a:p>
                  <a:pPr>
                    <a:defRPr smtId="4294967295">
                      <a:noFill/>
                    </a:defRPr>
                  </a:pPr>
                  <a:endParaRPr smtId="4294967295">
                    <a:noFill/>
                  </a:endParaRPr>
                </a:p>
              </c:txPr>
              <c:extLst/>
            </c:dLbl>
            <c:dLbl>
              <c:idx val="31"/>
              <c:delete val="1"/>
              <c:txPr>
                <a:bodyPr/>
                <a:p>
                  <a:pPr>
                    <a:defRPr smtId="4294967295">
                      <a:noFill/>
                    </a:defRPr>
                  </a:pPr>
                  <a:endParaRPr smtId="4294967295">
                    <a:noFill/>
                  </a:endParaRPr>
                </a:p>
              </c:txPr>
              <c:extLst/>
            </c:dLbl>
            <c:dLbl>
              <c:idx val="32"/>
              <c:delete val="1"/>
              <c:txPr>
                <a:bodyPr/>
                <a:p>
                  <a:pPr>
                    <a:defRPr smtId="4294967295">
                      <a:noFill/>
                    </a:defRPr>
                  </a:pPr>
                  <a:endParaRPr smtId="4294967295">
                    <a:noFill/>
                  </a:endParaRPr>
                </a:p>
              </c:txPr>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delete val="1"/>
              <c:txPr>
                <a:bodyPr/>
                <a:p>
                  <a:pPr>
                    <a:defRPr smtId="4294967295">
                      <a:noFill/>
                    </a:defRPr>
                  </a:pPr>
                  <a:endParaRPr smtId="4294967295">
                    <a:noFill/>
                  </a:endParaRPr>
                </a:p>
              </c:txPr>
              <c:extLst/>
            </c:dLbl>
            <c:dLbl>
              <c:idx val="35"/>
              <c:delete val="1"/>
              <c:txPr>
                <a:bodyPr/>
                <a:p>
                  <a:pPr>
                    <a:defRPr smtId="4294967295">
                      <a:noFill/>
                    </a:defRPr>
                  </a:pPr>
                  <a:endParaRPr smtId="4294967295">
                    <a:noFill/>
                  </a:endParaRPr>
                </a:p>
              </c:txPr>
              <c:extLst/>
            </c:dLbl>
            <c:dLbl>
              <c:idx val="36"/>
              <c:delete val="1"/>
              <c:txPr>
                <a:bodyPr/>
                <a:p>
                  <a:pPr>
                    <a:defRPr smtId="4294967295">
                      <a:noFill/>
                    </a:defRPr>
                  </a:pPr>
                  <a:endParaRPr smtId="4294967295">
                    <a:noFill/>
                  </a:endParaRPr>
                </a:p>
              </c:txPr>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delete val="1"/>
              <c:txPr>
                <a:bodyPr/>
                <a:p>
                  <a:pPr>
                    <a:defRPr smtId="4294967295">
                      <a:noFill/>
                    </a:defRPr>
                  </a:pPr>
                  <a:endParaRPr smtId="4294967295">
                    <a:noFill/>
                  </a:endParaRPr>
                </a:p>
              </c:txPr>
              <c:extLst/>
            </c:dLbl>
            <c:dLbl>
              <c:idx val="39"/>
              <c:delete val="1"/>
              <c:txPr>
                <a:bodyPr/>
                <a:p>
                  <a:pPr>
                    <a:defRPr smtId="4294967295">
                      <a:noFill/>
                    </a:defRPr>
                  </a:pPr>
                  <a:endParaRPr smtId="4294967295">
                    <a:noFill/>
                  </a:endParaRPr>
                </a:p>
              </c:txPr>
              <c:extLst/>
            </c:dLbl>
            <c:dLbl>
              <c:idx val="40"/>
              <c:delete val="1"/>
              <c:txPr>
                <a:bodyPr/>
                <a:p>
                  <a:pPr>
                    <a:defRPr smtId="4294967295">
                      <a:noFill/>
                    </a:defRPr>
                  </a:pPr>
                  <a:endParaRPr smtId="4294967295">
                    <a:noFill/>
                  </a:endParaRPr>
                </a:p>
              </c:txPr>
              <c:extLst/>
            </c:dLbl>
            <c:dLbl>
              <c:idx val="4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delete val="1"/>
              <c:txPr>
                <a:bodyPr/>
                <a:p>
                  <a:pPr>
                    <a:defRPr smtId="4294967295">
                      <a:noFill/>
                    </a:defRPr>
                  </a:pPr>
                  <a:endParaRPr smtId="4294967295">
                    <a:noFill/>
                  </a:endParaRPr>
                </a:p>
              </c:txPr>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delete val="1"/>
              <c:txPr>
                <a:bodyPr/>
                <a:p>
                  <a:pPr>
                    <a:defRPr smtId="4294967295">
                      <a:noFill/>
                    </a:defRPr>
                  </a:pPr>
                  <a:endParaRPr smtId="4294967295">
                    <a:noFill/>
                  </a:endParaRPr>
                </a:p>
              </c:txPr>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delete val="1"/>
              <c:txPr>
                <a:bodyPr/>
                <a:p>
                  <a:pPr>
                    <a:defRPr smtId="4294967295">
                      <a:noFill/>
                    </a:defRPr>
                  </a:pPr>
                  <a:endParaRPr smtId="4294967295">
                    <a:noFill/>
                  </a:endParaRPr>
                </a:p>
              </c:txPr>
              <c:extLst/>
            </c:dLbl>
            <c:dLbl>
              <c:idx val="55"/>
              <c:delete val="1"/>
              <c:txPr>
                <a:bodyPr/>
                <a:p>
                  <a:pPr>
                    <a:defRPr smtId="4294967295">
                      <a:noFill/>
                    </a:defRPr>
                  </a:pPr>
                  <a:endParaRPr smtId="4294967295">
                    <a:noFill/>
                  </a:endParaRPr>
                </a:p>
              </c:txPr>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delete val="1"/>
              <c:txPr>
                <a:bodyPr/>
                <a:p>
                  <a:pPr>
                    <a:defRPr smtId="4294967295">
                      <a:noFill/>
                    </a:defRPr>
                  </a:pPr>
                  <a:endParaRPr smtId="4294967295">
                    <a:noFill/>
                  </a:endParaRPr>
                </a:p>
              </c:txPr>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Sheet1!$J$2:$J$62</c:f>
              <c:numCache>
                <c:ptCount val="61"/>
                <c:pt idx="21">
                  <c:v>0.019</c:v>
                </c:pt>
                <c:pt idx="22">
                  <c:v>0.027</c:v>
                </c:pt>
                <c:pt idx="23">
                  <c:v>0.029</c:v>
                </c:pt>
                <c:pt idx="24">
                  <c:v>0.03</c:v>
                </c:pt>
                <c:pt idx="25">
                  <c:v>0.044</c:v>
                </c:pt>
                <c:pt idx="26">
                  <c:v>0.048</c:v>
                </c:pt>
                <c:pt idx="27">
                  <c:v>0.058</c:v>
                </c:pt>
                <c:pt idx="28">
                  <c:v>0.058</c:v>
                </c:pt>
                <c:pt idx="29">
                  <c:v>0.052</c:v>
                </c:pt>
                <c:pt idx="33">
                  <c:v>0.056</c:v>
                </c:pt>
                <c:pt idx="37">
                  <c:v>0.075</c:v>
                </c:pt>
                <c:pt idx="41">
                  <c:v>0.09</c:v>
                </c:pt>
                <c:pt idx="43">
                  <c:v>0.089</c:v>
                </c:pt>
                <c:pt idx="45">
                  <c:v>0.101</c:v>
                </c:pt>
                <c:pt idx="46">
                  <c:v>0.101</c:v>
                </c:pt>
                <c:pt idx="47">
                  <c:v>0.101</c:v>
                </c:pt>
                <c:pt idx="48">
                  <c:v>0.078</c:v>
                </c:pt>
                <c:pt idx="49">
                  <c:v>0.081</c:v>
                </c:pt>
                <c:pt idx="50">
                  <c:v>0.087</c:v>
                </c:pt>
                <c:pt idx="51">
                  <c:v>0.086</c:v>
                </c:pt>
                <c:pt idx="52">
                  <c:v>0.076</c:v>
                </c:pt>
                <c:pt idx="53">
                  <c:v>0.076</c:v>
                </c:pt>
                <c:pt idx="56">
                  <c:v>0.074</c:v>
                </c:pt>
                <c:pt idx="58">
                  <c:v>0.091</c:v>
                </c:pt>
                <c:pt idx="59">
                  <c:v>0.085</c:v>
                </c:pt>
                <c:pt idx="60">
                  <c:v>0.082</c:v>
                </c:pt>
              </c:numCache>
            </c:numRef>
          </c:val>
        </c:ser>
        <c:ser>
          <c:idx val="9"/>
          <c:order val="9"/>
          <c:tx>
            <c:strRef>
              <c:f>Sheet1!$K$1</c:f>
              <c:strCache>
                <c:ptCount val="1"/>
                <c:pt idx="0">
                  <c:v>Sony*</c:v>
                </c:pt>
              </c:strCache>
            </c:strRef>
          </c:tx>
          <c:spPr>
            <a:solidFill>
              <a:srgbClr val="099676"/>
            </a:solidFill>
            <a:ln>
              <a:solidFill>
                <a:srgbClr val="099676"/>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Sheet1!$K$2:$K$14</c:f>
              <c:numCache>
                <c:ptCount val="13"/>
                <c:pt idx="8">
                  <c:v>0.039</c:v>
                </c:pt>
                <c:pt idx="9">
                  <c:v>0.036</c:v>
                </c:pt>
                <c:pt idx="10">
                  <c:v>0.047</c:v>
                </c:pt>
                <c:pt idx="11">
                  <c:v>0.047</c:v>
                </c:pt>
                <c:pt idx="12">
                  <c:v>0.045</c:v>
                </c:pt>
              </c:numCache>
            </c:numRef>
          </c:val>
        </c:ser>
        <c:ser>
          <c:idx val="10"/>
          <c:order val="10"/>
          <c:tx>
            <c:strRef>
              <c:f>Sheet1!$L$1</c:f>
              <c:strCache>
                <c:ptCount val="1"/>
                <c:pt idx="0">
                  <c:v>RIM*</c:v>
                </c:pt>
              </c:strCache>
            </c:strRef>
          </c:tx>
          <c:spPr>
            <a:solidFill>
              <a:srgbClr val="919191"/>
            </a:solidFill>
            <a:ln>
              <a:solidFill>
                <a:srgbClr val="919191"/>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Sheet1!$L$2:$L$13</c:f>
              <c:numCache>
                <c:ptCount val="12"/>
                <c:pt idx="0">
                  <c:v>0.199</c:v>
                </c:pt>
                <c:pt idx="1">
                  <c:v>0.191</c:v>
                </c:pt>
                <c:pt idx="2">
                  <c:v>0.174</c:v>
                </c:pt>
                <c:pt idx="3">
                  <c:v>0.15</c:v>
                </c:pt>
                <c:pt idx="4">
                  <c:v>0.143</c:v>
                </c:pt>
                <c:pt idx="5">
                  <c:v>0.136</c:v>
                </c:pt>
                <c:pt idx="6">
                  <c:v>0.115</c:v>
                </c:pt>
                <c:pt idx="7">
                  <c:v>0.096</c:v>
                </c:pt>
                <c:pt idx="8">
                  <c:v>0.081</c:v>
                </c:pt>
                <c:pt idx="9">
                  <c:v>0.064</c:v>
                </c:pt>
                <c:pt idx="10">
                  <c:v>0.049</c:v>
                </c:pt>
                <c:pt idx="11">
                  <c:v>0.043</c:v>
                </c:pt>
              </c:numCache>
            </c:numRef>
          </c:val>
        </c:ser>
        <c:ser>
          <c:idx val="11"/>
          <c:order val="11"/>
          <c:tx>
            <c:strRef>
              <c:f>Sheet1!$M$1</c:f>
              <c:strCache>
                <c:ptCount val="1"/>
                <c:pt idx="0">
                  <c:v>HTC*</c:v>
                </c:pt>
              </c:strCache>
            </c:strRef>
          </c:tx>
          <c:spPr>
            <a:solidFill>
              <a:srgbClr val="C85A79"/>
            </a:solidFill>
            <a:ln>
              <a:solidFill>
                <a:srgbClr val="C85A79"/>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Sheet1!$M$2:$M$13</c:f>
              <c:numCache>
                <c:ptCount val="12"/>
                <c:pt idx="0">
                  <c:v>0.045</c:v>
                </c:pt>
                <c:pt idx="1">
                  <c:v>0.049</c:v>
                </c:pt>
                <c:pt idx="2">
                  <c:v>0.068</c:v>
                </c:pt>
                <c:pt idx="3">
                  <c:v>0.071</c:v>
                </c:pt>
                <c:pt idx="4">
                  <c:v>0.085</c:v>
                </c:pt>
                <c:pt idx="5">
                  <c:v>0.089</c:v>
                </c:pt>
                <c:pt idx="6">
                  <c:v>0.107</c:v>
                </c:pt>
                <c:pt idx="7">
                  <c:v>0.103</c:v>
                </c:pt>
                <c:pt idx="8">
                  <c:v>0.064</c:v>
                </c:pt>
                <c:pt idx="9">
                  <c:v>0.045</c:v>
                </c:pt>
                <c:pt idx="10">
                  <c:v>0.059</c:v>
                </c:pt>
                <c:pt idx="11">
                  <c:v>0.04</c:v>
                </c:pt>
              </c:numCache>
            </c:numRef>
          </c:val>
        </c:ser>
        <c:ser>
          <c:idx val="12"/>
          <c:order val="12"/>
          <c:tx>
            <c:strRef>
              <c:f>Sheet1!$N$1</c:f>
              <c:strCache>
                <c:ptCount val="1"/>
                <c:pt idx="0">
                  <c:v>Nokia*</c:v>
                </c:pt>
              </c:strCache>
            </c:strRef>
          </c:tx>
          <c:spPr>
            <a:solidFill>
              <a:srgbClr val="468D02"/>
            </a:solidFill>
            <a:ln>
              <a:solidFill>
                <a:srgbClr val="468D02"/>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Sheet1!$N$2:$N$12</c:f>
              <c:numCache>
                <c:ptCount val="11"/>
                <c:pt idx="0">
                  <c:v>0.386</c:v>
                </c:pt>
                <c:pt idx="1">
                  <c:v>0.388</c:v>
                </c:pt>
                <c:pt idx="2">
                  <c:v>0.373</c:v>
                </c:pt>
                <c:pt idx="3">
                  <c:v>0.32</c:v>
                </c:pt>
                <c:pt idx="4">
                  <c:v>0.276</c:v>
                </c:pt>
                <c:pt idx="5">
                  <c:v>0.238</c:v>
                </c:pt>
                <c:pt idx="6">
                  <c:v>0.154</c:v>
                </c:pt>
                <c:pt idx="7">
                  <c:v>0.136</c:v>
                </c:pt>
                <c:pt idx="8">
                  <c:v>0.122</c:v>
                </c:pt>
                <c:pt idx="9">
                  <c:v>0.078</c:v>
                </c:pt>
                <c:pt idx="10">
                  <c:v>0.066</c:v>
                </c:pt>
              </c:numCache>
            </c:numRef>
          </c:val>
        </c:ser>
        <c:ser>
          <c:idx val="13"/>
          <c:order val="13"/>
          <c:tx>
            <c:strRef>
              <c:f>Sheet1!$O$1</c:f>
              <c:strCache>
                <c:ptCount val="1"/>
                <c:pt idx="0">
                  <c:v>Transsion</c:v>
                </c:pt>
              </c:strCache>
            </c:strRef>
          </c:tx>
          <c:spPr>
            <a:solidFill>
              <a:srgbClr val="C8640C"/>
            </a:solidFill>
            <a:ln>
              <a:solidFill>
                <a:srgbClr val="C8640C"/>
              </a:solidFill>
            </a:ln>
          </c:spPr>
          <c:invertIfNegative val="0"/>
          <c:dLbls>
            <c:dLbl>
              <c:idx val="0"/>
              <c:delete val="1"/>
              <c:txPr>
                <a:bodyPr/>
                <a:p>
                  <a:pPr>
                    <a:defRPr smtId="4294967295">
                      <a:noFill/>
                    </a:defRPr>
                  </a:pPr>
                  <a:endParaRPr smtId="4294967295">
                    <a:noFill/>
                  </a:endParaRPr>
                </a:p>
              </c:txPr>
              <c:extLst/>
            </c:dLbl>
            <c:dLbl>
              <c:idx val="1"/>
              <c:delete val="1"/>
              <c:txPr>
                <a:bodyPr/>
                <a:p>
                  <a:pPr>
                    <a:defRPr smtId="4294967295">
                      <a:noFill/>
                    </a:defRPr>
                  </a:pPr>
                  <a:endParaRPr smtId="4294967295">
                    <a:noFill/>
                  </a:endParaRPr>
                </a:p>
              </c:txPr>
              <c:extLst/>
            </c:dLbl>
            <c:dLbl>
              <c:idx val="2"/>
              <c:delete val="1"/>
              <c:txPr>
                <a:bodyPr/>
                <a:p>
                  <a:pPr>
                    <a:defRPr smtId="4294967295">
                      <a:noFill/>
                    </a:defRPr>
                  </a:pPr>
                  <a:endParaRPr smtId="4294967295">
                    <a:noFill/>
                  </a:endParaRPr>
                </a:p>
              </c:txPr>
              <c:extLst/>
            </c:dLbl>
            <c:dLbl>
              <c:idx val="3"/>
              <c:delete val="1"/>
              <c:txPr>
                <a:bodyPr/>
                <a:p>
                  <a:pPr>
                    <a:defRPr smtId="4294967295">
                      <a:noFill/>
                    </a:defRPr>
                  </a:pPr>
                  <a:endParaRPr smtId="4294967295">
                    <a:noFill/>
                  </a:endParaRPr>
                </a:p>
              </c:txPr>
              <c:extLst/>
            </c:dLbl>
            <c:dLbl>
              <c:idx val="4"/>
              <c:delete val="1"/>
              <c:txPr>
                <a:bodyPr/>
                <a:p>
                  <a:pPr>
                    <a:defRPr smtId="4294967295">
                      <a:noFill/>
                    </a:defRPr>
                  </a:pPr>
                  <a:endParaRPr smtId="4294967295">
                    <a:noFill/>
                  </a:endParaRPr>
                </a:p>
              </c:txPr>
              <c:extLst/>
            </c:dLbl>
            <c:dLbl>
              <c:idx val="5"/>
              <c:delete val="1"/>
              <c:txPr>
                <a:bodyPr/>
                <a:p>
                  <a:pPr>
                    <a:defRPr smtId="4294967295">
                      <a:noFill/>
                    </a:defRPr>
                  </a:pPr>
                  <a:endParaRPr smtId="4294967295">
                    <a:noFill/>
                  </a:endParaRPr>
                </a:p>
              </c:txPr>
              <c:extLst/>
            </c:dLbl>
            <c:dLbl>
              <c:idx val="6"/>
              <c:delete val="1"/>
              <c:txPr>
                <a:bodyPr/>
                <a:p>
                  <a:pPr>
                    <a:defRPr smtId="4294967295">
                      <a:noFill/>
                    </a:defRPr>
                  </a:pPr>
                  <a:endParaRPr smtId="4294967295">
                    <a:noFill/>
                  </a:endParaRPr>
                </a:p>
              </c:txPr>
              <c:extLst/>
            </c:dLbl>
            <c:dLbl>
              <c:idx val="7"/>
              <c:delete val="1"/>
              <c:txPr>
                <a:bodyPr/>
                <a:p>
                  <a:pPr>
                    <a:defRPr smtId="4294967295">
                      <a:noFill/>
                    </a:defRPr>
                  </a:pPr>
                  <a:endParaRPr smtId="4294967295">
                    <a:noFill/>
                  </a:endParaRPr>
                </a:p>
              </c:txPr>
              <c:extLst/>
            </c:dLbl>
            <c:dLbl>
              <c:idx val="8"/>
              <c:delete val="1"/>
              <c:txPr>
                <a:bodyPr/>
                <a:p>
                  <a:pPr>
                    <a:defRPr smtId="4294967295">
                      <a:noFill/>
                    </a:defRPr>
                  </a:pPr>
                  <a:endParaRPr smtId="4294967295">
                    <a:noFill/>
                  </a:endParaRPr>
                </a:p>
              </c:txPr>
              <c:extLst/>
            </c:dLbl>
            <c:dLbl>
              <c:idx val="9"/>
              <c:delete val="1"/>
              <c:txPr>
                <a:bodyPr/>
                <a:p>
                  <a:pPr>
                    <a:defRPr smtId="4294967295">
                      <a:noFill/>
                    </a:defRPr>
                  </a:pPr>
                  <a:endParaRPr smtId="4294967295">
                    <a:noFill/>
                  </a:endParaRPr>
                </a:p>
              </c:txPr>
              <c:extLst/>
            </c:dLbl>
            <c:dLbl>
              <c:idx val="10"/>
              <c:delete val="1"/>
              <c:txPr>
                <a:bodyPr/>
                <a:p>
                  <a:pPr>
                    <a:defRPr smtId="4294967295">
                      <a:noFill/>
                    </a:defRPr>
                  </a:pPr>
                  <a:endParaRPr smtId="4294967295">
                    <a:noFill/>
                  </a:endParaRPr>
                </a:p>
              </c:txPr>
              <c:extLst/>
            </c:dLbl>
            <c:dLbl>
              <c:idx val="11"/>
              <c:delete val="1"/>
              <c:txPr>
                <a:bodyPr/>
                <a:p>
                  <a:pPr>
                    <a:defRPr smtId="4294967295">
                      <a:noFill/>
                    </a:defRPr>
                  </a:pPr>
                  <a:endParaRPr smtId="4294967295">
                    <a:noFill/>
                  </a:endParaRPr>
                </a:p>
              </c:txPr>
              <c:extLst/>
            </c:dLbl>
            <c:dLbl>
              <c:idx val="12"/>
              <c:delete val="1"/>
              <c:txPr>
                <a:bodyPr/>
                <a:p>
                  <a:pPr>
                    <a:defRPr smtId="4294967295">
                      <a:noFill/>
                    </a:defRPr>
                  </a:pPr>
                  <a:endParaRPr smtId="4294967295">
                    <a:noFill/>
                  </a:endParaRPr>
                </a:p>
              </c:txPr>
              <c:extLst/>
            </c:dLbl>
            <c:dLbl>
              <c:idx val="13"/>
              <c:delete val="1"/>
              <c:txPr>
                <a:bodyPr/>
                <a:p>
                  <a:pPr>
                    <a:defRPr smtId="4294967295">
                      <a:noFill/>
                    </a:defRPr>
                  </a:pPr>
                  <a:endParaRPr smtId="4294967295">
                    <a:noFill/>
                  </a:endParaRPr>
                </a:p>
              </c:txPr>
              <c:extLst/>
            </c:dLbl>
            <c:dLbl>
              <c:idx val="14"/>
              <c:delete val="1"/>
              <c:txPr>
                <a:bodyPr/>
                <a:p>
                  <a:pPr>
                    <a:defRPr smtId="4294967295">
                      <a:noFill/>
                    </a:defRPr>
                  </a:pPr>
                  <a:endParaRPr smtId="4294967295">
                    <a:noFill/>
                  </a:endParaRPr>
                </a:p>
              </c:txPr>
              <c:extLst/>
            </c:dLbl>
            <c:dLbl>
              <c:idx val="15"/>
              <c:delete val="1"/>
              <c:txPr>
                <a:bodyPr/>
                <a:p>
                  <a:pPr>
                    <a:defRPr smtId="4294967295">
                      <a:noFill/>
                    </a:defRPr>
                  </a:pPr>
                  <a:endParaRPr smtId="4294967295">
                    <a:noFill/>
                  </a:endParaRPr>
                </a:p>
              </c:txPr>
              <c:extLst/>
            </c:dLbl>
            <c:dLbl>
              <c:idx val="16"/>
              <c:delete val="1"/>
              <c:txPr>
                <a:bodyPr/>
                <a:p>
                  <a:pPr>
                    <a:defRPr smtId="4294967295">
                      <a:noFill/>
                    </a:defRPr>
                  </a:pPr>
                  <a:endParaRPr smtId="4294967295">
                    <a:noFill/>
                  </a:endParaRPr>
                </a:p>
              </c:txPr>
              <c:extLst/>
            </c:dLbl>
            <c:dLbl>
              <c:idx val="17"/>
              <c:delete val="1"/>
              <c:txPr>
                <a:bodyPr/>
                <a:p>
                  <a:pPr>
                    <a:defRPr smtId="4294967295">
                      <a:noFill/>
                    </a:defRPr>
                  </a:pPr>
                  <a:endParaRPr smtId="4294967295">
                    <a:noFill/>
                  </a:endParaRPr>
                </a:p>
              </c:txPr>
              <c:extLst/>
            </c:dLbl>
            <c:dLbl>
              <c:idx val="18"/>
              <c:delete val="1"/>
              <c:txPr>
                <a:bodyPr/>
                <a:p>
                  <a:pPr>
                    <a:defRPr smtId="4294967295">
                      <a:noFill/>
                    </a:defRPr>
                  </a:pPr>
                  <a:endParaRPr smtId="4294967295">
                    <a:noFill/>
                  </a:endParaRPr>
                </a:p>
              </c:txPr>
              <c:extLst/>
            </c:dLbl>
            <c:dLbl>
              <c:idx val="19"/>
              <c:delete val="1"/>
              <c:txPr>
                <a:bodyPr/>
                <a:p>
                  <a:pPr>
                    <a:defRPr smtId="4294967295">
                      <a:noFill/>
                    </a:defRPr>
                  </a:pPr>
                  <a:endParaRPr smtId="4294967295">
                    <a:noFill/>
                  </a:endParaRPr>
                </a:p>
              </c:txPr>
              <c:extLst/>
            </c:dLbl>
            <c:dLbl>
              <c:idx val="20"/>
              <c:delete val="1"/>
              <c:txPr>
                <a:bodyPr/>
                <a:p>
                  <a:pPr>
                    <a:defRPr smtId="4294967295">
                      <a:noFill/>
                    </a:defRPr>
                  </a:pPr>
                  <a:endParaRPr smtId="4294967295">
                    <a:noFill/>
                  </a:endParaRPr>
                </a:p>
              </c:txPr>
              <c:extLst/>
            </c:dLbl>
            <c:dLbl>
              <c:idx val="21"/>
              <c:delete val="1"/>
              <c:txPr>
                <a:bodyPr/>
                <a:p>
                  <a:pPr>
                    <a:defRPr smtId="4294967295">
                      <a:noFill/>
                    </a:defRPr>
                  </a:pPr>
                  <a:endParaRPr smtId="4294967295">
                    <a:noFill/>
                  </a:endParaRPr>
                </a:p>
              </c:txPr>
              <c:extLst/>
            </c:dLbl>
            <c:dLbl>
              <c:idx val="22"/>
              <c:delete val="1"/>
              <c:txPr>
                <a:bodyPr/>
                <a:p>
                  <a:pPr>
                    <a:defRPr smtId="4294967295">
                      <a:noFill/>
                    </a:defRPr>
                  </a:pPr>
                  <a:endParaRPr smtId="4294967295">
                    <a:noFill/>
                  </a:endParaRPr>
                </a:p>
              </c:txPr>
              <c:extLst/>
            </c:dLbl>
            <c:dLbl>
              <c:idx val="23"/>
              <c:delete val="1"/>
              <c:txPr>
                <a:bodyPr/>
                <a:p>
                  <a:pPr>
                    <a:defRPr smtId="4294967295">
                      <a:noFill/>
                    </a:defRPr>
                  </a:pPr>
                  <a:endParaRPr smtId="4294967295">
                    <a:noFill/>
                  </a:endParaRPr>
                </a:p>
              </c:txPr>
              <c:extLst/>
            </c:dLbl>
            <c:dLbl>
              <c:idx val="24"/>
              <c:delete val="1"/>
              <c:txPr>
                <a:bodyPr/>
                <a:p>
                  <a:pPr>
                    <a:defRPr smtId="4294967295">
                      <a:noFill/>
                    </a:defRPr>
                  </a:pPr>
                  <a:endParaRPr smtId="4294967295">
                    <a:noFill/>
                  </a:endParaRPr>
                </a:p>
              </c:txPr>
              <c:extLst/>
            </c:dLbl>
            <c:dLbl>
              <c:idx val="25"/>
              <c:delete val="1"/>
              <c:txPr>
                <a:bodyPr/>
                <a:p>
                  <a:pPr>
                    <a:defRPr smtId="4294967295">
                      <a:noFill/>
                    </a:defRPr>
                  </a:pPr>
                  <a:endParaRPr smtId="4294967295">
                    <a:noFill/>
                  </a:endParaRPr>
                </a:p>
              </c:txPr>
              <c:extLst/>
            </c:dLbl>
            <c:dLbl>
              <c:idx val="26"/>
              <c:delete val="1"/>
              <c:txPr>
                <a:bodyPr/>
                <a:p>
                  <a:pPr>
                    <a:defRPr smtId="4294967295">
                      <a:noFill/>
                    </a:defRPr>
                  </a:pPr>
                  <a:endParaRPr smtId="4294967295">
                    <a:noFill/>
                  </a:endParaRPr>
                </a:p>
              </c:txPr>
              <c:extLst/>
            </c:dLbl>
            <c:dLbl>
              <c:idx val="27"/>
              <c:delete val="1"/>
              <c:txPr>
                <a:bodyPr/>
                <a:p>
                  <a:pPr>
                    <a:defRPr smtId="4294967295">
                      <a:noFill/>
                    </a:defRPr>
                  </a:pPr>
                  <a:endParaRPr smtId="4294967295">
                    <a:noFill/>
                  </a:endParaRPr>
                </a:p>
              </c:txPr>
              <c:extLst/>
            </c:dLbl>
            <c:dLbl>
              <c:idx val="28"/>
              <c:delete val="1"/>
              <c:txPr>
                <a:bodyPr/>
                <a:p>
                  <a:pPr>
                    <a:defRPr smtId="4294967295">
                      <a:noFill/>
                    </a:defRPr>
                  </a:pPr>
                  <a:endParaRPr smtId="4294967295">
                    <a:noFill/>
                  </a:endParaRPr>
                </a:p>
              </c:txPr>
              <c:extLst/>
            </c:dLbl>
            <c:dLbl>
              <c:idx val="29"/>
              <c:delete val="1"/>
              <c:txPr>
                <a:bodyPr/>
                <a:p>
                  <a:pPr>
                    <a:defRPr smtId="4294967295">
                      <a:noFill/>
                    </a:defRPr>
                  </a:pPr>
                  <a:endParaRPr smtId="4294967295">
                    <a:noFill/>
                  </a:endParaRPr>
                </a:p>
              </c:txPr>
              <c:extLst/>
            </c:dLbl>
            <c:dLbl>
              <c:idx val="30"/>
              <c:delete val="1"/>
              <c:txPr>
                <a:bodyPr/>
                <a:p>
                  <a:pPr>
                    <a:defRPr smtId="4294967295">
                      <a:noFill/>
                    </a:defRPr>
                  </a:pPr>
                  <a:endParaRPr smtId="4294967295">
                    <a:noFill/>
                  </a:endParaRPr>
                </a:p>
              </c:txPr>
              <c:extLst/>
            </c:dLbl>
            <c:dLbl>
              <c:idx val="31"/>
              <c:delete val="1"/>
              <c:txPr>
                <a:bodyPr/>
                <a:p>
                  <a:pPr>
                    <a:defRPr smtId="4294967295">
                      <a:noFill/>
                    </a:defRPr>
                  </a:pPr>
                  <a:endParaRPr smtId="4294967295">
                    <a:noFill/>
                  </a:endParaRPr>
                </a:p>
              </c:txPr>
              <c:extLst/>
            </c:dLbl>
            <c:dLbl>
              <c:idx val="32"/>
              <c:delete val="1"/>
              <c:txPr>
                <a:bodyPr/>
                <a:p>
                  <a:pPr>
                    <a:defRPr smtId="4294967295">
                      <a:noFill/>
                    </a:defRPr>
                  </a:pPr>
                  <a:endParaRPr smtId="4294967295">
                    <a:noFill/>
                  </a:endParaRPr>
                </a:p>
              </c:txPr>
              <c:extLst/>
            </c:dLbl>
            <c:dLbl>
              <c:idx val="33"/>
              <c:delete val="1"/>
              <c:txPr>
                <a:bodyPr/>
                <a:p>
                  <a:pPr>
                    <a:defRPr smtId="4294967295">
                      <a:noFill/>
                    </a:defRPr>
                  </a:pPr>
                  <a:endParaRPr smtId="4294967295">
                    <a:noFill/>
                  </a:endParaRPr>
                </a:p>
              </c:txPr>
              <c:extLst/>
            </c:dLbl>
            <c:dLbl>
              <c:idx val="34"/>
              <c:delete val="1"/>
              <c:txPr>
                <a:bodyPr/>
                <a:p>
                  <a:pPr>
                    <a:defRPr smtId="4294967295">
                      <a:noFill/>
                    </a:defRPr>
                  </a:pPr>
                  <a:endParaRPr smtId="4294967295">
                    <a:noFill/>
                  </a:endParaRPr>
                </a:p>
              </c:txPr>
              <c:extLst/>
            </c:dLbl>
            <c:dLbl>
              <c:idx val="35"/>
              <c:delete val="1"/>
              <c:txPr>
                <a:bodyPr/>
                <a:p>
                  <a:pPr>
                    <a:defRPr smtId="4294967295">
                      <a:noFill/>
                    </a:defRPr>
                  </a:pPr>
                  <a:endParaRPr smtId="4294967295">
                    <a:noFill/>
                  </a:endParaRPr>
                </a:p>
              </c:txPr>
              <c:extLst/>
            </c:dLbl>
            <c:dLbl>
              <c:idx val="36"/>
              <c:delete val="1"/>
              <c:txPr>
                <a:bodyPr/>
                <a:p>
                  <a:pPr>
                    <a:defRPr smtId="4294967295">
                      <a:noFill/>
                    </a:defRPr>
                  </a:pPr>
                  <a:endParaRPr smtId="4294967295">
                    <a:noFill/>
                  </a:endParaRPr>
                </a:p>
              </c:txPr>
              <c:extLst/>
            </c:dLbl>
            <c:dLbl>
              <c:idx val="37"/>
              <c:delete val="1"/>
              <c:txPr>
                <a:bodyPr/>
                <a:p>
                  <a:pPr>
                    <a:defRPr smtId="4294967295">
                      <a:noFill/>
                    </a:defRPr>
                  </a:pPr>
                  <a:endParaRPr smtId="4294967295">
                    <a:noFill/>
                  </a:endParaRPr>
                </a:p>
              </c:txPr>
              <c:extLst/>
            </c:dLbl>
            <c:dLbl>
              <c:idx val="38"/>
              <c:delete val="1"/>
              <c:txPr>
                <a:bodyPr/>
                <a:p>
                  <a:pPr>
                    <a:defRPr smtId="4294967295">
                      <a:noFill/>
                    </a:defRPr>
                  </a:pPr>
                  <a:endParaRPr smtId="4294967295">
                    <a:noFill/>
                  </a:endParaRPr>
                </a:p>
              </c:txPr>
              <c:extLst/>
            </c:dLbl>
            <c:dLbl>
              <c:idx val="39"/>
              <c:delete val="1"/>
              <c:txPr>
                <a:bodyPr/>
                <a:p>
                  <a:pPr>
                    <a:defRPr smtId="4294967295">
                      <a:noFill/>
                    </a:defRPr>
                  </a:pPr>
                  <a:endParaRPr smtId="4294967295">
                    <a:noFill/>
                  </a:endParaRPr>
                </a:p>
              </c:txPr>
              <c:extLst/>
            </c:dLbl>
            <c:dLbl>
              <c:idx val="40"/>
              <c:delete val="1"/>
              <c:txPr>
                <a:bodyPr/>
                <a:p>
                  <a:pPr>
                    <a:defRPr smtId="4294967295">
                      <a:noFill/>
                    </a:defRPr>
                  </a:pPr>
                  <a:endParaRPr smtId="4294967295">
                    <a:noFill/>
                  </a:endParaRPr>
                </a:p>
              </c:txPr>
              <c:extLst/>
            </c:dLbl>
            <c:dLbl>
              <c:idx val="41"/>
              <c:delete val="1"/>
              <c:txPr>
                <a:bodyPr/>
                <a:p>
                  <a:pPr>
                    <a:defRPr smtId="4294967295">
                      <a:noFill/>
                    </a:defRPr>
                  </a:pPr>
                  <a:endParaRPr smtId="4294967295">
                    <a:noFill/>
                  </a:endParaRPr>
                </a:p>
              </c:txPr>
              <c:extLst/>
            </c:dLbl>
            <c:dLbl>
              <c:idx val="42"/>
              <c:delete val="1"/>
              <c:txPr>
                <a:bodyPr/>
                <a:p>
                  <a:pPr>
                    <a:defRPr smtId="4294967295">
                      <a:noFill/>
                    </a:defRPr>
                  </a:pPr>
                  <a:endParaRPr smtId="4294967295">
                    <a:noFill/>
                  </a:endParaRPr>
                </a:p>
              </c:txPr>
              <c:extLst/>
            </c:dLbl>
            <c:dLbl>
              <c:idx val="43"/>
              <c:delete val="1"/>
              <c:txPr>
                <a:bodyPr/>
                <a:p>
                  <a:pPr>
                    <a:defRPr smtId="4294967295">
                      <a:noFill/>
                    </a:defRPr>
                  </a:pPr>
                  <a:endParaRPr smtId="4294967295">
                    <a:noFill/>
                  </a:endParaRPr>
                </a:p>
              </c:txPr>
              <c:extLst/>
            </c:dLbl>
            <c:dLbl>
              <c:idx val="44"/>
              <c:delete val="1"/>
              <c:txPr>
                <a:bodyPr/>
                <a:p>
                  <a:pPr>
                    <a:defRPr smtId="4294967295">
                      <a:noFill/>
                    </a:defRPr>
                  </a:pPr>
                  <a:endParaRPr smtId="4294967295">
                    <a:noFill/>
                  </a:endParaRPr>
                </a:p>
              </c:txPr>
              <c:extLst/>
            </c:dLbl>
            <c:dLbl>
              <c:idx val="45"/>
              <c:delete val="1"/>
              <c:txPr>
                <a:bodyPr/>
                <a:p>
                  <a:pPr>
                    <a:defRPr smtId="4294967295">
                      <a:noFill/>
                    </a:defRPr>
                  </a:pPr>
                  <a:endParaRPr smtId="4294967295">
                    <a:noFill/>
                  </a:endParaRPr>
                </a:p>
              </c:txPr>
              <c:extLst/>
            </c:dLbl>
            <c:dLbl>
              <c:idx val="46"/>
              <c:delete val="1"/>
              <c:txPr>
                <a:bodyPr/>
                <a:p>
                  <a:pPr>
                    <a:defRPr smtId="4294967295">
                      <a:noFill/>
                    </a:defRPr>
                  </a:pPr>
                  <a:endParaRPr smtId="4294967295">
                    <a:noFill/>
                  </a:endParaRPr>
                </a:p>
              </c:txPr>
              <c:extLst/>
            </c:dLbl>
            <c:dLbl>
              <c:idx val="47"/>
              <c:delete val="1"/>
              <c:txPr>
                <a:bodyPr/>
                <a:p>
                  <a:pPr>
                    <a:defRPr smtId="4294967295">
                      <a:noFill/>
                    </a:defRPr>
                  </a:pPr>
                  <a:endParaRPr smtId="4294967295">
                    <a:noFill/>
                  </a:endParaRPr>
                </a:p>
              </c:txPr>
              <c:extLst/>
            </c:dLbl>
            <c:dLbl>
              <c:idx val="48"/>
              <c:delete val="1"/>
              <c:txPr>
                <a:bodyPr/>
                <a:p>
                  <a:pPr>
                    <a:defRPr smtId="4294967295">
                      <a:noFill/>
                    </a:defRPr>
                  </a:pPr>
                  <a:endParaRPr smtId="4294967295">
                    <a:noFill/>
                  </a:endParaRPr>
                </a:p>
              </c:txPr>
              <c:extLst/>
            </c:dLbl>
            <c:dLbl>
              <c:idx val="49"/>
              <c:delete val="1"/>
              <c:txPr>
                <a:bodyPr/>
                <a:p>
                  <a:pPr>
                    <a:defRPr smtId="4294967295">
                      <a:noFill/>
                    </a:defRPr>
                  </a:pPr>
                  <a:endParaRPr smtId="4294967295">
                    <a:noFill/>
                  </a:endParaRPr>
                </a:p>
              </c:txPr>
              <c:extLst/>
            </c:dLbl>
            <c:dLbl>
              <c:idx val="50"/>
              <c:delete val="1"/>
              <c:txPr>
                <a:bodyPr/>
                <a:p>
                  <a:pPr>
                    <a:defRPr smtId="4294967295">
                      <a:noFill/>
                    </a:defRPr>
                  </a:pPr>
                  <a:endParaRPr smtId="4294967295">
                    <a:noFill/>
                  </a:endParaRPr>
                </a:p>
              </c:txPr>
              <c:extLst/>
            </c:dLbl>
            <c:dLbl>
              <c:idx val="51"/>
              <c:delete val="1"/>
              <c:txPr>
                <a:bodyPr/>
                <a:p>
                  <a:pPr>
                    <a:defRPr smtId="4294967295">
                      <a:noFill/>
                    </a:defRPr>
                  </a:pPr>
                  <a:endParaRPr smtId="4294967295">
                    <a:noFill/>
                  </a:endParaRPr>
                </a:p>
              </c:txPr>
              <c:extLst/>
            </c:dLbl>
            <c:dLbl>
              <c:idx val="52"/>
              <c:delete val="1"/>
              <c:txPr>
                <a:bodyPr/>
                <a:p>
                  <a:pPr>
                    <a:defRPr smtId="4294967295">
                      <a:noFill/>
                    </a:defRPr>
                  </a:pPr>
                  <a:endParaRPr smtId="4294967295">
                    <a:noFill/>
                  </a:endParaRPr>
                </a:p>
              </c:txPr>
              <c:extLst/>
            </c:dLbl>
            <c:dLbl>
              <c:idx val="53"/>
              <c:delete val="1"/>
              <c:txPr>
                <a:bodyPr/>
                <a:p>
                  <a:pPr>
                    <a:defRPr smtId="4294967295">
                      <a:noFill/>
                    </a:defRPr>
                  </a:pPr>
                  <a:endParaRPr smtId="4294967295">
                    <a:noFill/>
                  </a:endParaRPr>
                </a:p>
              </c:txPr>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delete val="1"/>
              <c:txPr>
                <a:bodyPr/>
                <a:p>
                  <a:pPr>
                    <a:defRPr smtId="4294967295">
                      <a:noFill/>
                    </a:defRPr>
                  </a:pPr>
                  <a:endParaRPr smtId="4294967295">
                    <a:noFill/>
                  </a:endParaRPr>
                </a:p>
              </c:txPr>
              <c:extLst/>
            </c:dLbl>
            <c:dLbl>
              <c:idx val="59"/>
              <c:delete val="1"/>
              <c:txPr>
                <a:bodyPr/>
                <a:p>
                  <a:pPr>
                    <a:defRPr smtId="4294967295">
                      <a:noFill/>
                    </a:defRPr>
                  </a:pPr>
                  <a:endParaRPr smtId="4294967295">
                    <a:noFill/>
                  </a:endParaRPr>
                </a:p>
              </c:txPr>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Sheet1!$O$2:$O$62</c:f>
              <c:numCache>
                <c:ptCount val="61"/>
                <c:pt idx="54">
                  <c:v>0.095</c:v>
                </c:pt>
                <c:pt idx="55">
                  <c:v>0.086</c:v>
                </c:pt>
                <c:pt idx="56">
                  <c:v>0.086</c:v>
                </c:pt>
                <c:pt idx="57">
                  <c:v>0.099</c:v>
                </c:pt>
                <c:pt idx="60">
                  <c:v>0.082</c:v>
                </c:pt>
              </c:numCache>
            </c:numRef>
          </c:val>
        </c:ser>
        <c:ser>
          <c:idx val="14"/>
          <c:order val="14"/>
          <c:tx>
            <c:strRef>
              <c:f>Sheet1!$P$1</c:f>
              <c:strCache>
                <c:ptCount val="1"/>
                <c:pt idx="0">
                  <c:v>Others</c:v>
                </c:pt>
              </c:strCache>
            </c:strRef>
          </c:tx>
          <c:spPr>
            <a:solidFill>
              <a:srgbClr val="927EB7"/>
            </a:solidFill>
            <a:ln>
              <a:solidFill>
                <a:srgbClr val="927EB7"/>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 '22</c:v>
                </c:pt>
                <c:pt idx="53">
                  <c:v>Q1 '23</c:v>
                </c:pt>
                <c:pt idx="54">
                  <c:v>Q2 '23</c:v>
                </c:pt>
                <c:pt idx="55">
                  <c:v>Q3 '23</c:v>
                </c:pt>
                <c:pt idx="56">
                  <c:v>Q4 '23</c:v>
                </c:pt>
                <c:pt idx="57">
                  <c:v>Q1 '24</c:v>
                </c:pt>
                <c:pt idx="58">
                  <c:v>Q2 '24</c:v>
                </c:pt>
                <c:pt idx="59">
                  <c:v>Q3 '24</c:v>
                </c:pt>
                <c:pt idx="60">
                  <c:v>Q4 '24</c:v>
                </c:pt>
              </c:strCache>
            </c:strRef>
          </c:cat>
          <c:val>
            <c:numRef>
              <c:f>Sheet1!$P$2:$P$62</c:f>
              <c:numCache>
                <c:ptCount val="61"/>
                <c:pt idx="0">
                  <c:v>0.176</c:v>
                </c:pt>
                <c:pt idx="1">
                  <c:v>0.172</c:v>
                </c:pt>
                <c:pt idx="2">
                  <c:v>0.199</c:v>
                </c:pt>
                <c:pt idx="3">
                  <c:v>0.201</c:v>
                </c:pt>
                <c:pt idx="4">
                  <c:v>0.243</c:v>
                </c:pt>
                <c:pt idx="5">
                  <c:v>0.241</c:v>
                </c:pt>
                <c:pt idx="6">
                  <c:v>0.248</c:v>
                </c:pt>
                <c:pt idx="7">
                  <c:v>0.267</c:v>
                </c:pt>
                <c:pt idx="8">
                  <c:v>0.164</c:v>
                </c:pt>
                <c:pt idx="9">
                  <c:v>0.154</c:v>
                </c:pt>
                <c:pt idx="10">
                  <c:v>0.14</c:v>
                </c:pt>
                <c:pt idx="11">
                  <c:v>0.257</c:v>
                </c:pt>
                <c:pt idx="12">
                  <c:v>0.286</c:v>
                </c:pt>
                <c:pt idx="13">
                  <c:v>0.338</c:v>
                </c:pt>
                <c:pt idx="14">
                  <c:v>0.364</c:v>
                </c:pt>
                <c:pt idx="15">
                  <c:v>0.384</c:v>
                </c:pt>
                <c:pt idx="16">
                  <c:v>0.3694</c:v>
                </c:pt>
                <c:pt idx="17">
                  <c:v>0.408</c:v>
                </c:pt>
                <c:pt idx="18">
                  <c:v>0.421</c:v>
                </c:pt>
                <c:pt idx="19">
                  <c:v>0.439</c:v>
                </c:pt>
                <c:pt idx="20">
                  <c:v>0.461</c:v>
                </c:pt>
                <c:pt idx="21">
                  <c:v>0.376</c:v>
                </c:pt>
                <c:pt idx="22">
                  <c:v>0.406</c:v>
                </c:pt>
                <c:pt idx="23">
                  <c:v>0.391</c:v>
                </c:pt>
                <c:pt idx="24">
                  <c:v>0.364</c:v>
                </c:pt>
                <c:pt idx="25">
                  <c:v>0.421</c:v>
                </c:pt>
                <c:pt idx="26">
                  <c:v>0.41</c:v>
                </c:pt>
                <c:pt idx="27">
                  <c:v>0.407</c:v>
                </c:pt>
                <c:pt idx="28">
                  <c:v>0.369</c:v>
                </c:pt>
                <c:pt idx="29">
                  <c:v>0.35</c:v>
                </c:pt>
                <c:pt idx="30">
                  <c:v>0.401</c:v>
                </c:pt>
                <c:pt idx="31">
                  <c:v>0.396</c:v>
                </c:pt>
                <c:pt idx="32">
                  <c:v>0.368</c:v>
                </c:pt>
                <c:pt idx="33">
                  <c:v>0.276</c:v>
                </c:pt>
                <c:pt idx="34">
                  <c:v>0.329</c:v>
                </c:pt>
                <c:pt idx="35">
                  <c:v>0.338</c:v>
                </c:pt>
                <c:pt idx="36">
                  <c:v>0.315</c:v>
                </c:pt>
                <c:pt idx="37">
                  <c:v>0.233</c:v>
                </c:pt>
                <c:pt idx="38">
                  <c:v>0.31</c:v>
                </c:pt>
                <c:pt idx="39">
                  <c:v>0.287</c:v>
                </c:pt>
                <c:pt idx="40">
                  <c:v>0.287</c:v>
                </c:pt>
                <c:pt idx="41">
                  <c:v>0.281</c:v>
                </c:pt>
                <c:pt idx="42">
                  <c:v>0.282</c:v>
                </c:pt>
                <c:pt idx="43">
                  <c:v>0.35</c:v>
                </c:pt>
                <c:pt idx="44">
                  <c:v>0.291</c:v>
                </c:pt>
                <c:pt idx="45">
                  <c:v>0.272</c:v>
                </c:pt>
                <c:pt idx="46">
                  <c:v>0.295</c:v>
                </c:pt>
                <c:pt idx="47">
                  <c:v>0.305</c:v>
                </c:pt>
                <c:pt idx="48">
                  <c:v>0.29</c:v>
                </c:pt>
                <c:pt idx="49">
                  <c:v>0.291</c:v>
                </c:pt>
                <c:pt idx="50">
                  <c:v>0.315</c:v>
                </c:pt>
                <c:pt idx="51">
                  <c:v>0.31</c:v>
                </c:pt>
                <c:pt idx="52">
                  <c:v>0.294</c:v>
                </c:pt>
                <c:pt idx="53">
                  <c:v>0.277</c:v>
                </c:pt>
                <c:pt idx="54">
                  <c:v>0.322</c:v>
                </c:pt>
                <c:pt idx="55">
                  <c:v>0.314</c:v>
                </c:pt>
                <c:pt idx="56">
                  <c:v>0.305</c:v>
                </c:pt>
                <c:pt idx="57">
                  <c:v>0.293</c:v>
                </c:pt>
                <c:pt idx="58">
                  <c:v>0.323</c:v>
                </c:pt>
                <c:pt idx="59">
                  <c:v>0.328</c:v>
                </c:pt>
                <c:pt idx="60">
                  <c:v>0.32</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Share of shipments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2025</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Samsung</c:v>
                </c:pt>
                <c:pt idx="1">
                  <c:v>Huawei</c:v>
                </c:pt>
                <c:pt idx="2">
                  <c:v>Honor</c:v>
                </c:pt>
                <c:pt idx="3">
                  <c:v>Lenovo (Motorola)</c:v>
                </c:pt>
                <c:pt idx="4">
                  <c:v>Xiaomi</c:v>
                </c:pt>
                <c:pt idx="5">
                  <c:v>Others</c:v>
                </c:pt>
              </c:strCache>
            </c:strRef>
          </c:cat>
          <c:val>
            <c:numRef>
              <c:f>Sheet1!$B$2:$B$7</c:f>
              <c:numCache>
                <c:ptCount val="6"/>
                <c:pt idx="0">
                  <c:v>7</c:v>
                </c:pt>
                <c:pt idx="1">
                  <c:v>6.8</c:v>
                </c:pt>
                <c:pt idx="2">
                  <c:v>1.8</c:v>
                </c:pt>
                <c:pt idx="3">
                  <c:v>1.5</c:v>
                </c:pt>
                <c:pt idx="4">
                  <c:v>1</c:v>
                </c:pt>
                <c:pt idx="5">
                  <c:v>1.7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Unit shipments in millions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2025</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Lbls>
            <c:dLbl>
              <c:idx val="0"/>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Sheet1!$A$2:$A$7</c:f>
              <c:strCache>
                <c:ptCount val="6"/>
                <c:pt idx="0">
                  <c:v>Samsung</c:v>
                </c:pt>
                <c:pt idx="1">
                  <c:v>Huawei</c:v>
                </c:pt>
                <c:pt idx="2">
                  <c:v>Honor</c:v>
                </c:pt>
                <c:pt idx="3">
                  <c:v>Lenovo (Motorola)</c:v>
                </c:pt>
                <c:pt idx="4">
                  <c:v>Xiaomi</c:v>
                </c:pt>
                <c:pt idx="5">
                  <c:v>Others</c:v>
                </c:pt>
              </c:strCache>
            </c:strRef>
          </c:cat>
          <c:val>
            <c:numRef>
              <c:f>Sheet1!$B$2:$B$7</c:f>
              <c:numCache>
                <c:ptCount val="6"/>
                <c:pt idx="0">
                  <c:v>0.354</c:v>
                </c:pt>
                <c:pt idx="1">
                  <c:v>0.343</c:v>
                </c:pt>
                <c:pt idx="2">
                  <c:v>0.091</c:v>
                </c:pt>
                <c:pt idx="3">
                  <c:v>0.076</c:v>
                </c:pt>
                <c:pt idx="4">
                  <c:v>0.051</c:v>
                </c:pt>
                <c:pt idx="5">
                  <c:v>0.085</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1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Samsung Galaxy Z Fold 5</c:v>
                </c:pt>
                <c:pt idx="1">
                  <c:v>Huawei Mate X5</c:v>
                </c:pt>
                <c:pt idx="2">
                  <c:v>Google Pixel Fold</c:v>
                </c:pt>
                <c:pt idx="3">
                  <c:v>OPPO Find N3</c:v>
                </c:pt>
                <c:pt idx="4">
                  <c:v>Xiaomi Mix Fold 3</c:v>
                </c:pt>
                <c:pt idx="5">
                  <c:v>Honor Magic V2</c:v>
                </c:pt>
                <c:pt idx="6">
                  <c:v>Honor Magic Vs2</c:v>
                </c:pt>
              </c:strCache>
            </c:strRef>
          </c:cat>
          <c:val>
            <c:numRef>
              <c:f>Sheet1!$B$2:$B$8</c:f>
              <c:numCache>
                <c:ptCount val="7"/>
                <c:pt idx="0">
                  <c:v>1820</c:v>
                </c:pt>
                <c:pt idx="1">
                  <c:v>1820</c:v>
                </c:pt>
                <c:pt idx="2">
                  <c:v>1799</c:v>
                </c:pt>
                <c:pt idx="3">
                  <c:v>1367</c:v>
                </c:pt>
                <c:pt idx="4">
                  <c:v>1260</c:v>
                </c:pt>
                <c:pt idx="5">
                  <c:v>1260</c:v>
                </c:pt>
                <c:pt idx="6">
                  <c:v>956.9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Starting price in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1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Main display</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Google Pixel Fold</c:v>
                </c:pt>
                <c:pt idx="1">
                  <c:v>Honor Magic Vs2</c:v>
                </c:pt>
                <c:pt idx="2">
                  <c:v>Samsung Galaxy Z Fold 5</c:v>
                </c:pt>
                <c:pt idx="3">
                  <c:v>Xiaomi Mix Fold 3</c:v>
                </c:pt>
                <c:pt idx="4">
                  <c:v>Huawei Mate X5</c:v>
                </c:pt>
                <c:pt idx="5">
                  <c:v>OPPO Find N3</c:v>
                </c:pt>
                <c:pt idx="6">
                  <c:v>Honor Magic V2</c:v>
                </c:pt>
              </c:strCache>
            </c:strRef>
          </c:cat>
          <c:val>
            <c:numRef>
              <c:f>Sheet1!$B$2:$B$8</c:f>
              <c:numCache>
                <c:ptCount val="7"/>
                <c:pt idx="0">
                  <c:v>7.6</c:v>
                </c:pt>
                <c:pt idx="1">
                  <c:v>7.92</c:v>
                </c:pt>
                <c:pt idx="2">
                  <c:v>7.6</c:v>
                </c:pt>
                <c:pt idx="3">
                  <c:v>8.03</c:v>
                </c:pt>
                <c:pt idx="4">
                  <c:v>7.85</c:v>
                </c:pt>
                <c:pt idx="5">
                  <c:v>7.8</c:v>
                </c:pt>
                <c:pt idx="6">
                  <c:v>7.92</c:v>
                </c:pt>
              </c:numCache>
            </c:numRef>
          </c:val>
        </c:ser>
        <c:ser>
          <c:idx val="1"/>
          <c:order val="1"/>
          <c:tx>
            <c:strRef>
              <c:f>Sheet1!$C$1</c:f>
              <c:strCache>
                <c:ptCount val="1"/>
                <c:pt idx="0">
                  <c:v>Second display</c:v>
                </c:pt>
              </c:strCache>
            </c:strRef>
          </c:tx>
          <c:spPr>
            <a:solidFill>
              <a:srgbClr val="0F283E"/>
            </a:solidFill>
            <a:ln>
              <a:solidFill>
                <a:srgbClr val="0F283E"/>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Google Pixel Fold</c:v>
                </c:pt>
                <c:pt idx="1">
                  <c:v>Honor Magic Vs2</c:v>
                </c:pt>
                <c:pt idx="2">
                  <c:v>Samsung Galaxy Z Fold 5</c:v>
                </c:pt>
                <c:pt idx="3">
                  <c:v>Xiaomi Mix Fold 3</c:v>
                </c:pt>
                <c:pt idx="4">
                  <c:v>Huawei Mate X5</c:v>
                </c:pt>
                <c:pt idx="5">
                  <c:v>OPPO Find N3</c:v>
                </c:pt>
                <c:pt idx="6">
                  <c:v>Honor Magic V2</c:v>
                </c:pt>
              </c:strCache>
            </c:strRef>
          </c:cat>
          <c:val>
            <c:numRef>
              <c:f>Sheet1!$C$2:$C$8</c:f>
              <c:numCache>
                <c:ptCount val="7"/>
                <c:pt idx="0">
                  <c:v>5.8</c:v>
                </c:pt>
                <c:pt idx="1">
                  <c:v>6.43</c:v>
                </c:pt>
                <c:pt idx="2">
                  <c:v>6.2</c:v>
                </c:pt>
                <c:pt idx="3">
                  <c:v>6.56</c:v>
                </c:pt>
                <c:pt idx="4">
                  <c:v>6.4</c:v>
                </c:pt>
                <c:pt idx="5">
                  <c:v>6.31</c:v>
                </c:pt>
                <c:pt idx="6">
                  <c:v>6.43</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Display size in inches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Unfolded thickness</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Honor Magic Vs2</c:v>
                </c:pt>
                <c:pt idx="1">
                  <c:v>Honor Magic V2</c:v>
                </c:pt>
                <c:pt idx="2">
                  <c:v>Xiaomi Mix Fold 3</c:v>
                </c:pt>
                <c:pt idx="3">
                  <c:v>Huawei Mate X5</c:v>
                </c:pt>
                <c:pt idx="4">
                  <c:v>OPPO Find N3</c:v>
                </c:pt>
                <c:pt idx="5">
                  <c:v>Google Pixel Fold</c:v>
                </c:pt>
                <c:pt idx="6">
                  <c:v>Samsung Galaxy Z Fold 5</c:v>
                </c:pt>
              </c:strCache>
            </c:strRef>
          </c:cat>
          <c:val>
            <c:numRef>
              <c:f>Sheet1!$B$2:$B$8</c:f>
              <c:numCache>
                <c:ptCount val="7"/>
                <c:pt idx="0">
                  <c:v>4.75</c:v>
                </c:pt>
                <c:pt idx="1">
                  <c:v>5.1</c:v>
                </c:pt>
                <c:pt idx="2">
                  <c:v>5.3</c:v>
                </c:pt>
                <c:pt idx="3">
                  <c:v>5.3</c:v>
                </c:pt>
                <c:pt idx="4">
                  <c:v>5.8</c:v>
                </c:pt>
                <c:pt idx="5">
                  <c:v>5.8</c:v>
                </c:pt>
                <c:pt idx="6">
                  <c:v>6.1</c:v>
                </c:pt>
              </c:numCache>
            </c:numRef>
          </c:val>
        </c:ser>
        <c:ser>
          <c:idx val="1"/>
          <c:order val="1"/>
          <c:tx>
            <c:strRef>
              <c:f>Sheet1!$C$1</c:f>
              <c:strCache>
                <c:ptCount val="1"/>
                <c:pt idx="0">
                  <c:v>Folded thickness</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Honor Magic Vs2</c:v>
                </c:pt>
                <c:pt idx="1">
                  <c:v>Honor Magic V2</c:v>
                </c:pt>
                <c:pt idx="2">
                  <c:v>Xiaomi Mix Fold 3</c:v>
                </c:pt>
                <c:pt idx="3">
                  <c:v>Huawei Mate X5</c:v>
                </c:pt>
                <c:pt idx="4">
                  <c:v>OPPO Find N3</c:v>
                </c:pt>
                <c:pt idx="5">
                  <c:v>Google Pixel Fold</c:v>
                </c:pt>
                <c:pt idx="6">
                  <c:v>Samsung Galaxy Z Fold 5</c:v>
                </c:pt>
              </c:strCache>
            </c:strRef>
          </c:cat>
          <c:val>
            <c:numRef>
              <c:f>Sheet1!$C$2:$C$8</c:f>
              <c:numCache>
                <c:ptCount val="7"/>
                <c:pt idx="0">
                  <c:v>10</c:v>
                </c:pt>
                <c:pt idx="1">
                  <c:v>10.7</c:v>
                </c:pt>
                <c:pt idx="2">
                  <c:v>10.9</c:v>
                </c:pt>
                <c:pt idx="3">
                  <c:v>11.1</c:v>
                </c:pt>
                <c:pt idx="4">
                  <c:v>11.7</c:v>
                </c:pt>
                <c:pt idx="5">
                  <c:v>12.1</c:v>
                </c:pt>
                <c:pt idx="6">
                  <c:v>13.4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Thickness in millimeters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1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Honor Magic V2</c:v>
                </c:pt>
                <c:pt idx="1">
                  <c:v>Honor Magic Vs2</c:v>
                </c:pt>
                <c:pt idx="2">
                  <c:v>Google Pixel Fold</c:v>
                </c:pt>
                <c:pt idx="3">
                  <c:v>Xiaomi Mix Fold 3</c:v>
                </c:pt>
                <c:pt idx="4">
                  <c:v>OPPO Find N3</c:v>
                </c:pt>
                <c:pt idx="5">
                  <c:v>Huawei Mate X5</c:v>
                </c:pt>
                <c:pt idx="6">
                  <c:v>Samsung Galaxy Z Fold 5</c:v>
                </c:pt>
              </c:strCache>
            </c:strRef>
          </c:cat>
          <c:val>
            <c:numRef>
              <c:f>Sheet1!$B$2:$B$8</c:f>
              <c:numCache>
                <c:ptCount val="7"/>
                <c:pt idx="0">
                  <c:v>5000</c:v>
                </c:pt>
                <c:pt idx="1">
                  <c:v>5000</c:v>
                </c:pt>
                <c:pt idx="2">
                  <c:v>4821</c:v>
                </c:pt>
                <c:pt idx="3">
                  <c:v>4800</c:v>
                </c:pt>
                <c:pt idx="4">
                  <c:v>4800</c:v>
                </c:pt>
                <c:pt idx="5">
                  <c:v>4800</c:v>
                </c:pt>
                <c:pt idx="6">
                  <c:v>4400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Battery capacity in mAh</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2025</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Sheet1!$A$2:$A$7</c:f>
              <c:strCache>
                <c:ptCount val="6"/>
                <c:pt idx="0">
                  <c:v>Telephony</c:v>
                </c:pt>
                <c:pt idx="1">
                  <c:v>TV, Radio &amp; Multimedia</c:v>
                </c:pt>
                <c:pt idx="2">
                  <c:v>Computing</c:v>
                </c:pt>
                <c:pt idx="3">
                  <c:v>Gaming Equipment</c:v>
                </c:pt>
                <c:pt idx="4">
                  <c:v>TV Peripheral Devices</c:v>
                </c:pt>
                <c:pt idx="5">
                  <c:v>Drones</c:v>
                </c:pt>
              </c:strCache>
            </c:strRef>
          </c:cat>
          <c:val>
            <c:numRef>
              <c:f>Sheet1!$B$2:$B$7</c:f>
              <c:numCache>
                <c:ptCount val="6"/>
                <c:pt idx="0">
                  <c:v>504.08</c:v>
                </c:pt>
                <c:pt idx="1">
                  <c:v>225.49</c:v>
                </c:pt>
                <c:pt idx="2">
                  <c:v>222.17</c:v>
                </c:pt>
                <c:pt idx="3">
                  <c:v>35.28</c:v>
                </c:pt>
                <c:pt idx="4">
                  <c:v>12.94</c:v>
                </c:pt>
                <c:pt idx="5">
                  <c:v>4.37</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0.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7"/>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8"/>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9"/>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Sheet1!$A$2:$A$33</c:f>
              <c:numCache>
                <c:formatCode>General</c:formatCode>
                <c:ptCount val="32"/>
                <c:pt idx="0">
                  <c:v>1993</c:v>
                </c:pt>
                <c:pt idx="1">
                  <c:v>1994</c:v>
                </c:pt>
                <c:pt idx="2">
                  <c:v>1995</c:v>
                </c:pt>
                <c:pt idx="3">
                  <c:v>1996</c:v>
                </c:pt>
                <c:pt idx="4">
                  <c:v>1997</c:v>
                </c:pt>
                <c:pt idx="5">
                  <c:v>1998</c:v>
                </c:pt>
                <c:pt idx="6">
                  <c:v>1999</c:v>
                </c:pt>
                <c:pt idx="7">
                  <c:v>2000</c:v>
                </c:pt>
                <c:pt idx="8">
                  <c:v>2001</c:v>
                </c:pt>
                <c:pt idx="9">
                  <c:v>2002</c:v>
                </c:pt>
                <c:pt idx="10">
                  <c:v>2003</c:v>
                </c:pt>
                <c:pt idx="11">
                  <c:v>2004</c:v>
                </c:pt>
                <c:pt idx="12">
                  <c:v>2005</c:v>
                </c:pt>
                <c:pt idx="13">
                  <c:v>2006</c:v>
                </c:pt>
                <c:pt idx="14">
                  <c:v>2007</c:v>
                </c:pt>
                <c:pt idx="15">
                  <c:v>2008</c:v>
                </c:pt>
                <c:pt idx="16">
                  <c:v>2009</c:v>
                </c:pt>
                <c:pt idx="17">
                  <c:v>2010</c:v>
                </c:pt>
                <c:pt idx="18">
                  <c:v>2011</c:v>
                </c:pt>
                <c:pt idx="19">
                  <c:v>2012</c:v>
                </c:pt>
                <c:pt idx="20">
                  <c:v>2013</c:v>
                </c:pt>
                <c:pt idx="21">
                  <c:v>2014</c:v>
                </c:pt>
                <c:pt idx="22">
                  <c:v>2015</c:v>
                </c:pt>
                <c:pt idx="23">
                  <c:v>2016</c:v>
                </c:pt>
                <c:pt idx="24">
                  <c:v>2017</c:v>
                </c:pt>
                <c:pt idx="25">
                  <c:v>2018</c:v>
                </c:pt>
                <c:pt idx="26">
                  <c:v>2019</c:v>
                </c:pt>
                <c:pt idx="27">
                  <c:v>2020</c:v>
                </c:pt>
                <c:pt idx="28">
                  <c:v>2021</c:v>
                </c:pt>
                <c:pt idx="29">
                  <c:v>2022</c:v>
                </c:pt>
                <c:pt idx="30">
                  <c:v>2023</c:v>
                </c:pt>
                <c:pt idx="31">
                  <c:v>2024</c:v>
                </c:pt>
              </c:numCache>
            </c:numRef>
          </c:cat>
          <c:val>
            <c:numRef>
              <c:f>Sheet1!$B$2:$B$33</c:f>
              <c:numCache>
                <c:ptCount val="32"/>
                <c:pt idx="0">
                  <c:v>34</c:v>
                </c:pt>
                <c:pt idx="1">
                  <c:v>56</c:v>
                </c:pt>
                <c:pt idx="2">
                  <c:v>91</c:v>
                </c:pt>
                <c:pt idx="3">
                  <c:v>145</c:v>
                </c:pt>
                <c:pt idx="4">
                  <c:v>215</c:v>
                </c:pt>
                <c:pt idx="5">
                  <c:v>318</c:v>
                </c:pt>
                <c:pt idx="6">
                  <c:v>492</c:v>
                </c:pt>
                <c:pt idx="7">
                  <c:v>740</c:v>
                </c:pt>
                <c:pt idx="8">
                  <c:v>962</c:v>
                </c:pt>
                <c:pt idx="9">
                  <c:v>1159</c:v>
                </c:pt>
                <c:pt idx="10">
                  <c:v>1418</c:v>
                </c:pt>
                <c:pt idx="11">
                  <c:v>1765</c:v>
                </c:pt>
                <c:pt idx="12">
                  <c:v>2205</c:v>
                </c:pt>
                <c:pt idx="13">
                  <c:v>2745</c:v>
                </c:pt>
                <c:pt idx="14">
                  <c:v>3368</c:v>
                </c:pt>
                <c:pt idx="15">
                  <c:v>4030</c:v>
                </c:pt>
                <c:pt idx="16">
                  <c:v>4640</c:v>
                </c:pt>
                <c:pt idx="17">
                  <c:v>5290</c:v>
                </c:pt>
                <c:pt idx="18">
                  <c:v>5890</c:v>
                </c:pt>
                <c:pt idx="19">
                  <c:v>6261</c:v>
                </c:pt>
                <c:pt idx="20">
                  <c:v>6662</c:v>
                </c:pt>
                <c:pt idx="21">
                  <c:v>6996</c:v>
                </c:pt>
                <c:pt idx="22">
                  <c:v>7132</c:v>
                </c:pt>
                <c:pt idx="23">
                  <c:v>7452</c:v>
                </c:pt>
                <c:pt idx="24">
                  <c:v>7697</c:v>
                </c:pt>
                <c:pt idx="25">
                  <c:v>7915</c:v>
                </c:pt>
                <c:pt idx="26">
                  <c:v>8214</c:v>
                </c:pt>
                <c:pt idx="27">
                  <c:v>8268</c:v>
                </c:pt>
                <c:pt idx="28">
                  <c:v>8481</c:v>
                </c:pt>
                <c:pt idx="29">
                  <c:v>8665</c:v>
                </c:pt>
                <c:pt idx="30">
                  <c:v>8854</c:v>
                </c:pt>
                <c:pt idx="31">
                  <c:v>9144</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Mobile subscriptions in millions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1.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0"/>
              <c:showCatName val="0"/>
              <c:showSerName val="0"/>
              <c:showPercent val="0"/>
              <c:showBubbleSize val="0"/>
              <c:extLst/>
            </c:dLbl>
            <c:delete val="1"/>
            <c:extLst/>
          </c:dLbls>
          <c:cat>
            <c:numRef>
              <c:f>Sheet1!$A$2:$A$17</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Sheet1!$B$2:$B$17</c:f>
              <c:numCache>
                <c:ptCount val="16"/>
                <c:pt idx="0">
                  <c:v>1032.55</c:v>
                </c:pt>
                <c:pt idx="1">
                  <c:v>1217.51</c:v>
                </c:pt>
                <c:pt idx="2">
                  <c:v>1401.52</c:v>
                </c:pt>
                <c:pt idx="3">
                  <c:v>1583.4</c:v>
                </c:pt>
                <c:pt idx="4">
                  <c:v>1838.17</c:v>
                </c:pt>
                <c:pt idx="5">
                  <c:v>2158.17</c:v>
                </c:pt>
                <c:pt idx="6">
                  <c:v>2576.37</c:v>
                </c:pt>
                <c:pt idx="7">
                  <c:v>2954.66</c:v>
                </c:pt>
                <c:pt idx="8">
                  <c:v>3385.56</c:v>
                </c:pt>
                <c:pt idx="9">
                  <c:v>3773.06</c:v>
                </c:pt>
                <c:pt idx="10">
                  <c:v>4247.94</c:v>
                </c:pt>
                <c:pt idx="11">
                  <c:v>4691.66</c:v>
                </c:pt>
                <c:pt idx="12">
                  <c:v>5119.49</c:v>
                </c:pt>
                <c:pt idx="13">
                  <c:v>5492.03</c:v>
                </c:pt>
                <c:pt idx="14">
                  <c:v>5829.35</c:v>
                </c:pt>
                <c:pt idx="15">
                  <c:v>6058.51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Number of users in millions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2.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 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2014</c:v>
                </c:pt>
                <c:pt idx="1">
                  <c:v>2015</c:v>
                </c:pt>
                <c:pt idx="2">
                  <c:v>2016</c:v>
                </c:pt>
                <c:pt idx="3">
                  <c:v>2017</c:v>
                </c:pt>
                <c:pt idx="4">
                  <c:v>2018</c:v>
                </c:pt>
                <c:pt idx="5">
                  <c:v>2019</c:v>
                </c:pt>
                <c:pt idx="6">
                  <c:v>2020</c:v>
                </c:pt>
                <c:pt idx="7">
                  <c:v>2021</c:v>
                </c:pt>
                <c:pt idx="8">
                  <c:v>2022</c:v>
                </c:pt>
                <c:pt idx="9">
                  <c:v>2023</c:v>
                </c:pt>
                <c:pt idx="10">
                  <c:v>2024</c:v>
                </c:pt>
                <c:pt idx="11">
                  <c:v>2025</c:v>
                </c:pt>
                <c:pt idx="12">
                  <c:v>2026</c:v>
                </c:pt>
                <c:pt idx="13">
                  <c:v>2027</c:v>
                </c:pt>
                <c:pt idx="14">
                  <c:v>2028</c:v>
                </c:pt>
                <c:pt idx="15">
                  <c:v>2029</c:v>
                </c:pt>
              </c:numCache>
            </c:numRef>
          </c:cat>
          <c:val>
            <c:numRef>
              <c:f>Sheet1!$B$2:$B$17</c:f>
              <c:numCache>
                <c:ptCount val="16"/>
                <c:pt idx="0">
                  <c:v>14.63</c:v>
                </c:pt>
                <c:pt idx="1">
                  <c:v>17.05</c:v>
                </c:pt>
                <c:pt idx="2">
                  <c:v>19.4</c:v>
                </c:pt>
                <c:pt idx="3">
                  <c:v>21.68</c:v>
                </c:pt>
                <c:pt idx="4">
                  <c:v>24.9</c:v>
                </c:pt>
                <c:pt idx="5">
                  <c:v>28.94</c:v>
                </c:pt>
                <c:pt idx="6">
                  <c:v>34.23</c:v>
                </c:pt>
                <c:pt idx="7">
                  <c:v>38.94</c:v>
                </c:pt>
                <c:pt idx="8">
                  <c:v>44.28</c:v>
                </c:pt>
                <c:pt idx="9">
                  <c:v>48.95</c:v>
                </c:pt>
                <c:pt idx="10">
                  <c:v>54.65</c:v>
                </c:pt>
                <c:pt idx="11">
                  <c:v>59.87</c:v>
                </c:pt>
                <c:pt idx="12">
                  <c:v>64.82</c:v>
                </c:pt>
                <c:pt idx="13">
                  <c:v>69</c:v>
                </c:pt>
                <c:pt idx="14">
                  <c:v>72.68</c:v>
                </c:pt>
                <c:pt idx="15">
                  <c:v>74.98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Penetration rate in percent</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2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2021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Sheet1!$A$2:$A$9</c:f>
              <c:strCache>
                <c:ptCount val="8"/>
                <c:pt idx="0">
                  <c:v>Asia Pacific</c:v>
                </c:pt>
                <c:pt idx="1">
                  <c:v>Greater China</c:v>
                </c:pt>
                <c:pt idx="2">
                  <c:v>Eurasia</c:v>
                </c:pt>
                <c:pt idx="3">
                  <c:v>Europe</c:v>
                </c:pt>
                <c:pt idx="4">
                  <c:v>Latin America</c:v>
                </c:pt>
                <c:pt idx="5">
                  <c:v>MENA</c:v>
                </c:pt>
                <c:pt idx="6">
                  <c:v>North America</c:v>
                </c:pt>
                <c:pt idx="7">
                  <c:v>Sub-Saharan Africa</c:v>
                </c:pt>
              </c:strCache>
            </c:strRef>
          </c:cat>
          <c:val>
            <c:numRef>
              <c:f>Sheet1!$B$2:$B$9</c:f>
              <c:numCache>
                <c:ptCount val="8"/>
                <c:pt idx="0">
                  <c:v>0.74</c:v>
                </c:pt>
                <c:pt idx="1">
                  <c:v>0.77</c:v>
                </c:pt>
                <c:pt idx="2">
                  <c:v>0.79</c:v>
                </c:pt>
                <c:pt idx="3">
                  <c:v>0.79</c:v>
                </c:pt>
                <c:pt idx="4">
                  <c:v>0.77</c:v>
                </c:pt>
                <c:pt idx="5">
                  <c:v>0.79</c:v>
                </c:pt>
                <c:pt idx="6">
                  <c:v>0.82</c:v>
                </c:pt>
                <c:pt idx="7">
                  <c:v>0.64</c:v>
                </c:pt>
              </c:numCache>
            </c:numRef>
          </c:val>
        </c:ser>
        <c:ser>
          <c:idx val="1"/>
          <c:order val="1"/>
          <c:tx>
            <c:strRef>
              <c:f>Sheet1!$C$1</c:f>
              <c:strCache>
                <c:ptCount val="1"/>
                <c:pt idx="0">
                  <c:v>2022</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Sheet1!$A$2:$A$9</c:f>
              <c:strCache>
                <c:ptCount val="8"/>
                <c:pt idx="0">
                  <c:v>Asia Pacific</c:v>
                </c:pt>
                <c:pt idx="1">
                  <c:v>Greater China</c:v>
                </c:pt>
                <c:pt idx="2">
                  <c:v>Eurasia</c:v>
                </c:pt>
                <c:pt idx="3">
                  <c:v>Europe</c:v>
                </c:pt>
                <c:pt idx="4">
                  <c:v>Latin America</c:v>
                </c:pt>
                <c:pt idx="5">
                  <c:v>MENA</c:v>
                </c:pt>
                <c:pt idx="6">
                  <c:v>North America</c:v>
                </c:pt>
                <c:pt idx="7">
                  <c:v>Sub-Saharan Africa</c:v>
                </c:pt>
              </c:strCache>
            </c:strRef>
          </c:cat>
          <c:val>
            <c:numRef>
              <c:f>Sheet1!$C$2:$C$9</c:f>
              <c:numCache>
                <c:ptCount val="8"/>
                <c:pt idx="0">
                  <c:v>0.76</c:v>
                </c:pt>
                <c:pt idx="1">
                  <c:v>0.81</c:v>
                </c:pt>
                <c:pt idx="2">
                  <c:v>0.8</c:v>
                </c:pt>
                <c:pt idx="3">
                  <c:v>0.81</c:v>
                </c:pt>
                <c:pt idx="4">
                  <c:v>0.79</c:v>
                </c:pt>
                <c:pt idx="5">
                  <c:v>0.78</c:v>
                </c:pt>
                <c:pt idx="6">
                  <c:v>0.84</c:v>
                </c:pt>
                <c:pt idx="7">
                  <c:v>0.51</c:v>
                </c:pt>
              </c:numCache>
            </c:numRef>
          </c:val>
        </c:ser>
        <c:ser>
          <c:idx val="2"/>
          <c:order val="2"/>
          <c:tx>
            <c:strRef>
              <c:f>Sheet1!$D$1</c:f>
              <c:strCache>
                <c:ptCount val="1"/>
                <c:pt idx="0">
                  <c:v>2023</c:v>
                </c:pt>
              </c:strCache>
            </c:strRef>
          </c:tx>
          <c:spPr>
            <a:solidFill>
              <a:srgbClr val="BABABA"/>
            </a:solidFill>
            <a:ln>
              <a:solidFill>
                <a:srgbClr val="BABABA"/>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Sheet1!$A$2:$A$9</c:f>
              <c:strCache>
                <c:ptCount val="8"/>
                <c:pt idx="0">
                  <c:v>Asia Pacific</c:v>
                </c:pt>
                <c:pt idx="1">
                  <c:v>Greater China</c:v>
                </c:pt>
                <c:pt idx="2">
                  <c:v>Eurasia</c:v>
                </c:pt>
                <c:pt idx="3">
                  <c:v>Europe</c:v>
                </c:pt>
                <c:pt idx="4">
                  <c:v>Latin America</c:v>
                </c:pt>
                <c:pt idx="5">
                  <c:v>MENA</c:v>
                </c:pt>
                <c:pt idx="6">
                  <c:v>North America</c:v>
                </c:pt>
                <c:pt idx="7">
                  <c:v>Sub-Saharan Africa</c:v>
                </c:pt>
              </c:strCache>
            </c:strRef>
          </c:cat>
          <c:val>
            <c:numRef>
              <c:f>Sheet1!$D$2:$D$9</c:f>
              <c:numCache>
                <c:ptCount val="8"/>
                <c:pt idx="0">
                  <c:v>0.78</c:v>
                </c:pt>
                <c:pt idx="1">
                  <c:v>0.84</c:v>
                </c:pt>
                <c:pt idx="2">
                  <c:v>0.83</c:v>
                </c:pt>
                <c:pt idx="3">
                  <c:v>0.82</c:v>
                </c:pt>
                <c:pt idx="4">
                  <c:v>0.8</c:v>
                </c:pt>
                <c:pt idx="5">
                  <c:v>0.81</c:v>
                </c:pt>
                <c:pt idx="6">
                  <c:v>0.86</c:v>
                </c:pt>
                <c:pt idx="7">
                  <c:v>0.55</c:v>
                </c:pt>
              </c:numCache>
            </c:numRef>
          </c:val>
        </c:ser>
        <c:ser>
          <c:idx val="3"/>
          <c:order val="3"/>
          <c:tx>
            <c:strRef>
              <c:f>Sheet1!$E$1</c:f>
              <c:strCache>
                <c:ptCount val="1"/>
                <c:pt idx="0">
                  <c:v>2025</c:v>
                </c:pt>
              </c:strCache>
            </c:strRef>
          </c:tx>
          <c:spPr>
            <a:solidFill>
              <a:srgbClr val="A60B0B"/>
            </a:solidFill>
            <a:ln>
              <a:solidFill>
                <a:srgbClr val="A60B0B"/>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Sheet1!$A$2:$A$9</c:f>
              <c:strCache>
                <c:ptCount val="8"/>
                <c:pt idx="0">
                  <c:v>Asia Pacific</c:v>
                </c:pt>
                <c:pt idx="1">
                  <c:v>Greater China</c:v>
                </c:pt>
                <c:pt idx="2">
                  <c:v>Eurasia</c:v>
                </c:pt>
                <c:pt idx="3">
                  <c:v>Europe</c:v>
                </c:pt>
                <c:pt idx="4">
                  <c:v>Latin America</c:v>
                </c:pt>
                <c:pt idx="5">
                  <c:v>MENA</c:v>
                </c:pt>
                <c:pt idx="6">
                  <c:v>North America</c:v>
                </c:pt>
                <c:pt idx="7">
                  <c:v>Sub-Saharan Africa</c:v>
                </c:pt>
              </c:strCache>
            </c:strRef>
          </c:cat>
          <c:val>
            <c:numRef>
              <c:f>Sheet1!$E$2:$E$9</c:f>
              <c:numCache>
                <c:ptCount val="8"/>
                <c:pt idx="0">
                  <c:v>0.84</c:v>
                </c:pt>
                <c:pt idx="1">
                  <c:v>0.89</c:v>
                </c:pt>
                <c:pt idx="2">
                  <c:v>0.86</c:v>
                </c:pt>
                <c:pt idx="3">
                  <c:v>0.83</c:v>
                </c:pt>
                <c:pt idx="4">
                  <c:v>0.82</c:v>
                </c:pt>
                <c:pt idx="5">
                  <c:v>0.82</c:v>
                </c:pt>
                <c:pt idx="6">
                  <c:v>0.85</c:v>
                </c:pt>
                <c:pt idx="7">
                  <c:v>0.75</c:v>
                </c:pt>
              </c:numCache>
            </c:numRef>
          </c:val>
        </c:ser>
        <c:ser>
          <c:idx val="4"/>
          <c:order val="4"/>
          <c:tx>
            <c:strRef>
              <c:f>Sheet1!$F$1</c:f>
              <c:strCache>
                <c:ptCount val="1"/>
                <c:pt idx="0">
                  <c:v>2030</c:v>
                </c:pt>
              </c:strCache>
            </c:strRef>
          </c:tx>
          <c:spPr>
            <a:solidFill>
              <a:srgbClr val="87BC24"/>
            </a:solidFill>
            <a:ln>
              <a:solidFill>
                <a:srgbClr val="87BC24"/>
              </a:solidFill>
            </a:ln>
          </c:spPr>
          <c:invertIfNegative val="0"/>
          <c:dLbls>
            <c:dLbl>
              <c:idx val="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1"/>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3"/>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6"/>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dLbl>
              <c:idx val="7"/>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1"/>
              <c:showCatName val="0"/>
              <c:showSerName val="0"/>
              <c:showPercent val="0"/>
              <c:showBubbleSize val="0"/>
              <c:extLst/>
            </c:dLbl>
            <c:txPr>
              <a:bodyPr/>
              <a:p>
                <a:pPr>
                  <a:defRPr sz="1100" b="0" smtId="4294967295">
                    <a:solidFill>
                      <a:prstClr val="black"/>
                    </a:solidFill>
                    <a:latin typeface="Open Sans"/>
                  </a:defRPr>
                </a:pPr>
                <a:endParaRPr sz="1100" b="0" smtId="4294967295">
                  <a:solidFill>
                    <a:prstClr val="black"/>
                  </a:solidFill>
                  <a:latin typeface="Open Sans"/>
                </a:endParaRPr>
              </a:p>
            </c:txPr>
            <c:showLegendKey val="0"/>
            <c:showVal val="1"/>
            <c:showCatName val="0"/>
            <c:showSerName val="0"/>
            <c:showPercent val="0"/>
            <c:showBubbleSize val="0"/>
            <c:showLeaderLines val="0"/>
            <c:extLst/>
          </c:dLbls>
          <c:cat>
            <c:strRef>
              <c:f>Sheet1!$A$2:$A$9</c:f>
              <c:strCache>
                <c:ptCount val="8"/>
                <c:pt idx="0">
                  <c:v>Asia Pacific</c:v>
                </c:pt>
                <c:pt idx="1">
                  <c:v>Greater China</c:v>
                </c:pt>
                <c:pt idx="2">
                  <c:v>Eurasia</c:v>
                </c:pt>
                <c:pt idx="3">
                  <c:v>Europe</c:v>
                </c:pt>
                <c:pt idx="4">
                  <c:v>Latin America</c:v>
                </c:pt>
                <c:pt idx="5">
                  <c:v>MENA</c:v>
                </c:pt>
                <c:pt idx="6">
                  <c:v>North America</c:v>
                </c:pt>
                <c:pt idx="7">
                  <c:v>Sub-Saharan Africa</c:v>
                </c:pt>
              </c:strCache>
            </c:strRef>
          </c:cat>
          <c:val>
            <c:numRef>
              <c:f>Sheet1!$F$2:$F$9</c:f>
              <c:numCache>
                <c:ptCount val="8"/>
                <c:pt idx="0">
                  <c:v>0.91</c:v>
                </c:pt>
                <c:pt idx="1">
                  <c:v>0.93</c:v>
                </c:pt>
                <c:pt idx="2">
                  <c:v>0.93</c:v>
                </c:pt>
                <c:pt idx="3">
                  <c:v>0.91</c:v>
                </c:pt>
                <c:pt idx="4">
                  <c:v>0.92</c:v>
                </c:pt>
                <c:pt idx="5">
                  <c:v>0.9</c:v>
                </c:pt>
                <c:pt idx="6">
                  <c:v>0.89</c:v>
                </c:pt>
                <c:pt idx="7">
                  <c:v>0.86</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ax val="1"/>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Smartphones as a share of connections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2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Pt>
            <c:idx val="3"/>
            <c:invertIfNegative val="0"/>
            <c:spPr>
              <a:solidFill>
                <a:srgbClr val="A60B0B"/>
              </a:solidFill>
            </c:spPr>
          </c:dPt>
          <c:dPt>
            <c:idx val="4"/>
            <c:invertIfNegative val="0"/>
            <c:spPr>
              <a:solidFill>
                <a:srgbClr val="87BC24"/>
              </a:solidFill>
            </c:spPr>
          </c:dPt>
          <c:dPt>
            <c:idx val="5"/>
            <c:invertIfNegative val="0"/>
            <c:spPr>
              <a:solidFill>
                <a:srgbClr val="EBB523"/>
              </a:solidFill>
            </c:spPr>
          </c:dPt>
          <c:dPt>
            <c:idx val="6"/>
            <c:invertIfNegative val="0"/>
            <c:spPr>
              <a:solidFill>
                <a:srgbClr val="5D2B76"/>
              </a:solidFill>
            </c:spPr>
          </c:dPt>
          <c:dPt>
            <c:idx val="7"/>
            <c:invertIfNegative val="0"/>
            <c:spPr>
              <a:solidFill>
                <a:srgbClr val="C271DA"/>
              </a:solidFill>
            </c:spPr>
          </c:dPt>
          <c:dPt>
            <c:idx val="8"/>
            <c:invertIfNegative val="0"/>
            <c:spPr>
              <a:solidFill>
                <a:srgbClr val="76A5E3"/>
              </a:solidFill>
            </c:spPr>
          </c:dPt>
          <c:dPt>
            <c:idx val="9"/>
            <c:invertIfNegative val="0"/>
            <c:spPr>
              <a:solidFill>
                <a:srgbClr val="099676"/>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3"/>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4"/>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5"/>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6"/>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7"/>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8"/>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9"/>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Sheet1!$A$2:$A$11</c:f>
              <c:strCache>
                <c:ptCount val="10"/>
                <c:pt idx="0">
                  <c:v>A cheaper price</c:v>
                </c:pt>
                <c:pt idx="1">
                  <c:v>A more durable screen</c:v>
                </c:pt>
                <c:pt idx="2">
                  <c:v>No display crease</c:v>
                </c:pt>
                <c:pt idx="3">
                  <c:v>I've already got a foldable phone</c:v>
                </c:pt>
                <c:pt idx="4">
                  <c:v>Bigger battery/ faster charging</c:v>
                </c:pt>
                <c:pt idx="5">
                  <c:v>A slimmer design</c:v>
                </c:pt>
                <c:pt idx="6">
                  <c:v>Improved cameras</c:v>
                </c:pt>
                <c:pt idx="7">
                  <c:v>Both water and dust resistance</c:v>
                </c:pt>
                <c:pt idx="8">
                  <c:v>A foldable iPhone</c:v>
                </c:pt>
                <c:pt idx="9">
                  <c:v>A better-feeling screen (i.e. like glass)</c:v>
                </c:pt>
              </c:strCache>
            </c:strRef>
          </c:cat>
          <c:val>
            <c:numRef>
              <c:f>Sheet1!$B$2:$B$11</c:f>
              <c:numCache>
                <c:ptCount val="10"/>
                <c:pt idx="0">
                  <c:v>0.39</c:v>
                </c:pt>
                <c:pt idx="1">
                  <c:v>0.15</c:v>
                </c:pt>
                <c:pt idx="2">
                  <c:v>0.15</c:v>
                </c:pt>
                <c:pt idx="3">
                  <c:v>0.08</c:v>
                </c:pt>
                <c:pt idx="4">
                  <c:v>0.06</c:v>
                </c:pt>
                <c:pt idx="5">
                  <c:v>0.05</c:v>
                </c:pt>
                <c:pt idx="6">
                  <c:v>0.04</c:v>
                </c:pt>
                <c:pt idx="7">
                  <c:v>0.03</c:v>
                </c:pt>
                <c:pt idx="8">
                  <c:v>0.03</c:v>
                </c:pt>
                <c:pt idx="9">
                  <c:v>0.03</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2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Sheet1!$A$2:$A$4</c:f>
              <c:strCache>
                <c:ptCount val="3"/>
                <c:pt idx="0">
                  <c:v>Yes</c:v>
                </c:pt>
                <c:pt idx="1">
                  <c:v>No</c:v>
                </c:pt>
                <c:pt idx="2">
                  <c:v>Not clear</c:v>
                </c:pt>
              </c:strCache>
            </c:strRef>
          </c:cat>
          <c:val>
            <c:numRef>
              <c:f>Sheet1!$B$2:$B$4</c:f>
              <c:numCache>
                <c:ptCount val="3"/>
                <c:pt idx="0">
                  <c:v>0.55</c:v>
                </c:pt>
                <c:pt idx="1">
                  <c:v>0.28</c:v>
                </c:pt>
                <c:pt idx="2">
                  <c:v>0.17</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2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Lbls>
            <c:dLbl>
              <c:idx val="0"/>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Sheet1!$A$2:$A$4</c:f>
              <c:strCache>
                <c:ptCount val="3"/>
                <c:pt idx="0">
                  <c:v>Yes</c:v>
                </c:pt>
                <c:pt idx="1">
                  <c:v>No</c:v>
                </c:pt>
                <c:pt idx="2">
                  <c:v>Not clear</c:v>
                </c:pt>
              </c:strCache>
            </c:strRef>
          </c:cat>
          <c:val>
            <c:numRef>
              <c:f>Sheet1!$B$2:$B$4</c:f>
              <c:numCache>
                <c:ptCount val="3"/>
                <c:pt idx="0">
                  <c:v>0.8</c:v>
                </c:pt>
                <c:pt idx="1">
                  <c:v>0.1</c:v>
                </c:pt>
                <c:pt idx="2">
                  <c:v>0.1</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2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pieChart>
        <c:varyColors val="0"/>
        <c:ser>
          <c:idx val="0"/>
          <c:order val="0"/>
          <c:tx>
            <c:strRef>
              <c:f>Sheet1!$B$1</c:f>
              <c:strCache>
                <c:ptCount val="1"/>
                <c:pt idx="0">
                  <c:v>Column1</c:v>
                </c:pt>
              </c:strCache>
            </c:strRef>
          </c:tx>
          <c:spPr>
            <a:solidFill>
              <a:srgbClr val="2875DD"/>
            </a:solidFill>
            <a:ln>
              <a:solidFill>
                <a:srgbClr val="2875DD"/>
              </a:solidFill>
            </a:ln>
          </c:spPr>
          <c:dPt>
            <c:idx val="0"/>
            <c:invertIfNegative val="0"/>
            <c:spPr>
              <a:solidFill>
                <a:srgbClr val="2875DD"/>
              </a:solidFill>
            </c:spPr>
          </c:dPt>
          <c:dPt>
            <c:idx val="1"/>
            <c:invertIfNegative val="0"/>
            <c:spPr>
              <a:solidFill>
                <a:srgbClr val="0F283E"/>
              </a:solidFill>
            </c:spPr>
          </c:dPt>
          <c:dPt>
            <c:idx val="2"/>
            <c:invertIfNegative val="0"/>
            <c:spPr>
              <a:solidFill>
                <a:srgbClr val="BABABA"/>
              </a:solidFill>
            </c:spPr>
          </c:dPt>
          <c:dLbls>
            <c:dLbl>
              <c:idx val="0"/>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1"/>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dLbl>
              <c:idx val="2"/>
              <c:numFmt formatCode="#,##0.0%" sourceLinked="0"/>
              <c:txPr>
                <a:bodyPr/>
                <a:p>
                  <a:pPr>
                    <a:defRPr sz="1100" b="0" smtId="4294967295">
                      <a:solidFill>
                        <a:srgbClr val="0F2741"/>
                      </a:solidFill>
                      <a:effectLst>
                        <a:glow rad="50800">
                          <a:srgbClr val="FFFFFF"/>
                        </a:glow>
                      </a:effectLst>
                      <a:latin typeface="Open Sans"/>
                    </a:defRPr>
                  </a:pPr>
                  <a:endParaRPr sz="1100" b="0" smtId="4294967295">
                    <a:solidFill>
                      <a:srgbClr val="0F2741"/>
                    </a:solidFill>
                    <a:effectLst>
                      <a:glow rad="50800">
                        <a:srgbClr val="FFFFFF"/>
                      </a:glow>
                    </a:effectLst>
                    <a:latin typeface="Open Sans"/>
                  </a:endParaRPr>
                </a:p>
              </c:txPr>
              <c:dLblPos val="bestFit"/>
              <c:showLegendKey val="1"/>
              <c:showVal val="0"/>
              <c:showCatName val="1"/>
              <c:showSerName val="0"/>
              <c:showPercent val="1"/>
              <c:showBubbleSize val="0"/>
              <c:separator> </c:separator>
              <c:extLst/>
            </c:dLbl>
            <c:txPr>
              <a:bodyPr/>
              <a:p>
                <a:pPr>
                  <a:defRPr sz="1100" b="0" smtId="4294967295">
                    <a:solidFill>
                      <a:srgbClr val="0F2741"/>
                    </a:solidFill>
                    <a:latin typeface="Open Sans"/>
                  </a:defRPr>
                </a:pPr>
                <a:endParaRPr sz="1100" b="0" smtId="4294967295">
                  <a:solidFill>
                    <a:srgbClr val="0F2741"/>
                  </a:solidFill>
                  <a:latin typeface="Open Sans"/>
                </a:endParaRPr>
              </a:p>
            </c:txPr>
            <c:dLblPos val="bestFit"/>
            <c:showLegendKey val="1"/>
            <c:showVal val="0"/>
            <c:showCatName val="1"/>
            <c:showSerName val="0"/>
            <c:showPercent val="1"/>
            <c:showBubbleSize val="0"/>
            <c:separator> </c:separator>
            <c:showLeaderLines val="1"/>
            <c:extLst/>
          </c:dLbls>
          <c:cat>
            <c:strRef>
              <c:f>Sheet1!$A$2:$A$4</c:f>
              <c:strCache>
                <c:ptCount val="3"/>
                <c:pt idx="0">
                  <c:v>Yes</c:v>
                </c:pt>
                <c:pt idx="1">
                  <c:v>No</c:v>
                </c:pt>
                <c:pt idx="2">
                  <c:v>Not clear</c:v>
                </c:pt>
              </c:strCache>
            </c:strRef>
          </c:cat>
          <c:val>
            <c:numRef>
              <c:f>Sheet1!$B$2:$B$4</c:f>
              <c:numCache>
                <c:ptCount val="3"/>
                <c:pt idx="0">
                  <c:v>0.529</c:v>
                </c:pt>
                <c:pt idx="1">
                  <c:v>0.299</c:v>
                </c:pt>
                <c:pt idx="2">
                  <c:v>0.172</c:v>
                </c:pt>
              </c:numCache>
            </c:numRef>
          </c:val>
        </c:ser>
        <c:dLbls>
          <c:showLegendKey val="0"/>
          <c:showVal val="0"/>
          <c:showCatName val="0"/>
          <c:showSerName val="0"/>
          <c:showPercent val="0"/>
          <c:showBubbleSize val="0"/>
          <c:showLeaderLines val="0"/>
        </c:dLbls>
        <c:firstSliceAng/>
      </c:pieChart>
    </c:plotArea>
    <c:plotVisOnly val="1"/>
    <c:dispBlanksAs val="gap"/>
    <c:showDLblsOverMax val="1"/>
  </c:chart>
  <c:txPr>
    <a:bodyPr/>
    <a:p>
      <a:pPr>
        <a:defRPr sz="1800" smtId="4294967295"/>
      </a:pPr>
      <a:endParaRPr sz="1800" smtId="4294967295"/>
    </a:p>
  </c:txPr>
  <c:externalData r:id="rId1"/>
</c:chartSpace>
</file>

<file path=ppt/charts/chart3.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Sheet1!$A$2:$A$14</c:f>
              <c:numCache>
                <c:formatCode>General</c:formatCode>
                <c:ptCount val="13"/>
                <c:pt idx="0">
                  <c:v>2011</c:v>
                </c:pt>
                <c:pt idx="1">
                  <c:v>2012</c:v>
                </c:pt>
                <c:pt idx="2">
                  <c:v>2013</c:v>
                </c:pt>
                <c:pt idx="3">
                  <c:v>2014</c:v>
                </c:pt>
                <c:pt idx="4">
                  <c:v>2015</c:v>
                </c:pt>
                <c:pt idx="5">
                  <c:v>2016</c:v>
                </c:pt>
                <c:pt idx="6">
                  <c:v>2017</c:v>
                </c:pt>
                <c:pt idx="7">
                  <c:v>2018</c:v>
                </c:pt>
                <c:pt idx="8">
                  <c:v>2019</c:v>
                </c:pt>
                <c:pt idx="9">
                  <c:v>2020</c:v>
                </c:pt>
                <c:pt idx="10">
                  <c:v>2021</c:v>
                </c:pt>
                <c:pt idx="11">
                  <c:v>2022</c:v>
                </c:pt>
                <c:pt idx="12">
                  <c:v>2023</c:v>
                </c:pt>
              </c:numCache>
            </c:numRef>
          </c:cat>
          <c:val>
            <c:numRef>
              <c:f>Sheet1!$B$2:$B$14</c:f>
              <c:numCache>
                <c:ptCount val="13"/>
                <c:pt idx="0">
                  <c:v>161.06</c:v>
                </c:pt>
                <c:pt idx="1">
                  <c:v>232.01</c:v>
                </c:pt>
                <c:pt idx="2">
                  <c:v>284.51</c:v>
                </c:pt>
                <c:pt idx="3">
                  <c:v>325.53</c:v>
                </c:pt>
                <c:pt idx="4">
                  <c:v>359.37</c:v>
                </c:pt>
                <c:pt idx="5">
                  <c:v>367.18</c:v>
                </c:pt>
                <c:pt idx="6">
                  <c:v>391.84</c:v>
                </c:pt>
                <c:pt idx="7">
                  <c:v>410.09</c:v>
                </c:pt>
                <c:pt idx="8">
                  <c:v>404.6</c:v>
                </c:pt>
                <c:pt idx="9">
                  <c:v>381.72</c:v>
                </c:pt>
                <c:pt idx="10">
                  <c:v>448.08</c:v>
                </c:pt>
                <c:pt idx="11">
                  <c:v>418.88</c:v>
                </c:pt>
                <c:pt idx="12">
                  <c:v>411.89</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Revenue in billion U.S. dollars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4.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7"/>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8"/>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9"/>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numRef>
              <c:f>Sheet1!$A$2:$A$17</c:f>
              <c:numCache>
                <c:formatCode>General</c:formatCode>
                <c:ptCount val="16"/>
                <c:pt idx="0">
                  <c:v>2009</c:v>
                </c:pt>
                <c:pt idx="1">
                  <c:v>2010</c:v>
                </c:pt>
                <c:pt idx="2">
                  <c:v>2011</c:v>
                </c:pt>
                <c:pt idx="3">
                  <c:v>2012</c:v>
                </c:pt>
                <c:pt idx="4">
                  <c:v>2013</c:v>
                </c:pt>
                <c:pt idx="5">
                  <c:v>2014</c:v>
                </c:pt>
                <c:pt idx="6">
                  <c:v>2015</c:v>
                </c:pt>
                <c:pt idx="7">
                  <c:v>2016</c:v>
                </c:pt>
                <c:pt idx="8">
                  <c:v>2017</c:v>
                </c:pt>
                <c:pt idx="9">
                  <c:v>2018</c:v>
                </c:pt>
                <c:pt idx="10">
                  <c:v>2019</c:v>
                </c:pt>
                <c:pt idx="11">
                  <c:v>2020</c:v>
                </c:pt>
                <c:pt idx="12">
                  <c:v>2021</c:v>
                </c:pt>
                <c:pt idx="13">
                  <c:v>2022</c:v>
                </c:pt>
                <c:pt idx="14">
                  <c:v>2023</c:v>
                </c:pt>
                <c:pt idx="15">
                  <c:v>2024</c:v>
                </c:pt>
              </c:numCache>
            </c:numRef>
          </c:cat>
          <c:val>
            <c:numRef>
              <c:f>Sheet1!$B$2:$B$17</c:f>
              <c:numCache>
                <c:ptCount val="16"/>
                <c:pt idx="0">
                  <c:v>173.5</c:v>
                </c:pt>
                <c:pt idx="1">
                  <c:v>304.7</c:v>
                </c:pt>
                <c:pt idx="2">
                  <c:v>494.5</c:v>
                </c:pt>
                <c:pt idx="3">
                  <c:v>725.3</c:v>
                </c:pt>
                <c:pt idx="4">
                  <c:v>1019.5</c:v>
                </c:pt>
                <c:pt idx="5">
                  <c:v>1301.7</c:v>
                </c:pt>
                <c:pt idx="6">
                  <c:v>1437.2</c:v>
                </c:pt>
                <c:pt idx="7">
                  <c:v>1473.4</c:v>
                </c:pt>
                <c:pt idx="8">
                  <c:v>1465.5</c:v>
                </c:pt>
                <c:pt idx="9">
                  <c:v>1404.9</c:v>
                </c:pt>
                <c:pt idx="10">
                  <c:v>1372.6</c:v>
                </c:pt>
                <c:pt idx="11">
                  <c:v>1281.2</c:v>
                </c:pt>
                <c:pt idx="12">
                  <c:v>1354.8</c:v>
                </c:pt>
                <c:pt idx="13">
                  <c:v>1205.5</c:v>
                </c:pt>
                <c:pt idx="14">
                  <c:v>1164.1</c:v>
                </c:pt>
                <c:pt idx="15">
                  <c:v>1238.8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Shipments in million units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5.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stack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9"/>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5"/>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1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2"/>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2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3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4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0"/>
              <c:numFmt formatCode="#,##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1"/>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2"/>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3"/>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4"/>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5"/>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6"/>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7"/>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8"/>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59"/>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Lbl>
              <c:idx val="60"/>
              <c:numFmt formatCode="#,##0.0" sourceLinked="0"/>
              <c:txPr>
                <a:bodyPr/>
                <a:p>
                  <a:pPr>
                    <a:defRPr sz="1100" b="0" smtId="4294967295">
                      <a:solidFill>
                        <a:srgbClr val="FFFFFF"/>
                      </a:solidFill>
                      <a:effectLst>
                        <a:outerShdw dist="38100" dir="2700000">
                          <a:srgbClr val="0F2741"/>
                        </a:outerShdw>
                      </a:effectLst>
                      <a:latin typeface="Open Sans"/>
                    </a:defRPr>
                  </a:pPr>
                  <a:endParaRPr sz="1100" b="0" smtId="4294967295">
                    <a:solidFill>
                      <a:srgbClr val="FFFFFF"/>
                    </a:solidFill>
                    <a:effectLst>
                      <a:outerShdw dist="38100" dir="2700000">
                        <a:srgbClr val="0F2741"/>
                      </a:outerShdw>
                    </a:effectLst>
                    <a:latin typeface="Open Sans"/>
                  </a:endParaRPr>
                </a:p>
              </c:txPr>
              <c:dLblPos val="ctr"/>
              <c:showLegendKey val="0"/>
              <c:showVal val="0"/>
              <c:showCatName val="0"/>
              <c:showSerName val="0"/>
              <c:showPercent val="0"/>
              <c:showBubbleSize val="0"/>
              <c:extLst/>
            </c:dLbl>
            <c:delete val="1"/>
            <c:extLst/>
          </c:dLbls>
          <c:cat>
            <c:strRef>
              <c:f>Sheet1!$A$2:$A$62</c:f>
              <c:strCache>
                <c:ptCount val="61"/>
                <c:pt idx="0">
                  <c:v>Q4 '09</c:v>
                </c:pt>
                <c:pt idx="1">
                  <c:v>Q1 '10</c:v>
                </c:pt>
                <c:pt idx="2">
                  <c:v>Q2 '10</c:v>
                </c:pt>
                <c:pt idx="3">
                  <c:v>Q3 '10</c:v>
                </c:pt>
                <c:pt idx="4">
                  <c:v>Q4 '10</c:v>
                </c:pt>
                <c:pt idx="5">
                  <c:v>Q1 '11</c:v>
                </c:pt>
                <c:pt idx="6">
                  <c:v>Q2 '11</c:v>
                </c:pt>
                <c:pt idx="7">
                  <c:v>Q3 '11</c:v>
                </c:pt>
                <c:pt idx="8">
                  <c:v>Q4 '11</c:v>
                </c:pt>
                <c:pt idx="9">
                  <c:v>Q1 '12</c:v>
                </c:pt>
                <c:pt idx="10">
                  <c:v>Q2 '12</c:v>
                </c:pt>
                <c:pt idx="11">
                  <c:v>Q3 '12</c:v>
                </c:pt>
                <c:pt idx="12">
                  <c:v>Q4 '12</c:v>
                </c:pt>
                <c:pt idx="13">
                  <c:v>Q1 '13</c:v>
                </c:pt>
                <c:pt idx="14">
                  <c:v>Q2 '13</c:v>
                </c:pt>
                <c:pt idx="15">
                  <c:v>Q3 '13</c:v>
                </c:pt>
                <c:pt idx="16">
                  <c:v>Q4 '13</c:v>
                </c:pt>
                <c:pt idx="17">
                  <c:v>Q1 '14</c:v>
                </c:pt>
                <c:pt idx="18">
                  <c:v>Q2 '14</c:v>
                </c:pt>
                <c:pt idx="19">
                  <c:v>Q3 '14</c:v>
                </c:pt>
                <c:pt idx="20">
                  <c:v>Q4 '14</c:v>
                </c:pt>
                <c:pt idx="21">
                  <c:v>Q1 '15</c:v>
                </c:pt>
                <c:pt idx="22">
                  <c:v>Q2 '15</c:v>
                </c:pt>
                <c:pt idx="23">
                  <c:v>Q3 '15</c:v>
                </c:pt>
                <c:pt idx="24">
                  <c:v>Q4 '15</c:v>
                </c:pt>
                <c:pt idx="25">
                  <c:v>Q1 '16</c:v>
                </c:pt>
                <c:pt idx="26">
                  <c:v>Q2 '16</c:v>
                </c:pt>
                <c:pt idx="27">
                  <c:v>Q3 '16</c:v>
                </c:pt>
                <c:pt idx="28">
                  <c:v>Q4 '16</c:v>
                </c:pt>
                <c:pt idx="29">
                  <c:v>Q1 '17</c:v>
                </c:pt>
                <c:pt idx="30">
                  <c:v>Q2 '17</c:v>
                </c:pt>
                <c:pt idx="31">
                  <c:v>Q3 '17</c:v>
                </c:pt>
                <c:pt idx="32">
                  <c:v>Q4 '17</c:v>
                </c:pt>
                <c:pt idx="33">
                  <c:v>Q1 '18</c:v>
                </c:pt>
                <c:pt idx="34">
                  <c:v>Q2 '18</c:v>
                </c:pt>
                <c:pt idx="35">
                  <c:v>Q3 '18</c:v>
                </c:pt>
                <c:pt idx="36">
                  <c:v>Q4 '18</c:v>
                </c:pt>
                <c:pt idx="37">
                  <c:v>Q1 '19</c:v>
                </c:pt>
                <c:pt idx="38">
                  <c:v>Q2 '19</c:v>
                </c:pt>
                <c:pt idx="39">
                  <c:v>Q3 '19</c:v>
                </c:pt>
                <c:pt idx="40">
                  <c:v>Q4 '19</c:v>
                </c:pt>
                <c:pt idx="41">
                  <c:v>Q1 '20</c:v>
                </c:pt>
                <c:pt idx="42">
                  <c:v>Q2 '20</c:v>
                </c:pt>
                <c:pt idx="43">
                  <c:v>Q3 '20</c:v>
                </c:pt>
                <c:pt idx="44">
                  <c:v>Q4 '20</c:v>
                </c:pt>
                <c:pt idx="45">
                  <c:v>Q1 '21</c:v>
                </c:pt>
                <c:pt idx="46">
                  <c:v>Q2 '21</c:v>
                </c:pt>
                <c:pt idx="47">
                  <c:v>Q3 '21</c:v>
                </c:pt>
                <c:pt idx="48">
                  <c:v>Q4 '21</c:v>
                </c:pt>
                <c:pt idx="49">
                  <c:v>Q1 '22</c:v>
                </c:pt>
                <c:pt idx="50">
                  <c:v>Q2 '22</c:v>
                </c:pt>
                <c:pt idx="51">
                  <c:v>Q3 '22</c:v>
                </c:pt>
                <c:pt idx="52">
                  <c:v>Q4'22</c:v>
                </c:pt>
                <c:pt idx="53">
                  <c:v>Q1 '23</c:v>
                </c:pt>
                <c:pt idx="54">
                  <c:v>Q2 '23</c:v>
                </c:pt>
                <c:pt idx="55">
                  <c:v>Q3 '23</c:v>
                </c:pt>
                <c:pt idx="56">
                  <c:v>Q4 '23</c:v>
                </c:pt>
                <c:pt idx="57">
                  <c:v>Q1 '24</c:v>
                </c:pt>
                <c:pt idx="58">
                  <c:v>Q2 '24</c:v>
                </c:pt>
                <c:pt idx="59">
                  <c:v>Q3 '24</c:v>
                </c:pt>
                <c:pt idx="60">
                  <c:v>Q4 '24</c:v>
                </c:pt>
              </c:strCache>
            </c:strRef>
          </c:cat>
          <c:val>
            <c:numRef>
              <c:f>Sheet1!$B$2:$B$62</c:f>
              <c:numCache>
                <c:ptCount val="61"/>
                <c:pt idx="0">
                  <c:v>53.9</c:v>
                </c:pt>
                <c:pt idx="1">
                  <c:v>55.4</c:v>
                </c:pt>
                <c:pt idx="2">
                  <c:v>64.4</c:v>
                </c:pt>
                <c:pt idx="3">
                  <c:v>82.8</c:v>
                </c:pt>
                <c:pt idx="4">
                  <c:v>102</c:v>
                </c:pt>
                <c:pt idx="5">
                  <c:v>101.6</c:v>
                </c:pt>
                <c:pt idx="6">
                  <c:v>108.3</c:v>
                </c:pt>
                <c:pt idx="7">
                  <c:v>123.7</c:v>
                </c:pt>
                <c:pt idx="8">
                  <c:v>160.8</c:v>
                </c:pt>
                <c:pt idx="9">
                  <c:v>153</c:v>
                </c:pt>
                <c:pt idx="10">
                  <c:v>156.2</c:v>
                </c:pt>
                <c:pt idx="11">
                  <c:v>179.7</c:v>
                </c:pt>
                <c:pt idx="12">
                  <c:v>227.8</c:v>
                </c:pt>
                <c:pt idx="13">
                  <c:v>222.6</c:v>
                </c:pt>
                <c:pt idx="14">
                  <c:v>253.3</c:v>
                </c:pt>
                <c:pt idx="15">
                  <c:v>277</c:v>
                </c:pt>
                <c:pt idx="16">
                  <c:v>292.7</c:v>
                </c:pt>
                <c:pt idx="17">
                  <c:v>288.4</c:v>
                </c:pt>
                <c:pt idx="18">
                  <c:v>302.1</c:v>
                </c:pt>
                <c:pt idx="19">
                  <c:v>332.6</c:v>
                </c:pt>
                <c:pt idx="20">
                  <c:v>377.8</c:v>
                </c:pt>
                <c:pt idx="21">
                  <c:v>334.4</c:v>
                </c:pt>
                <c:pt idx="22">
                  <c:v>336</c:v>
                </c:pt>
                <c:pt idx="23">
                  <c:v>359.2</c:v>
                </c:pt>
                <c:pt idx="24">
                  <c:v>400.7</c:v>
                </c:pt>
                <c:pt idx="25">
                  <c:v>332.2</c:v>
                </c:pt>
                <c:pt idx="26">
                  <c:v>346.1</c:v>
                </c:pt>
                <c:pt idx="27">
                  <c:v>363.4</c:v>
                </c:pt>
                <c:pt idx="28">
                  <c:v>430.7</c:v>
                </c:pt>
                <c:pt idx="29">
                  <c:v>344.4</c:v>
                </c:pt>
                <c:pt idx="30">
                  <c:v>348.2</c:v>
                </c:pt>
                <c:pt idx="31">
                  <c:v>377.8</c:v>
                </c:pt>
                <c:pt idx="32">
                  <c:v>394.6</c:v>
                </c:pt>
                <c:pt idx="33">
                  <c:v>332.7</c:v>
                </c:pt>
                <c:pt idx="34">
                  <c:v>341.2</c:v>
                </c:pt>
                <c:pt idx="35">
                  <c:v>355.2</c:v>
                </c:pt>
                <c:pt idx="36">
                  <c:v>375.4</c:v>
                </c:pt>
                <c:pt idx="37">
                  <c:v>310.8</c:v>
                </c:pt>
                <c:pt idx="38">
                  <c:v>333.2</c:v>
                </c:pt>
                <c:pt idx="39">
                  <c:v>358.3</c:v>
                </c:pt>
                <c:pt idx="40">
                  <c:v>368.8</c:v>
                </c:pt>
                <c:pt idx="41">
                  <c:v>275.8</c:v>
                </c:pt>
                <c:pt idx="42">
                  <c:v>276.6</c:v>
                </c:pt>
                <c:pt idx="43">
                  <c:v>354.9</c:v>
                </c:pt>
                <c:pt idx="44">
                  <c:v>385.9</c:v>
                </c:pt>
                <c:pt idx="45">
                  <c:v>345.5</c:v>
                </c:pt>
                <c:pt idx="46">
                  <c:v>313.4</c:v>
                </c:pt>
                <c:pt idx="47">
                  <c:v>331.2</c:v>
                </c:pt>
                <c:pt idx="48">
                  <c:v>362.4</c:v>
                </c:pt>
                <c:pt idx="49">
                  <c:v>314.1</c:v>
                </c:pt>
                <c:pt idx="50">
                  <c:v>286</c:v>
                </c:pt>
                <c:pt idx="51">
                  <c:v>301.9</c:v>
                </c:pt>
                <c:pt idx="52">
                  <c:v>300.3</c:v>
                </c:pt>
                <c:pt idx="53">
                  <c:v>268.6</c:v>
                </c:pt>
                <c:pt idx="54">
                  <c:v>265.3</c:v>
                </c:pt>
                <c:pt idx="55">
                  <c:v>302.8</c:v>
                </c:pt>
                <c:pt idx="56">
                  <c:v>361.8</c:v>
                </c:pt>
                <c:pt idx="57">
                  <c:v>289.4</c:v>
                </c:pt>
                <c:pt idx="58">
                  <c:v>285.4</c:v>
                </c:pt>
                <c:pt idx="59">
                  <c:v>316.1</c:v>
                </c:pt>
                <c:pt idx="60">
                  <c:v>331.7</c:v>
                </c:pt>
              </c:numCache>
            </c:numRef>
          </c:val>
        </c:ser>
        <c:dLbls>
          <c:showLegendKey val="0"/>
          <c:showVal val="0"/>
          <c:showCatName val="0"/>
          <c:showSerName val="0"/>
          <c:showPercent val="0"/>
          <c:showBubbleSize val="0"/>
          <c:showLeaderLines val="0"/>
        </c:dLbls>
        <c:gapWidth val="80"/>
        <c:overlap val="10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Shipments in million units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6.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Foldable</c:v>
                </c:pt>
              </c:strCache>
            </c:strRef>
          </c:tx>
          <c:spPr>
            <a:solidFill>
              <a:srgbClr val="2875DD"/>
            </a:solidFill>
            <a:ln>
              <a:solidFill>
                <a:srgbClr val="2875DD"/>
              </a:solidFill>
            </a:ln>
          </c:spPr>
          <c:invertIfNegative val="0"/>
          <c:dLbls>
            <c:dLbl>
              <c:idx val="0"/>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2021</c:v>
                </c:pt>
                <c:pt idx="1">
                  <c:v>2022</c:v>
                </c:pt>
                <c:pt idx="2">
                  <c:v>2023</c:v>
                </c:pt>
                <c:pt idx="3">
                  <c:v>2024*</c:v>
                </c:pt>
                <c:pt idx="4">
                  <c:v>2025*</c:v>
                </c:pt>
                <c:pt idx="5">
                  <c:v>2027*</c:v>
                </c:pt>
                <c:pt idx="6">
                  <c:v>2028*</c:v>
                </c:pt>
              </c:strCache>
            </c:strRef>
          </c:cat>
          <c:val>
            <c:numRef>
              <c:f>Sheet1!$B$2:$B$8</c:f>
              <c:numCache>
                <c:ptCount val="7"/>
                <c:pt idx="0">
                  <c:v>7.1</c:v>
                </c:pt>
                <c:pt idx="1">
                  <c:v>14.2</c:v>
                </c:pt>
                <c:pt idx="2">
                  <c:v>18.1</c:v>
                </c:pt>
                <c:pt idx="3">
                  <c:v>25</c:v>
                </c:pt>
                <c:pt idx="4">
                  <c:v>27.6</c:v>
                </c:pt>
                <c:pt idx="5">
                  <c:v>48.1</c:v>
                </c:pt>
                <c:pt idx="6">
                  <c:v>45.7</c:v>
                </c:pt>
              </c:numCache>
            </c:numRef>
          </c:val>
        </c:ser>
        <c:ser>
          <c:idx val="1"/>
          <c:order val="1"/>
          <c:tx>
            <c:strRef>
              <c:f>Sheet1!$C$1</c:f>
              <c:strCache>
                <c:ptCount val="1"/>
                <c:pt idx="0">
                  <c:v>Smartphone</c:v>
                </c:pt>
              </c:strCache>
            </c:strRef>
          </c:tx>
          <c:spPr>
            <a:solidFill>
              <a:srgbClr val="0F283E"/>
            </a:solidFill>
            <a:ln>
              <a:solidFill>
                <a:srgbClr val="0F283E"/>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4"/>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5"/>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6"/>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Sheet1!$A$2:$A$8</c:f>
              <c:strCache>
                <c:ptCount val="7"/>
                <c:pt idx="0">
                  <c:v>2021</c:v>
                </c:pt>
                <c:pt idx="1">
                  <c:v>2022</c:v>
                </c:pt>
                <c:pt idx="2">
                  <c:v>2023</c:v>
                </c:pt>
                <c:pt idx="3">
                  <c:v>2024*</c:v>
                </c:pt>
                <c:pt idx="4">
                  <c:v>2025*</c:v>
                </c:pt>
                <c:pt idx="5">
                  <c:v>2027*</c:v>
                </c:pt>
                <c:pt idx="6">
                  <c:v>2028*</c:v>
                </c:pt>
              </c:strCache>
            </c:strRef>
          </c:cat>
          <c:val>
            <c:numRef>
              <c:f>Sheet1!$C$2:$C$8</c:f>
              <c:numCache>
                <c:ptCount val="7"/>
                <c:pt idx="0">
                  <c:v>1342</c:v>
                </c:pt>
                <c:pt idx="1">
                  <c:v>1192</c:v>
                </c:pt>
                <c:pt idx="2">
                  <c:v>1160</c:v>
                </c:pt>
                <c:pt idx="3">
                  <c:v>1200</c:v>
                </c:pt>
                <c:pt idx="4">
                  <c:v>1491</c:v>
                </c:pt>
                <c:pt idx="5">
                  <c:v>1323</c:v>
                </c:pt>
                <c:pt idx="6">
                  <c:v>1300</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Shipments in millions of units</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legend>
      <c:legendPos val="t"/>
      <c:overlay val="0"/>
      <c:txPr>
        <a:bodyPr/>
        <a:p>
          <a:pPr>
            <a:defRPr sz="1100" smtId="4294967295">
              <a:solidFill>
                <a:srgbClr val="0F2741"/>
              </a:solidFill>
              <a:latin typeface="Open Sans"/>
            </a:defRPr>
          </a:pPr>
          <a:endParaRPr sz="1100" smtId="4294967295">
            <a:solidFill>
              <a:srgbClr val="0F2741"/>
            </a:solidFill>
            <a:latin typeface="Open Sans"/>
          </a:endParaRPr>
        </a:p>
      </c:txPr>
    </c:legend>
    <c:plotVisOnly val="1"/>
    <c:dispBlanksAs val="gap"/>
    <c:showDLblsOverMax val="1"/>
  </c:chart>
  <c:txPr>
    <a:bodyPr/>
    <a:p>
      <a:pPr>
        <a:defRPr sz="1800" smtId="4294967295"/>
      </a:pPr>
      <a:endParaRPr sz="1800" smtId="4294967295"/>
    </a:p>
  </c:txPr>
  <c:externalData r:id="rId1"/>
</c:chartSpace>
</file>

<file path=ppt/charts/chart7.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2022</c:v>
                </c:pt>
                <c:pt idx="1">
                  <c:v>2023</c:v>
                </c:pt>
                <c:pt idx="2">
                  <c:v>2024</c:v>
                </c:pt>
                <c:pt idx="3">
                  <c:v>2025*</c:v>
                </c:pt>
              </c:strCache>
            </c:strRef>
          </c:cat>
          <c:val>
            <c:numRef>
              <c:f>Sheet1!$B$2:$B$5</c:f>
              <c:numCache>
                <c:ptCount val="4"/>
                <c:pt idx="0">
                  <c:v>12.72</c:v>
                </c:pt>
                <c:pt idx="1">
                  <c:v>15.9</c:v>
                </c:pt>
                <c:pt idx="2">
                  <c:v>17.8</c:v>
                </c:pt>
                <c:pt idx="3">
                  <c:v>19.8</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Unit shipments in millions </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8.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Sheet1!$A$2:$A$3</c:f>
              <c:strCache>
                <c:ptCount val="2"/>
                <c:pt idx="0">
                  <c:v>2022-2023</c:v>
                </c:pt>
                <c:pt idx="1">
                  <c:v>2023-2024</c:v>
                </c:pt>
              </c:strCache>
            </c:strRef>
          </c:cat>
          <c:val>
            <c:numRef>
              <c:f>Sheet1!$B$2:$B$3</c:f>
              <c:numCache>
                <c:ptCount val="2"/>
                <c:pt idx="0">
                  <c:v>0.25</c:v>
                </c:pt>
                <c:pt idx="1">
                  <c:v>0.11</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YoY growth rate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charts/chart9.xml><?xml version="1.0" encoding="utf-8"?>
<c:chartSpace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c="http://schemas.openxmlformats.org/drawingml/2006/chart">
  <c:date1904 val="0"/>
  <c:lang val="ru-RU"/>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barChart>
        <c:barDir val="col"/>
        <c:grouping val="clustered"/>
        <c:varyColors val="0"/>
        <c:ser>
          <c:idx val="0"/>
          <c:order val="0"/>
          <c:tx>
            <c:strRef>
              <c:f>Sheet1!$B$1</c:f>
              <c:strCache>
                <c:ptCount val="1"/>
                <c:pt idx="0">
                  <c:v>Column1</c:v>
                </c:pt>
              </c:strCache>
            </c:strRef>
          </c:tx>
          <c:spPr>
            <a:solidFill>
              <a:srgbClr val="2875DD"/>
            </a:solidFill>
            <a:ln>
              <a:solidFill>
                <a:srgbClr val="2875DD"/>
              </a:solidFill>
            </a:ln>
          </c:spPr>
          <c:invertIfNegative val="0"/>
          <c:dLbls>
            <c:dLbl>
              <c:idx val="0"/>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1"/>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2"/>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dLbl>
              <c:idx val="3"/>
              <c:numFmt formatCode="#,##0%" sourceLinked="0"/>
              <c:txPr>
                <a:bodyPr/>
                <a:p>
                  <a:pPr>
                    <a:defRPr sz="1100" b="0" smtId="4294967295">
                      <a:solidFill>
                        <a:srgbClr val="0F2741"/>
                      </a:solidFill>
                      <a:latin typeface="Open Sans"/>
                    </a:defRPr>
                  </a:pPr>
                  <a:endParaRPr sz="1100" b="0" smtId="4294967295">
                    <a:solidFill>
                      <a:srgbClr val="0F2741"/>
                    </a:solidFill>
                    <a:latin typeface="Open Sans"/>
                  </a:endParaRPr>
                </a:p>
              </c:txPr>
              <c:dLblPos val="outEnd"/>
              <c:showLegendKey val="0"/>
              <c:showVal val="1"/>
              <c:showCatName val="0"/>
              <c:showSerName val="0"/>
              <c:showPercent val="0"/>
              <c:showBubbleSize val="0"/>
              <c:extLst/>
            </c:dLbl>
            <c:txPr>
              <a:bodyPr/>
              <a:p>
                <a:pPr>
                  <a:defRPr sz="1100" b="0" smtId="4294967295">
                    <a:solidFill>
                      <a:srgbClr val="0F2741"/>
                    </a:solidFill>
                    <a:latin typeface="Open Sans"/>
                  </a:defRPr>
                </a:pPr>
                <a:endParaRPr sz="1100" b="0" smtId="4294967295">
                  <a:solidFill>
                    <a:srgbClr val="0F2741"/>
                  </a:solidFill>
                  <a:latin typeface="Open Sans"/>
                </a:endParaRPr>
              </a:p>
            </c:txPr>
            <c:showLegendKey val="0"/>
            <c:showVal val="1"/>
            <c:showCatName val="0"/>
            <c:showSerName val="0"/>
            <c:showPercent val="0"/>
            <c:showBubbleSize val="0"/>
            <c:showLeaderLines val="0"/>
            <c:extLst/>
          </c:dLbls>
          <c:cat>
            <c:strRef>
              <c:f>Sheet1!$A$2:$A$5</c:f>
              <c:strCache>
                <c:ptCount val="4"/>
                <c:pt idx="0">
                  <c:v>China</c:v>
                </c:pt>
                <c:pt idx="1">
                  <c:v>North America</c:v>
                </c:pt>
                <c:pt idx="2">
                  <c:v>Western Europe</c:v>
                </c:pt>
                <c:pt idx="3">
                  <c:v>Asia Pacific</c:v>
                </c:pt>
              </c:strCache>
            </c:strRef>
          </c:cat>
          <c:val>
            <c:numRef>
              <c:f>Sheet1!$B$2:$B$5</c:f>
              <c:numCache>
                <c:ptCount val="4"/>
                <c:pt idx="0">
                  <c:v>1.17</c:v>
                </c:pt>
                <c:pt idx="1">
                  <c:v>0.43</c:v>
                </c:pt>
                <c:pt idx="2">
                  <c:v>0.17</c:v>
                </c:pt>
                <c:pt idx="3">
                  <c:v>0.15</c:v>
                </c:pt>
              </c:numCache>
            </c:numRef>
          </c:val>
        </c:ser>
        <c:dLbls>
          <c:showLegendKey val="0"/>
          <c:showVal val="0"/>
          <c:showCatName val="0"/>
          <c:showSerName val="0"/>
          <c:showPercent val="0"/>
          <c:showBubbleSize val="0"/>
          <c:showLeaderLines val="0"/>
        </c:dLbls>
        <c:gapWidth val="80"/>
        <c:overlap val="-30"/>
        <c:axId val="67451136"/>
        <c:axId val="66437120"/>
      </c:barChart>
      <c:catAx>
        <c:axId val="67451136"/>
        <c:scaling>
          <c:orientation/>
        </c:scaling>
        <c:delete val="0"/>
        <c:axPos val="b"/>
        <c:majorTickMark val="none"/>
        <c:minorTickMark val="none"/>
        <c:tickLblPos val="low"/>
        <c:spPr>
          <a:ln w="25400">
            <a:solidFill>
              <a:srgbClr val="000000"/>
            </a:solid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6437120"/>
        <c:crosses val="autoZero"/>
        <c:auto val="0"/>
        <c:lblAlgn val="ctr"/>
        <c:lblOffset/>
        <c:noMultiLvlLbl val="0"/>
      </c:catAx>
      <c:valAx>
        <c:axId val="66437120"/>
        <c:scaling>
          <c:orientation/>
          <c:min val="0"/>
        </c:scaling>
        <c:delete val="0"/>
        <c:axPos val="l"/>
        <c:majorGridlines>
          <c:spPr>
            <a:ln w="9525">
              <a:solidFill>
                <a:srgbClr val="2F2F2F"/>
              </a:solidFill>
              <a:prstDash val="dot"/>
            </a:ln>
          </c:spPr>
        </c:majorGridlines>
        <c:title>
          <c:tx>
            <c:rich>
              <a:bodyPr/>
              <a:lstStyle/>
              <a:p>
                <a:pPr>
                  <a:defRPr/>
                </a:pPr>
                <a:r>
                  <a:rPr sz="1100" b="0">
                    <a:solidFill>
                      <a:srgbClr val="0F2741"/>
                    </a:solidFill>
                    <a:latin typeface="Open Sans"/>
                  </a:rPr>
                  <a:t>Growth rate</a:t>
                </a:r>
              </a:p>
            </c:rich>
          </c:tx>
          <c:overlay val="0"/>
        </c:title>
        <c:numFmt formatCode="#,##0%" sourceLinked="0"/>
        <c:majorTickMark val="none"/>
        <c:minorTickMark val="none"/>
        <c:tickLblPos val="low"/>
        <c:spPr>
          <a:ln>
            <a:noFill/>
          </a:ln>
        </c:spPr>
        <c:txPr>
          <a:bodyPr/>
          <a:p>
            <a:pPr>
              <a:defRPr sz="1100" b="0" smtId="4294967295">
                <a:solidFill>
                  <a:srgbClr val="0F2741"/>
                </a:solidFill>
                <a:latin typeface="Open Sans"/>
              </a:defRPr>
            </a:pPr>
            <a:endParaRPr sz="1100" b="0" smtId="4294967295">
              <a:solidFill>
                <a:srgbClr val="0F2741"/>
              </a:solidFill>
              <a:latin typeface="Open Sans"/>
            </a:endParaRPr>
          </a:p>
        </c:txPr>
        <c:crossAx val="67451136"/>
        <c:crosses val="autoZero"/>
        <c:crossBetween val="between"/>
      </c:valAx>
    </c:plotArea>
    <c:plotVisOnly val="1"/>
    <c:dispBlanksAs val="gap"/>
    <c:showDLblsOverMax val="1"/>
  </c:chart>
  <c:txPr>
    <a:bodyPr/>
    <a:p>
      <a:pPr>
        <a:defRPr sz="1800" smtId="4294967295"/>
      </a:pPr>
      <a:endParaRPr sz="1800" smtId="4294967295"/>
    </a:p>
  </c:txPr>
  <c:externalData r:id="rId1"/>
</c:chartSpace>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0.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11.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7.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8.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9.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 preserve="1">
  <p:cSld name="Title Slide">
    <p:spTree>
      <p:nvGrpSpPr>
        <p:cNvPr id="1" name="" title=""/>
        <p:cNvGrpSpPr/>
        <p:nvPr/>
      </p:nvGrpSpPr>
      <p:grpSpPr>
        <a:xfrm>
          <a:off x="0" y="0"/>
          <a:ext cx="0" cy="0"/>
        </a:xfrm>
      </p:grpSpPr>
      <p:sp>
        <p:nvSpPr>
          <p:cNvPr id="2" name="Title 1" title=""/>
          <p:cNvSpPr>
            <a:spLocks noGrp="1"/>
          </p:cNvSpPr>
          <p:nvPr>
            <p:ph type="ctrTitle"/>
          </p:nvPr>
        </p:nvSpPr>
        <p:spPr/>
        <p:txBody>
          <a:bodyPr/>
          <a:lstStyle/>
          <a:p>
            <a:r>
              <a:rPr lang="en-US" smtClean="0"/>
              <a:t>Click to edit Master title style</a:t>
            </a:r>
            <a:endParaRPr lang="en-US"/>
          </a:p>
        </p:txBody>
      </p:sp>
      <p:sp>
        <p:nvSpPr>
          <p:cNvPr id="3" name="Subtitle 2" title=""/>
          <p:cNvSpPr>
            <a:spLocks noGrp="1"/>
          </p:cNvSpPr>
          <p:nvPr>
            <p:ph type="subTitle" idx="1"/>
          </p:nvPr>
        </p:nvSpPr>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title=""/>
          <p:cNvSpPr>
            <a:spLocks noGrp="1"/>
          </p:cNvSpPr>
          <p:nvPr>
            <p:ph type="dt" sz="half" idx="2"/>
          </p:nvPr>
        </p:nvSpPr>
        <p:spPr/>
        <p:txBody>
          <a:bodyPr/>
          <a:lstStyle/>
          <a:p>
            <a:fld id="{6D65CF71-5FA1-428A-8421-A4592161E7D1}"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0.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x" preserve="1">
  <p:cSld name="Title and Vertical Tex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1F399C77-2A57-4596-A4AD-45FFE329349D}"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11.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vertTitleAndTx" preserve="1">
  <p:cSld name="Vertical Title and Text">
    <p:spTree>
      <p:nvGrpSpPr>
        <p:cNvPr id="1" name="" title=""/>
        <p:cNvGrpSpPr/>
        <p:nvPr/>
      </p:nvGrpSpPr>
      <p:grpSpPr>
        <a:xfrm>
          <a:off x="0" y="0"/>
          <a:ext cx="0" cy="0"/>
        </a:xfrm>
      </p:grpSpPr>
      <p:sp>
        <p:nvSpPr>
          <p:cNvPr id="2" name="Vertical Title 1" title=""/>
          <p:cNvSpPr>
            <a:spLocks noGrp="1"/>
          </p:cNvSpPr>
          <p:nvPr>
            <p:ph type="title" orient="vert"/>
          </p:nvPr>
        </p:nvSpPr>
        <p:spPr/>
        <p:txBody>
          <a:bodyPr vert="eaVert"/>
          <a:lstStyle/>
          <a:p>
            <a:r>
              <a:rPr lang="en-US" smtClean="0"/>
              <a:t>Click to edit Master title style</a:t>
            </a:r>
            <a:endParaRPr lang="en-US"/>
          </a:p>
        </p:txBody>
      </p:sp>
      <p:sp>
        <p:nvSpPr>
          <p:cNvPr id="3" name="Vertical Text Placeholder 2" title=""/>
          <p:cNvSpPr>
            <a:spLocks noGrp="1"/>
          </p:cNvSpPr>
          <p:nvPr>
            <p:ph type="body" orient="vert" idx="1"/>
          </p:nvPr>
        </p:nvSpPr>
        <p:spPr/>
        <p:txBody>
          <a:bodyPr vert="eaVert"/>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08A8D282-A3DE-4B15-83D7-19DE4B4D4320}"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2.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 preserve="1">
  <p:cSld name="Title and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idx="1"/>
          </p:nvPr>
        </p:nvSpPr>
        <p:spPr/>
        <p:txBody>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p:txBody>
          <a:bodyPr/>
          <a:lstStyle/>
          <a:p>
            <a:fld id="{39A53CF9-470F-4CF1-84AF-183FD1790C33}"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3.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secHead" preserve="1">
  <p:cSld name="Section Header">
    <p:spTree>
      <p:nvGrpSpPr>
        <p:cNvPr id="1" name="" title=""/>
        <p:cNvGrpSpPr/>
        <p:nvPr/>
      </p:nvGrpSpPr>
      <p:grpSpPr>
        <a:xfrm>
          <a:off x="0" y="0"/>
          <a:ext cx="0" cy="0"/>
        </a:xfrm>
      </p:grpSpPr>
      <p:sp>
        <p:nvSpPr>
          <p:cNvPr id="2" name="Title 1" title=""/>
          <p:cNvSpPr>
            <a:spLocks noGrp="1"/>
          </p:cNvSpPr>
          <p:nvPr>
            <p:ph type="title"/>
          </p:nvPr>
        </p:nvSpPr>
        <p:spPr/>
        <p:txBody>
          <a:bodyPr anchor="t"/>
          <a:lstStyle>
            <a:lvl1pPr algn="l">
              <a:defRPr sz="4000" b="1" cap="all"/>
            </a:lvl1p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r>
              <a:rPr lang="en-US" smtClean="0"/>
              <a:t>Click to edit Master text styles</a:t>
            </a:r>
          </a:p>
        </p:txBody>
      </p:sp>
      <p:sp>
        <p:nvSpPr>
          <p:cNvPr id="4" name="Date Placeholder 3" title=""/>
          <p:cNvSpPr>
            <a:spLocks noGrp="1"/>
          </p:cNvSpPr>
          <p:nvPr>
            <p:ph type="dt" sz="half" idx="2"/>
          </p:nvPr>
        </p:nvSpPr>
        <p:spPr/>
        <p:txBody>
          <a:bodyPr/>
          <a:lstStyle/>
          <a:p>
            <a:fld id="{3D0DF6FE-EB58-4FBC-886D-EF8C539B0CF2}" type="datetimeFigureOut">
              <a:rPr lang="en-US" smtClean="0"/>
              <a:t>11/7/2009</a:t>
            </a:fld>
            <a:endParaRPr lang="en-US"/>
          </a:p>
        </p:txBody>
      </p:sp>
      <p:sp>
        <p:nvSpPr>
          <p:cNvPr id="5" name="Footer Placeholder 4" title=""/>
          <p:cNvSpPr>
            <a:spLocks noGrp="1"/>
          </p:cNvSpPr>
          <p:nvPr>
            <p:ph type="ftr" sz="quarter" idx="3"/>
          </p:nvPr>
        </p:nvSpPr>
        <p:spPr/>
        <p:txBody>
          <a:bodyPr/>
          <a:lstStyle/>
          <a:p>
            <a:endParaRPr lang="en-US"/>
          </a:p>
        </p:txBody>
      </p:sp>
      <p:sp>
        <p:nvSpPr>
          <p:cNvPr id="6" name="Slide Number Placeholder 5" title=""/>
          <p:cNvSpPr>
            <a:spLocks noGrp="1"/>
          </p:cNvSpPr>
          <p:nvPr>
            <p:ph type="sldNum" sz="quarter" idx="4"/>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4.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Obj" preserve="1">
  <p:cSld name="Two Content">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Content Placeholder 2" title=""/>
          <p:cNvSpPr>
            <a:spLocks noGrp="1"/>
          </p:cNvSpPr>
          <p:nvPr>
            <p:ph sz="half" idx="1"/>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title=""/>
          <p:cNvSpPr>
            <a:spLocks noGrp="1"/>
          </p:cNvSpPr>
          <p:nvPr>
            <p:ph sz="half" idx="2"/>
          </p:nvPr>
        </p:nvSpPr>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title=""/>
          <p:cNvSpPr>
            <a:spLocks noGrp="1"/>
          </p:cNvSpPr>
          <p:nvPr>
            <p:ph type="dt" sz="half" idx="3"/>
          </p:nvPr>
        </p:nvSpPr>
        <p:spPr/>
        <p:txBody>
          <a:bodyPr/>
          <a:lstStyle/>
          <a:p>
            <a:fld id="{713EB270-47B2-4E2C-BA25-E8AD913CC19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5.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woTxTwoObj" preserve="1">
  <p:cSld name="Comparison">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Text Placeholder 2" title=""/>
          <p:cNvSpPr>
            <a:spLocks noGrp="1"/>
          </p:cNvSpPr>
          <p:nvPr>
            <p:ph type="body" idx="1"/>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4" name="Content Placeholder 3" title=""/>
          <p:cNvSpPr>
            <a:spLocks noGrp="1"/>
          </p:cNvSpPr>
          <p:nvPr>
            <p:ph sz="half" idx="2"/>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title=""/>
          <p:cNvSpPr>
            <a:spLocks noGrp="1"/>
          </p:cNvSpPr>
          <p:nvPr>
            <p:ph type="body" sz="quarter" idx="3"/>
          </p:nvPr>
        </p:nvSpPr>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r>
              <a:rPr lang="en-US" smtClean="0"/>
              <a:t>Click to edit Master text styles</a:t>
            </a:r>
          </a:p>
        </p:txBody>
      </p:sp>
      <p:sp>
        <p:nvSpPr>
          <p:cNvPr id="6" name="Content Placeholder 5" title=""/>
          <p:cNvSpPr>
            <a:spLocks noGrp="1"/>
          </p:cNvSpPr>
          <p:nvPr>
            <p:ph sz="quarter" idx="4"/>
          </p:nvPr>
        </p:nvSpPr>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title=""/>
          <p:cNvSpPr>
            <a:spLocks noGrp="1"/>
          </p:cNvSpPr>
          <p:nvPr>
            <p:ph type="dt" sz="half" idx="5"/>
          </p:nvPr>
        </p:nvSpPr>
        <p:spPr/>
        <p:txBody>
          <a:bodyPr/>
          <a:lstStyle/>
          <a:p>
            <a:fld id="{90872A01-BFB0-4F63-928C-18BCCCD877F9}" type="datetimeFigureOut">
              <a:rPr lang="en-US" smtClean="0"/>
              <a:t>11/7/2009</a:t>
            </a:fld>
            <a:endParaRPr lang="en-US"/>
          </a:p>
        </p:txBody>
      </p:sp>
      <p:sp>
        <p:nvSpPr>
          <p:cNvPr id="8" name="Footer Placeholder 7" title=""/>
          <p:cNvSpPr>
            <a:spLocks noGrp="1"/>
          </p:cNvSpPr>
          <p:nvPr>
            <p:ph type="ftr" sz="quarter" idx="6"/>
          </p:nvPr>
        </p:nvSpPr>
        <p:spPr/>
        <p:txBody>
          <a:bodyPr/>
          <a:lstStyle/>
          <a:p>
            <a:endParaRPr lang="en-US"/>
          </a:p>
        </p:txBody>
      </p:sp>
      <p:sp>
        <p:nvSpPr>
          <p:cNvPr id="9" name="Slide Number Placeholder 8" title=""/>
          <p:cNvSpPr>
            <a:spLocks noGrp="1"/>
          </p:cNvSpPr>
          <p:nvPr>
            <p:ph type="sldNum" sz="quarter" idx="7"/>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6.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titleOnly" preserve="1">
  <p:cSld name="Title Only">
    <p:spTree>
      <p:nvGrpSpPr>
        <p:cNvPr id="1" name="" title=""/>
        <p:cNvGrpSpPr/>
        <p:nvPr/>
      </p:nvGrpSpPr>
      <p:grpSpPr>
        <a:xfrm>
          <a:off x="0" y="0"/>
          <a:ext cx="0" cy="0"/>
        </a:xfrm>
      </p:grpSpPr>
      <p:sp>
        <p:nvSpPr>
          <p:cNvPr id="2" name="Title 1" title=""/>
          <p:cNvSpPr>
            <a:spLocks noGrp="1"/>
          </p:cNvSpPr>
          <p:nvPr>
            <p:ph type="title"/>
          </p:nvPr>
        </p:nvSpPr>
        <p:spPr/>
        <p:txBody>
          <a:bodyPr/>
          <a:lstStyle/>
          <a:p>
            <a:r>
              <a:rPr lang="en-US" smtClean="0"/>
              <a:t>Click to edit Master title style</a:t>
            </a:r>
            <a:endParaRPr lang="en-US"/>
          </a:p>
        </p:txBody>
      </p:sp>
      <p:sp>
        <p:nvSpPr>
          <p:cNvPr id="3" name="Date Placeholder 2" title=""/>
          <p:cNvSpPr>
            <a:spLocks noGrp="1"/>
          </p:cNvSpPr>
          <p:nvPr>
            <p:ph type="dt" sz="half" idx="1"/>
          </p:nvPr>
        </p:nvSpPr>
        <p:spPr/>
        <p:txBody>
          <a:bodyPr/>
          <a:lstStyle/>
          <a:p>
            <a:fld id="{C9032E8D-F3CD-4C8E-80E5-61A7265D06DA}" type="datetimeFigureOut">
              <a:rPr lang="en-US" smtClean="0"/>
              <a:t>11/7/2009</a:t>
            </a:fld>
            <a:endParaRPr lang="en-US"/>
          </a:p>
        </p:txBody>
      </p:sp>
      <p:sp>
        <p:nvSpPr>
          <p:cNvPr id="4" name="Footer Placeholder 3" title=""/>
          <p:cNvSpPr>
            <a:spLocks noGrp="1"/>
          </p:cNvSpPr>
          <p:nvPr>
            <p:ph type="ftr" sz="quarter" idx="2"/>
          </p:nvPr>
        </p:nvSpPr>
        <p:spPr/>
        <p:txBody>
          <a:bodyPr/>
          <a:lstStyle/>
          <a:p>
            <a:endParaRPr lang="en-US"/>
          </a:p>
        </p:txBody>
      </p:sp>
      <p:sp>
        <p:nvSpPr>
          <p:cNvPr id="5" name="Slide Number Placeholder 4" title=""/>
          <p:cNvSpPr>
            <a:spLocks noGrp="1"/>
          </p:cNvSpPr>
          <p:nvPr>
            <p:ph type="sldNum" sz="quarter" idx="3"/>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7.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blank" preserve="1">
  <p:cSld name="Blank">
    <p:spTree>
      <p:nvGrpSpPr>
        <p:cNvPr id="1" name="" title=""/>
        <p:cNvGrpSpPr/>
        <p:nvPr/>
      </p:nvGrpSpPr>
      <p:grpSpPr>
        <a:xfrm>
          <a:off x="0" y="0"/>
          <a:ext cx="0" cy="0"/>
        </a:xfrm>
      </p:grpSpPr>
      <p:sp>
        <p:nvSpPr>
          <p:cNvPr id="2" name="Date Placeholder 1" title=""/>
          <p:cNvSpPr>
            <a:spLocks noGrp="1"/>
          </p:cNvSpPr>
          <p:nvPr>
            <p:ph type="dt" sz="half"/>
          </p:nvPr>
        </p:nvSpPr>
        <p:spPr/>
        <p:txBody>
          <a:bodyPr/>
          <a:lstStyle/>
          <a:p>
            <a:fld id="{141464A7-7DEB-40DA-9584-D6868BAB5469}" type="datetimeFigureOut">
              <a:rPr lang="en-US" smtClean="0"/>
              <a:t>11/7/2009</a:t>
            </a:fld>
            <a:endParaRPr lang="en-US"/>
          </a:p>
        </p:txBody>
      </p:sp>
      <p:sp>
        <p:nvSpPr>
          <p:cNvPr id="3" name="Footer Placeholder 2" title=""/>
          <p:cNvSpPr>
            <a:spLocks noGrp="1"/>
          </p:cNvSpPr>
          <p:nvPr>
            <p:ph type="ftr" sz="quarter" idx="1"/>
          </p:nvPr>
        </p:nvSpPr>
        <p:spPr/>
        <p:txBody>
          <a:bodyPr/>
          <a:lstStyle/>
          <a:p>
            <a:endParaRPr lang="en-US"/>
          </a:p>
        </p:txBody>
      </p:sp>
      <p:sp>
        <p:nvSpPr>
          <p:cNvPr id="4" name="Slide Number Placeholder 3" title=""/>
          <p:cNvSpPr>
            <a:spLocks noGrp="1"/>
          </p:cNvSpPr>
          <p:nvPr>
            <p:ph type="sldNum" sz="quarter" idx="2"/>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8.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objTx" preserve="1">
  <p:cSld name="Content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Content Placeholder 2" title=""/>
          <p:cNvSpPr>
            <a:spLocks noGrp="1"/>
          </p:cNvSpPr>
          <p:nvPr>
            <p:ph idx="1"/>
          </p:nvPr>
        </p:nvSpPr>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8EE36ED8-A806-4BF3-9B81-B11D035A91A0}"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Layouts/slideLayout9.xml><?xml version="1.0" encoding="utf-8"?>
<p:sldLayout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type="picTx" preserve="1">
  <p:cSld name="Picture with Caption">
    <p:spTree>
      <p:nvGrpSpPr>
        <p:cNvPr id="1" name="" title=""/>
        <p:cNvGrpSpPr/>
        <p:nvPr/>
      </p:nvGrpSpPr>
      <p:grpSpPr>
        <a:xfrm>
          <a:off x="0" y="0"/>
          <a:ext cx="0" cy="0"/>
        </a:xfrm>
      </p:grpSpPr>
      <p:sp>
        <p:nvSpPr>
          <p:cNvPr id="2" name="Title 1" title=""/>
          <p:cNvSpPr>
            <a:spLocks noGrp="1"/>
          </p:cNvSpPr>
          <p:nvPr>
            <p:ph type="title"/>
          </p:nvPr>
        </p:nvSpPr>
        <p:spPr/>
        <p:txBody>
          <a:bodyPr anchor="b"/>
          <a:lstStyle>
            <a:lvl1pPr algn="l">
              <a:defRPr sz="2000" b="1"/>
            </a:lvl1pPr>
          </a:lstStyle>
          <a:p>
            <a:r>
              <a:rPr lang="en-US" smtClean="0"/>
              <a:t>Click to edit Master title style</a:t>
            </a:r>
            <a:endParaRPr lang="en-US"/>
          </a:p>
        </p:txBody>
      </p:sp>
      <p:sp>
        <p:nvSpPr>
          <p:cNvPr id="3" name="Picture Placeholder 2" title=""/>
          <p:cNvSpPr>
            <a:spLocks noGrp="1"/>
          </p:cNvSpPr>
          <p:nvPr>
            <p:ph type="pic" idx="1"/>
          </p:nvPr>
        </p:nvSpPr>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title=""/>
          <p:cNvSpPr>
            <a:spLocks noGrp="1"/>
          </p:cNvSpPr>
          <p:nvPr>
            <p:ph type="body" sz="half" idx="2"/>
          </p:nvPr>
        </p:nvSpPr>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r>
              <a:rPr lang="en-US" smtClean="0"/>
              <a:t>Click to edit Master text styles</a:t>
            </a:r>
          </a:p>
        </p:txBody>
      </p:sp>
      <p:sp>
        <p:nvSpPr>
          <p:cNvPr id="5" name="Date Placeholder 4" title=""/>
          <p:cNvSpPr>
            <a:spLocks noGrp="1"/>
          </p:cNvSpPr>
          <p:nvPr>
            <p:ph type="dt" sz="half" idx="3"/>
          </p:nvPr>
        </p:nvSpPr>
        <p:spPr/>
        <p:txBody>
          <a:bodyPr/>
          <a:lstStyle/>
          <a:p>
            <a:fld id="{FBE1AC51-00DC-494D-A7E5-662970733E5A}" type="datetimeFigureOut">
              <a:rPr lang="en-US" smtClean="0"/>
              <a:t>11/7/2009</a:t>
            </a:fld>
            <a:endParaRPr lang="en-US"/>
          </a:p>
        </p:txBody>
      </p:sp>
      <p:sp>
        <p:nvSpPr>
          <p:cNvPr id="6" name="Footer Placeholder 5" title=""/>
          <p:cNvSpPr>
            <a:spLocks noGrp="1"/>
          </p:cNvSpPr>
          <p:nvPr>
            <p:ph type="ftr" sz="quarter" idx="4"/>
          </p:nvPr>
        </p:nvSpPr>
        <p:spPr/>
        <p:txBody>
          <a:bodyPr/>
          <a:lstStyle/>
          <a:p>
            <a:endParaRPr lang="en-US"/>
          </a:p>
        </p:txBody>
      </p:sp>
      <p:sp>
        <p:nvSpPr>
          <p:cNvPr id="7" name="Slide Number Placeholder 6" title=""/>
          <p:cNvSpPr>
            <a:spLocks noGrp="1"/>
          </p:cNvSpPr>
          <p:nvPr>
            <p:ph type="sldNum" sz="quarter" idx="5"/>
          </p:nvPr>
        </p:nvSpPr>
        <p:spPr/>
        <p:txBody>
          <a:bodyPr/>
          <a:lstStyle/>
          <a:p>
            <a:fld id="{93AE1883-0942-4AA3-9DB2-9C7C3A0314B1}" type="slidenum">
              <a:rPr lang="en-US" smtClean="0"/>
              <a:t>‹#›</a:t>
            </a:fld>
            <a:endParaRPr lang="en-US"/>
          </a:p>
        </p:txBody>
      </p:sp>
    </p:spTree>
  </p:cSld>
  <p:clrMapOvr>
    <a:masterClrMapping/>
  </p:clrMapOvr>
  <p:transition/>
  <p:timing/>
</p:sldLayout>
</file>

<file path=ppt/slideMasters/_rels/slideMaster1.xml.rels>&#65279;<?xml version="1.0" encoding="utf-8" standalone="yes"?><Relationships xmlns="http://schemas.openxmlformats.org/package/2006/relationships"><Relationship Id="rId1" Type="http://schemas.openxmlformats.org/officeDocument/2006/relationships/slideLayout" Target="../slideLayouts/slideLayout1.xml" /><Relationship Id="rId10" Type="http://schemas.openxmlformats.org/officeDocument/2006/relationships/slideLayout" Target="../slideLayouts/slideLayout10.xml" /><Relationship Id="rId11" Type="http://schemas.openxmlformats.org/officeDocument/2006/relationships/slideLayout" Target="../slideLayouts/slideLayout11.xml" /><Relationship Id="rId12" Type="http://schemas.openxmlformats.org/officeDocument/2006/relationships/theme" Target="../theme/theme1.xml" /><Relationship Id="rId2" Type="http://schemas.openxmlformats.org/officeDocument/2006/relationships/slideLayout" Target="../slideLayouts/slideLayout2.xml" /><Relationship Id="rId3" Type="http://schemas.openxmlformats.org/officeDocument/2006/relationships/slideLayout" Target="../slideLayouts/slideLayout3.xml" /><Relationship Id="rId4" Type="http://schemas.openxmlformats.org/officeDocument/2006/relationships/slideLayout" Target="../slideLayouts/slideLayout4.xml" /><Relationship Id="rId5" Type="http://schemas.openxmlformats.org/officeDocument/2006/relationships/slideLayout" Target="../slideLayouts/slideLayout5.xml" /><Relationship Id="rId6" Type="http://schemas.openxmlformats.org/officeDocument/2006/relationships/slideLayout" Target="../slideLayouts/slideLayout6.xml" /><Relationship Id="rId7" Type="http://schemas.openxmlformats.org/officeDocument/2006/relationships/slideLayout" Target="../slideLayouts/slideLayout7.xml" /><Relationship Id="rId8" Type="http://schemas.openxmlformats.org/officeDocument/2006/relationships/slideLayout" Target="../slideLayouts/slideLayout8.xml" /><Relationship Id="rId9" Type="http://schemas.openxmlformats.org/officeDocument/2006/relationships/slideLayout" Target="../slideLayouts/slideLayout9.xml" /></Relationships>
</file>

<file path=ppt/slideMasters/slideMaster1.xml><?xml version="1.0" encoding="utf-8"?>
<p:sldMaster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p:bg>
      <p:bgRef idx="1001">
        <a:schemeClr val="bg1"/>
      </p:bgRef>
    </p:bg>
    <p:spTree>
      <p:nvGrpSpPr>
        <p:cNvPr id="1" name="" title=""/>
        <p:cNvGrpSpPr/>
        <p:nvPr/>
      </p:nvGrpSpPr>
      <p:grpSpPr>
        <a:xfrm>
          <a:off x="0" y="0"/>
          <a:ext cx="0" cy="0"/>
        </a:xfrm>
      </p:grpSpPr>
      <p:sp>
        <p:nvSpPr>
          <p:cNvPr id="2" name="Title Placeholder 1" title=""/>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title=""/>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title=""/>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FD0B7A-F5DD-4F40-B4CB-3B2C354B893A}" type="datetimeFigureOut">
              <a:rPr lang="en-US" smtClean="0"/>
              <a:t>11/7/2009</a:t>
            </a:fld>
            <a:endParaRPr lang="en-US"/>
          </a:p>
        </p:txBody>
      </p:sp>
      <p:sp>
        <p:nvSpPr>
          <p:cNvPr id="5" name="Footer Placeholder 4" title=""/>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title=""/>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3AE1883-0942-4AA3-9DB2-9C7C3A0314B1}"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timing/>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1.emf" /><Relationship Id="rId3" Type="http://schemas.openxmlformats.org/officeDocument/2006/relationships/image" Target="../media/image2.emf" /></Relationships>
</file>

<file path=ppt/slides/_rels/slide1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93547/smartphone-shipments-worldwide-forecast" TargetMode="External" /><Relationship Id="rId6" Type="http://schemas.openxmlformats.org/officeDocument/2006/relationships/chart" Target="../charts/chart6.xml" /></Relationships>
</file>

<file path=ppt/slides/_rels/slide1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983/foldable-unit-shipments-worldwide" TargetMode="External" /><Relationship Id="rId6" Type="http://schemas.openxmlformats.org/officeDocument/2006/relationships/chart" Target="../charts/chart7.xml" /></Relationships>
</file>

<file path=ppt/slides/_rels/slide1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3013/foldable-unit-shipment-yoy-growth-worldwide" TargetMode="External" /><Relationship Id="rId6" Type="http://schemas.openxmlformats.org/officeDocument/2006/relationships/chart" Target="../charts/chart8.xml" /></Relationships>
</file>

<file path=ppt/slides/_rels/slide1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888/worldwide-foldable-market-growth-rate-by-region" TargetMode="External" /><Relationship Id="rId6" Type="http://schemas.openxmlformats.org/officeDocument/2006/relationships/chart" Target="../charts/chart9.xml" /></Relationships>
</file>

<file path=ppt/slides/_rels/slide1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894/share-of-premium-foldable-smartphone-shipments-worldwide" TargetMode="External" /><Relationship Id="rId6" Type="http://schemas.openxmlformats.org/officeDocument/2006/relationships/chart" Target="../charts/chart10.xml" /></Relationships>
</file>

<file path=ppt/slides/_rels/slide1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1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539/worldwide-shipments-of-leading-smartphone-vendors-since-2007" TargetMode="External" /><Relationship Id="rId6" Type="http://schemas.openxmlformats.org/officeDocument/2006/relationships/chart" Target="../charts/chart11.xml" /></Relationships>
</file>

<file path=ppt/slides/_rels/slide1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490/quarterly-global-smartphone-shipments-by-vendor" TargetMode="External" /><Relationship Id="rId6" Type="http://schemas.openxmlformats.org/officeDocument/2006/relationships/chart" Target="../charts/chart12.xml" /></Relationships>
</file>

<file path=ppt/slides/_rels/slide1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496/global-market-share-held-by-smartphone-vendors-since-4th-quarter-2009" TargetMode="External" /><Relationship Id="rId6" Type="http://schemas.openxmlformats.org/officeDocument/2006/relationships/chart" Target="../charts/chart13.xml" /></Relationships>
</file>

<file path=ppt/slides/_rels/slide1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970/foldable-unit-shipments-by-vendor-worldwide" TargetMode="External" /><Relationship Id="rId6" Type="http://schemas.openxmlformats.org/officeDocument/2006/relationships/chart" Target="../charts/chart14.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7.xml" /><Relationship Id="rId10" Type="http://schemas.openxmlformats.org/officeDocument/2006/relationships/slide" Target="slide10.xml" TargetMode="Internal" /><Relationship Id="rId11" Type="http://schemas.openxmlformats.org/officeDocument/2006/relationships/slide" Target="slide11.xml" TargetMode="Internal" /><Relationship Id="rId12" Type="http://schemas.openxmlformats.org/officeDocument/2006/relationships/slide" Target="slide12.xml" TargetMode="Internal" /><Relationship Id="rId13" Type="http://schemas.openxmlformats.org/officeDocument/2006/relationships/slide" Target="slide13.xml" TargetMode="Internal" /><Relationship Id="rId14" Type="http://schemas.openxmlformats.org/officeDocument/2006/relationships/slide" Target="slide14.xml" TargetMode="Internal" /><Relationship Id="rId15" Type="http://schemas.openxmlformats.org/officeDocument/2006/relationships/slide" Target="slide16.xml" TargetMode="Internal" /><Relationship Id="rId16" Type="http://schemas.openxmlformats.org/officeDocument/2006/relationships/slide" Target="slide17.xml" TargetMode="Internal" /><Relationship Id="rId17" Type="http://schemas.openxmlformats.org/officeDocument/2006/relationships/slide" Target="slide18.xml" TargetMode="Internal" /><Relationship Id="rId18" Type="http://schemas.openxmlformats.org/officeDocument/2006/relationships/slide" Target="slide19.xml" TargetMode="Internal" /><Relationship Id="rId19" Type="http://schemas.openxmlformats.org/officeDocument/2006/relationships/slide" Target="slide20.xml" TargetMode="Internal" /><Relationship Id="rId2" Type="http://schemas.openxmlformats.org/officeDocument/2006/relationships/image" Target="../media/image3.emf" /><Relationship Id="rId20" Type="http://schemas.openxmlformats.org/officeDocument/2006/relationships/slide" Target="slide22.xml" TargetMode="Internal" /><Relationship Id="rId21" Type="http://schemas.openxmlformats.org/officeDocument/2006/relationships/slide" Target="slide23.xml" TargetMode="Internal" /><Relationship Id="rId22" Type="http://schemas.openxmlformats.org/officeDocument/2006/relationships/slide" Target="slide24.xml" TargetMode="Internal" /><Relationship Id="rId23" Type="http://schemas.openxmlformats.org/officeDocument/2006/relationships/slide" Target="slide25.xml" TargetMode="Internal" /><Relationship Id="rId24" Type="http://schemas.openxmlformats.org/officeDocument/2006/relationships/slide" Target="slide27.xml" TargetMode="Internal" /><Relationship Id="rId25" Type="http://schemas.openxmlformats.org/officeDocument/2006/relationships/slide" Target="slide28.xml" TargetMode="Internal" /><Relationship Id="rId26" Type="http://schemas.openxmlformats.org/officeDocument/2006/relationships/slide" Target="slide29.xml" TargetMode="Internal" /><Relationship Id="rId27" Type="http://schemas.openxmlformats.org/officeDocument/2006/relationships/slide" Target="slide30.xml" TargetMode="Internal" /><Relationship Id="rId28" Type="http://schemas.openxmlformats.org/officeDocument/2006/relationships/slide" Target="slide31.xml" TargetMode="Internal" /><Relationship Id="rId29" Type="http://schemas.openxmlformats.org/officeDocument/2006/relationships/slide" Target="slide32.xml" TargetMode="Internal" /><Relationship Id="rId3" Type="http://schemas.openxmlformats.org/officeDocument/2006/relationships/image" Target="../media/image4.emf" /><Relationship Id="rId30" Type="http://schemas.openxmlformats.org/officeDocument/2006/relationships/slide" Target="slide33.xml" TargetMode="Internal" /><Relationship Id="rId31" Type="http://schemas.openxmlformats.org/officeDocument/2006/relationships/slide" Target="slide34.xml" TargetMode="Internal" /><Relationship Id="rId4" Type="http://schemas.openxmlformats.org/officeDocument/2006/relationships/image" Target="../media/image5.emf" /><Relationship Id="rId5" Type="http://schemas.openxmlformats.org/officeDocument/2006/relationships/slide" Target="slide4.xml" TargetMode="Internal" /><Relationship Id="rId6" Type="http://schemas.openxmlformats.org/officeDocument/2006/relationships/slide" Target="slide5.xml" TargetMode="Internal" /><Relationship Id="rId7" Type="http://schemas.openxmlformats.org/officeDocument/2006/relationships/slide" Target="slide6.xml" TargetMode="Internal" /><Relationship Id="rId8" Type="http://schemas.openxmlformats.org/officeDocument/2006/relationships/slide" Target="slide7.xml" TargetMode="Internal" /><Relationship Id="rId9" Type="http://schemas.openxmlformats.org/officeDocument/2006/relationships/slide" Target="slide8.xml" TargetMode="Internal" /></Relationships>
</file>

<file path=ppt/slides/_rels/slide2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949/top-foldable-vendors-market-share-worldwide" TargetMode="External" /><Relationship Id="rId6" Type="http://schemas.openxmlformats.org/officeDocument/2006/relationships/chart" Target="../charts/chart15.xml" /></Relationships>
</file>

<file path=ppt/slides/_rels/slide2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63557/foldable-smartphones-by-price-worldwide" TargetMode="External" /><Relationship Id="rId6" Type="http://schemas.openxmlformats.org/officeDocument/2006/relationships/chart" Target="../charts/chart16.xml" /></Relationships>
</file>

<file path=ppt/slides/_rels/slide2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63575/foldable-smartphones-by-display-size-worldwide" TargetMode="External" /><Relationship Id="rId6" Type="http://schemas.openxmlformats.org/officeDocument/2006/relationships/chart" Target="../charts/chart17.xml" /></Relationships>
</file>

<file path=ppt/slides/_rels/slide2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63585/foldable-smartphones-by-thickness-worldwide" TargetMode="External" /><Relationship Id="rId6" Type="http://schemas.openxmlformats.org/officeDocument/2006/relationships/chart" Target="../charts/chart18.xml" /></Relationships>
</file>

<file path=ppt/slides/_rels/slide2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63593/foldable-smartphones-by-battery-worldwide" TargetMode="External" /><Relationship Id="rId6" Type="http://schemas.openxmlformats.org/officeDocument/2006/relationships/chart" Target="../charts/chart19.xml" /></Relationships>
</file>

<file path=ppt/slides/_rels/slide2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2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62950/global-mobile-subscriptions-since-1993" TargetMode="External" /><Relationship Id="rId6" Type="http://schemas.openxmlformats.org/officeDocument/2006/relationships/chart" Target="../charts/chart20.xml" /></Relationships>
</file>

<file path=ppt/slides/_rels/slide2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43723/smartphone-users-in-the-world" TargetMode="External" /><Relationship Id="rId6" Type="http://schemas.openxmlformats.org/officeDocument/2006/relationships/chart" Target="../charts/chart21.xml" /></Relationships>
</file>

<file path=ppt/slides/_rels/slide2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146202/smartphone-penetration-forecast-in-the-world" TargetMode="External" /><Relationship Id="rId6" Type="http://schemas.openxmlformats.org/officeDocument/2006/relationships/chart" Target="../charts/chart22.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_rels/slide30.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58906/worldwide-smartphone-adoption-rate-telecommunication-by-region" TargetMode="External" /><Relationship Id="rId6" Type="http://schemas.openxmlformats.org/officeDocument/2006/relationships/chart" Target="../charts/chart23.xml" /></Relationships>
</file>

<file path=ppt/slides/_rels/slide31.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3901/reasons-to-purchase-foldable-smartphones-worldwide" TargetMode="External" /><Relationship Id="rId6" Type="http://schemas.openxmlformats.org/officeDocument/2006/relationships/chart" Target="../charts/chart24.xml" /></Relationships>
</file>

<file path=ppt/slides/_rels/slide32.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896/smartphone-users-to-buy-a-foldable-worldwide" TargetMode="External" /><Relationship Id="rId6" Type="http://schemas.openxmlformats.org/officeDocument/2006/relationships/chart" Target="../charts/chart25.xml" /></Relationships>
</file>

<file path=ppt/slides/_rels/slide33.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898/foldable-users-to-buy-a-foldable-next-worldwide" TargetMode="External" /><Relationship Id="rId6" Type="http://schemas.openxmlformats.org/officeDocument/2006/relationships/chart" Target="../charts/chart26.xml" /></Relationships>
</file>

<file path=ppt/slides/_rels/slide3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422902/bar-phone-users-to-buy-a-foldable-next-worldwide" TargetMode="External" /><Relationship Id="rId6" Type="http://schemas.openxmlformats.org/officeDocument/2006/relationships/chart" Target="../charts/chart27.xml" /></Relationships>
</file>

<file path=ppt/slides/_rels/slide3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6653/worldwide-consumer-electronics-market-revenue" TargetMode="External" /><Relationship Id="rId6" Type="http://schemas.openxmlformats.org/officeDocument/2006/relationships/chart" Target="../charts/chart1.xml"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1286657/worldwide-consumer-electronics-market-revenue" TargetMode="External" /><Relationship Id="rId6" Type="http://schemas.openxmlformats.org/officeDocument/2006/relationships/chart" Target="../charts/chart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687476/global-smartphone-revenues" TargetMode="External" /><Relationship Id="rId6" Type="http://schemas.openxmlformats.org/officeDocument/2006/relationships/chart" Target="../charts/chart3.xml"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271491/worldwide-shipments-of-smartphones-since-2009" TargetMode="External" /><Relationship Id="rId6" Type="http://schemas.openxmlformats.org/officeDocument/2006/relationships/chart" Target="../charts/chart4.xml"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3.emf" /><Relationship Id="rId3" Type="http://schemas.openxmlformats.org/officeDocument/2006/relationships/image" Target="../media/image4.emf" /><Relationship Id="rId4" Type="http://schemas.openxmlformats.org/officeDocument/2006/relationships/image" Target="../media/image5.emf" /><Relationship Id="rId5" Type="http://schemas.openxmlformats.org/officeDocument/2006/relationships/hyperlink" Target="http://www.statista.com/statistics/728644/quarterly-global-smartphone-shipments-by-quarter" TargetMode="External" /><Relationship Id="rId6" Type="http://schemas.openxmlformats.org/officeDocument/2006/relationships/chart" Target="../charts/chart5.xml"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7.xml" /><Relationship Id="rId2" Type="http://schemas.openxmlformats.org/officeDocument/2006/relationships/image" Target="../media/image6.emf" /></Relationships>
</file>

<file path=ppt/slides/slide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5" name="New shape" title=""/>
          <p:cNvSpPr/>
          <p:nvPr/>
        </p:nvSpPr>
        <p:spPr>
          <a:xfrm>
            <a:off x="74196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583200" y="6231600"/>
            <a:ext cx="1461600" cy="2880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DIGITAL &amp; TRENDS</a:t>
            </a:r>
          </a:p>
        </p:txBody>
      </p:sp>
      <p:sp>
        <p:nvSpPr>
          <p:cNvPr id="3"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Foldable smartphones</a:t>
            </a:r>
          </a:p>
        </p:txBody>
      </p:sp>
    </p:spTree>
  </p:cSld>
  <p:clrMapOvr>
    <a:masterClrMapping/>
  </p:clrMapOvr>
  <p:transition/>
  <p:timing/>
</p:sld>
</file>

<file path=ppt/slides/slide1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number of smartphone unit shipments worldwide in 2023 reached roughly 1.2 billion units, while unit shipments of foldable smartphones totaled just over 18 million units. By 2028, the number of smartphone units shipped is expected to grow to 1.3 billion units, compared to the 45.7 million units of foldable smartphones forecast to be shipped that year.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to 2023; * Forecast. The data is taken from different publications. The date of release is the date of access.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IDC; 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Unit shipments of smartphones worldwide by type in selected years from 2021 to 2028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smartphone unit shipments by type 2021-2028</a:t>
            </a:r>
          </a:p>
        </p:txBody>
      </p:sp>
    </p:spTree>
  </p:cSld>
  <p:clrMapOvr>
    <a:masterClrMapping/>
  </p:clrMapOvr>
  <p:transition/>
  <p:timing/>
</p:sld>
</file>

<file path=ppt/slides/slide1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number of foldable smartphone unit shipments was forecast to increase to 19.8 million in 2025, an increase of more than 11 percent comapred to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2022 to 2025; *Forecast.  Data for 2022 was calculated by Statista based on the YoY growth rate provided by the source.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Statista;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Unit shipments of foldable smartphones worldwide from 2022 to 2025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Foldable smartphone unit shipments worldwide 2022-2025</a:t>
            </a:r>
          </a:p>
        </p:txBody>
      </p:sp>
    </p:spTree>
  </p:cSld>
  <p:clrMapOvr>
    <a:masterClrMapping/>
  </p:clrMapOvr>
  <p:transition/>
  <p:timing/>
</p:sld>
</file>

<file path=ppt/slides/slide1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number of foldable smartphone unit shipments is forecast to increase between 2022 and 2024. By the end of 2023, almost 16 million foldable were shipped, recording a 25 percent YoY growth compared to 2022. By 2024, the number of such shipments is estimated to keep increasing, even if at a lower rate.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a:t>
            </a:r>
          </a:p>
          <a:p>
            <a:r>
              <a:rPr sz="600" b="1">
                <a:solidFill>
                  <a:srgbClr val="0F2741"/>
                </a:solidFill>
                <a:latin typeface="Open Sans"/>
              </a:rPr>
              <a:t>Source(s): </a:t>
            </a:r>
            <a:r>
              <a:rPr sz="600" b="0">
                <a:solidFill>
                  <a:srgbClr val="0F2741"/>
                </a:solidFill>
                <a:latin typeface="Open Sans"/>
              </a:rPr>
              <a:t>Statista;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Year-on-Year (YoY) growth of foldable smartphones worldwide from 2022 to 2024</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YoY growth of foldable smartphone unit shipments worldwide 2022-2024</a:t>
            </a:r>
          </a:p>
        </p:txBody>
      </p:sp>
    </p:spTree>
  </p:cSld>
  <p:clrMapOvr>
    <a:masterClrMapping/>
  </p:clrMapOvr>
  <p:transition/>
  <p:timing/>
</p:sld>
</file>

<file path=ppt/slides/slide1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With new models being developed and released, the global foldable smartphone market has grown over the past years. Among the regions, China recorded the highest year-on-year foldable market growth rate, equal to 117 percent.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2015 to 2023</a:t>
            </a:r>
          </a:p>
          <a:p>
            <a:r>
              <a:rPr sz="600" b="1">
                <a:solidFill>
                  <a:srgbClr val="0F2741"/>
                </a:solidFill>
                <a:latin typeface="Open Sans"/>
              </a:rPr>
              <a:t>Source(s): </a:t>
            </a:r>
            <a:r>
              <a:rPr sz="600" b="0">
                <a:solidFill>
                  <a:srgbClr val="0F2741"/>
                </a:solidFill>
                <a:latin typeface="Open Sans"/>
              </a:rPr>
              <a:t>Counterpoint Research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YoY growth rate of the global foldable market from 1st quarter 2022 to 1st quarter 2023, by region</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Foldable market YoY growth rate worldwide Q1 2022-Q1 2023, by region</a:t>
            </a:r>
          </a:p>
        </p:txBody>
      </p:sp>
    </p:spTree>
  </p:cSld>
  <p:clrMapOvr>
    <a:masterClrMapping/>
  </p:clrMapOvr>
  <p:transition/>
  <p:timing/>
</p:sld>
</file>

<file path=ppt/slides/slide1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number of foldable smartphone unit shipments is forecast to increase between 2021 and 2027, reaching over 100 million by 2027. Similarly, the share of unit shipments of foldables with an average wholesale price of above 600 U.S. dollars is expected to grow, peaking at almost 40 percent by 2027.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2015 to 2023; *Estimates The source adds the following information: "Premium segment considered to be above $600 average wholesale price".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Counterpoint Research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Unit shipment share of foldable smartphone priced at above 600 U.S. worldwide from 2021 to 2027</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Share of premium foldable smartphone unit shipments worldwide 2021-2027</a:t>
            </a:r>
          </a:p>
        </p:txBody>
      </p:sp>
    </p:spTree>
  </p:cSld>
  <p:clrMapOvr>
    <a:masterClrMapping/>
  </p:clrMapOvr>
  <p:transition/>
  <p:timing/>
</p:sld>
</file>

<file path=ppt/slides/slide1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Companies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03</a:t>
            </a:r>
          </a:p>
        </p:txBody>
      </p:sp>
    </p:spTree>
  </p:cSld>
  <p:clrMapOvr>
    <a:masterClrMapping/>
  </p:clrMapOvr>
  <p:transition/>
  <p:timing/>
</p:sld>
</file>

<file path=ppt/slides/slide1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Overall, smartphone manufacturers shipped 1.24 billion smartphones around the world in 2024. Apple led all smartphone manufacturers with 232 million units shipped worldwide, followed by Samsung with 223.4 million units.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2007 to 2024</a:t>
            </a:r>
          </a:p>
          <a:p>
            <a:r>
              <a:rPr sz="600" b="1">
                <a:solidFill>
                  <a:srgbClr val="0F2741"/>
                </a:solidFill>
                <a:latin typeface="Open Sans"/>
              </a:rPr>
              <a:t>Source(s): </a:t>
            </a:r>
            <a:r>
              <a:rPr sz="600" b="0">
                <a:solidFill>
                  <a:srgbClr val="0F2741"/>
                </a:solidFill>
                <a:latin typeface="Open Sans"/>
              </a:rPr>
              <a:t>Gartner; IDC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Global smartphone shipments from 2007 to 2024, by vendor (in million units)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Smartphone unit shipments worldwide 2007-2024, by vendor</a:t>
            </a:r>
          </a:p>
        </p:txBody>
      </p:sp>
    </p:spTree>
  </p:cSld>
  <p:clrMapOvr>
    <a:masterClrMapping/>
  </p:clrMapOvr>
  <p:transition/>
  <p:timing/>
</p:sld>
</file>

<file path=ppt/slides/slide1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the fourth quarter of 2024, Apple was the leading smartphone vendor worldwide, shipping around 77 million units, while Samsung's toll reached close to 52 million units. Total shipments in the fourth quarter of 2024 amounted to over 331 million units.  Global smartphone shipments by vendor In the fourth quarter of 2024, Apple reclaimed the crown of largest smartphone vendor in the world based on shipments. Overall, Apple held over 23 percent share of the smartphone market in the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Q4 2009 to Q4 2024; * The source does not provide information for every quarter. ** The figures for Q3 2012 to Q3 2013 were taken from Nokia's interim reports.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IDC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Smartphone shipments by vendor worldwide from 2009 to 2024, by quarter (in million units)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smartphone shipments by vendor 2009-2024</a:t>
            </a:r>
          </a:p>
        </p:txBody>
      </p:sp>
    </p:spTree>
  </p:cSld>
  <p:clrMapOvr>
    <a:masterClrMapping/>
  </p:clrMapOvr>
  <p:transition/>
  <p:timing/>
</p:sld>
</file>

<file path=ppt/slides/slide1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Apple held the largest slice of the global smartphone market by shipments during the fourth quarter of 2024, followed by Samsung. Xiaomi has taken a tight grip on the third position, accounting for a market share of 13 percent in the fourth quarter of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Q4 2009 to Q4 2024; * The source does not provide information on the market share in every quarter.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Source(s): </a:t>
            </a:r>
            <a:r>
              <a:rPr sz="600" b="0">
                <a:solidFill>
                  <a:srgbClr val="0F2741"/>
                </a:solidFill>
                <a:latin typeface="Open Sans"/>
              </a:rPr>
              <a:t>IDC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Global smartphone market share from 2009 to 2024, by vendor and quarter</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Quarterly smartphone market share worldwide by vendor 2009-2024</a:t>
            </a:r>
          </a:p>
        </p:txBody>
      </p:sp>
    </p:spTree>
  </p:cSld>
  <p:clrMapOvr>
    <a:masterClrMapping/>
  </p:clrMapOvr>
  <p:transition/>
  <p:timing/>
</p:sld>
</file>

<file path=ppt/slides/slide1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Samsung was expected to be the leading foldable smartphone vendor in 2025, with total unit shipments for the year set to reach seven million worldwide. Huawei, meanwhile, was set to remain Samsung's closest rival, with the Chinese firm forecast to ship 6.8 million units.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2025</a:t>
            </a:r>
          </a:p>
          <a:p>
            <a:r>
              <a:rPr sz="600" b="1">
                <a:solidFill>
                  <a:srgbClr val="0F2741"/>
                </a:solidFill>
                <a:latin typeface="Open Sans"/>
              </a:rPr>
              <a:t>Source(s): </a:t>
            </a:r>
            <a:r>
              <a:rPr sz="600" b="0">
                <a:solidFill>
                  <a:srgbClr val="0F2741"/>
                </a:solidFill>
                <a:latin typeface="Open Sans"/>
              </a:rPr>
              <a:t>Statista; 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Forecast unit shipments of foldable smartphones worldwide in 2024, by vendor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Foldable smartphone unit shipments forecast worldwide 2025, by vendor</a:t>
            </a:r>
          </a:p>
        </p:txBody>
      </p:sp>
    </p:spTree>
  </p:cSld>
  <p:clrMapOvr>
    <a:masterClrMapping/>
  </p:clrMapOvr>
  <p:transition/>
  <p:timing/>
</p:sld>
</file>

<file path=ppt/slides/slide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Table of Contents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a:t>
            </a:r>
          </a:p>
        </p:txBody>
      </p:sp>
      <p:sp>
        <p:nvSpPr>
          <p:cNvPr id="7" name="New shape" title=""/>
          <p:cNvSpPr/>
          <p:nvPr/>
        </p:nvSpPr>
        <p:spPr>
          <a:xfrm>
            <a:off x="5868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01 Overview</a:t>
            </a:r>
          </a:p>
        </p:txBody>
      </p:sp>
      <p:sp>
        <p:nvSpPr>
          <p:cNvPr id="8" name="New shape" title=""/>
          <p:cNvSpPr/>
          <p:nvPr/>
        </p:nvSpPr>
        <p:spPr>
          <a:xfrm>
            <a:off x="55440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5" action="ppaction://hlinksldjump">
                  <a:extLst>
                    <a:ext uri="{A12FA001-AC4F-418D-AE19-62706E023703}">
                      <ahyp:hlinkClr xmlns:ahyp="http://schemas.microsoft.com/office/drawing/2018/hyperlinkcolor" val="tx"/>
                    </a:ext>
                  </a:extLst>
                </a:hlinkClick>
              </a:rPr>
              <a:t>03</a:t>
            </a:r>
          </a:p>
        </p:txBody>
      </p:sp>
      <p:sp>
        <p:nvSpPr>
          <p:cNvPr id="9" name="New shape" title=""/>
          <p:cNvSpPr/>
          <p:nvPr/>
        </p:nvSpPr>
        <p:spPr>
          <a:xfrm>
            <a:off x="5868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Revenue in the consumer electronics market worldwide 2018-2030</a:t>
            </a:r>
          </a:p>
        </p:txBody>
      </p:sp>
      <p:sp>
        <p:nvSpPr>
          <p:cNvPr id="10" name="New shape" title=""/>
          <p:cNvSpPr/>
          <p:nvPr/>
        </p:nvSpPr>
        <p:spPr>
          <a:xfrm>
            <a:off x="55440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6" action="ppaction://hlinksldjump">
                  <a:extLst>
                    <a:ext uri="{A12FA001-AC4F-418D-AE19-62706E023703}">
                      <ahyp:hlinkClr xmlns:ahyp="http://schemas.microsoft.com/office/drawing/2018/hyperlinkcolor" val="tx"/>
                    </a:ext>
                  </a:extLst>
                </a:hlinkClick>
              </a:rPr>
              <a:t>04</a:t>
            </a:r>
          </a:p>
        </p:txBody>
      </p:sp>
      <p:sp>
        <p:nvSpPr>
          <p:cNvPr id="11" name="New shape" title=""/>
          <p:cNvSpPr/>
          <p:nvPr/>
        </p:nvSpPr>
        <p:spPr>
          <a:xfrm>
            <a:off x="5868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Consumer electronics market revenue worldwide 2025, by segment</a:t>
            </a:r>
          </a:p>
        </p:txBody>
      </p:sp>
      <p:sp>
        <p:nvSpPr>
          <p:cNvPr id="12" name="New shape" title=""/>
          <p:cNvSpPr/>
          <p:nvPr/>
        </p:nvSpPr>
        <p:spPr>
          <a:xfrm>
            <a:off x="55440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7" action="ppaction://hlinksldjump">
                  <a:extLst>
                    <a:ext uri="{A12FA001-AC4F-418D-AE19-62706E023703}">
                      <ahyp:hlinkClr xmlns:ahyp="http://schemas.microsoft.com/office/drawing/2018/hyperlinkcolor" val="tx"/>
                    </a:ext>
                  </a:extLst>
                </a:hlinkClick>
              </a:rPr>
              <a:t>05</a:t>
            </a:r>
          </a:p>
        </p:txBody>
      </p:sp>
      <p:sp>
        <p:nvSpPr>
          <p:cNvPr id="13" name="New shape" title=""/>
          <p:cNvSpPr/>
          <p:nvPr/>
        </p:nvSpPr>
        <p:spPr>
          <a:xfrm>
            <a:off x="5868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Smartphone revenues worldwide 2011-2023</a:t>
            </a:r>
          </a:p>
        </p:txBody>
      </p:sp>
      <p:sp>
        <p:nvSpPr>
          <p:cNvPr id="14" name="New shape" title=""/>
          <p:cNvSpPr/>
          <p:nvPr/>
        </p:nvSpPr>
        <p:spPr>
          <a:xfrm>
            <a:off x="55440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8" action="ppaction://hlinksldjump">
                  <a:extLst>
                    <a:ext uri="{A12FA001-AC4F-418D-AE19-62706E023703}">
                      <ahyp:hlinkClr xmlns:ahyp="http://schemas.microsoft.com/office/drawing/2018/hyperlinkcolor" val="tx"/>
                    </a:ext>
                  </a:extLst>
                </a:hlinkClick>
              </a:rPr>
              <a:t>06</a:t>
            </a:r>
          </a:p>
        </p:txBody>
      </p:sp>
      <p:sp>
        <p:nvSpPr>
          <p:cNvPr id="15" name="New shape" title=""/>
          <p:cNvSpPr/>
          <p:nvPr/>
        </p:nvSpPr>
        <p:spPr>
          <a:xfrm>
            <a:off x="5868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smartphone unit shipments 2009-2024</a:t>
            </a:r>
          </a:p>
        </p:txBody>
      </p:sp>
      <p:sp>
        <p:nvSpPr>
          <p:cNvPr id="16" name="New shape" title=""/>
          <p:cNvSpPr/>
          <p:nvPr/>
        </p:nvSpPr>
        <p:spPr>
          <a:xfrm>
            <a:off x="5544000" y="279735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9" action="ppaction://hlinksldjump">
                  <a:extLst>
                    <a:ext uri="{A12FA001-AC4F-418D-AE19-62706E023703}">
                      <ahyp:hlinkClr xmlns:ahyp="http://schemas.microsoft.com/office/drawing/2018/hyperlinkcolor" val="tx"/>
                    </a:ext>
                  </a:extLst>
                </a:hlinkClick>
              </a:rPr>
              <a:t>07</a:t>
            </a:r>
          </a:p>
        </p:txBody>
      </p:sp>
      <p:sp>
        <p:nvSpPr>
          <p:cNvPr id="17" name="New shape" title=""/>
          <p:cNvSpPr/>
          <p:nvPr/>
        </p:nvSpPr>
        <p:spPr>
          <a:xfrm>
            <a:off x="586800" y="279735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smartphone shipments by quarter 2009-2024</a:t>
            </a:r>
          </a:p>
        </p:txBody>
      </p:sp>
      <p:sp>
        <p:nvSpPr>
          <p:cNvPr id="18" name="New shape" title=""/>
          <p:cNvSpPr/>
          <p:nvPr/>
        </p:nvSpPr>
        <p:spPr>
          <a:xfrm>
            <a:off x="586800" y="3094633"/>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02 Foldables</a:t>
            </a:r>
          </a:p>
        </p:txBody>
      </p:sp>
      <p:sp>
        <p:nvSpPr>
          <p:cNvPr id="19" name="New shape" title=""/>
          <p:cNvSpPr/>
          <p:nvPr/>
        </p:nvSpPr>
        <p:spPr>
          <a:xfrm>
            <a:off x="55440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0" action="ppaction://hlinksldjump">
                  <a:extLst>
                    <a:ext uri="{A12FA001-AC4F-418D-AE19-62706E023703}">
                      <ahyp:hlinkClr xmlns:ahyp="http://schemas.microsoft.com/office/drawing/2018/hyperlinkcolor" val="tx"/>
                    </a:ext>
                  </a:extLst>
                </a:hlinkClick>
              </a:rPr>
              <a:t>09</a:t>
            </a:r>
          </a:p>
        </p:txBody>
      </p:sp>
      <p:sp>
        <p:nvSpPr>
          <p:cNvPr id="20" name="New shape" title=""/>
          <p:cNvSpPr/>
          <p:nvPr/>
        </p:nvSpPr>
        <p:spPr>
          <a:xfrm>
            <a:off x="5868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smartphone unit shipments by type 2021-2028</a:t>
            </a:r>
          </a:p>
        </p:txBody>
      </p:sp>
      <p:sp>
        <p:nvSpPr>
          <p:cNvPr id="21" name="New shape" title=""/>
          <p:cNvSpPr/>
          <p:nvPr/>
        </p:nvSpPr>
        <p:spPr>
          <a:xfrm>
            <a:off x="55440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1" action="ppaction://hlinksldjump">
                  <a:extLst>
                    <a:ext uri="{A12FA001-AC4F-418D-AE19-62706E023703}">
                      <ahyp:hlinkClr xmlns:ahyp="http://schemas.microsoft.com/office/drawing/2018/hyperlinkcolor" val="tx"/>
                    </a:ext>
                  </a:extLst>
                </a:hlinkClick>
              </a:rPr>
              <a:t>10</a:t>
            </a:r>
          </a:p>
        </p:txBody>
      </p:sp>
      <p:sp>
        <p:nvSpPr>
          <p:cNvPr id="22" name="New shape" title=""/>
          <p:cNvSpPr/>
          <p:nvPr/>
        </p:nvSpPr>
        <p:spPr>
          <a:xfrm>
            <a:off x="5868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Foldable smartphone unit shipments worldwide 2022-2025</a:t>
            </a:r>
          </a:p>
        </p:txBody>
      </p:sp>
      <p:sp>
        <p:nvSpPr>
          <p:cNvPr id="23" name="New shape" title=""/>
          <p:cNvSpPr/>
          <p:nvPr/>
        </p:nvSpPr>
        <p:spPr>
          <a:xfrm>
            <a:off x="55440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2" action="ppaction://hlinksldjump">
                  <a:extLst>
                    <a:ext uri="{A12FA001-AC4F-418D-AE19-62706E023703}">
                      <ahyp:hlinkClr xmlns:ahyp="http://schemas.microsoft.com/office/drawing/2018/hyperlinkcolor" val="tx"/>
                    </a:ext>
                  </a:extLst>
                </a:hlinkClick>
              </a:rPr>
              <a:t>11</a:t>
            </a:r>
          </a:p>
        </p:txBody>
      </p:sp>
      <p:sp>
        <p:nvSpPr>
          <p:cNvPr id="24" name="New shape" title=""/>
          <p:cNvSpPr/>
          <p:nvPr/>
        </p:nvSpPr>
        <p:spPr>
          <a:xfrm>
            <a:off x="5868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YoY growth of foldable smartphone unit shipments worldwide 2022-2024</a:t>
            </a:r>
          </a:p>
        </p:txBody>
      </p:sp>
      <p:sp>
        <p:nvSpPr>
          <p:cNvPr id="25" name="New shape" title=""/>
          <p:cNvSpPr/>
          <p:nvPr/>
        </p:nvSpPr>
        <p:spPr>
          <a:xfrm>
            <a:off x="55440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3" action="ppaction://hlinksldjump">
                  <a:extLst>
                    <a:ext uri="{A12FA001-AC4F-418D-AE19-62706E023703}">
                      <ahyp:hlinkClr xmlns:ahyp="http://schemas.microsoft.com/office/drawing/2018/hyperlinkcolor" val="tx"/>
                    </a:ext>
                  </a:extLst>
                </a:hlinkClick>
              </a:rPr>
              <a:t>12</a:t>
            </a:r>
          </a:p>
        </p:txBody>
      </p:sp>
      <p:sp>
        <p:nvSpPr>
          <p:cNvPr id="26" name="New shape" title=""/>
          <p:cNvSpPr/>
          <p:nvPr/>
        </p:nvSpPr>
        <p:spPr>
          <a:xfrm>
            <a:off x="5868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Foldable market YoY growth rate worldwide Q1 2022-Q1 2023, by region</a:t>
            </a:r>
          </a:p>
        </p:txBody>
      </p:sp>
      <p:sp>
        <p:nvSpPr>
          <p:cNvPr id="27" name="New shape" title=""/>
          <p:cNvSpPr/>
          <p:nvPr/>
        </p:nvSpPr>
        <p:spPr>
          <a:xfrm>
            <a:off x="55440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4" action="ppaction://hlinksldjump">
                  <a:extLst>
                    <a:ext uri="{A12FA001-AC4F-418D-AE19-62706E023703}">
                      <ahyp:hlinkClr xmlns:ahyp="http://schemas.microsoft.com/office/drawing/2018/hyperlinkcolor" val="tx"/>
                    </a:ext>
                  </a:extLst>
                </a:hlinkClick>
              </a:rPr>
              <a:t>13</a:t>
            </a:r>
          </a:p>
        </p:txBody>
      </p:sp>
      <p:sp>
        <p:nvSpPr>
          <p:cNvPr id="28" name="New shape" title=""/>
          <p:cNvSpPr/>
          <p:nvPr/>
        </p:nvSpPr>
        <p:spPr>
          <a:xfrm>
            <a:off x="5868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Share of premium foldable smartphone unit shipments worldwide 2021-2027</a:t>
            </a:r>
          </a:p>
        </p:txBody>
      </p:sp>
      <p:sp>
        <p:nvSpPr>
          <p:cNvPr id="29" name="New shape" title=""/>
          <p:cNvSpPr/>
          <p:nvPr/>
        </p:nvSpPr>
        <p:spPr>
          <a:xfrm>
            <a:off x="586800" y="4306466"/>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03 Companies</a:t>
            </a:r>
          </a:p>
        </p:txBody>
      </p:sp>
      <p:sp>
        <p:nvSpPr>
          <p:cNvPr id="30" name="New shape" title=""/>
          <p:cNvSpPr/>
          <p:nvPr/>
        </p:nvSpPr>
        <p:spPr>
          <a:xfrm>
            <a:off x="5544000" y="453990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5" action="ppaction://hlinksldjump">
                  <a:extLst>
                    <a:ext uri="{A12FA001-AC4F-418D-AE19-62706E023703}">
                      <ahyp:hlinkClr xmlns:ahyp="http://schemas.microsoft.com/office/drawing/2018/hyperlinkcolor" val="tx"/>
                    </a:ext>
                  </a:extLst>
                </a:hlinkClick>
              </a:rPr>
              <a:t>15</a:t>
            </a:r>
          </a:p>
        </p:txBody>
      </p:sp>
      <p:sp>
        <p:nvSpPr>
          <p:cNvPr id="31" name="New shape" title=""/>
          <p:cNvSpPr/>
          <p:nvPr/>
        </p:nvSpPr>
        <p:spPr>
          <a:xfrm>
            <a:off x="586800" y="453990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Smartphone unit shipments worldwide 2007-2024, by vendor</a:t>
            </a:r>
          </a:p>
        </p:txBody>
      </p:sp>
      <p:sp>
        <p:nvSpPr>
          <p:cNvPr id="32" name="New shape" title=""/>
          <p:cNvSpPr/>
          <p:nvPr/>
        </p:nvSpPr>
        <p:spPr>
          <a:xfrm>
            <a:off x="5544000" y="471018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6" action="ppaction://hlinksldjump">
                  <a:extLst>
                    <a:ext uri="{A12FA001-AC4F-418D-AE19-62706E023703}">
                      <ahyp:hlinkClr xmlns:ahyp="http://schemas.microsoft.com/office/drawing/2018/hyperlinkcolor" val="tx"/>
                    </a:ext>
                  </a:extLst>
                </a:hlinkClick>
              </a:rPr>
              <a:t>16</a:t>
            </a:r>
          </a:p>
        </p:txBody>
      </p:sp>
      <p:sp>
        <p:nvSpPr>
          <p:cNvPr id="33" name="New shape" title=""/>
          <p:cNvSpPr/>
          <p:nvPr/>
        </p:nvSpPr>
        <p:spPr>
          <a:xfrm>
            <a:off x="586800" y="471018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smartphone shipments by vendor 2009-2024</a:t>
            </a:r>
          </a:p>
        </p:txBody>
      </p:sp>
      <p:sp>
        <p:nvSpPr>
          <p:cNvPr id="34" name="New shape" title=""/>
          <p:cNvSpPr/>
          <p:nvPr/>
        </p:nvSpPr>
        <p:spPr>
          <a:xfrm>
            <a:off x="5544000" y="4880465"/>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7" action="ppaction://hlinksldjump">
                  <a:extLst>
                    <a:ext uri="{A12FA001-AC4F-418D-AE19-62706E023703}">
                      <ahyp:hlinkClr xmlns:ahyp="http://schemas.microsoft.com/office/drawing/2018/hyperlinkcolor" val="tx"/>
                    </a:ext>
                  </a:extLst>
                </a:hlinkClick>
              </a:rPr>
              <a:t>17</a:t>
            </a:r>
          </a:p>
        </p:txBody>
      </p:sp>
      <p:sp>
        <p:nvSpPr>
          <p:cNvPr id="35" name="New shape" title=""/>
          <p:cNvSpPr/>
          <p:nvPr/>
        </p:nvSpPr>
        <p:spPr>
          <a:xfrm>
            <a:off x="586800" y="4880465"/>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Quarterly smartphone market share worldwide by vendor 2009-2024</a:t>
            </a:r>
          </a:p>
        </p:txBody>
      </p:sp>
      <p:sp>
        <p:nvSpPr>
          <p:cNvPr id="36" name="New shape" title=""/>
          <p:cNvSpPr/>
          <p:nvPr/>
        </p:nvSpPr>
        <p:spPr>
          <a:xfrm>
            <a:off x="5544000" y="50507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8" action="ppaction://hlinksldjump">
                  <a:extLst>
                    <a:ext uri="{A12FA001-AC4F-418D-AE19-62706E023703}">
                      <ahyp:hlinkClr xmlns:ahyp="http://schemas.microsoft.com/office/drawing/2018/hyperlinkcolor" val="tx"/>
                    </a:ext>
                  </a:extLst>
                </a:hlinkClick>
              </a:rPr>
              <a:t>18</a:t>
            </a:r>
          </a:p>
        </p:txBody>
      </p:sp>
      <p:sp>
        <p:nvSpPr>
          <p:cNvPr id="37" name="New shape" title=""/>
          <p:cNvSpPr/>
          <p:nvPr/>
        </p:nvSpPr>
        <p:spPr>
          <a:xfrm>
            <a:off x="586800" y="50507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Foldable smartphone unit shipments forecast worldwide 2025, by vendor</a:t>
            </a:r>
          </a:p>
        </p:txBody>
      </p:sp>
      <p:sp>
        <p:nvSpPr>
          <p:cNvPr id="38" name="New shape" title=""/>
          <p:cNvSpPr/>
          <p:nvPr/>
        </p:nvSpPr>
        <p:spPr>
          <a:xfrm>
            <a:off x="5544000" y="52210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19" action="ppaction://hlinksldjump">
                  <a:extLst>
                    <a:ext uri="{A12FA001-AC4F-418D-AE19-62706E023703}">
                      <ahyp:hlinkClr xmlns:ahyp="http://schemas.microsoft.com/office/drawing/2018/hyperlinkcolor" val="tx"/>
                    </a:ext>
                  </a:extLst>
                </a:hlinkClick>
              </a:rPr>
              <a:t>19</a:t>
            </a:r>
          </a:p>
        </p:txBody>
      </p:sp>
      <p:sp>
        <p:nvSpPr>
          <p:cNvPr id="39" name="New shape" title=""/>
          <p:cNvSpPr/>
          <p:nvPr/>
        </p:nvSpPr>
        <p:spPr>
          <a:xfrm>
            <a:off x="586800" y="52210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Foldable smartphone market share forecast worldwide 2025, by vendor</a:t>
            </a:r>
          </a:p>
        </p:txBody>
      </p:sp>
      <p:sp>
        <p:nvSpPr>
          <p:cNvPr id="40" name="New shape" title=""/>
          <p:cNvSpPr/>
          <p:nvPr/>
        </p:nvSpPr>
        <p:spPr>
          <a:xfrm>
            <a:off x="5958000" y="1882800"/>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04 Specifications</a:t>
            </a:r>
          </a:p>
        </p:txBody>
      </p:sp>
      <p:sp>
        <p:nvSpPr>
          <p:cNvPr id="41" name="New shape" title=""/>
          <p:cNvSpPr/>
          <p:nvPr/>
        </p:nvSpPr>
        <p:spPr>
          <a:xfrm>
            <a:off x="10915200" y="2116243"/>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0" action="ppaction://hlinksldjump">
                  <a:extLst>
                    <a:ext uri="{A12FA001-AC4F-418D-AE19-62706E023703}">
                      <ahyp:hlinkClr xmlns:ahyp="http://schemas.microsoft.com/office/drawing/2018/hyperlinkcolor" val="tx"/>
                    </a:ext>
                  </a:extLst>
                </a:hlinkClick>
              </a:rPr>
              <a:t>21</a:t>
            </a:r>
          </a:p>
        </p:txBody>
      </p:sp>
      <p:sp>
        <p:nvSpPr>
          <p:cNvPr id="42" name="New shape" title=""/>
          <p:cNvSpPr/>
          <p:nvPr/>
        </p:nvSpPr>
        <p:spPr>
          <a:xfrm>
            <a:off x="5958000" y="2116243"/>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foldable smartphone models worldwide 2023, by starting price</a:t>
            </a:r>
          </a:p>
        </p:txBody>
      </p:sp>
      <p:sp>
        <p:nvSpPr>
          <p:cNvPr id="43" name="New shape" title=""/>
          <p:cNvSpPr/>
          <p:nvPr/>
        </p:nvSpPr>
        <p:spPr>
          <a:xfrm>
            <a:off x="10915200" y="2286521"/>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1" action="ppaction://hlinksldjump">
                  <a:extLst>
                    <a:ext uri="{A12FA001-AC4F-418D-AE19-62706E023703}">
                      <ahyp:hlinkClr xmlns:ahyp="http://schemas.microsoft.com/office/drawing/2018/hyperlinkcolor" val="tx"/>
                    </a:ext>
                  </a:extLst>
                </a:hlinkClick>
              </a:rPr>
              <a:t>22</a:t>
            </a:r>
          </a:p>
        </p:txBody>
      </p:sp>
      <p:sp>
        <p:nvSpPr>
          <p:cNvPr id="44" name="New shape" title=""/>
          <p:cNvSpPr/>
          <p:nvPr/>
        </p:nvSpPr>
        <p:spPr>
          <a:xfrm>
            <a:off x="5958000" y="2286521"/>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foldable smartphone models worldwide 2023, by display size</a:t>
            </a:r>
          </a:p>
        </p:txBody>
      </p:sp>
      <p:sp>
        <p:nvSpPr>
          <p:cNvPr id="45" name="New shape" title=""/>
          <p:cNvSpPr/>
          <p:nvPr/>
        </p:nvSpPr>
        <p:spPr>
          <a:xfrm>
            <a:off x="10915200" y="2456799"/>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2" action="ppaction://hlinksldjump">
                  <a:extLst>
                    <a:ext uri="{A12FA001-AC4F-418D-AE19-62706E023703}">
                      <ahyp:hlinkClr xmlns:ahyp="http://schemas.microsoft.com/office/drawing/2018/hyperlinkcolor" val="tx"/>
                    </a:ext>
                  </a:extLst>
                </a:hlinkClick>
              </a:rPr>
              <a:t>23</a:t>
            </a:r>
          </a:p>
        </p:txBody>
      </p:sp>
      <p:sp>
        <p:nvSpPr>
          <p:cNvPr id="46" name="New shape" title=""/>
          <p:cNvSpPr/>
          <p:nvPr/>
        </p:nvSpPr>
        <p:spPr>
          <a:xfrm>
            <a:off x="5958000" y="2456799"/>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foldable smartphone models worldwide 2023, by thickness</a:t>
            </a:r>
          </a:p>
        </p:txBody>
      </p:sp>
      <p:sp>
        <p:nvSpPr>
          <p:cNvPr id="47" name="New shape" title=""/>
          <p:cNvSpPr/>
          <p:nvPr/>
        </p:nvSpPr>
        <p:spPr>
          <a:xfrm>
            <a:off x="10915200" y="2627077"/>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3" action="ppaction://hlinksldjump">
                  <a:extLst>
                    <a:ext uri="{A12FA001-AC4F-418D-AE19-62706E023703}">
                      <ahyp:hlinkClr xmlns:ahyp="http://schemas.microsoft.com/office/drawing/2018/hyperlinkcolor" val="tx"/>
                    </a:ext>
                  </a:extLst>
                </a:hlinkClick>
              </a:rPr>
              <a:t>24</a:t>
            </a:r>
          </a:p>
        </p:txBody>
      </p:sp>
      <p:sp>
        <p:nvSpPr>
          <p:cNvPr id="48" name="New shape" title=""/>
          <p:cNvSpPr/>
          <p:nvPr/>
        </p:nvSpPr>
        <p:spPr>
          <a:xfrm>
            <a:off x="5958000" y="2627077"/>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Leading foldable smartphone models worldwide 2023, by battery capacity</a:t>
            </a:r>
          </a:p>
        </p:txBody>
      </p:sp>
      <p:sp>
        <p:nvSpPr>
          <p:cNvPr id="49" name="New shape" title=""/>
          <p:cNvSpPr/>
          <p:nvPr/>
        </p:nvSpPr>
        <p:spPr>
          <a:xfrm>
            <a:off x="5958000" y="2924355"/>
            <a:ext cx="5371200" cy="23076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spAutoFit/>
          </a:bodyPr>
          <a:lstStyle/>
          <a:p>
            <a:pPr algn="l">
              <a:spcAft>
                <a:spcPct val="20000"/>
              </a:spcAft>
            </a:pPr>
            <a:r>
              <a:rPr sz="900">
                <a:solidFill>
                  <a:srgbClr val="0A85E6"/>
                </a:solidFill>
                <a:latin typeface="Open Sans"/>
              </a:rPr>
              <a:t>05 Consumption</a:t>
            </a:r>
          </a:p>
        </p:txBody>
      </p:sp>
      <p:sp>
        <p:nvSpPr>
          <p:cNvPr id="50" name="New shape" title=""/>
          <p:cNvSpPr/>
          <p:nvPr/>
        </p:nvSpPr>
        <p:spPr>
          <a:xfrm>
            <a:off x="10915200" y="315779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4" action="ppaction://hlinksldjump">
                  <a:extLst>
                    <a:ext uri="{A12FA001-AC4F-418D-AE19-62706E023703}">
                      <ahyp:hlinkClr xmlns:ahyp="http://schemas.microsoft.com/office/drawing/2018/hyperlinkcolor" val="tx"/>
                    </a:ext>
                  </a:extLst>
                </a:hlinkClick>
              </a:rPr>
              <a:t>26</a:t>
            </a:r>
          </a:p>
        </p:txBody>
      </p:sp>
      <p:sp>
        <p:nvSpPr>
          <p:cNvPr id="51" name="New shape" title=""/>
          <p:cNvSpPr/>
          <p:nvPr/>
        </p:nvSpPr>
        <p:spPr>
          <a:xfrm>
            <a:off x="5958000" y="315779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global mobile subscriptions 1993-2024</a:t>
            </a:r>
          </a:p>
        </p:txBody>
      </p:sp>
      <p:sp>
        <p:nvSpPr>
          <p:cNvPr id="52" name="New shape" title=""/>
          <p:cNvSpPr/>
          <p:nvPr/>
        </p:nvSpPr>
        <p:spPr>
          <a:xfrm>
            <a:off x="10915200" y="332807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5" action="ppaction://hlinksldjump">
                  <a:extLst>
                    <a:ext uri="{A12FA001-AC4F-418D-AE19-62706E023703}">
                      <ahyp:hlinkClr xmlns:ahyp="http://schemas.microsoft.com/office/drawing/2018/hyperlinkcolor" val="tx"/>
                    </a:ext>
                  </a:extLst>
                </a:hlinkClick>
              </a:rPr>
              <a:t>27</a:t>
            </a:r>
          </a:p>
        </p:txBody>
      </p:sp>
      <p:sp>
        <p:nvSpPr>
          <p:cNvPr id="53" name="New shape" title=""/>
          <p:cNvSpPr/>
          <p:nvPr/>
        </p:nvSpPr>
        <p:spPr>
          <a:xfrm>
            <a:off x="5958000" y="332807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Number of smartphone users worldwide 2014-2029</a:t>
            </a:r>
          </a:p>
        </p:txBody>
      </p:sp>
      <p:sp>
        <p:nvSpPr>
          <p:cNvPr id="54" name="New shape" title=""/>
          <p:cNvSpPr/>
          <p:nvPr/>
        </p:nvSpPr>
        <p:spPr>
          <a:xfrm>
            <a:off x="10915200" y="349835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6" action="ppaction://hlinksldjump">
                  <a:extLst>
                    <a:ext uri="{A12FA001-AC4F-418D-AE19-62706E023703}">
                      <ahyp:hlinkClr xmlns:ahyp="http://schemas.microsoft.com/office/drawing/2018/hyperlinkcolor" val="tx"/>
                    </a:ext>
                  </a:extLst>
                </a:hlinkClick>
              </a:rPr>
              <a:t>28</a:t>
            </a:r>
          </a:p>
        </p:txBody>
      </p:sp>
      <p:sp>
        <p:nvSpPr>
          <p:cNvPr id="55" name="New shape" title=""/>
          <p:cNvSpPr/>
          <p:nvPr/>
        </p:nvSpPr>
        <p:spPr>
          <a:xfrm>
            <a:off x="5958000" y="349835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Penetration rate of smartphones worldwide 2014-2029</a:t>
            </a:r>
          </a:p>
        </p:txBody>
      </p:sp>
      <p:sp>
        <p:nvSpPr>
          <p:cNvPr id="56" name="New shape" title=""/>
          <p:cNvSpPr/>
          <p:nvPr/>
        </p:nvSpPr>
        <p:spPr>
          <a:xfrm>
            <a:off x="10915200" y="3668632"/>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7" action="ppaction://hlinksldjump">
                  <a:extLst>
                    <a:ext uri="{A12FA001-AC4F-418D-AE19-62706E023703}">
                      <ahyp:hlinkClr xmlns:ahyp="http://schemas.microsoft.com/office/drawing/2018/hyperlinkcolor" val="tx"/>
                    </a:ext>
                  </a:extLst>
                </a:hlinkClick>
              </a:rPr>
              <a:t>29</a:t>
            </a:r>
          </a:p>
        </p:txBody>
      </p:sp>
      <p:sp>
        <p:nvSpPr>
          <p:cNvPr id="57" name="New shape" title=""/>
          <p:cNvSpPr/>
          <p:nvPr/>
        </p:nvSpPr>
        <p:spPr>
          <a:xfrm>
            <a:off x="5958000" y="3668632"/>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Global smartphone adoption rate 2021-2030, by region</a:t>
            </a:r>
          </a:p>
        </p:txBody>
      </p:sp>
      <p:sp>
        <p:nvSpPr>
          <p:cNvPr id="58" name="New shape" title=""/>
          <p:cNvSpPr/>
          <p:nvPr/>
        </p:nvSpPr>
        <p:spPr>
          <a:xfrm>
            <a:off x="10915200" y="3838910"/>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8" action="ppaction://hlinksldjump">
                  <a:extLst>
                    <a:ext uri="{A12FA001-AC4F-418D-AE19-62706E023703}">
                      <ahyp:hlinkClr xmlns:ahyp="http://schemas.microsoft.com/office/drawing/2018/hyperlinkcolor" val="tx"/>
                    </a:ext>
                  </a:extLst>
                </a:hlinkClick>
              </a:rPr>
              <a:t>30</a:t>
            </a:r>
          </a:p>
        </p:txBody>
      </p:sp>
      <p:sp>
        <p:nvSpPr>
          <p:cNvPr id="59" name="New shape" title=""/>
          <p:cNvSpPr/>
          <p:nvPr/>
        </p:nvSpPr>
        <p:spPr>
          <a:xfrm>
            <a:off x="5958000" y="3838910"/>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Reasons to buy a foldable smartphone worldwide 2023</a:t>
            </a:r>
          </a:p>
        </p:txBody>
      </p:sp>
      <p:sp>
        <p:nvSpPr>
          <p:cNvPr id="60" name="New shape" title=""/>
          <p:cNvSpPr/>
          <p:nvPr/>
        </p:nvSpPr>
        <p:spPr>
          <a:xfrm>
            <a:off x="10915200" y="4009188"/>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29" action="ppaction://hlinksldjump">
                  <a:extLst>
                    <a:ext uri="{A12FA001-AC4F-418D-AE19-62706E023703}">
                      <ahyp:hlinkClr xmlns:ahyp="http://schemas.microsoft.com/office/drawing/2018/hyperlinkcolor" val="tx"/>
                    </a:ext>
                  </a:extLst>
                </a:hlinkClick>
              </a:rPr>
              <a:t>31</a:t>
            </a:r>
          </a:p>
        </p:txBody>
      </p:sp>
      <p:sp>
        <p:nvSpPr>
          <p:cNvPr id="61" name="New shape" title=""/>
          <p:cNvSpPr/>
          <p:nvPr/>
        </p:nvSpPr>
        <p:spPr>
          <a:xfrm>
            <a:off x="5958000" y="4009188"/>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Smartphone users willing to purchase a foldable worldwide 2023</a:t>
            </a:r>
          </a:p>
        </p:txBody>
      </p:sp>
      <p:sp>
        <p:nvSpPr>
          <p:cNvPr id="62" name="New shape" title=""/>
          <p:cNvSpPr/>
          <p:nvPr/>
        </p:nvSpPr>
        <p:spPr>
          <a:xfrm>
            <a:off x="10915200" y="4179466"/>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0" action="ppaction://hlinksldjump">
                  <a:extLst>
                    <a:ext uri="{A12FA001-AC4F-418D-AE19-62706E023703}">
                      <ahyp:hlinkClr xmlns:ahyp="http://schemas.microsoft.com/office/drawing/2018/hyperlinkcolor" val="tx"/>
                    </a:ext>
                  </a:extLst>
                </a:hlinkClick>
              </a:rPr>
              <a:t>32</a:t>
            </a:r>
          </a:p>
        </p:txBody>
      </p:sp>
      <p:sp>
        <p:nvSpPr>
          <p:cNvPr id="63" name="New shape" title=""/>
          <p:cNvSpPr/>
          <p:nvPr/>
        </p:nvSpPr>
        <p:spPr>
          <a:xfrm>
            <a:off x="5958000" y="4179466"/>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Foldable users willing to purchase a foldable as next device worldwide 2023</a:t>
            </a:r>
          </a:p>
        </p:txBody>
      </p:sp>
      <p:sp>
        <p:nvSpPr>
          <p:cNvPr id="64" name="New shape" title=""/>
          <p:cNvSpPr/>
          <p:nvPr/>
        </p:nvSpPr>
        <p:spPr>
          <a:xfrm>
            <a:off x="10915200" y="4349744"/>
            <a:ext cx="414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700">
                <a:solidFill>
                  <a:srgbClr val="0F2741"/>
                </a:solidFill>
                <a:latin typeface="Open Sans"/>
                <a:hlinkClick r:id="rId31" action="ppaction://hlinksldjump">
                  <a:extLst>
                    <a:ext uri="{A12FA001-AC4F-418D-AE19-62706E023703}">
                      <ahyp:hlinkClr xmlns:ahyp="http://schemas.microsoft.com/office/drawing/2018/hyperlinkcolor" val="tx"/>
                    </a:ext>
                  </a:extLst>
                </a:hlinkClick>
              </a:rPr>
              <a:t>33</a:t>
            </a:r>
          </a:p>
        </p:txBody>
      </p:sp>
      <p:sp>
        <p:nvSpPr>
          <p:cNvPr id="65" name="New shape" title=""/>
          <p:cNvSpPr/>
          <p:nvPr/>
        </p:nvSpPr>
        <p:spPr>
          <a:xfrm>
            <a:off x="5958000" y="4349744"/>
            <a:ext cx="49572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700">
                <a:solidFill>
                  <a:srgbClr val="0F2741"/>
                </a:solidFill>
                <a:latin typeface="Open Sans"/>
              </a:rPr>
              <a:t>Bar mobile phone users willing to purchase a foldable as next device worldwide 2023</a:t>
            </a:r>
          </a:p>
        </p:txBody>
      </p:sp>
    </p:spTree>
  </p:cSld>
  <p:clrMapOvr>
    <a:masterClrMapping/>
  </p:clrMapOvr>
  <p:transition/>
  <p:timing/>
</p:sld>
</file>

<file path=ppt/slides/slide2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Samsung was the leading foldable smartphone vendor in 2025, with a forecast market share of 35.4 percent. Chinese manufacturers also play a role in the foldable market, with Huawei holding 34.3 percent of the market, while Honor and Xiaomi held smaller shares.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2025</a:t>
            </a:r>
          </a:p>
          <a:p>
            <a:r>
              <a:rPr sz="600" b="1">
                <a:solidFill>
                  <a:srgbClr val="0F2741"/>
                </a:solidFill>
                <a:latin typeface="Open Sans"/>
              </a:rPr>
              <a:t>Source(s): </a:t>
            </a:r>
            <a:r>
              <a:rPr sz="600" b="0">
                <a:solidFill>
                  <a:srgbClr val="0F2741"/>
                </a:solidFill>
                <a:latin typeface="Open Sans"/>
              </a:rPr>
              <a:t>TrendForce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19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Forecast market share of leading foldable smartphone vendors worldwide in 2025</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Foldable smartphone market share forecast worldwide 2025, by vendor</a:t>
            </a:r>
          </a:p>
        </p:txBody>
      </p:sp>
    </p:spTree>
  </p:cSld>
  <p:clrMapOvr>
    <a:masterClrMapping/>
  </p:clrMapOvr>
  <p:transition/>
  <p:timing/>
</p:sld>
</file>

<file path=ppt/slides/slide2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Specifications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04</a:t>
            </a:r>
          </a:p>
        </p:txBody>
      </p:sp>
    </p:spTree>
  </p:cSld>
  <p:clrMapOvr>
    <a:masterClrMapping/>
  </p:clrMapOvr>
  <p:transition/>
  <p:timing/>
</p:sld>
</file>

<file path=ppt/slides/slide2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November 2023, the Samsung Galaxy Z Fold 5 and the Huawei Mate X5 were the most expensive foldable smartphone models on the market, both at a starting price of 1,820 U.S. dollars. The Google Pixel Fold followed closely, priced at around 1,800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as of November 2023</a:t>
            </a:r>
          </a:p>
          <a:p>
            <a:r>
              <a:rPr sz="600" b="1">
                <a:solidFill>
                  <a:srgbClr val="0F2741"/>
                </a:solidFill>
                <a:latin typeface="Open Sans"/>
              </a:rPr>
              <a:t>Source(s): </a:t>
            </a:r>
            <a:r>
              <a:rPr sz="600" b="0">
                <a:solidFill>
                  <a:srgbClr val="0F2741"/>
                </a:solidFill>
                <a:latin typeface="Open Sans"/>
              </a:rPr>
              <a:t>Omdia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foldable smartphones worldwide as of November 2023, by starting price (in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foldable smartphone models worldwide 2023, by starting price</a:t>
            </a:r>
          </a:p>
        </p:txBody>
      </p:sp>
    </p:spTree>
  </p:cSld>
  <p:clrMapOvr>
    <a:masterClrMapping/>
  </p:clrMapOvr>
  <p:transition/>
  <p:timing/>
</p:sld>
</file>

<file path=ppt/slides/slide2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leading foldable smartphone models have different main and second display sizes. For instance, the Xiaomi Mix Fold 3 had the largest main and second displays among the foldables listed, the main being over 8 inches. Its second display was 6.56-inch big.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as of November 2023</a:t>
            </a:r>
          </a:p>
          <a:p>
            <a:r>
              <a:rPr sz="600" b="1">
                <a:solidFill>
                  <a:srgbClr val="0F2741"/>
                </a:solidFill>
                <a:latin typeface="Open Sans"/>
              </a:rPr>
              <a:t>Source(s): </a:t>
            </a:r>
            <a:r>
              <a:rPr sz="600" b="0">
                <a:solidFill>
                  <a:srgbClr val="0F2741"/>
                </a:solidFill>
                <a:latin typeface="Open Sans"/>
              </a:rPr>
              <a:t>Omdia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foldable smartphones worldwide as of November 2023, by display size (in inches)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foldable smartphone models worldwide 2023, by display size</a:t>
            </a:r>
          </a:p>
        </p:txBody>
      </p:sp>
    </p:spTree>
  </p:cSld>
  <p:clrMapOvr>
    <a:masterClrMapping/>
  </p:clrMapOvr>
  <p:transition/>
  <p:timing/>
</p:sld>
</file>

<file path=ppt/slides/slide2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Among the most popular foldable smartphone models in November 2023, the Samsung Galaxy Z Fold 5 was the thickest, both when folded and unfolded. The handset had an unfolded thickness of 5.8 mm and a folded thickness of 13.4 mm.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as of November 2023</a:t>
            </a:r>
          </a:p>
          <a:p>
            <a:r>
              <a:rPr sz="600" b="1">
                <a:solidFill>
                  <a:srgbClr val="0F2741"/>
                </a:solidFill>
                <a:latin typeface="Open Sans"/>
              </a:rPr>
              <a:t>Source(s): </a:t>
            </a:r>
            <a:r>
              <a:rPr sz="600" b="0">
                <a:solidFill>
                  <a:srgbClr val="0F2741"/>
                </a:solidFill>
                <a:latin typeface="Open Sans"/>
              </a:rPr>
              <a:t>Omdia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foldable smartphones worldwide as of November 2023, by thickness (in millimeters)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foldable smartphone models worldwide 2023, by thickness</a:t>
            </a:r>
          </a:p>
        </p:txBody>
      </p:sp>
    </p:spTree>
  </p:cSld>
  <p:clrMapOvr>
    <a:masterClrMapping/>
  </p:clrMapOvr>
  <p:transition/>
  <p:timing/>
</p:sld>
</file>

<file path=ppt/slides/slide2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Among the most popular foldable smartphones in November 2023, the Honor Magic V2 and Honor Magic Vs2 had the highest battery capacity, both 5,000 mAh. By contrast, the Samsung Galaxy Z Fold 5 recorded the lowest battery capacity, at 4,400 mAh.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as of November 2023</a:t>
            </a:r>
          </a:p>
          <a:p>
            <a:r>
              <a:rPr sz="600" b="1">
                <a:solidFill>
                  <a:srgbClr val="0F2741"/>
                </a:solidFill>
                <a:latin typeface="Open Sans"/>
              </a:rPr>
              <a:t>Source(s): </a:t>
            </a:r>
            <a:r>
              <a:rPr sz="600" b="0">
                <a:solidFill>
                  <a:srgbClr val="0F2741"/>
                </a:solidFill>
                <a:latin typeface="Open Sans"/>
              </a:rPr>
              <a:t>Omdia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Leading foldable smartphones worldwide as of November 2023, by battery capacity (in mAh)</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Leading foldable smartphone models worldwide 2023, by battery capacity</a:t>
            </a:r>
          </a:p>
        </p:txBody>
      </p:sp>
    </p:spTree>
  </p:cSld>
  <p:clrMapOvr>
    <a:masterClrMapping/>
  </p:clrMapOvr>
  <p:transition/>
  <p:timing/>
</p:sld>
</file>

<file path=ppt/slides/slide2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Consumption</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05</a:t>
            </a:r>
          </a:p>
        </p:txBody>
      </p:sp>
    </p:spTree>
  </p:cSld>
  <p:clrMapOvr>
    <a:masterClrMapping/>
  </p:clrMapOvr>
  <p:transition/>
  <p:timing/>
</p:sld>
</file>

<file path=ppt/slides/slide2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2024, there were more than 9.1 billion mobile phone subscriptions worldwide, up from almost 8.9 billion the previous year. The number of subscriptions exceeded eight billion for the first time in 2019.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1993 to 2024</a:t>
            </a:r>
          </a:p>
          <a:p>
            <a:r>
              <a:rPr sz="600" b="1">
                <a:solidFill>
                  <a:srgbClr val="0F2741"/>
                </a:solidFill>
                <a:latin typeface="Open Sans"/>
              </a:rPr>
              <a:t>Source(s): </a:t>
            </a:r>
            <a:r>
              <a:rPr sz="600" b="0">
                <a:solidFill>
                  <a:srgbClr val="0F2741"/>
                </a:solidFill>
                <a:latin typeface="Open Sans"/>
              </a:rPr>
              <a:t>ITU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Number of mobile (cellular) subscriptions worldwide from 1993 to 2024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global mobile subscriptions 1993-2024</a:t>
            </a:r>
          </a:p>
        </p:txBody>
      </p:sp>
    </p:spTree>
  </p:cSld>
  <p:clrMapOvr>
    <a:masterClrMapping/>
  </p:clrMapOvr>
  <p:transition/>
  <p:timing/>
</p:sld>
</file>

<file path=ppt/slides/slide2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number of smartphone users in was forecast to continuously increase between 2024 and 2029 by in total 1.8 billion users (+42.62 percent). After the fifteenth consecutive increasing year, the smartphone user base is estimated to reach 6.1 billion users and therefore a new peak in 2029. Notably, the number of smartphone users of was continuously increasing over the past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2014 to 2029; all values are estimates</a:t>
            </a:r>
          </a:p>
          <a:p>
            <a:r>
              <a:rPr sz="600" b="1">
                <a:solidFill>
                  <a:srgbClr val="0F2741"/>
                </a:solidFill>
                <a:latin typeface="Open Sans"/>
              </a:rPr>
              <a:t>Source(s): </a:t>
            </a:r>
            <a:r>
              <a:rPr sz="600" b="0">
                <a:solidFill>
                  <a:srgbClr val="0F2741"/>
                </a:solidFill>
                <a:latin typeface="Open Sans"/>
              </a:rPr>
              <a:t>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Number of smartphone users worldwide from 2014 to 2029 (in millions)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Number of smartphone users worldwide 2014-2029</a:t>
            </a:r>
          </a:p>
        </p:txBody>
      </p:sp>
    </p:spTree>
  </p:cSld>
  <p:clrMapOvr>
    <a:masterClrMapping/>
  </p:clrMapOvr>
  <p:transition/>
  <p:timing/>
</p:sld>
</file>

<file path=ppt/slides/slide2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global smartphone penetration in was forecast to continuously increase between 2024 and 2029 by in total 20.3 percentage points. After the fifteenth consecutive increasing year, the penetration is estimated to reach 74.98 percent and therefore a new peak in 2029. Notably, the smartphone penetration of was continuously increasing over the past years.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2014 to 2029; all values are estimates</a:t>
            </a:r>
          </a:p>
          <a:p>
            <a:r>
              <a:rPr sz="600" b="1">
                <a:solidFill>
                  <a:srgbClr val="0F2741"/>
                </a:solidFill>
                <a:latin typeface="Open Sans"/>
              </a:rPr>
              <a:t>Source(s): </a:t>
            </a:r>
            <a:r>
              <a:rPr sz="600" b="0">
                <a:solidFill>
                  <a:srgbClr val="0F2741"/>
                </a:solidFill>
                <a:latin typeface="Open Sans"/>
              </a:rPr>
              <a:t>Statista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28</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Penetration rate of smartphones worldwide from 2014 to 2029</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Penetration rate of smartphones worldwide 2014-2029</a:t>
            </a:r>
          </a:p>
        </p:txBody>
      </p:sp>
    </p:spTree>
  </p:cSld>
  <p:clrMapOvr>
    <a:masterClrMapping/>
  </p:clrMapOvr>
  <p:transition/>
  <p:timing/>
</p:sld>
</file>

<file path=ppt/slides/slide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Overview</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01</a:t>
            </a:r>
          </a:p>
        </p:txBody>
      </p:sp>
    </p:spTree>
  </p:cSld>
  <p:clrMapOvr>
    <a:masterClrMapping/>
  </p:clrMapOvr>
  <p:transition/>
  <p:timing/>
</p:sld>
</file>

<file path=ppt/slides/slide30.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As of 2023, North America has the highest smartphone adoption rate with 84 percent of total mobile connections. North America is expected to see its smartphone adoption rate increase to 89 percent by 2030, with regions like Eurasia and Asia Pacific forecast to register larger growth.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2021 to 2023</a:t>
            </a:r>
          </a:p>
          <a:p>
            <a:r>
              <a:rPr sz="600" b="1">
                <a:solidFill>
                  <a:srgbClr val="0F2741"/>
                </a:solidFill>
                <a:latin typeface="Open Sans"/>
              </a:rPr>
              <a:t>Source(s): </a:t>
            </a:r>
            <a:r>
              <a:rPr sz="600" b="0">
                <a:solidFill>
                  <a:srgbClr val="0F2741"/>
                </a:solidFill>
                <a:latin typeface="Open Sans"/>
              </a:rPr>
              <a:t>GSMA ; GSMA Intelligence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29</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Smartphone adoption rate worldwide in selected years from 2021 to 2030, by region</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smartphone adoption rate 2021-2030, by region</a:t>
            </a:r>
          </a:p>
        </p:txBody>
      </p:sp>
    </p:spTree>
  </p:cSld>
  <p:clrMapOvr>
    <a:masterClrMapping/>
  </p:clrMapOvr>
  <p:transition/>
  <p:timing/>
</p:sld>
</file>

<file path=ppt/slides/slide31.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According to a survey conducted in 2023, cheaper prices were the main reason why consumers would buy a foldable smartphone. Furthermore, 15 percent of respondents stated that a more durable screen and no display crease would play a role in the choice of purchasing such phones.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2023; 813 respondents</a:t>
            </a:r>
          </a:p>
          <a:p>
            <a:r>
              <a:rPr sz="600" b="1">
                <a:solidFill>
                  <a:srgbClr val="0F2741"/>
                </a:solidFill>
                <a:latin typeface="Open Sans"/>
              </a:rPr>
              <a:t>Source(s): </a:t>
            </a:r>
            <a:r>
              <a:rPr sz="600" b="0">
                <a:solidFill>
                  <a:srgbClr val="0F2741"/>
                </a:solidFill>
                <a:latin typeface="Open Sans"/>
              </a:rPr>
              <a:t>Android Authority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30</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What would make you buy a foldable phone?</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Reasons to buy a foldable smartphone worldwide 2023</a:t>
            </a:r>
          </a:p>
        </p:txBody>
      </p:sp>
    </p:spTree>
  </p:cSld>
  <p:clrMapOvr>
    <a:masterClrMapping/>
  </p:clrMapOvr>
  <p:transition/>
  <p:timing/>
</p:sld>
</file>

<file path=ppt/slides/slide32.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During a 2023 survey conducted in the United States, China, and South Korea, it was found that 55 percent of smartphone users were willing to buy a foldable smartphone as their next device. By contrast, only 28 percent of interviewees claimed the opposite.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South Korea, United States; 2015 to 2023; 1,000 respondents</a:t>
            </a:r>
          </a:p>
          <a:p>
            <a:r>
              <a:rPr sz="600" b="1">
                <a:solidFill>
                  <a:srgbClr val="0F2741"/>
                </a:solidFill>
                <a:latin typeface="Open Sans"/>
              </a:rPr>
              <a:t>Source(s): </a:t>
            </a:r>
            <a:r>
              <a:rPr sz="600" b="0">
                <a:solidFill>
                  <a:srgbClr val="0F2741"/>
                </a:solidFill>
                <a:latin typeface="Open Sans"/>
              </a:rPr>
              <a:t>Counterpoint Research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31</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smartphone users willing to purchase a foldable smartphone as next device in the U.S., China, and South Korea in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Smartphone users willing to purchase a foldable worldwide 2023</a:t>
            </a:r>
          </a:p>
        </p:txBody>
      </p:sp>
    </p:spTree>
  </p:cSld>
  <p:clrMapOvr>
    <a:masterClrMapping/>
  </p:clrMapOvr>
  <p:transition/>
  <p:timing/>
</p:sld>
</file>

<file path=ppt/slides/slide33.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During a 2023 survey conducted in the United States, China, and South Korea, 80 percent of respondents already using a foldable stated they would purchase another foldable as their next device. On the contrary, only ten percent said they would not.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South Korea, United States; 2015 to 2023; 1,000 respondents</a:t>
            </a:r>
          </a:p>
          <a:p>
            <a:r>
              <a:rPr sz="600" b="1">
                <a:solidFill>
                  <a:srgbClr val="0F2741"/>
                </a:solidFill>
                <a:latin typeface="Open Sans"/>
              </a:rPr>
              <a:t>Source(s): </a:t>
            </a:r>
            <a:r>
              <a:rPr sz="600" b="0">
                <a:solidFill>
                  <a:srgbClr val="0F2741"/>
                </a:solidFill>
                <a:latin typeface="Open Sans"/>
              </a:rPr>
              <a:t>Counterpoint Research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32</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foldable users willing to purchase a foldable smartphone as next device in the U.S., China, and South Korea in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Foldable users willing to purchase a foldable as next device worldwide 2023</a:t>
            </a:r>
          </a:p>
        </p:txBody>
      </p:sp>
    </p:spTree>
  </p:cSld>
  <p:clrMapOvr>
    <a:masterClrMapping/>
  </p:clrMapOvr>
  <p:transition/>
  <p:timing/>
</p:sld>
</file>

<file path=ppt/slides/slide3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During a 2023 survey conducted in the United States, China, and South Korea, it was found that more than half of respondents using bar mobile phones would be willing to purchase a foldable smartphone as their next device.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China, South Korea, United States; 2015 to 2023; 1,000 respondents</a:t>
            </a:r>
          </a:p>
          <a:p>
            <a:r>
              <a:rPr sz="600" b="1">
                <a:solidFill>
                  <a:srgbClr val="0F2741"/>
                </a:solidFill>
                <a:latin typeface="Open Sans"/>
              </a:rPr>
              <a:t>Source(s): </a:t>
            </a:r>
            <a:r>
              <a:rPr sz="600" b="0">
                <a:solidFill>
                  <a:srgbClr val="0F2741"/>
                </a:solidFill>
                <a:latin typeface="Open Sans"/>
              </a:rPr>
              <a:t>Counterpoint Research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Share of bar mobile phone users willing to purchase a foldable smartphone as next device in the U.S., China, and South Korea in 2023</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Bar mobile phone users willing to purchase a foldable as next device worldwide 2023</a:t>
            </a:r>
          </a:p>
        </p:txBody>
      </p:sp>
    </p:spTree>
  </p:cSld>
  <p:clrMapOvr>
    <a:masterClrMapping/>
  </p:clrMapOvr>
  <p:transition/>
  <p:timing/>
</p:sld>
</file>

<file path=ppt/slides/slide3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6"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5"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4"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Sources</a:t>
            </a:r>
          </a:p>
        </p:txBody>
      </p:sp>
      <p:sp>
        <p:nvSpPr>
          <p:cNvPr id="3"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34</a:t>
            </a:r>
          </a:p>
        </p:txBody>
      </p:sp>
      <p:sp>
        <p:nvSpPr>
          <p:cNvPr id="7" name="New shape" title=""/>
          <p:cNvSpPr/>
          <p:nvPr/>
        </p:nvSpPr>
        <p:spPr>
          <a:xfrm>
            <a:off x="496800" y="1882800"/>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Android Authority</a:t>
            </a:r>
          </a:p>
        </p:txBody>
      </p:sp>
      <p:sp>
        <p:nvSpPr>
          <p:cNvPr id="8" name="New shape" title=""/>
          <p:cNvSpPr/>
          <p:nvPr/>
        </p:nvSpPr>
        <p:spPr>
          <a:xfrm>
            <a:off x="496800" y="2052743"/>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Counterpoint Research</a:t>
            </a:r>
          </a:p>
        </p:txBody>
      </p:sp>
      <p:sp>
        <p:nvSpPr>
          <p:cNvPr id="9" name="New shape" title=""/>
          <p:cNvSpPr/>
          <p:nvPr/>
        </p:nvSpPr>
        <p:spPr>
          <a:xfrm>
            <a:off x="496800" y="222268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Gartner</a:t>
            </a:r>
          </a:p>
        </p:txBody>
      </p:sp>
      <p:sp>
        <p:nvSpPr>
          <p:cNvPr id="10" name="New shape" title=""/>
          <p:cNvSpPr/>
          <p:nvPr/>
        </p:nvSpPr>
        <p:spPr>
          <a:xfrm>
            <a:off x="496800" y="239262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GSMA </a:t>
            </a:r>
          </a:p>
        </p:txBody>
      </p:sp>
      <p:sp>
        <p:nvSpPr>
          <p:cNvPr id="11" name="New shape" title=""/>
          <p:cNvSpPr/>
          <p:nvPr/>
        </p:nvSpPr>
        <p:spPr>
          <a:xfrm>
            <a:off x="496800" y="256257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GSMA Intelligence</a:t>
            </a:r>
          </a:p>
        </p:txBody>
      </p:sp>
      <p:sp>
        <p:nvSpPr>
          <p:cNvPr id="12" name="New shape" title=""/>
          <p:cNvSpPr/>
          <p:nvPr/>
        </p:nvSpPr>
        <p:spPr>
          <a:xfrm>
            <a:off x="496800" y="2732516"/>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IDC</a:t>
            </a:r>
          </a:p>
        </p:txBody>
      </p:sp>
      <p:sp>
        <p:nvSpPr>
          <p:cNvPr id="13" name="New shape" title=""/>
          <p:cNvSpPr/>
          <p:nvPr/>
        </p:nvSpPr>
        <p:spPr>
          <a:xfrm>
            <a:off x="496800" y="2902459"/>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ITU</a:t>
            </a:r>
          </a:p>
        </p:txBody>
      </p:sp>
      <p:sp>
        <p:nvSpPr>
          <p:cNvPr id="14" name="New shape" title=""/>
          <p:cNvSpPr/>
          <p:nvPr/>
        </p:nvSpPr>
        <p:spPr>
          <a:xfrm>
            <a:off x="496800" y="3072402"/>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Omdia</a:t>
            </a:r>
          </a:p>
        </p:txBody>
      </p:sp>
      <p:sp>
        <p:nvSpPr>
          <p:cNvPr id="15" name="New shape" title=""/>
          <p:cNvSpPr/>
          <p:nvPr/>
        </p:nvSpPr>
        <p:spPr>
          <a:xfrm>
            <a:off x="496800" y="3242345"/>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a:t>
            </a:r>
          </a:p>
        </p:txBody>
      </p:sp>
      <p:sp>
        <p:nvSpPr>
          <p:cNvPr id="16" name="New shape" title=""/>
          <p:cNvSpPr/>
          <p:nvPr/>
        </p:nvSpPr>
        <p:spPr>
          <a:xfrm>
            <a:off x="496800" y="3412288"/>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Statista Consumer Market Insights</a:t>
            </a:r>
          </a:p>
        </p:txBody>
      </p:sp>
      <p:sp>
        <p:nvSpPr>
          <p:cNvPr id="17" name="New shape" title=""/>
          <p:cNvSpPr/>
          <p:nvPr/>
        </p:nvSpPr>
        <p:spPr>
          <a:xfrm>
            <a:off x="496800" y="3582231"/>
            <a:ext cx="5598000" cy="2400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l">
              <a:spcAft>
                <a:spcPct val="20000"/>
              </a:spcAft>
            </a:pPr>
            <a:r>
              <a:rPr sz="900">
                <a:solidFill>
                  <a:srgbClr val="0F2741"/>
                </a:solidFill>
                <a:latin typeface="Open Sans"/>
              </a:rPr>
              <a:t>TrendForce</a:t>
            </a:r>
          </a:p>
        </p:txBody>
      </p:sp>
    </p:spTree>
  </p:cSld>
  <p:clrMapOvr>
    <a:masterClrMapping/>
  </p:clrMapOvr>
  <p:transition/>
  <p:timing/>
</p:sld>
</file>

<file path=ppt/slides/slide4.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The revenue in the consumer electronics market worldwide was modeled to stand at 976.02 billion U.S. dollars in 2024. Between 2018 and 2024, the revenue rose by 98.73 billion U.S. dollars, though the increase followed an uneven trajectory rather than a consistent upward trend. The revenue will steadily rise by 177.68 billion U.S. dollars over the period from 2024 to 2030, reflecting a clear upward trend.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2018 to 2030</a:t>
            </a:r>
          </a:p>
          <a:p>
            <a:r>
              <a:rPr sz="600" b="1">
                <a:solidFill>
                  <a:srgbClr val="0F2741"/>
                </a:solidFill>
                <a:latin typeface="Open Sans"/>
              </a:rPr>
              <a:t>Source(s): </a:t>
            </a:r>
            <a:r>
              <a:rPr sz="600" b="0">
                <a:solidFill>
                  <a:srgbClr val="0F2741"/>
                </a:solidFill>
                <a:latin typeface="Open Sans"/>
              </a:rPr>
              <a:t>Statista; Statista Consumer Market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3</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in the consumer electronics market worldwide from 2018 to 2030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Revenue in the consumer electronics market worldwide 2018-2030</a:t>
            </a:r>
          </a:p>
        </p:txBody>
      </p:sp>
    </p:spTree>
  </p:cSld>
  <p:clrMapOvr>
    <a:masterClrMapping/>
  </p:clrMapOvr>
  <p:transition/>
  <p:timing/>
</p:sld>
</file>

<file path=ppt/slides/slide5.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2025, the global telephony segment was estimated to generate approximately 504.08 billion U.S. dollars in revenue, making it the largest segment of the consumer electronics market. In comparison, the global drone market revenue was projected at around 4.37 billion U.S. dollars that year.Find other insights concerning similar markets and segments, such as a ranking of subsegments in Mexico regarding revenue in the segment Telephony and a ranking by country regarding average price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Jan 1st to Dec 31st 2025</a:t>
            </a:r>
          </a:p>
          <a:p>
            <a:r>
              <a:rPr sz="600" b="1">
                <a:solidFill>
                  <a:srgbClr val="0F2741"/>
                </a:solidFill>
                <a:latin typeface="Open Sans"/>
              </a:rPr>
              <a:t>Source(s): </a:t>
            </a:r>
            <a:r>
              <a:rPr sz="600" b="0">
                <a:solidFill>
                  <a:srgbClr val="0F2741"/>
                </a:solidFill>
                <a:latin typeface="Open Sans"/>
              </a:rPr>
              <a:t>Statista; Statista Consumer Market Insights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4</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Revenue of the global consumer electronics market in 2025, by segment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Consumer electronics market revenue worldwide 2025, by segment</a:t>
            </a:r>
          </a:p>
        </p:txBody>
      </p:sp>
    </p:spTree>
  </p:cSld>
  <p:clrMapOvr>
    <a:masterClrMapping/>
  </p:clrMapOvr>
  <p:transition/>
  <p:timing/>
</p:sld>
</file>

<file path=ppt/slides/slide6.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Between 2011 and 2023, the global smartphone market revenue generally increased. In 2022 and 2023, the smartphone market worldwide experienced a decrease, with its size going from over 448 billion U.S. dollars to around 412 billion U.S. dollars.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2011 to 2023</a:t>
            </a:r>
          </a:p>
          <a:p>
            <a:r>
              <a:rPr sz="600" b="1">
                <a:solidFill>
                  <a:srgbClr val="0F2741"/>
                </a:solidFill>
                <a:latin typeface="Open Sans"/>
              </a:rPr>
              <a:t>Source(s): </a:t>
            </a:r>
            <a:r>
              <a:rPr sz="600" b="0">
                <a:solidFill>
                  <a:srgbClr val="0F2741"/>
                </a:solidFill>
                <a:latin typeface="Open Sans"/>
              </a:rPr>
              <a:t>Counterpoint Research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5</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Smartphone revenues worldwide from 2011 to 2023 (in billion U.S. dollars)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Smartphone revenues worldwide 2011-2023</a:t>
            </a:r>
          </a:p>
        </p:txBody>
      </p:sp>
    </p:spTree>
  </p:cSld>
  <p:clrMapOvr>
    <a:masterClrMapping/>
  </p:clrMapOvr>
  <p:transition/>
  <p:timing/>
</p:sld>
</file>

<file path=ppt/slides/slide7.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In 2024, the total amount of smartphone shipments reached 1.2 billion units worldwide, an increase  Global smartphone shipments worldwide The global smartphone market saw an exceptional growth from 2009, when 173 million smartphones were shipped worldwide to 2016 when smartphone shipments amounted to 1.47 billion. Much of this increase can be attributed to the iPhone release in 2007. With its consumer-friendly design, Apple introduced multimedia functions to [...]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2009 to 2024</a:t>
            </a:r>
          </a:p>
          <a:p>
            <a:r>
              <a:rPr sz="600" b="1">
                <a:solidFill>
                  <a:srgbClr val="0F2741"/>
                </a:solidFill>
                <a:latin typeface="Open Sans"/>
              </a:rPr>
              <a:t>Source(s): </a:t>
            </a:r>
            <a:r>
              <a:rPr sz="600" b="0">
                <a:solidFill>
                  <a:srgbClr val="0F2741"/>
                </a:solidFill>
                <a:latin typeface="Open Sans"/>
              </a:rPr>
              <a:t>IDC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6</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2500">
                <a:solidFill>
                  <a:srgbClr val="0F2741"/>
                </a:solidFill>
                <a:latin typeface="Open Sans Light"/>
              </a:rPr>
              <a:t>Global smartphone shipments from 2009 to 2024 (in million units)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smartphone unit shipments 2009-2024</a:t>
            </a:r>
          </a:p>
        </p:txBody>
      </p:sp>
    </p:spTree>
  </p:cSld>
  <p:clrMapOvr>
    <a:masterClrMapping/>
  </p:clrMapOvr>
  <p:transition/>
  <p:timing/>
</p:sld>
</file>

<file path=ppt/slides/slide8.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10" name="New shape" title=""/>
          <p:cNvSpPr/>
          <p:nvPr/>
        </p:nvSpPr>
        <p:spPr>
          <a:xfrm>
            <a:off x="500400" y="6228000"/>
            <a:ext cx="50400" cy="2340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9" name="New shape" title=""/>
          <p:cNvSpPr/>
          <p:nvPr/>
        </p:nvSpPr>
        <p:spPr>
          <a:xfrm>
            <a:off x="10447200" y="6228000"/>
            <a:ext cx="1170000" cy="237600"/>
          </a:xfrm>
          <a:prstGeom prst="rect">
            <a:avLst/>
          </a:prstGeom>
          <a:blipFill>
            <a:blip r:embed="rId3"/>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8" name="New shape" title=""/>
          <p:cNvSpPr/>
          <p:nvPr/>
        </p:nvSpPr>
        <p:spPr>
          <a:xfrm>
            <a:off x="-7200" y="-7200"/>
            <a:ext cx="12211200" cy="54000"/>
          </a:xfrm>
          <a:prstGeom prst="rect">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586800" y="6224400"/>
            <a:ext cx="9576000" cy="527538"/>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r>
              <a:rPr sz="600" b="1">
                <a:solidFill>
                  <a:srgbClr val="0F2741"/>
                </a:solidFill>
                <a:latin typeface="Open Sans"/>
              </a:rPr>
              <a:t>Description: </a:t>
            </a:r>
            <a:r>
              <a:rPr sz="600" b="0">
                <a:solidFill>
                  <a:srgbClr val="0F2741"/>
                </a:solidFill>
                <a:latin typeface="Open Sans"/>
              </a:rPr>
              <a:t>Smartphone shipments increased from the third quarter of 2023 to the fourth quarter of 2024. Moreover, at about 331.7 million units, this number was an increase also compared to the around 316 million unit shipments recorded in the third quarter of 2024. </a:t>
            </a:r>
            <a:r>
              <a:rPr sz="600" b="0">
                <a:solidFill>
                  <a:srgbClr val="0F2741"/>
                </a:solidFill>
                <a:latin typeface="Open Sans"/>
                <a:hlinkClick r:id="rId5">
                  <a:extLst>
                    <a:ext uri="{A12FA001-AC4F-418D-AE19-62706E023703}">
                      <ahyp:hlinkClr xmlns:ahyp="http://schemas.microsoft.com/office/drawing/2018/hyperlinkcolor" val="tx"/>
                    </a:ext>
                  </a:extLst>
                </a:hlinkClick>
              </a:rPr>
              <a:t>Read more</a:t>
            </a:r>
          </a:p>
          <a:p>
            <a:r>
              <a:rPr sz="600" b="1">
                <a:solidFill>
                  <a:srgbClr val="0F2741"/>
                </a:solidFill>
                <a:latin typeface="Open Sans"/>
              </a:rPr>
              <a:t>Note(s): </a:t>
            </a:r>
            <a:r>
              <a:rPr sz="600" b="0">
                <a:solidFill>
                  <a:srgbClr val="0F2741"/>
                </a:solidFill>
                <a:latin typeface="Open Sans"/>
              </a:rPr>
              <a:t>Worldwide; 4th quarter 2009 to 4th quarter 2024</a:t>
            </a:r>
          </a:p>
          <a:p>
            <a:r>
              <a:rPr sz="600" b="1">
                <a:solidFill>
                  <a:srgbClr val="0F2741"/>
                </a:solidFill>
                <a:latin typeface="Open Sans"/>
              </a:rPr>
              <a:t>Source(s): </a:t>
            </a:r>
            <a:r>
              <a:rPr sz="600" b="0">
                <a:solidFill>
                  <a:srgbClr val="0F2741"/>
                </a:solidFill>
                <a:latin typeface="Open Sans"/>
              </a:rPr>
              <a:t>IDC </a:t>
            </a:r>
          </a:p>
        </p:txBody>
      </p:sp>
      <p:sp>
        <p:nvSpPr>
          <p:cNvPr id="3" name="New shape" title=""/>
          <p:cNvSpPr/>
          <p:nvPr/>
        </p:nvSpPr>
        <p:spPr>
          <a:xfrm>
            <a:off x="885600" y="6220800"/>
            <a:ext cx="8035199" cy="280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endParaRPr sz="600">
              <a:solidFill>
                <a:srgbClr val="455F7C"/>
              </a:solidFill>
              <a:latin typeface="Open Sans"/>
            </a:endParaRPr>
          </a:p>
        </p:txBody>
      </p:sp>
      <p:graphicFrame>
        <p:nvGraphicFramePr>
          <p:cNvPr id="4" name="ChartObject" title=""/>
          <p:cNvGraphicFramePr/>
          <p:nvPr/>
        </p:nvGraphicFramePr>
        <p:xfrm>
          <a:off x="586800" y="1882800"/>
          <a:ext cx="11016000" cy="4148550"/>
        </p:xfrm>
        <a:graphic>
          <a:graphicData uri="http://schemas.openxmlformats.org/drawingml/2006/chart">
            <c:chart xmlns:c="http://schemas.openxmlformats.org/drawingml/2006/chart" r:id="rId6"/>
          </a:graphicData>
        </a:graphic>
      </p:graphicFrame>
      <p:sp>
        <p:nvSpPr>
          <p:cNvPr id="5" name="New shape" title=""/>
          <p:cNvSpPr/>
          <p:nvPr/>
        </p:nvSpPr>
        <p:spPr>
          <a:xfrm>
            <a:off x="-90000" y="6224400"/>
            <a:ext cx="662400" cy="277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lstStyle/>
          <a:p>
            <a:pPr algn="r">
              <a:spcAft>
                <a:spcPct val="20000"/>
              </a:spcAft>
            </a:pPr>
            <a:r>
              <a:rPr sz="600" b="1">
                <a:solidFill>
                  <a:srgbClr val="455F7C"/>
                </a:solidFill>
                <a:latin typeface="Open Sans"/>
              </a:rPr>
              <a:t>7</a:t>
            </a:r>
          </a:p>
        </p:txBody>
      </p:sp>
      <p:sp>
        <p:nvSpPr>
          <p:cNvPr id="6" name="New shape" title=""/>
          <p:cNvSpPr/>
          <p:nvPr/>
        </p:nvSpPr>
        <p:spPr>
          <a:xfrm>
            <a:off x="496800" y="424800"/>
            <a:ext cx="11196000" cy="7848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lnSpcReduction="20000"/>
          </a:bodyPr>
          <a:lstStyle/>
          <a:p>
            <a:pPr algn="l">
              <a:lnSpc>
                <a:spcPct val="100000"/>
              </a:lnSpc>
              <a:spcAft>
                <a:spcPct val="20000"/>
              </a:spcAft>
            </a:pPr>
            <a:r>
              <a:rPr sz="2500">
                <a:solidFill>
                  <a:srgbClr val="0F2741"/>
                </a:solidFill>
                <a:latin typeface="Open Sans Light"/>
              </a:rPr>
              <a:t>Smartphone shipments worldwide from 4th quarter 2009 to 4th quarter 2024 (in million units)</a:t>
            </a:r>
          </a:p>
        </p:txBody>
      </p:sp>
      <p:sp>
        <p:nvSpPr>
          <p:cNvPr id="7" name="New shape" title=""/>
          <p:cNvSpPr/>
          <p:nvPr/>
        </p:nvSpPr>
        <p:spPr>
          <a:xfrm>
            <a:off x="496800" y="1260000"/>
            <a:ext cx="11196000" cy="3132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1100">
                <a:solidFill>
                  <a:srgbClr val="455F7C"/>
                </a:solidFill>
                <a:latin typeface="Open Sans"/>
              </a:rPr>
              <a:t>Global smartphone shipments by quarter 2009-2024</a:t>
            </a:r>
          </a:p>
        </p:txBody>
      </p:sp>
    </p:spTree>
  </p:cSld>
  <p:clrMapOvr>
    <a:masterClrMapping/>
  </p:clrMapOvr>
  <p:transition/>
  <p:timing/>
</p:sld>
</file>

<file path=ppt/slides/slide9.xml><?xml version="1.0" encoding="utf-8"?>
<p:sld xmlns:a="http://schemas.openxmlformats.org/drawingml/2006/main" xmlns:r="http://schemas.openxmlformats.org/officeDocument/2006/relationships" xmlns:m="http://schemas.openxmlformats.org/officeDocument/2006/math" xmlns:w="http://schemas.openxmlformats.org/wordprocessingml/2006/main" xmlns:wp="http://schemas.openxmlformats.org/drawingml/2006/wordprocessingDrawing" xmlns:a14="http://schemas.microsoft.com/office/drawing/2010/main" xmlns:mc="http://schemas.openxmlformats.org/markup-compatibility/2006" xmlns:p14="http://schemas.microsoft.com/office/powerpoint/2010/main" xmlns:p15="http://schemas.microsoft.com/office/powerpoint/2012/main" xmlns:p159="http://schemas.microsoft.com/office/powerpoint/2015/09/main" xmlns:p="http://schemas.openxmlformats.org/presentationml/2006/main">
  <p:cSld name="">
    <p:spTree>
      <p:nvGrpSpPr>
        <p:cNvPr id="1" name="" title=""/>
        <p:cNvGrpSpPr/>
        <p:nvPr/>
      </p:nvGrpSpPr>
      <p:grpSpPr>
        <a:xfrm>
          <a:off x="0" y="0"/>
          <a:ext cx="0" cy="0"/>
        </a:xfrm>
      </p:grpSpPr>
      <p:sp>
        <p:nvSpPr>
          <p:cNvPr id="4" name="New shape" title=""/>
          <p:cNvSpPr/>
          <p:nvPr/>
        </p:nvSpPr>
        <p:spPr>
          <a:xfrm>
            <a:off x="7416000" y="-10800"/>
            <a:ext cx="4784400" cy="6879600"/>
          </a:xfrm>
          <a:prstGeom prst="rect">
            <a:avLst/>
          </a:prstGeom>
          <a:blipFill>
            <a:blip r:embed="rId2"/>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p>
        </p:txBody>
      </p:sp>
      <p:sp>
        <p:nvSpPr>
          <p:cNvPr id="2" name="New shape" title=""/>
          <p:cNvSpPr/>
          <p:nvPr/>
        </p:nvSpPr>
        <p:spPr>
          <a:xfrm>
            <a:off x="496800" y="2077200"/>
            <a:ext cx="7020000" cy="1263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t">
            <a:normAutofit/>
          </a:bodyPr>
          <a:lstStyle/>
          <a:p>
            <a:pPr algn="l">
              <a:lnSpc>
                <a:spcPct val="100000"/>
              </a:lnSpc>
              <a:spcAft>
                <a:spcPct val="20000"/>
              </a:spcAft>
            </a:pPr>
            <a:r>
              <a:rPr sz="3800">
                <a:solidFill>
                  <a:srgbClr val="0F2741"/>
                </a:solidFill>
                <a:latin typeface="Open Sans Light"/>
              </a:rPr>
              <a:t>Foldables</a:t>
            </a:r>
          </a:p>
        </p:txBody>
      </p:sp>
      <p:sp>
        <p:nvSpPr>
          <p:cNvPr id="3" name="New shape" title=""/>
          <p:cNvSpPr/>
          <p:nvPr/>
        </p:nvSpPr>
        <p:spPr>
          <a:xfrm>
            <a:off x="507600" y="1645200"/>
            <a:ext cx="7020000" cy="3096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90000" tIns="46800" rIns="90000" bIns="46800" rtlCol="0" anchor="b">
            <a:normAutofit/>
          </a:bodyPr>
          <a:lstStyle/>
          <a:p>
            <a:pPr algn="l">
              <a:lnSpc>
                <a:spcPct val="100000"/>
              </a:lnSpc>
              <a:spcAft>
                <a:spcPct val="20000"/>
              </a:spcAft>
            </a:pPr>
            <a:r>
              <a:rPr sz="1400" b="1">
                <a:solidFill>
                  <a:srgbClr val="0077D5"/>
                </a:solidFill>
                <a:latin typeface="Open Sans"/>
              </a:rPr>
              <a:t>CHAPTER 02</a:t>
            </a:r>
          </a:p>
        </p:txBody>
      </p:sp>
    </p:spTree>
  </p:cSld>
  <p:clrMapOvr>
    <a:masterClrMapping/>
  </p:clrMapOvr>
  <p:transition/>
  <p:timing/>
</p:sld>
</file>

<file path=ppt/tags/tag1.xml><?xml version="1.0" encoding="utf-8"?>
<p:tagLst xmlns:p="http://schemas.openxmlformats.org/presentationml/2006/main">
  <p:tag name="AS_NET" val="4.0.30319.42000"/>
  <p:tag name="AS_OS" val="Microsoft Windows NT 6.2.9200.0"/>
  <p:tag name="AS_RELEASE_DATE" val="2022.07.14"/>
  <p:tag name="AS_TITLE" val="Aspose.Slides for .NET 4.0 Client Profile"/>
  <p:tag name="AS_VERSION" val="22.7"/>
</p:tagLst>
</file>

<file path=ppt/theme/theme1.xml><?xml version="1.0" encoding="utf-8"?>
<a:theme xmlns:r="http://schemas.openxmlformats.org/officeDocument/2006/relationships"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Arial"/>
        <a:cs typeface="Arial"/>
        <a:font script="Jpan" typeface="ＭＳ%20Ｐゴシック"/>
        <a:font script="Hang" typeface="맑은%20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Arial"/>
        <a:cs typeface="Arial"/>
        <a:font script="Jpan" typeface="ＭＳ%20Ｐゴシック"/>
        <a:font script="Hang" typeface="맑은%20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vt="http://schemas.openxmlformats.org/officeDocument/2006/docPropsVTypes" xmlns="http://schemas.openxmlformats.org/officeDocument/2006/extended-properties">
  <Company/>
  <PresentationFormat>On-screen Show (4:3)</PresentationFormat>
  <Paragraphs>248</Paragraphs>
  <Slides>35</Slides>
  <Notes>0</Notes>
  <TotalTime>1</TotalTime>
  <HiddenSlides>0</HiddenSlides>
  <MMClips>0</MMClips>
  <ScaleCrop>0</ScaleCrop>
  <HeadingPairs>
    <vt:vector baseType="variant" size="6">
      <vt:variant>
        <vt:lpstr>Fonts used</vt:lpstr>
      </vt:variant>
      <vt:variant>
        <vt:i4>4</vt:i4>
      </vt:variant>
      <vt:variant>
        <vt:lpstr>Theme</vt:lpstr>
      </vt:variant>
      <vt:variant>
        <vt:i4>1</vt:i4>
      </vt:variant>
      <vt:variant>
        <vt:lpstr>Slide Titles</vt:lpstr>
      </vt:variant>
      <vt:variant>
        <vt:i4>35</vt:i4>
      </vt:variant>
    </vt:vector>
  </HeadingPairs>
  <TitlesOfParts>
    <vt:vector baseType="lpstr" size="40">
      <vt:lpstr>Arial</vt:lpstr>
      <vt:lpstr>Calibri</vt:lpstr>
      <vt:lpstr>Open Sans</vt:lpstr>
      <vt:lpstr>Open Sans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0</LinksUpToDate>
  <SharedDoc>0</SharedDoc>
  <HyperlinksChanged>0</HyperlinksChanged>
  <Application>Aspose.Slides for .NET</Application>
  <AppVersion>22.0700</AppVers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cp:revision>1</cp:revision>
  <cp:lastPrinted>2025-09-19T16:25:10.989</cp:lastPrinted>
  <dcterms:created xsi:type="dcterms:W3CDTF">2025-09-19T14:25:10Z</dcterms:created>
  <dcterms:modified xsi:type="dcterms:W3CDTF">2025-09-19T14:25:12Z</dcterms:modified>
</cp:coreProperties>
</file>