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6" r:id="rId3"/>
    <p:sldId id="287" r:id="rId4"/>
    <p:sldId id="288" r:id="rId5"/>
    <p:sldId id="290" r:id="rId6"/>
    <p:sldId id="289" r:id="rId7"/>
    <p:sldId id="291" r:id="rId8"/>
    <p:sldId id="292" r:id="rId9"/>
    <p:sldId id="294" r:id="rId10"/>
    <p:sldId id="293" r:id="rId11"/>
    <p:sldId id="313" r:id="rId12"/>
    <p:sldId id="295" r:id="rId13"/>
    <p:sldId id="296" r:id="rId14"/>
    <p:sldId id="297" r:id="rId15"/>
    <p:sldId id="299" r:id="rId16"/>
    <p:sldId id="300" r:id="rId17"/>
    <p:sldId id="30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E9F"/>
    <a:srgbClr val="B0252A"/>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28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2019/3/22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t>2019/3/22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t>2019/3/22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2019/3/22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5000" contrast="-60000"/>
                    </a14:imgEffect>
                  </a14:imgLayer>
                </a14:imgProps>
              </a:ext>
              <a:ext uri="{28A0092B-C50C-407E-A947-70E740481C1C}">
                <a14:useLocalDpi xmlns:a14="http://schemas.microsoft.com/office/drawing/2010/main" val="0"/>
              </a:ext>
            </a:extLst>
          </a:blip>
          <a:stretch>
            <a:fillRect/>
          </a:stretch>
        </p:blipFill>
        <p:spPr>
          <a:xfrm>
            <a:off x="5018918" y="1163969"/>
            <a:ext cx="2160000" cy="2160000"/>
          </a:xfrm>
          <a:prstGeom prst="rect">
            <a:avLst/>
          </a:prstGeom>
        </p:spPr>
      </p:pic>
      <p:cxnSp>
        <p:nvCxnSpPr>
          <p:cNvPr id="12" name="直接连接符 11"/>
          <p:cNvCxnSpPr/>
          <p:nvPr/>
        </p:nvCxnSpPr>
        <p:spPr>
          <a:xfrm>
            <a:off x="1792755" y="3715786"/>
            <a:ext cx="8517075"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840380" y="3811036"/>
            <a:ext cx="8517075" cy="584775"/>
          </a:xfrm>
          <a:prstGeom prst="rect">
            <a:avLst/>
          </a:prstGeom>
        </p:spPr>
        <p:txBody>
          <a:bodyPr wrap="none">
            <a:spAutoFit/>
          </a:bodyPr>
          <a:lstStyle/>
          <a:p>
            <a:r>
              <a:rPr kumimoji="1" lang="zh-CN" altLang="en-US" sz="3200" b="1" dirty="0" smtClean="0">
                <a:solidFill>
                  <a:srgbClr val="157E9F"/>
                </a:solidFill>
                <a:latin typeface="方正清刻本悦宋简体" panose="02000000000000000000" pitchFamily="2" charset="-122"/>
                <a:ea typeface="方正清刻本悦宋简体" panose="02000000000000000000" pitchFamily="2" charset="-122"/>
              </a:rPr>
              <a:t>基于</a:t>
            </a:r>
            <a:r>
              <a:rPr kumimoji="1" lang="en-US" altLang="zh-CN" sz="3200" b="1" dirty="0" smtClean="0">
                <a:solidFill>
                  <a:srgbClr val="157E9F"/>
                </a:solidFill>
                <a:latin typeface="方正清刻本悦宋简体" panose="02000000000000000000" pitchFamily="2" charset="-122"/>
                <a:ea typeface="方正清刻本悦宋简体" panose="02000000000000000000" pitchFamily="2" charset="-122"/>
              </a:rPr>
              <a:t>Node.js</a:t>
            </a:r>
            <a:r>
              <a:rPr kumimoji="1" lang="zh-CN" altLang="en-US" sz="3200" b="1" dirty="0" smtClean="0">
                <a:solidFill>
                  <a:srgbClr val="157E9F"/>
                </a:solidFill>
                <a:latin typeface="方正清刻本悦宋简体" panose="02000000000000000000" pitchFamily="2" charset="-122"/>
                <a:ea typeface="方正清刻本悦宋简体" panose="02000000000000000000" pitchFamily="2" charset="-122"/>
              </a:rPr>
              <a:t>的</a:t>
            </a:r>
            <a:r>
              <a:rPr kumimoji="1" lang="en-US" altLang="zh-CN" sz="3200" b="1" dirty="0" smtClean="0">
                <a:solidFill>
                  <a:srgbClr val="157E9F"/>
                </a:solidFill>
                <a:latin typeface="方正清刻本悦宋简体" panose="02000000000000000000" pitchFamily="2" charset="-122"/>
                <a:ea typeface="方正清刻本悦宋简体" panose="02000000000000000000" pitchFamily="2" charset="-122"/>
              </a:rPr>
              <a:t>Web</a:t>
            </a:r>
            <a:r>
              <a:rPr kumimoji="1" lang="zh-CN" altLang="en-US" sz="3200" b="1" dirty="0" smtClean="0">
                <a:solidFill>
                  <a:srgbClr val="157E9F"/>
                </a:solidFill>
                <a:latin typeface="方正清刻本悦宋简体" panose="02000000000000000000" pitchFamily="2" charset="-122"/>
                <a:ea typeface="方正清刻本悦宋简体" panose="02000000000000000000" pitchFamily="2" charset="-122"/>
              </a:rPr>
              <a:t>网</a:t>
            </a:r>
            <a:r>
              <a:rPr kumimoji="1" lang="zh-CN" altLang="en-US" sz="3200" b="1" dirty="0">
                <a:solidFill>
                  <a:srgbClr val="157E9F"/>
                </a:solidFill>
                <a:latin typeface="方正清刻本悦宋简体" panose="02000000000000000000" pitchFamily="2" charset="-122"/>
                <a:ea typeface="方正清刻本悦宋简体" panose="02000000000000000000" pitchFamily="2" charset="-122"/>
              </a:rPr>
              <a:t>管系统服务器设计和实现</a:t>
            </a:r>
          </a:p>
        </p:txBody>
      </p:sp>
      <p:sp>
        <p:nvSpPr>
          <p:cNvPr id="14" name="矩形 13"/>
          <p:cNvSpPr/>
          <p:nvPr/>
        </p:nvSpPr>
        <p:spPr>
          <a:xfrm>
            <a:off x="3774984" y="5525298"/>
            <a:ext cx="4480714" cy="400110"/>
          </a:xfrm>
          <a:prstGeom prst="rect">
            <a:avLst/>
          </a:prstGeom>
        </p:spPr>
        <p:txBody>
          <a:bodyPr wrap="none">
            <a:spAutoFit/>
          </a:bodyPr>
          <a:lstStyle/>
          <a:p>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指导教师：张</a:t>
            </a:r>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岗</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山           学生</a:t>
            </a:r>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：李星</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晨</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146055" y="-781973"/>
            <a:ext cx="2498609" cy="3223791"/>
            <a:chOff x="-50936" y="-1"/>
            <a:chExt cx="2226650"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30"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2019·03</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50936" y="545796"/>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2280285" y="4578026"/>
            <a:ext cx="7637264" cy="707886"/>
          </a:xfrm>
          <a:prstGeom prst="rect">
            <a:avLst/>
          </a:prstGeom>
        </p:spPr>
        <p:txBody>
          <a:bodyPr wrap="square">
            <a:spAutoFit/>
          </a:bodyPr>
          <a:lstStyle/>
          <a:p>
            <a:pPr algn="ctr"/>
            <a:r>
              <a:rPr lang="en-US" altLang="zh-CN" sz="2000" dirty="0">
                <a:solidFill>
                  <a:srgbClr val="157E9F"/>
                </a:solidFill>
              </a:rPr>
              <a:t>Design and Implementation of Web Network Management System Server Based on Node.js</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70" name="直接连接符 69"/>
          <p:cNvCxnSpPr/>
          <p:nvPr/>
        </p:nvCxnSpPr>
        <p:spPr>
          <a:xfrm>
            <a:off x="1802280" y="4468261"/>
            <a:ext cx="8517075"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4" name="圆角矩形 33"/>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35" name="矩形 34"/>
          <p:cNvSpPr/>
          <p:nvPr/>
        </p:nvSpPr>
        <p:spPr>
          <a:xfrm>
            <a:off x="616562" y="109554"/>
            <a:ext cx="2944172" cy="661207"/>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数据表</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6" name="组合 35"/>
          <p:cNvGrpSpPr/>
          <p:nvPr/>
        </p:nvGrpSpPr>
        <p:grpSpPr>
          <a:xfrm>
            <a:off x="3473651" y="252858"/>
            <a:ext cx="8718351" cy="484287"/>
            <a:chOff x="3473651" y="252858"/>
            <a:chExt cx="8718351" cy="484287"/>
          </a:xfrm>
        </p:grpSpPr>
        <p:sp>
          <p:nvSpPr>
            <p:cNvPr id="37" name="矩形 3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矩形 37"/>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DEVELOPMENT PLAN</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39" name="圆角矩形 38"/>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666"/>
          <a:stretch/>
        </p:blipFill>
        <p:spPr>
          <a:xfrm>
            <a:off x="3449386" y="1043501"/>
            <a:ext cx="6217128" cy="1086002"/>
          </a:xfrm>
          <a:prstGeom prst="rect">
            <a:avLst/>
          </a:prstGeom>
          <a:ln>
            <a:solidFill>
              <a:srgbClr val="157E9F"/>
            </a:solidFill>
          </a:ln>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 r="1037"/>
          <a:stretch/>
        </p:blipFill>
        <p:spPr>
          <a:xfrm>
            <a:off x="3449386" y="2221956"/>
            <a:ext cx="6231643" cy="924054"/>
          </a:xfrm>
          <a:prstGeom prst="rect">
            <a:avLst/>
          </a:prstGeom>
          <a:ln>
            <a:solidFill>
              <a:srgbClr val="157E9F"/>
            </a:solidFill>
          </a:ln>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1328"/>
          <a:stretch/>
        </p:blipFill>
        <p:spPr>
          <a:xfrm>
            <a:off x="3444622" y="3204066"/>
            <a:ext cx="6250921" cy="2191056"/>
          </a:xfrm>
          <a:prstGeom prst="rect">
            <a:avLst/>
          </a:prstGeom>
          <a:ln>
            <a:solidFill>
              <a:srgbClr val="157E9F"/>
            </a:solidFill>
          </a:ln>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r="1110"/>
          <a:stretch/>
        </p:blipFill>
        <p:spPr>
          <a:xfrm>
            <a:off x="3444622" y="5478049"/>
            <a:ext cx="6236407" cy="933580"/>
          </a:xfrm>
          <a:prstGeom prst="rect">
            <a:avLst/>
          </a:prstGeom>
          <a:ln>
            <a:solidFill>
              <a:srgbClr val="157E9F"/>
            </a:solidFill>
          </a:ln>
        </p:spPr>
      </p:pic>
      <p:sp>
        <p:nvSpPr>
          <p:cNvPr id="7" name="文本框 6"/>
          <p:cNvSpPr txBox="1"/>
          <p:nvPr/>
        </p:nvSpPr>
        <p:spPr>
          <a:xfrm>
            <a:off x="1565627" y="1309503"/>
            <a:ext cx="954107" cy="553998"/>
          </a:xfrm>
          <a:prstGeom prst="rect">
            <a:avLst/>
          </a:prstGeom>
          <a:no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account</a:t>
            </a:r>
          </a:p>
          <a:p>
            <a:r>
              <a:rPr lang="zh-CN" altLang="en-US" sz="1500" dirty="0">
                <a:solidFill>
                  <a:schemeClr val="tx1">
                    <a:lumMod val="75000"/>
                    <a:lumOff val="25000"/>
                  </a:schemeClr>
                </a:solidFill>
                <a:latin typeface="微软雅黑" pitchFamily="34" charset="-122"/>
                <a:ea typeface="微软雅黑" pitchFamily="34" charset="-122"/>
              </a:rPr>
              <a:t>账号信息</a:t>
            </a:r>
          </a:p>
        </p:txBody>
      </p:sp>
      <p:sp>
        <p:nvSpPr>
          <p:cNvPr id="8" name="文本框 7"/>
          <p:cNvSpPr txBox="1"/>
          <p:nvPr/>
        </p:nvSpPr>
        <p:spPr>
          <a:xfrm>
            <a:off x="1565627" y="2402243"/>
            <a:ext cx="1146468" cy="553998"/>
          </a:xfrm>
          <a:prstGeom prst="rect">
            <a:avLst/>
          </a:prstGeom>
          <a:no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info</a:t>
            </a:r>
          </a:p>
          <a:p>
            <a:r>
              <a:rPr lang="zh-CN" altLang="en-US" sz="1500" dirty="0">
                <a:solidFill>
                  <a:schemeClr val="tx1">
                    <a:lumMod val="75000"/>
                    <a:lumOff val="25000"/>
                  </a:schemeClr>
                </a:solidFill>
                <a:latin typeface="微软雅黑" pitchFamily="34" charset="-122"/>
                <a:ea typeface="微软雅黑" pitchFamily="34" charset="-122"/>
              </a:rPr>
              <a:t>局域网信息</a:t>
            </a:r>
          </a:p>
        </p:txBody>
      </p:sp>
      <p:sp>
        <p:nvSpPr>
          <p:cNvPr id="9" name="文本框 8"/>
          <p:cNvSpPr txBox="1"/>
          <p:nvPr/>
        </p:nvSpPr>
        <p:spPr>
          <a:xfrm>
            <a:off x="1565627" y="4022595"/>
            <a:ext cx="954107" cy="553998"/>
          </a:xfrm>
          <a:prstGeom prst="rect">
            <a:avLst/>
          </a:prstGeom>
          <a:no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os0</a:t>
            </a:r>
          </a:p>
          <a:p>
            <a:r>
              <a:rPr lang="zh-CN" altLang="en-US" sz="1500" dirty="0">
                <a:solidFill>
                  <a:schemeClr val="tx1">
                    <a:lumMod val="75000"/>
                    <a:lumOff val="25000"/>
                  </a:schemeClr>
                </a:solidFill>
                <a:latin typeface="微软雅黑" pitchFamily="34" charset="-122"/>
                <a:ea typeface="微软雅黑" pitchFamily="34" charset="-122"/>
              </a:rPr>
              <a:t>设备信息</a:t>
            </a:r>
          </a:p>
        </p:txBody>
      </p:sp>
      <p:sp>
        <p:nvSpPr>
          <p:cNvPr id="10" name="文本框 9"/>
          <p:cNvSpPr txBox="1"/>
          <p:nvPr/>
        </p:nvSpPr>
        <p:spPr>
          <a:xfrm>
            <a:off x="1565626" y="5667840"/>
            <a:ext cx="954107" cy="553998"/>
          </a:xfrm>
          <a:prstGeom prst="rect">
            <a:avLst/>
          </a:prstGeom>
          <a:no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topo</a:t>
            </a:r>
          </a:p>
          <a:p>
            <a:r>
              <a:rPr lang="zh-CN" altLang="en-US" sz="1500" dirty="0">
                <a:solidFill>
                  <a:schemeClr val="tx1">
                    <a:lumMod val="75000"/>
                    <a:lumOff val="25000"/>
                  </a:schemeClr>
                </a:solidFill>
                <a:latin typeface="微软雅黑" pitchFamily="34" charset="-122"/>
                <a:ea typeface="微软雅黑" pitchFamily="34" charset="-122"/>
              </a:rPr>
              <a:t>拓扑信息</a:t>
            </a:r>
            <a:endParaRPr lang="en-US" altLang="zh-CN" sz="1500" dirty="0">
              <a:solidFill>
                <a:schemeClr val="tx1">
                  <a:lumMod val="75000"/>
                  <a:lumOff val="2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4" name="圆角矩形 33"/>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35" name="矩形 34"/>
          <p:cNvSpPr/>
          <p:nvPr/>
        </p:nvSpPr>
        <p:spPr>
          <a:xfrm>
            <a:off x="616562" y="109554"/>
            <a:ext cx="2944172" cy="661207"/>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服务器模型</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6" name="组合 35"/>
          <p:cNvGrpSpPr/>
          <p:nvPr/>
        </p:nvGrpSpPr>
        <p:grpSpPr>
          <a:xfrm>
            <a:off x="3473651" y="252858"/>
            <a:ext cx="8718351" cy="484287"/>
            <a:chOff x="3473651" y="252858"/>
            <a:chExt cx="8718351" cy="484287"/>
          </a:xfrm>
        </p:grpSpPr>
        <p:sp>
          <p:nvSpPr>
            <p:cNvPr id="37" name="矩形 3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矩形 37"/>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DEVELOPMENT PLAN</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39" name="圆角矩形 38"/>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pic>
        <p:nvPicPr>
          <p:cNvPr id="1026" name="Picture 2" descr="捕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449" y="1035278"/>
            <a:ext cx="9763351" cy="510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矩形 1766"/>
          <p:cNvSpPr/>
          <p:nvPr/>
        </p:nvSpPr>
        <p:spPr>
          <a:xfrm>
            <a:off x="4258337" y="526961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2421883"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开发</a:t>
            </a:r>
            <a:r>
              <a:rPr lang="zh-CN" altLang="en-US" sz="3600" b="1" dirty="0" smtClean="0">
                <a:solidFill>
                  <a:schemeClr val="bg1"/>
                </a:solidFill>
                <a:latin typeface="方正清刻本悦宋简体" panose="02000000000000000000" pitchFamily="2" charset="-122"/>
                <a:ea typeface="方正清刻本悦宋简体" panose="02000000000000000000" pitchFamily="2" charset="-122"/>
              </a:rPr>
              <a:t>过程</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1766" name="文本框 1765"/>
          <p:cNvSpPr txBox="1"/>
          <p:nvPr/>
        </p:nvSpPr>
        <p:spPr>
          <a:xfrm>
            <a:off x="2611590" y="2845884"/>
            <a:ext cx="2944659" cy="1200329"/>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zh-CN" altLang="en-US" sz="2400" dirty="0" smtClean="0">
                <a:solidFill>
                  <a:schemeClr val="bg1"/>
                </a:solidFill>
              </a:rPr>
              <a:t>工作进度</a:t>
            </a:r>
            <a:endParaRPr lang="en-US" altLang="zh-CN" sz="2400" dirty="0" smtClean="0">
              <a:solidFill>
                <a:schemeClr val="bg1"/>
              </a:solidFill>
            </a:endParaRPr>
          </a:p>
          <a:p>
            <a:pPr>
              <a:lnSpc>
                <a:spcPct val="150000"/>
              </a:lnSpc>
            </a:pPr>
            <a:r>
              <a:rPr lang="en-US" altLang="zh-CN" sz="2400" dirty="0" smtClean="0">
                <a:solidFill>
                  <a:schemeClr val="bg1"/>
                </a:solidFill>
              </a:rPr>
              <a:t>2.</a:t>
            </a:r>
            <a:r>
              <a:rPr lang="zh-CN" altLang="en-US" sz="2400" dirty="0" smtClean="0">
                <a:solidFill>
                  <a:schemeClr val="bg1"/>
                </a:solidFill>
              </a:rPr>
              <a:t>存在的问题</a:t>
            </a:r>
            <a:endParaRPr lang="en-US" altLang="zh-CN" sz="2400" dirty="0" smtClean="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6" name="圆角矩形 25"/>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7" name="矩形 26"/>
          <p:cNvSpPr/>
          <p:nvPr/>
        </p:nvSpPr>
        <p:spPr>
          <a:xfrm>
            <a:off x="616562" y="109554"/>
            <a:ext cx="2944172" cy="661207"/>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工作进度</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8" name="组合 27"/>
          <p:cNvGrpSpPr/>
          <p:nvPr/>
        </p:nvGrpSpPr>
        <p:grpSpPr>
          <a:xfrm>
            <a:off x="3473651" y="252858"/>
            <a:ext cx="8718351" cy="484287"/>
            <a:chOff x="3473651" y="252858"/>
            <a:chExt cx="8718351" cy="484287"/>
          </a:xfrm>
        </p:grpSpPr>
        <p:sp>
          <p:nvSpPr>
            <p:cNvPr id="29" name="矩形 2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0" name="矩形 29"/>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DEVELOPMENT PROCESS</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31" name="圆角矩形 30"/>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
        <p:nvSpPr>
          <p:cNvPr id="33" name="文本框 32"/>
          <p:cNvSpPr txBox="1">
            <a:spLocks noChangeArrowheads="1"/>
          </p:cNvSpPr>
          <p:nvPr/>
        </p:nvSpPr>
        <p:spPr bwMode="auto">
          <a:xfrm>
            <a:off x="2407753" y="1703418"/>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第 </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1-3 </a:t>
            </a: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周</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4" name="Group 398"/>
          <p:cNvGrpSpPr/>
          <p:nvPr/>
        </p:nvGrpSpPr>
        <p:grpSpPr>
          <a:xfrm>
            <a:off x="1846405" y="1813929"/>
            <a:ext cx="391999" cy="405287"/>
            <a:chOff x="209551" y="3594100"/>
            <a:chExt cx="280988" cy="290513"/>
          </a:xfrm>
          <a:solidFill>
            <a:srgbClr val="157E9F"/>
          </a:solidFill>
        </p:grpSpPr>
        <p:sp>
          <p:nvSpPr>
            <p:cNvPr id="35"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6"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7" name="TextBox 36"/>
          <p:cNvSpPr txBox="1">
            <a:spLocks noChangeArrowheads="1"/>
          </p:cNvSpPr>
          <p:nvPr/>
        </p:nvSpPr>
        <p:spPr bwMode="auto">
          <a:xfrm>
            <a:off x="2392250" y="2067625"/>
            <a:ext cx="77532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1600" dirty="0">
                <a:solidFill>
                  <a:schemeClr val="tx1">
                    <a:lumMod val="75000"/>
                    <a:lumOff val="25000"/>
                  </a:schemeClr>
                </a:solidFill>
                <a:latin typeface="Arial" pitchFamily="34" charset="0"/>
                <a:ea typeface="微软雅黑" pitchFamily="34" charset="-122"/>
              </a:rPr>
              <a:t>了解了网管系统的背景、内容及发展现状，学习并掌握</a:t>
            </a:r>
            <a:r>
              <a:rPr lang="zh-CN" altLang="en-US" sz="1600" dirty="0" smtClean="0">
                <a:solidFill>
                  <a:schemeClr val="tx1">
                    <a:lumMod val="75000"/>
                    <a:lumOff val="25000"/>
                  </a:schemeClr>
                </a:solidFill>
                <a:latin typeface="Arial" pitchFamily="34" charset="0"/>
                <a:ea typeface="微软雅黑" pitchFamily="34" charset="-122"/>
              </a:rPr>
              <a:t>了</a:t>
            </a:r>
            <a:r>
              <a:rPr lang="en-US" altLang="zh-CN" sz="1600" dirty="0" smtClean="0">
                <a:solidFill>
                  <a:schemeClr val="tx1">
                    <a:lumMod val="75000"/>
                    <a:lumOff val="25000"/>
                  </a:schemeClr>
                </a:solidFill>
                <a:latin typeface="Arial" pitchFamily="34" charset="0"/>
                <a:ea typeface="微软雅黑" pitchFamily="34" charset="-122"/>
              </a:rPr>
              <a:t>Web</a:t>
            </a:r>
            <a:r>
              <a:rPr lang="zh-CN" altLang="en-US" sz="1600" dirty="0" smtClean="0">
                <a:solidFill>
                  <a:schemeClr val="tx1">
                    <a:lumMod val="75000"/>
                    <a:lumOff val="25000"/>
                  </a:schemeClr>
                </a:solidFill>
                <a:latin typeface="Arial" pitchFamily="34" charset="0"/>
                <a:ea typeface="微软雅黑" pitchFamily="34" charset="-122"/>
              </a:rPr>
              <a:t>后</a:t>
            </a:r>
            <a:r>
              <a:rPr lang="zh-CN" altLang="en-US" sz="1600" dirty="0">
                <a:solidFill>
                  <a:schemeClr val="tx1">
                    <a:lumMod val="75000"/>
                    <a:lumOff val="25000"/>
                  </a:schemeClr>
                </a:solidFill>
                <a:latin typeface="Arial" pitchFamily="34" charset="0"/>
                <a:ea typeface="微软雅黑" pitchFamily="34" charset="-122"/>
              </a:rPr>
              <a:t>端系统的工作原理</a:t>
            </a:r>
            <a:r>
              <a:rPr lang="zh-CN" altLang="en-US" sz="1600" dirty="0" smtClean="0">
                <a:solidFill>
                  <a:schemeClr val="tx1">
                    <a:lumMod val="75000"/>
                    <a:lumOff val="25000"/>
                  </a:schemeClr>
                </a:solidFill>
                <a:latin typeface="Arial" pitchFamily="34" charset="0"/>
                <a:ea typeface="微软雅黑" pitchFamily="34" charset="-122"/>
              </a:rPr>
              <a:t>、</a:t>
            </a:r>
            <a:r>
              <a:rPr lang="en-US" altLang="zh-CN" sz="1600" dirty="0" smtClean="0">
                <a:solidFill>
                  <a:schemeClr val="tx1">
                    <a:lumMod val="75000"/>
                    <a:lumOff val="25000"/>
                  </a:schemeClr>
                </a:solidFill>
                <a:latin typeface="Arial" pitchFamily="34" charset="0"/>
                <a:ea typeface="微软雅黑" pitchFamily="34" charset="-122"/>
              </a:rPr>
              <a:t>MySQL </a:t>
            </a:r>
            <a:r>
              <a:rPr lang="zh-CN" altLang="en-US" sz="1600" dirty="0">
                <a:solidFill>
                  <a:schemeClr val="tx1">
                    <a:lumMod val="75000"/>
                    <a:lumOff val="25000"/>
                  </a:schemeClr>
                </a:solidFill>
                <a:latin typeface="Arial" pitchFamily="34" charset="0"/>
                <a:ea typeface="微软雅黑" pitchFamily="34" charset="-122"/>
              </a:rPr>
              <a:t>数据库</a:t>
            </a:r>
            <a:r>
              <a:rPr lang="zh-CN" altLang="en-US" sz="1600" dirty="0" smtClean="0">
                <a:solidFill>
                  <a:schemeClr val="tx1">
                    <a:lumMod val="75000"/>
                    <a:lumOff val="25000"/>
                  </a:schemeClr>
                </a:solidFill>
                <a:latin typeface="Arial" pitchFamily="34" charset="0"/>
                <a:ea typeface="微软雅黑" pitchFamily="34" charset="-122"/>
              </a:rPr>
              <a:t>及</a:t>
            </a:r>
            <a:r>
              <a:rPr lang="en-US" altLang="zh-CN" sz="1600" dirty="0" smtClean="0">
                <a:solidFill>
                  <a:schemeClr val="tx1">
                    <a:lumMod val="75000"/>
                    <a:lumOff val="25000"/>
                  </a:schemeClr>
                </a:solidFill>
                <a:latin typeface="Arial" pitchFamily="34" charset="0"/>
                <a:ea typeface="微软雅黑" pitchFamily="34" charset="-122"/>
              </a:rPr>
              <a:t>Node.js</a:t>
            </a:r>
            <a:r>
              <a:rPr lang="zh-CN" altLang="en-US" sz="1600" dirty="0" smtClean="0">
                <a:solidFill>
                  <a:schemeClr val="tx1">
                    <a:lumMod val="75000"/>
                    <a:lumOff val="25000"/>
                  </a:schemeClr>
                </a:solidFill>
                <a:latin typeface="Arial" pitchFamily="34" charset="0"/>
                <a:ea typeface="微软雅黑" pitchFamily="34" charset="-122"/>
              </a:rPr>
              <a:t>服务器</a:t>
            </a:r>
            <a:r>
              <a:rPr lang="zh-CN" altLang="en-US" sz="1600" dirty="0">
                <a:solidFill>
                  <a:schemeClr val="tx1">
                    <a:lumMod val="75000"/>
                    <a:lumOff val="25000"/>
                  </a:schemeClr>
                </a:solidFill>
                <a:latin typeface="Arial" pitchFamily="34" charset="0"/>
                <a:ea typeface="微软雅黑" pitchFamily="34" charset="-122"/>
              </a:rPr>
              <a:t>端后台的开发方法。</a:t>
            </a:r>
            <a:endParaRPr lang="id-ID" altLang="zh-CN" sz="1600" dirty="0">
              <a:solidFill>
                <a:schemeClr val="tx1">
                  <a:lumMod val="75000"/>
                  <a:lumOff val="25000"/>
                </a:schemeClr>
              </a:solidFill>
              <a:latin typeface="Arial" pitchFamily="34" charset="0"/>
              <a:ea typeface="微软雅黑" pitchFamily="34" charset="-122"/>
              <a:sym typeface="Arial" pitchFamily="34" charset="0"/>
            </a:endParaRPr>
          </a:p>
        </p:txBody>
      </p:sp>
      <p:sp>
        <p:nvSpPr>
          <p:cNvPr id="38" name="文本框 32"/>
          <p:cNvSpPr txBox="1">
            <a:spLocks noChangeArrowheads="1"/>
          </p:cNvSpPr>
          <p:nvPr/>
        </p:nvSpPr>
        <p:spPr bwMode="auto">
          <a:xfrm>
            <a:off x="2392251" y="3167320"/>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第 </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4 </a:t>
            </a: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周</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9" name="Group 398"/>
          <p:cNvGrpSpPr/>
          <p:nvPr/>
        </p:nvGrpSpPr>
        <p:grpSpPr>
          <a:xfrm>
            <a:off x="1831749" y="3277020"/>
            <a:ext cx="391999" cy="405287"/>
            <a:chOff x="209551" y="3594100"/>
            <a:chExt cx="280988" cy="290513"/>
          </a:xfrm>
          <a:solidFill>
            <a:srgbClr val="157E9F"/>
          </a:solidFill>
        </p:grpSpPr>
        <p:sp>
          <p:nvSpPr>
            <p:cNvPr id="40"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1"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2" name="TextBox 36"/>
          <p:cNvSpPr txBox="1">
            <a:spLocks noChangeArrowheads="1"/>
          </p:cNvSpPr>
          <p:nvPr/>
        </p:nvSpPr>
        <p:spPr bwMode="auto">
          <a:xfrm>
            <a:off x="2392251" y="3536652"/>
            <a:ext cx="66936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1600" dirty="0">
                <a:solidFill>
                  <a:schemeClr val="tx1">
                    <a:lumMod val="75000"/>
                    <a:lumOff val="25000"/>
                  </a:schemeClr>
                </a:solidFill>
                <a:latin typeface="Arial" pitchFamily="34" charset="0"/>
                <a:ea typeface="微软雅黑" pitchFamily="34" charset="-122"/>
              </a:rPr>
              <a:t>完成了网管系统的后台服务器开发方案的设计。</a:t>
            </a:r>
            <a:endParaRPr lang="id-ID" altLang="zh-CN" sz="1600" dirty="0">
              <a:solidFill>
                <a:schemeClr val="tx1">
                  <a:lumMod val="75000"/>
                  <a:lumOff val="25000"/>
                </a:schemeClr>
              </a:solidFill>
              <a:latin typeface="Arial" pitchFamily="34" charset="0"/>
              <a:ea typeface="微软雅黑" pitchFamily="34" charset="-122"/>
              <a:sym typeface="Arial" pitchFamily="34" charset="0"/>
            </a:endParaRPr>
          </a:p>
        </p:txBody>
      </p:sp>
      <p:sp>
        <p:nvSpPr>
          <p:cNvPr id="43" name="文本框 32"/>
          <p:cNvSpPr txBox="1">
            <a:spLocks noChangeArrowheads="1"/>
          </p:cNvSpPr>
          <p:nvPr/>
        </p:nvSpPr>
        <p:spPr bwMode="auto">
          <a:xfrm>
            <a:off x="2392251" y="4564783"/>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第 </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5</a:t>
            </a:r>
            <a:r>
              <a:rPr lang="en-US" altLang="zh-CN" sz="1800" b="1" dirty="0">
                <a:solidFill>
                  <a:srgbClr val="157E9F"/>
                </a:solidFill>
                <a:latin typeface="方正清刻本悦宋简体" panose="02000000000000000000" pitchFamily="2" charset="-122"/>
                <a:ea typeface="方正清刻本悦宋简体" panose="02000000000000000000" pitchFamily="2" charset="-122"/>
              </a:rPr>
              <a:t>-</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6 </a:t>
            </a: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周</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44" name="Group 398"/>
          <p:cNvGrpSpPr/>
          <p:nvPr/>
        </p:nvGrpSpPr>
        <p:grpSpPr>
          <a:xfrm>
            <a:off x="1831749" y="4673908"/>
            <a:ext cx="391999" cy="405287"/>
            <a:chOff x="209551" y="3594100"/>
            <a:chExt cx="280988" cy="290513"/>
          </a:xfrm>
          <a:solidFill>
            <a:srgbClr val="157E9F"/>
          </a:solidFill>
        </p:grpSpPr>
        <p:sp>
          <p:nvSpPr>
            <p:cNvPr id="45"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6"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7" name="TextBox 36"/>
          <p:cNvSpPr txBox="1">
            <a:spLocks noChangeArrowheads="1"/>
          </p:cNvSpPr>
          <p:nvPr/>
        </p:nvSpPr>
        <p:spPr bwMode="auto">
          <a:xfrm>
            <a:off x="2392250" y="5002710"/>
            <a:ext cx="7753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1600" dirty="0">
                <a:solidFill>
                  <a:schemeClr val="tx1">
                    <a:lumMod val="75000"/>
                    <a:lumOff val="25000"/>
                  </a:schemeClr>
                </a:solidFill>
                <a:latin typeface="Arial" pitchFamily="34" charset="0"/>
                <a:ea typeface="微软雅黑" pitchFamily="34" charset="-122"/>
              </a:rPr>
              <a:t>完成了除消息推送外其他主体部分与测试版前端的开发并对已完成部分进行了测试。</a:t>
            </a:r>
            <a:endParaRPr lang="en-US" altLang="zh-CN" sz="1600" dirty="0">
              <a:solidFill>
                <a:schemeClr val="tx1">
                  <a:lumMod val="75000"/>
                  <a:lumOff val="25000"/>
                </a:schemeClr>
              </a:solidFill>
              <a:latin typeface="Arial" pitchFamily="34" charset="0"/>
              <a:ea typeface="微软雅黑" pitchFamily="34" charset="-122"/>
            </a:endParaRPr>
          </a:p>
          <a:p>
            <a:pPr>
              <a:spcBef>
                <a:spcPct val="0"/>
              </a:spcBef>
              <a:buFontTx/>
              <a:buNone/>
            </a:pPr>
            <a:r>
              <a:rPr lang="en-US" altLang="zh-CN" sz="1600" dirty="0" err="1">
                <a:solidFill>
                  <a:schemeClr val="tx1">
                    <a:lumMod val="75000"/>
                    <a:lumOff val="25000"/>
                  </a:schemeClr>
                </a:solidFill>
                <a:latin typeface="Arial" pitchFamily="34" charset="0"/>
                <a:ea typeface="微软雅黑" pitchFamily="34" charset="-122"/>
              </a:rPr>
              <a:t>github</a:t>
            </a:r>
            <a:r>
              <a:rPr lang="zh-CN" altLang="en-US" sz="1600" dirty="0">
                <a:solidFill>
                  <a:schemeClr val="tx1">
                    <a:lumMod val="75000"/>
                    <a:lumOff val="25000"/>
                  </a:schemeClr>
                </a:solidFill>
                <a:latin typeface="Arial" pitchFamily="34" charset="0"/>
                <a:ea typeface="微软雅黑" pitchFamily="34" charset="-122"/>
              </a:rPr>
              <a:t>仓库：</a:t>
            </a:r>
            <a:r>
              <a:rPr lang="en-US" altLang="zh-CN" sz="1600" u="sng" dirty="0">
                <a:solidFill>
                  <a:srgbClr val="157E9F"/>
                </a:solidFill>
                <a:latin typeface="Arial" pitchFamily="34" charset="0"/>
                <a:ea typeface="微软雅黑" pitchFamily="34" charset="-122"/>
              </a:rPr>
              <a:t>https://github.com/shushen1121/xidiannmsServer</a:t>
            </a:r>
          </a:p>
          <a:p>
            <a:pPr>
              <a:spcBef>
                <a:spcPct val="0"/>
              </a:spcBef>
              <a:buFontTx/>
              <a:buNone/>
            </a:pPr>
            <a:r>
              <a:rPr lang="en-US" altLang="zh-CN" sz="1600" dirty="0" err="1">
                <a:solidFill>
                  <a:schemeClr val="tx1">
                    <a:lumMod val="75000"/>
                    <a:lumOff val="25000"/>
                  </a:schemeClr>
                </a:solidFill>
                <a:latin typeface="Arial" pitchFamily="34" charset="0"/>
                <a:ea typeface="微软雅黑" pitchFamily="34" charset="-122"/>
              </a:rPr>
              <a:t>github</a:t>
            </a:r>
            <a:r>
              <a:rPr lang="zh-CN" altLang="en-US" sz="1600" dirty="0">
                <a:solidFill>
                  <a:schemeClr val="tx1">
                    <a:lumMod val="75000"/>
                    <a:lumOff val="25000"/>
                  </a:schemeClr>
                </a:solidFill>
                <a:latin typeface="Arial" pitchFamily="34" charset="0"/>
                <a:ea typeface="微软雅黑" pitchFamily="34" charset="-122"/>
              </a:rPr>
              <a:t>仓库：</a:t>
            </a:r>
            <a:r>
              <a:rPr lang="en-US" altLang="zh-CN" sz="1600" u="sng" dirty="0">
                <a:solidFill>
                  <a:srgbClr val="157E9F"/>
                </a:solidFill>
                <a:latin typeface="Arial" pitchFamily="34" charset="0"/>
                <a:ea typeface="微软雅黑" pitchFamily="34" charset="-122"/>
              </a:rPr>
              <a:t>https://github.com/shushen1121/xidiannmsWeb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p:cNvGrpSpPr/>
          <p:nvPr/>
        </p:nvGrpSpPr>
        <p:grpSpPr>
          <a:xfrm>
            <a:off x="2900440" y="2026730"/>
            <a:ext cx="2781300" cy="1327441"/>
            <a:chOff x="2900440" y="2026730"/>
            <a:chExt cx="2781300" cy="1327441"/>
          </a:xfrm>
        </p:grpSpPr>
        <p:cxnSp>
          <p:nvCxnSpPr>
            <p:cNvPr id="26" name="直接连接符 25"/>
            <p:cNvCxnSpPr/>
            <p:nvPr/>
          </p:nvCxnSpPr>
          <p:spPr>
            <a:xfrm>
              <a:off x="2900440" y="2406648"/>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29" name="TextBox 18"/>
            <p:cNvSpPr txBox="1"/>
            <p:nvPr/>
          </p:nvSpPr>
          <p:spPr>
            <a:xfrm>
              <a:off x="2900440" y="2653273"/>
              <a:ext cx="2781300" cy="700898"/>
            </a:xfrm>
            <a:prstGeom prst="rect">
              <a:avLst/>
            </a:prstGeom>
            <a:noFill/>
          </p:spPr>
          <p:txBody>
            <a:bodyPr wrap="square" rtlCol="0">
              <a:spAutoFit/>
            </a:bodyPr>
            <a:lstStyle/>
            <a:p>
              <a:pPr>
                <a:lnSpc>
                  <a:spcPct val="130000"/>
                </a:lnSpc>
              </a:pPr>
              <a:r>
                <a:rPr lang="en-US" altLang="zh-CN" sz="1600" dirty="0" err="1" smtClean="0">
                  <a:solidFill>
                    <a:schemeClr val="tx1">
                      <a:lumMod val="75000"/>
                      <a:lumOff val="25000"/>
                    </a:schemeClr>
                  </a:solidFill>
                  <a:latin typeface="Arial" pitchFamily="34" charset="0"/>
                  <a:ea typeface="微软雅黑" pitchFamily="34" charset="-122"/>
                  <a:sym typeface="Calibri" pitchFamily="34" charset="0"/>
                </a:rPr>
                <a:t>webSocket</a:t>
              </a:r>
              <a:r>
                <a:rPr lang="en-US" altLang="zh-CN" sz="1600" dirty="0" smtClean="0">
                  <a:solidFill>
                    <a:schemeClr val="tx1">
                      <a:lumMod val="75000"/>
                      <a:lumOff val="25000"/>
                    </a:schemeClr>
                  </a:solidFill>
                  <a:latin typeface="Arial" pitchFamily="34" charset="0"/>
                  <a:ea typeface="微软雅黑" pitchFamily="34" charset="-122"/>
                  <a:sym typeface="Calibri" pitchFamily="34" charset="0"/>
                </a:rPr>
                <a:t> </a:t>
              </a:r>
              <a:r>
                <a:rPr lang="zh-CN" altLang="en-US" sz="1600" dirty="0" smtClean="0">
                  <a:solidFill>
                    <a:schemeClr val="tx1">
                      <a:lumMod val="75000"/>
                      <a:lumOff val="25000"/>
                    </a:schemeClr>
                  </a:solidFill>
                  <a:latin typeface="Arial" pitchFamily="34" charset="0"/>
                  <a:ea typeface="微软雅黑" pitchFamily="34" charset="-122"/>
                  <a:sym typeface="Calibri" pitchFamily="34" charset="0"/>
                </a:rPr>
                <a:t>断开连接</a:t>
              </a:r>
              <a:r>
                <a:rPr lang="zh-CN" altLang="en-US" sz="1600" dirty="0">
                  <a:solidFill>
                    <a:schemeClr val="tx1">
                      <a:lumMod val="75000"/>
                      <a:lumOff val="25000"/>
                    </a:schemeClr>
                  </a:solidFill>
                  <a:latin typeface="Arial" pitchFamily="34" charset="0"/>
                  <a:ea typeface="微软雅黑" pitchFamily="34" charset="-122"/>
                  <a:sym typeface="Calibri" pitchFamily="34" charset="0"/>
                </a:rPr>
                <a:t>后不能重连。 </a:t>
              </a:r>
            </a:p>
          </p:txBody>
        </p:sp>
        <p:sp>
          <p:nvSpPr>
            <p:cNvPr id="32" name="矩形 31"/>
            <p:cNvSpPr/>
            <p:nvPr/>
          </p:nvSpPr>
          <p:spPr>
            <a:xfrm>
              <a:off x="3459135" y="2026730"/>
              <a:ext cx="1663909" cy="34048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WS</a:t>
              </a:r>
              <a:r>
                <a:rPr lang="zh-CN" altLang="en-US" sz="2000" b="1" dirty="0" smtClean="0"/>
                <a:t>重连</a:t>
              </a:r>
              <a:endParaRPr lang="zh-CN" altLang="en-US" sz="2000" b="1" dirty="0"/>
            </a:p>
          </p:txBody>
        </p:sp>
        <p:sp>
          <p:nvSpPr>
            <p:cNvPr id="35" name="燕尾形 34"/>
            <p:cNvSpPr/>
            <p:nvPr/>
          </p:nvSpPr>
          <p:spPr>
            <a:xfrm>
              <a:off x="2917903" y="2029391"/>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3070303" y="2029391"/>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222703" y="2029391"/>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 name="组合 2"/>
          <p:cNvGrpSpPr/>
          <p:nvPr/>
        </p:nvGrpSpPr>
        <p:grpSpPr>
          <a:xfrm>
            <a:off x="6424690" y="2026730"/>
            <a:ext cx="2781300" cy="1999226"/>
            <a:chOff x="6424690" y="2026730"/>
            <a:chExt cx="2781300" cy="1999226"/>
          </a:xfrm>
        </p:grpSpPr>
        <p:cxnSp>
          <p:nvCxnSpPr>
            <p:cNvPr id="27" name="直接连接符 26"/>
            <p:cNvCxnSpPr/>
            <p:nvPr/>
          </p:nvCxnSpPr>
          <p:spPr>
            <a:xfrm>
              <a:off x="6424690" y="2406648"/>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30" name="TextBox 18"/>
            <p:cNvSpPr txBox="1"/>
            <p:nvPr/>
          </p:nvSpPr>
          <p:spPr>
            <a:xfrm>
              <a:off x="6424690" y="2653273"/>
              <a:ext cx="2781300" cy="1372683"/>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Arial" pitchFamily="34" charset="0"/>
                  <a:ea typeface="微软雅黑" pitchFamily="34" charset="-122"/>
                  <a:sym typeface="Calibri" pitchFamily="34" charset="0"/>
                </a:rPr>
                <a:t>请求的数据位于不同数据表时服务器会返回多条响应信息，难以判断</a:t>
              </a:r>
              <a:r>
                <a:rPr lang="zh-CN" altLang="en-US" sz="1600" dirty="0" smtClean="0">
                  <a:solidFill>
                    <a:schemeClr val="tx1">
                      <a:lumMod val="75000"/>
                      <a:lumOff val="25000"/>
                    </a:schemeClr>
                  </a:solidFill>
                  <a:latin typeface="Arial" pitchFamily="34" charset="0"/>
                  <a:ea typeface="微软雅黑" pitchFamily="34" charset="-122"/>
                  <a:sym typeface="Calibri" pitchFamily="34" charset="0"/>
                </a:rPr>
                <a:t>是否获取</a:t>
              </a:r>
              <a:r>
                <a:rPr lang="zh-CN" altLang="en-US" sz="1600" dirty="0">
                  <a:solidFill>
                    <a:schemeClr val="tx1">
                      <a:lumMod val="75000"/>
                      <a:lumOff val="25000"/>
                    </a:schemeClr>
                  </a:solidFill>
                  <a:latin typeface="Arial" pitchFamily="34" charset="0"/>
                  <a:ea typeface="微软雅黑" pitchFamily="34" charset="-122"/>
                  <a:sym typeface="Calibri" pitchFamily="34" charset="0"/>
                </a:rPr>
                <a:t>了所有响应数据。</a:t>
              </a:r>
            </a:p>
          </p:txBody>
        </p:sp>
        <p:sp>
          <p:nvSpPr>
            <p:cNvPr id="33" name="矩形 32"/>
            <p:cNvSpPr/>
            <p:nvPr/>
          </p:nvSpPr>
          <p:spPr>
            <a:xfrm>
              <a:off x="6989712" y="2026730"/>
              <a:ext cx="1663909" cy="34048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响应数量</a:t>
              </a:r>
              <a:endParaRPr lang="zh-CN" altLang="en-US" sz="2000" b="1" dirty="0"/>
            </a:p>
          </p:txBody>
        </p:sp>
        <p:sp>
          <p:nvSpPr>
            <p:cNvPr id="38" name="燕尾形 37"/>
            <p:cNvSpPr/>
            <p:nvPr/>
          </p:nvSpPr>
          <p:spPr>
            <a:xfrm>
              <a:off x="6435803" y="2029391"/>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6588203" y="2029391"/>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6740603" y="2029391"/>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6" name="圆角矩形 45"/>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51" name="矩形 50"/>
          <p:cNvSpPr/>
          <p:nvPr/>
        </p:nvSpPr>
        <p:spPr>
          <a:xfrm>
            <a:off x="616562" y="109554"/>
            <a:ext cx="2944172" cy="661207"/>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存在的问题</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2" name="组合 51"/>
          <p:cNvGrpSpPr/>
          <p:nvPr/>
        </p:nvGrpSpPr>
        <p:grpSpPr>
          <a:xfrm>
            <a:off x="3473651" y="252858"/>
            <a:ext cx="8718351" cy="484287"/>
            <a:chOff x="3473651" y="252858"/>
            <a:chExt cx="8718351" cy="484287"/>
          </a:xfrm>
        </p:grpSpPr>
        <p:sp>
          <p:nvSpPr>
            <p:cNvPr id="53" name="矩形 52"/>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矩形 53"/>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DEVELOPMENT PROCESS</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55" name="圆角矩形 54"/>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2421883" cy="646331"/>
          </a:xfrm>
          <a:prstGeom prst="rect">
            <a:avLst/>
          </a:prstGeom>
          <a:noFill/>
        </p:spPr>
        <p:txBody>
          <a:bodyPr wrap="square" rtlCol="0">
            <a:spAutoFit/>
          </a:bodyPr>
          <a:lstStyle/>
          <a:p>
            <a:r>
              <a:rPr lang="zh-CN" altLang="en-US" sz="3600" b="1" dirty="0" smtClean="0">
                <a:solidFill>
                  <a:schemeClr val="bg1"/>
                </a:solidFill>
                <a:latin typeface="方正清刻本悦宋简体" panose="02000000000000000000" pitchFamily="2" charset="-122"/>
                <a:ea typeface="方正清刻本悦宋简体" panose="02000000000000000000" pitchFamily="2" charset="-122"/>
              </a:rPr>
              <a:t>后期规划</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590" y="2845884"/>
            <a:ext cx="2944659" cy="589072"/>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zh-CN" altLang="en-US" sz="2400" dirty="0">
                <a:solidFill>
                  <a:schemeClr val="bg1"/>
                </a:solidFill>
              </a:rPr>
              <a:t>工作计划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0" name="圆角矩形 19"/>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4</a:t>
            </a:r>
            <a:endParaRPr lang="zh-CN" altLang="en-US" sz="3600" dirty="0"/>
          </a:p>
        </p:txBody>
      </p:sp>
      <p:sp>
        <p:nvSpPr>
          <p:cNvPr id="21" name="矩形 20"/>
          <p:cNvSpPr/>
          <p:nvPr/>
        </p:nvSpPr>
        <p:spPr>
          <a:xfrm>
            <a:off x="616562" y="109554"/>
            <a:ext cx="2944172" cy="661207"/>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工作计划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2" name="组合 21"/>
          <p:cNvGrpSpPr/>
          <p:nvPr/>
        </p:nvGrpSpPr>
        <p:grpSpPr>
          <a:xfrm>
            <a:off x="3473651" y="252858"/>
            <a:ext cx="8718351" cy="484287"/>
            <a:chOff x="3473651" y="252858"/>
            <a:chExt cx="8718351" cy="484287"/>
          </a:xfrm>
        </p:grpSpPr>
        <p:sp>
          <p:nvSpPr>
            <p:cNvPr id="23" name="矩形 22"/>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4" name="矩形 23"/>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LATER STAGE PLANNING</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25" name="圆角矩形 24"/>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
        <p:nvSpPr>
          <p:cNvPr id="27" name="文本框 26"/>
          <p:cNvSpPr txBox="1">
            <a:spLocks noChangeArrowheads="1"/>
          </p:cNvSpPr>
          <p:nvPr/>
        </p:nvSpPr>
        <p:spPr bwMode="auto">
          <a:xfrm>
            <a:off x="2407753" y="1703418"/>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第 </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7-10 </a:t>
            </a: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周</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1846405" y="1813929"/>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TextBox 36"/>
          <p:cNvSpPr txBox="1">
            <a:spLocks noChangeArrowheads="1"/>
          </p:cNvSpPr>
          <p:nvPr/>
        </p:nvSpPr>
        <p:spPr bwMode="auto">
          <a:xfrm>
            <a:off x="2392250" y="2067625"/>
            <a:ext cx="7753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1600" dirty="0">
                <a:solidFill>
                  <a:schemeClr val="tx1">
                    <a:lumMod val="75000"/>
                    <a:lumOff val="25000"/>
                  </a:schemeClr>
                </a:solidFill>
                <a:latin typeface="Arial" pitchFamily="34" charset="0"/>
                <a:ea typeface="微软雅黑" pitchFamily="34" charset="-122"/>
              </a:rPr>
              <a:t>完成后台服务器其余部分的开发及测试。 </a:t>
            </a:r>
            <a:endParaRPr lang="id-ID" altLang="zh-CN" sz="1600" dirty="0">
              <a:solidFill>
                <a:schemeClr val="tx1">
                  <a:lumMod val="75000"/>
                  <a:lumOff val="25000"/>
                </a:schemeClr>
              </a:solidFill>
              <a:latin typeface="Arial" pitchFamily="34" charset="0"/>
              <a:ea typeface="微软雅黑" pitchFamily="34" charset="-122"/>
              <a:sym typeface="Arial" pitchFamily="34" charset="0"/>
            </a:endParaRPr>
          </a:p>
        </p:txBody>
      </p:sp>
      <p:sp>
        <p:nvSpPr>
          <p:cNvPr id="32" name="文本框 32"/>
          <p:cNvSpPr txBox="1">
            <a:spLocks noChangeArrowheads="1"/>
          </p:cNvSpPr>
          <p:nvPr/>
        </p:nvSpPr>
        <p:spPr bwMode="auto">
          <a:xfrm>
            <a:off x="2392251" y="3167320"/>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第 </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11-13 </a:t>
            </a: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周</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3" name="Group 398"/>
          <p:cNvGrpSpPr/>
          <p:nvPr/>
        </p:nvGrpSpPr>
        <p:grpSpPr>
          <a:xfrm>
            <a:off x="1831749" y="3277020"/>
            <a:ext cx="391999" cy="405287"/>
            <a:chOff x="209551" y="3594100"/>
            <a:chExt cx="280988" cy="290513"/>
          </a:xfrm>
          <a:solidFill>
            <a:srgbClr val="157E9F"/>
          </a:solidFill>
        </p:grpSpPr>
        <p:sp>
          <p:nvSpPr>
            <p:cNvPr id="34"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5"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6" name="TextBox 36"/>
          <p:cNvSpPr txBox="1">
            <a:spLocks noChangeArrowheads="1"/>
          </p:cNvSpPr>
          <p:nvPr/>
        </p:nvSpPr>
        <p:spPr bwMode="auto">
          <a:xfrm>
            <a:off x="2392251" y="3536652"/>
            <a:ext cx="66936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1600" dirty="0">
                <a:solidFill>
                  <a:schemeClr val="tx1">
                    <a:lumMod val="75000"/>
                    <a:lumOff val="25000"/>
                  </a:schemeClr>
                </a:solidFill>
                <a:latin typeface="Arial" pitchFamily="34" charset="0"/>
                <a:ea typeface="微软雅黑" pitchFamily="34" charset="-122"/>
              </a:rPr>
              <a:t>完成后台服务器与前端的连接并进行测试。</a:t>
            </a:r>
            <a:endParaRPr lang="id-ID" altLang="zh-CN" sz="1600" dirty="0">
              <a:solidFill>
                <a:schemeClr val="tx1">
                  <a:lumMod val="75000"/>
                  <a:lumOff val="25000"/>
                </a:schemeClr>
              </a:solidFill>
              <a:latin typeface="Arial" pitchFamily="34" charset="0"/>
              <a:ea typeface="微软雅黑" pitchFamily="34" charset="-122"/>
              <a:sym typeface="Arial" pitchFamily="34" charset="0"/>
            </a:endParaRPr>
          </a:p>
        </p:txBody>
      </p:sp>
      <p:sp>
        <p:nvSpPr>
          <p:cNvPr id="37" name="文本框 32"/>
          <p:cNvSpPr txBox="1">
            <a:spLocks noChangeArrowheads="1"/>
          </p:cNvSpPr>
          <p:nvPr/>
        </p:nvSpPr>
        <p:spPr bwMode="auto">
          <a:xfrm>
            <a:off x="2392251" y="4564783"/>
            <a:ext cx="126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第 </a:t>
            </a:r>
            <a:r>
              <a:rPr lang="en-US" altLang="zh-CN" sz="1800" b="1" dirty="0" smtClean="0">
                <a:solidFill>
                  <a:srgbClr val="157E9F"/>
                </a:solidFill>
                <a:latin typeface="方正清刻本悦宋简体" panose="02000000000000000000" pitchFamily="2" charset="-122"/>
                <a:ea typeface="方正清刻本悦宋简体" panose="02000000000000000000" pitchFamily="2" charset="-122"/>
              </a:rPr>
              <a:t>14-16 </a:t>
            </a:r>
            <a:r>
              <a:rPr lang="zh-CN" altLang="en-US" sz="1800" b="1" dirty="0" smtClean="0">
                <a:solidFill>
                  <a:srgbClr val="157E9F"/>
                </a:solidFill>
                <a:latin typeface="方正清刻本悦宋简体" panose="02000000000000000000" pitchFamily="2" charset="-122"/>
                <a:ea typeface="方正清刻本悦宋简体" panose="02000000000000000000" pitchFamily="2" charset="-122"/>
              </a:rPr>
              <a:t>周</a:t>
            </a:r>
            <a:endParaRPr lang="zh-CN" altLang="en-US" sz="18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8" name="Group 398"/>
          <p:cNvGrpSpPr/>
          <p:nvPr/>
        </p:nvGrpSpPr>
        <p:grpSpPr>
          <a:xfrm>
            <a:off x="1831749" y="4673908"/>
            <a:ext cx="391999" cy="405287"/>
            <a:chOff x="209551" y="3594100"/>
            <a:chExt cx="280988" cy="290513"/>
          </a:xfrm>
          <a:solidFill>
            <a:srgbClr val="157E9F"/>
          </a:solidFill>
        </p:grpSpPr>
        <p:sp>
          <p:nvSpPr>
            <p:cNvPr id="3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1" name="TextBox 36"/>
          <p:cNvSpPr txBox="1">
            <a:spLocks noChangeArrowheads="1"/>
          </p:cNvSpPr>
          <p:nvPr/>
        </p:nvSpPr>
        <p:spPr bwMode="auto">
          <a:xfrm>
            <a:off x="2392250" y="5002710"/>
            <a:ext cx="7753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1600" dirty="0">
                <a:solidFill>
                  <a:schemeClr val="tx1">
                    <a:lumMod val="75000"/>
                    <a:lumOff val="25000"/>
                  </a:schemeClr>
                </a:solidFill>
                <a:latin typeface="Arial" pitchFamily="34" charset="0"/>
                <a:ea typeface="微软雅黑" pitchFamily="34" charset="-122"/>
              </a:rPr>
              <a:t>总结和分析测试结果，提出进一步改进方案，撰写毕设</a:t>
            </a:r>
            <a:r>
              <a:rPr lang="zh-CN" altLang="en-US" sz="1600" dirty="0" smtClean="0">
                <a:solidFill>
                  <a:schemeClr val="tx1">
                    <a:lumMod val="75000"/>
                    <a:lumOff val="25000"/>
                  </a:schemeClr>
                </a:solidFill>
                <a:latin typeface="Arial" pitchFamily="34" charset="0"/>
                <a:ea typeface="微软雅黑" pitchFamily="34" charset="-122"/>
              </a:rPr>
              <a:t>论文</a:t>
            </a:r>
            <a:r>
              <a:rPr lang="zh-CN" altLang="en-US" sz="1600" dirty="0">
                <a:solidFill>
                  <a:schemeClr val="tx1">
                    <a:lumMod val="75000"/>
                    <a:lumOff val="25000"/>
                  </a:schemeClr>
                </a:solidFill>
                <a:latin typeface="Arial" pitchFamily="34" charset="0"/>
                <a:ea typeface="微软雅黑" pitchFamily="34" charset="-122"/>
              </a:rPr>
              <a:t>。</a:t>
            </a:r>
            <a:endParaRPr lang="en-US" altLang="zh-CN" sz="1600" dirty="0">
              <a:solidFill>
                <a:schemeClr val="tx1">
                  <a:lumMod val="75000"/>
                  <a:lumOff val="25000"/>
                </a:schemeClr>
              </a:solidFill>
              <a:latin typeface="Arial" pitchFamily="34" charset="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70" name="图片 6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5000" contrast="-60000"/>
                    </a14:imgEffect>
                  </a14:imgLayer>
                </a14:imgProps>
              </a:ext>
              <a:ext uri="{28A0092B-C50C-407E-A947-70E740481C1C}">
                <a14:useLocalDpi xmlns:a14="http://schemas.microsoft.com/office/drawing/2010/main" val="0"/>
              </a:ext>
            </a:extLst>
          </a:blip>
          <a:stretch>
            <a:fillRect/>
          </a:stretch>
        </p:blipFill>
        <p:spPr>
          <a:xfrm>
            <a:off x="2029189" y="2318291"/>
            <a:ext cx="2160000" cy="2160000"/>
          </a:xfrm>
          <a:prstGeom prst="rect">
            <a:avLst/>
          </a:prstGeom>
        </p:spPr>
      </p:pic>
      <p:sp>
        <p:nvSpPr>
          <p:cNvPr id="15" name="矩形 14"/>
          <p:cNvSpPr/>
          <p:nvPr/>
        </p:nvSpPr>
        <p:spPr>
          <a:xfrm>
            <a:off x="5524936" y="2851343"/>
            <a:ext cx="3570208" cy="769441"/>
          </a:xfrm>
          <a:prstGeom prst="rect">
            <a:avLst/>
          </a:prstGeom>
        </p:spPr>
        <p:txBody>
          <a:bodyPr wrap="none">
            <a:spAutoFit/>
          </a:bodyPr>
          <a:lstStyle/>
          <a:p>
            <a:r>
              <a:rPr kumimoji="1" lang="zh-CN" altLang="en-US" sz="4400" b="1" dirty="0" smtClean="0">
                <a:solidFill>
                  <a:srgbClr val="157E9F"/>
                </a:solidFill>
                <a:latin typeface="方正清刻本悦宋简体" panose="02000000000000000000" pitchFamily="2" charset="-122"/>
                <a:ea typeface="方正清刻本悦宋简体" panose="02000000000000000000" pitchFamily="2" charset="-122"/>
              </a:rPr>
              <a:t>感谢</a:t>
            </a:r>
            <a:r>
              <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rPr>
              <a:t>您</a:t>
            </a:r>
            <a:r>
              <a:rPr kumimoji="1" lang="zh-CN" altLang="en-US" sz="4400" b="1" dirty="0" smtClean="0">
                <a:solidFill>
                  <a:srgbClr val="157E9F"/>
                </a:solidFill>
                <a:latin typeface="方正清刻本悦宋简体" panose="02000000000000000000" pitchFamily="2" charset="-122"/>
                <a:ea typeface="方正清刻本悦宋简体" panose="02000000000000000000" pitchFamily="2" charset="-122"/>
              </a:rPr>
              <a:t>的观赏</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5320584" y="3799845"/>
            <a:ext cx="4031873" cy="400110"/>
          </a:xfrm>
          <a:prstGeom prst="rect">
            <a:avLst/>
          </a:prstGeom>
        </p:spPr>
        <p:txBody>
          <a:bodyPr wrap="none">
            <a:spAutoFit/>
          </a:bodyPr>
          <a:lstStyle/>
          <a:p>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指导老师：</a:t>
            </a:r>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张岗</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山    学生：李星晨</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30"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2019·03</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5248014" y="2723338"/>
            <a:ext cx="4124053"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255274" y="3732085"/>
            <a:ext cx="4124053"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743" y="1313245"/>
            <a:ext cx="1620000" cy="1620000"/>
          </a:xfrm>
          <a:prstGeom prst="rect">
            <a:avLst/>
          </a:prstGeom>
        </p:spPr>
      </p:pic>
      <p:sp>
        <p:nvSpPr>
          <p:cNvPr id="127" name="矩形 126"/>
          <p:cNvSpPr/>
          <p:nvPr/>
        </p:nvSpPr>
        <p:spPr>
          <a:xfrm>
            <a:off x="728707" y="3826867"/>
            <a:ext cx="1576072" cy="923330"/>
          </a:xfrm>
          <a:prstGeom prst="rect">
            <a:avLst/>
          </a:prstGeom>
        </p:spPr>
        <p:txBody>
          <a:bodyPr wrap="none">
            <a:spAutoFit/>
          </a:bodyPr>
          <a:lstStyle/>
          <a:p>
            <a:r>
              <a:rPr kumimoji="1" lang="zh-CN" altLang="en-US" sz="5400" b="1" dirty="0" smtClean="0">
                <a:solidFill>
                  <a:schemeClr val="bg1"/>
                </a:solidFill>
                <a:latin typeface="方正清刻本悦宋简体" panose="02000000000000000000" pitchFamily="2" charset="-122"/>
                <a:ea typeface="方正清刻本悦宋简体" panose="02000000000000000000" pitchFamily="2" charset="-122"/>
              </a:rPr>
              <a:t>目录</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4" name="组合 3"/>
          <p:cNvGrpSpPr/>
          <p:nvPr/>
        </p:nvGrpSpPr>
        <p:grpSpPr>
          <a:xfrm>
            <a:off x="4270393" y="1786034"/>
            <a:ext cx="3313970" cy="874399"/>
            <a:chOff x="4643884" y="1425422"/>
            <a:chExt cx="3313970" cy="874399"/>
          </a:xfrm>
        </p:grpSpPr>
        <p:sp>
          <p:nvSpPr>
            <p:cNvPr id="69" name="文本框 68"/>
            <p:cNvSpPr txBox="1"/>
            <p:nvPr/>
          </p:nvSpPr>
          <p:spPr>
            <a:xfrm>
              <a:off x="5534311" y="142542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项目</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背景</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9" name="文本框 128"/>
            <p:cNvSpPr txBox="1"/>
            <p:nvPr/>
          </p:nvSpPr>
          <p:spPr>
            <a:xfrm>
              <a:off x="4643884" y="153187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p>
          </p:txBody>
        </p:sp>
        <p:sp>
          <p:nvSpPr>
            <p:cNvPr id="130" name="矩形 129"/>
            <p:cNvSpPr/>
            <p:nvPr/>
          </p:nvSpPr>
          <p:spPr>
            <a:xfrm>
              <a:off x="4643884"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5562996" y="1953968"/>
              <a:ext cx="2394858" cy="338554"/>
            </a:xfrm>
            <a:prstGeom prst="rect">
              <a:avLst/>
            </a:prstGeom>
            <a:noFill/>
          </p:spPr>
          <p:txBody>
            <a:bodyPr wrap="square" rtlCol="0">
              <a:spAutoFit/>
            </a:bodyPr>
            <a:lstStyle/>
            <a:p>
              <a:r>
                <a:rPr lang="en-US" altLang="zh-CN" sz="1600" dirty="0">
                  <a:solidFill>
                    <a:srgbClr val="157E9F"/>
                  </a:solidFill>
                  <a:latin typeface="微软雅黑" pitchFamily="34" charset="-122"/>
                  <a:ea typeface="微软雅黑" pitchFamily="34" charset="-122"/>
                  <a:cs typeface="Times New Roman" pitchFamily="18" charset="0"/>
                </a:rPr>
                <a:t>Project background</a:t>
              </a:r>
              <a:endParaRPr lang="zh-CN" altLang="en-US" sz="1600" dirty="0">
                <a:solidFill>
                  <a:srgbClr val="157E9F"/>
                </a:solidFill>
                <a:latin typeface="微软雅黑" pitchFamily="34" charset="-122"/>
                <a:ea typeface="微软雅黑" pitchFamily="34" charset="-122"/>
                <a:cs typeface="Times New Roman" pitchFamily="18" charset="0"/>
              </a:endParaRPr>
            </a:p>
          </p:txBody>
        </p:sp>
      </p:grpSp>
      <p:grpSp>
        <p:nvGrpSpPr>
          <p:cNvPr id="5" name="组合 4"/>
          <p:cNvGrpSpPr/>
          <p:nvPr/>
        </p:nvGrpSpPr>
        <p:grpSpPr>
          <a:xfrm>
            <a:off x="7783371" y="1808557"/>
            <a:ext cx="3284358" cy="919562"/>
            <a:chOff x="7925040" y="1396429"/>
            <a:chExt cx="3284358" cy="919562"/>
          </a:xfrm>
        </p:grpSpPr>
        <p:sp>
          <p:nvSpPr>
            <p:cNvPr id="70" name="文本框 69"/>
            <p:cNvSpPr txBox="1"/>
            <p:nvPr/>
          </p:nvSpPr>
          <p:spPr>
            <a:xfrm>
              <a:off x="8814540"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开发方案</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792504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p>
          </p:txBody>
        </p:sp>
        <p:sp>
          <p:nvSpPr>
            <p:cNvPr id="132" name="矩形 131"/>
            <p:cNvSpPr/>
            <p:nvPr/>
          </p:nvSpPr>
          <p:spPr>
            <a:xfrm>
              <a:off x="792504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8814540" y="1977437"/>
              <a:ext cx="2394858" cy="338554"/>
            </a:xfrm>
            <a:prstGeom prst="rect">
              <a:avLst/>
            </a:prstGeom>
            <a:noFill/>
          </p:spPr>
          <p:txBody>
            <a:bodyPr wrap="square" rtlCol="0">
              <a:spAutoFit/>
            </a:bodyPr>
            <a:lstStyle/>
            <a:p>
              <a:r>
                <a:rPr lang="en-US" altLang="zh-CN" sz="1600" dirty="0">
                  <a:solidFill>
                    <a:srgbClr val="157E9F"/>
                  </a:solidFill>
                  <a:latin typeface="微软雅黑" pitchFamily="34" charset="-122"/>
                  <a:ea typeface="微软雅黑" pitchFamily="34" charset="-122"/>
                </a:rPr>
                <a:t>Development plan</a:t>
              </a:r>
              <a:endParaRPr lang="zh-CN" altLang="en-US" sz="1600" dirty="0">
                <a:solidFill>
                  <a:srgbClr val="157E9F"/>
                </a:solidFill>
                <a:latin typeface="微软雅黑" pitchFamily="34" charset="-122"/>
                <a:ea typeface="微软雅黑" pitchFamily="34" charset="-122"/>
                <a:cs typeface="Times New Roman" pitchFamily="18" charset="0"/>
              </a:endParaRPr>
            </a:p>
          </p:txBody>
        </p:sp>
      </p:grpSp>
      <p:grpSp>
        <p:nvGrpSpPr>
          <p:cNvPr id="6" name="组合 5"/>
          <p:cNvGrpSpPr/>
          <p:nvPr/>
        </p:nvGrpSpPr>
        <p:grpSpPr>
          <a:xfrm>
            <a:off x="4250963" y="3634578"/>
            <a:ext cx="3299113" cy="886881"/>
            <a:chOff x="4624454" y="3093660"/>
            <a:chExt cx="3299113" cy="886881"/>
          </a:xfrm>
        </p:grpSpPr>
        <p:sp>
          <p:nvSpPr>
            <p:cNvPr id="71" name="文本框 70"/>
            <p:cNvSpPr txBox="1"/>
            <p:nvPr/>
          </p:nvSpPr>
          <p:spPr>
            <a:xfrm>
              <a:off x="5493383" y="3093660"/>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开发</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过程</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3" name="文本框 132"/>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03</a:t>
              </a:r>
            </a:p>
          </p:txBody>
        </p:sp>
        <p:sp>
          <p:nvSpPr>
            <p:cNvPr id="134" name="矩形 133"/>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5528709" y="3641987"/>
              <a:ext cx="2394858" cy="338554"/>
            </a:xfrm>
            <a:prstGeom prst="rect">
              <a:avLst/>
            </a:prstGeom>
            <a:noFill/>
          </p:spPr>
          <p:txBody>
            <a:bodyPr wrap="square" rtlCol="0">
              <a:spAutoFit/>
            </a:bodyPr>
            <a:lstStyle/>
            <a:p>
              <a:r>
                <a:rPr lang="en-US" altLang="zh-CN" sz="1600" dirty="0">
                  <a:solidFill>
                    <a:srgbClr val="157E9F"/>
                  </a:solidFill>
                  <a:latin typeface="微软雅黑" pitchFamily="34" charset="-122"/>
                  <a:ea typeface="微软雅黑" pitchFamily="34" charset="-122"/>
                  <a:cs typeface="Times New Roman" pitchFamily="18" charset="0"/>
                </a:rPr>
                <a:t>development process</a:t>
              </a:r>
              <a:endParaRPr lang="zh-CN" altLang="en-US" sz="1600" dirty="0">
                <a:solidFill>
                  <a:srgbClr val="157E9F"/>
                </a:solidFill>
                <a:latin typeface="微软雅黑" pitchFamily="34" charset="-122"/>
                <a:ea typeface="微软雅黑" pitchFamily="34" charset="-122"/>
                <a:cs typeface="Times New Roman" pitchFamily="18" charset="0"/>
              </a:endParaRPr>
            </a:p>
          </p:txBody>
        </p:sp>
      </p:grpSp>
      <p:grpSp>
        <p:nvGrpSpPr>
          <p:cNvPr id="7" name="组合 6"/>
          <p:cNvGrpSpPr/>
          <p:nvPr/>
        </p:nvGrpSpPr>
        <p:grpSpPr>
          <a:xfrm>
            <a:off x="7775257" y="3660336"/>
            <a:ext cx="3292472" cy="878542"/>
            <a:chOff x="7916926" y="3093660"/>
            <a:chExt cx="3292472" cy="878542"/>
          </a:xfrm>
        </p:grpSpPr>
        <p:sp>
          <p:nvSpPr>
            <p:cNvPr id="72" name="文本框 71"/>
            <p:cNvSpPr txBox="1"/>
            <p:nvPr/>
          </p:nvSpPr>
          <p:spPr>
            <a:xfrm>
              <a:off x="8773612" y="3093660"/>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后期</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规划</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5" name="文本框 134"/>
            <p:cNvSpPr txBox="1"/>
            <p:nvPr/>
          </p:nvSpPr>
          <p:spPr>
            <a:xfrm>
              <a:off x="7916926"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04</a:t>
              </a:r>
            </a:p>
          </p:txBody>
        </p:sp>
        <p:sp>
          <p:nvSpPr>
            <p:cNvPr id="136" name="矩形 135"/>
            <p:cNvSpPr/>
            <p:nvPr/>
          </p:nvSpPr>
          <p:spPr>
            <a:xfrm>
              <a:off x="7916926"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8814540" y="3633648"/>
              <a:ext cx="2394858" cy="338554"/>
            </a:xfrm>
            <a:prstGeom prst="rect">
              <a:avLst/>
            </a:prstGeom>
            <a:noFill/>
          </p:spPr>
          <p:txBody>
            <a:bodyPr wrap="square" rtlCol="0">
              <a:spAutoFit/>
            </a:bodyPr>
            <a:lstStyle/>
            <a:p>
              <a:r>
                <a:rPr lang="en-US" altLang="zh-CN" sz="1600" dirty="0">
                  <a:solidFill>
                    <a:srgbClr val="157E9F"/>
                  </a:solidFill>
                  <a:latin typeface="微软雅黑" pitchFamily="34" charset="-122"/>
                  <a:ea typeface="微软雅黑" pitchFamily="34" charset="-122"/>
                  <a:cs typeface="Times New Roman" pitchFamily="18" charset="0"/>
                </a:rPr>
                <a:t>Later stage planning</a:t>
              </a:r>
              <a:endParaRPr lang="zh-CN" altLang="en-US" sz="1600" dirty="0">
                <a:solidFill>
                  <a:srgbClr val="157E9F"/>
                </a:solidFill>
                <a:latin typeface="微软雅黑" pitchFamily="34" charset="-122"/>
                <a:ea typeface="微软雅黑" pitchFamily="34" charset="-122"/>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2421883" cy="646331"/>
          </a:xfrm>
          <a:prstGeom prst="rect">
            <a:avLst/>
          </a:prstGeom>
          <a:noFill/>
          <a:effectLst/>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项目背景</a:t>
            </a:r>
          </a:p>
        </p:txBody>
      </p:sp>
      <p:grpSp>
        <p:nvGrpSpPr>
          <p:cNvPr id="201" name="组合 200"/>
          <p:cNvGrpSpPr/>
          <p:nvPr/>
        </p:nvGrpSpPr>
        <p:grpSpPr>
          <a:xfrm>
            <a:off x="7228116" y="2324903"/>
            <a:ext cx="3081236" cy="3107841"/>
            <a:chOff x="-8677773" y="-3051174"/>
            <a:chExt cx="6986830" cy="7046911"/>
          </a:xfrm>
          <a:solidFill>
            <a:schemeClr val="bg1"/>
          </a:solidFill>
          <a:effectLst/>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590" y="2845884"/>
            <a:ext cx="2944659" cy="1754326"/>
          </a:xfrm>
          <a:prstGeom prst="rect">
            <a:avLst/>
          </a:prstGeom>
          <a:noFill/>
          <a:effectLst/>
        </p:spPr>
        <p:txBody>
          <a:bodyPr wrap="square" rtlCol="0">
            <a:spAutoFit/>
          </a:bodyPr>
          <a:lstStyle/>
          <a:p>
            <a:pPr>
              <a:lnSpc>
                <a:spcPct val="150000"/>
              </a:lnSpc>
            </a:pPr>
            <a:r>
              <a:rPr lang="en-US" altLang="zh-CN" sz="2400" dirty="0" smtClean="0">
                <a:solidFill>
                  <a:schemeClr val="bg1"/>
                </a:solidFill>
              </a:rPr>
              <a:t>1.</a:t>
            </a:r>
            <a:r>
              <a:rPr lang="zh-CN" altLang="en-US" sz="2400" dirty="0" smtClean="0">
                <a:solidFill>
                  <a:schemeClr val="bg1"/>
                </a:solidFill>
              </a:rPr>
              <a:t>选题背景</a:t>
            </a:r>
            <a:endParaRPr lang="en-US" altLang="zh-CN" sz="2400" dirty="0" smtClean="0">
              <a:solidFill>
                <a:schemeClr val="bg1"/>
              </a:solidFill>
            </a:endParaRPr>
          </a:p>
          <a:p>
            <a:pPr>
              <a:lnSpc>
                <a:spcPct val="150000"/>
              </a:lnSpc>
            </a:pPr>
            <a:r>
              <a:rPr lang="en-US" altLang="zh-CN" sz="2400" dirty="0" smtClean="0">
                <a:solidFill>
                  <a:schemeClr val="bg1"/>
                </a:solidFill>
              </a:rPr>
              <a:t>2.</a:t>
            </a:r>
            <a:r>
              <a:rPr lang="zh-CN" altLang="en-US" sz="2400" dirty="0">
                <a:solidFill>
                  <a:schemeClr val="bg1"/>
                </a:solidFill>
              </a:rPr>
              <a:t>现状和发展趋势</a:t>
            </a:r>
          </a:p>
          <a:p>
            <a:pPr>
              <a:lnSpc>
                <a:spcPct val="150000"/>
              </a:lnSpc>
            </a:pPr>
            <a:r>
              <a:rPr lang="en-US" altLang="zh-CN" sz="2400" dirty="0" smtClean="0">
                <a:solidFill>
                  <a:schemeClr val="bg1"/>
                </a:solidFill>
              </a:rPr>
              <a:t>3.</a:t>
            </a:r>
            <a:r>
              <a:rPr lang="zh-CN" altLang="en-US" sz="2400" dirty="0">
                <a:solidFill>
                  <a:schemeClr val="bg1"/>
                </a:solidFill>
              </a:rPr>
              <a:t>选题</a:t>
            </a:r>
            <a:r>
              <a:rPr lang="zh-CN" altLang="en-US" sz="2400" dirty="0" smtClean="0">
                <a:solidFill>
                  <a:schemeClr val="bg1"/>
                </a:solidFill>
              </a:rPr>
              <a:t>意义</a:t>
            </a:r>
            <a:endParaRPr lang="en-US" altLang="zh-CN"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grpSp>
        <p:nvGrpSpPr>
          <p:cNvPr id="9" name="组合 8"/>
          <p:cNvGrpSpPr/>
          <p:nvPr/>
        </p:nvGrpSpPr>
        <p:grpSpPr>
          <a:xfrm>
            <a:off x="3473651" y="252858"/>
            <a:ext cx="8718351" cy="484287"/>
            <a:chOff x="3473651" y="252858"/>
            <a:chExt cx="8718351" cy="484287"/>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9" name="矩形 1768"/>
            <p:cNvSpPr/>
            <p:nvPr/>
          </p:nvSpPr>
          <p:spPr>
            <a:xfrm>
              <a:off x="3560735" y="322399"/>
              <a:ext cx="2870072" cy="369328"/>
            </a:xfrm>
            <a:prstGeom prst="rect">
              <a:avLst/>
            </a:prstGeom>
            <a:effectLst/>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PROJECT</a:t>
              </a:r>
              <a:r>
                <a:rPr lang="en-US" altLang="zh-CN" dirty="0" smtClean="0">
                  <a:solidFill>
                    <a:schemeClr val="bg1"/>
                  </a:solidFill>
                  <a:latin typeface="微软雅黑" pitchFamily="34" charset="-122"/>
                  <a:ea typeface="微软雅黑" pitchFamily="34" charset="-122"/>
                </a:rPr>
                <a:t> BACKGROUND</a:t>
              </a:r>
              <a:endParaRPr lang="en-US" altLang="zh-CN" dirty="0">
                <a:solidFill>
                  <a:schemeClr val="bg1"/>
                </a:solidFill>
                <a:latin typeface="微软雅黑" pitchFamily="34" charset="-122"/>
                <a:ea typeface="微软雅黑"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
        <p:nvSpPr>
          <p:cNvPr id="2" name="矩形 1"/>
          <p:cNvSpPr/>
          <p:nvPr/>
        </p:nvSpPr>
        <p:spPr>
          <a:xfrm>
            <a:off x="616562" y="109554"/>
            <a:ext cx="1710725" cy="738664"/>
          </a:xfrm>
          <a:prstGeom prst="rect">
            <a:avLst/>
          </a:prstGeom>
          <a:effectLst/>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选题背景</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2081886" y="1585283"/>
            <a:ext cx="7747793" cy="584775"/>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itchFamily="34" charset="-122"/>
                <a:ea typeface="微软雅黑" pitchFamily="34" charset="-122"/>
              </a:rPr>
              <a:t>随着网络技术的高速发展，计算机网络的应用的深度和广度提高</a:t>
            </a:r>
            <a:endParaRPr lang="en-US" altLang="zh-CN" sz="1600" dirty="0">
              <a:solidFill>
                <a:schemeClr val="tx1">
                  <a:lumMod val="75000"/>
                  <a:lumOff val="25000"/>
                </a:schemeClr>
              </a:solidFill>
              <a:latin typeface="微软雅黑" pitchFamily="34" charset="-122"/>
              <a:ea typeface="微软雅黑" pitchFamily="34" charset="-122"/>
            </a:endParaRPr>
          </a:p>
          <a:p>
            <a:pPr algn="ctr"/>
            <a:r>
              <a:rPr lang="zh-CN" altLang="en-US" sz="1600" dirty="0">
                <a:solidFill>
                  <a:schemeClr val="tx1">
                    <a:lumMod val="75000"/>
                    <a:lumOff val="25000"/>
                  </a:schemeClr>
                </a:solidFill>
                <a:latin typeface="微软雅黑" pitchFamily="34" charset="-122"/>
                <a:ea typeface="微软雅黑" pitchFamily="34" charset="-122"/>
              </a:rPr>
              <a:t>广阔的应用空间对网络运行的</a:t>
            </a:r>
            <a:r>
              <a:rPr lang="zh-CN" altLang="en-US" sz="1600" b="1" dirty="0">
                <a:solidFill>
                  <a:schemeClr val="tx1">
                    <a:lumMod val="75000"/>
                    <a:lumOff val="25000"/>
                  </a:schemeClr>
                </a:solidFill>
                <a:latin typeface="微软雅黑" pitchFamily="34" charset="-122"/>
                <a:ea typeface="微软雅黑" pitchFamily="34" charset="-122"/>
              </a:rPr>
              <a:t>稳定性</a:t>
            </a:r>
            <a:r>
              <a:rPr lang="zh-CN" altLang="en-US" sz="1600" dirty="0">
                <a:solidFill>
                  <a:schemeClr val="tx1">
                    <a:lumMod val="75000"/>
                    <a:lumOff val="25000"/>
                  </a:schemeClr>
                </a:solidFill>
                <a:latin typeface="微软雅黑" pitchFamily="34" charset="-122"/>
                <a:ea typeface="微软雅黑" pitchFamily="34" charset="-122"/>
              </a:rPr>
              <a:t>、</a:t>
            </a:r>
            <a:r>
              <a:rPr lang="zh-CN" altLang="en-US" sz="1600" b="1" dirty="0">
                <a:solidFill>
                  <a:schemeClr val="tx1">
                    <a:lumMod val="75000"/>
                    <a:lumOff val="25000"/>
                  </a:schemeClr>
                </a:solidFill>
                <a:latin typeface="微软雅黑" pitchFamily="34" charset="-122"/>
                <a:ea typeface="微软雅黑" pitchFamily="34" charset="-122"/>
              </a:rPr>
              <a:t>健壮性</a:t>
            </a:r>
            <a:r>
              <a:rPr lang="zh-CN" altLang="en-US" sz="1600" dirty="0">
                <a:solidFill>
                  <a:schemeClr val="tx1">
                    <a:lumMod val="75000"/>
                    <a:lumOff val="25000"/>
                  </a:schemeClr>
                </a:solidFill>
                <a:latin typeface="微软雅黑" pitchFamily="34" charset="-122"/>
                <a:ea typeface="微软雅黑" pitchFamily="34" charset="-122"/>
              </a:rPr>
              <a:t>以及</a:t>
            </a:r>
            <a:r>
              <a:rPr lang="zh-CN" altLang="en-US" sz="1600" b="1" dirty="0">
                <a:solidFill>
                  <a:schemeClr val="tx1">
                    <a:lumMod val="75000"/>
                    <a:lumOff val="25000"/>
                  </a:schemeClr>
                </a:solidFill>
                <a:latin typeface="微软雅黑" pitchFamily="34" charset="-122"/>
                <a:ea typeface="微软雅黑" pitchFamily="34" charset="-122"/>
              </a:rPr>
              <a:t>安全性</a:t>
            </a:r>
            <a:r>
              <a:rPr lang="zh-CN" altLang="en-US" sz="1600" dirty="0">
                <a:solidFill>
                  <a:schemeClr val="tx1">
                    <a:lumMod val="75000"/>
                    <a:lumOff val="25000"/>
                  </a:schemeClr>
                </a:solidFill>
                <a:latin typeface="微软雅黑" pitchFamily="34" charset="-122"/>
                <a:ea typeface="微软雅黑" pitchFamily="34" charset="-122"/>
              </a:rPr>
              <a:t>提出</a:t>
            </a:r>
            <a:r>
              <a:rPr lang="zh-CN" altLang="en-US" sz="1600" b="1" dirty="0">
                <a:solidFill>
                  <a:schemeClr val="tx1">
                    <a:lumMod val="75000"/>
                    <a:lumOff val="25000"/>
                  </a:schemeClr>
                </a:solidFill>
                <a:latin typeface="微软雅黑" pitchFamily="34" charset="-122"/>
                <a:ea typeface="微软雅黑" pitchFamily="34" charset="-122"/>
              </a:rPr>
              <a:t>很高要求</a:t>
            </a:r>
          </a:p>
        </p:txBody>
      </p:sp>
      <p:sp>
        <p:nvSpPr>
          <p:cNvPr id="5" name="文本框 4"/>
          <p:cNvSpPr txBox="1"/>
          <p:nvPr/>
        </p:nvSpPr>
        <p:spPr>
          <a:xfrm>
            <a:off x="2905593" y="3239860"/>
            <a:ext cx="6100375" cy="584775"/>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itchFamily="34" charset="-122"/>
                <a:ea typeface="微软雅黑" pitchFamily="34" charset="-122"/>
              </a:rPr>
              <a:t>为保证网络高速稳定地运行</a:t>
            </a:r>
            <a:endParaRPr lang="en-US" altLang="zh-CN" sz="1600" dirty="0">
              <a:solidFill>
                <a:schemeClr val="tx1">
                  <a:lumMod val="75000"/>
                  <a:lumOff val="25000"/>
                </a:schemeClr>
              </a:solidFill>
              <a:latin typeface="微软雅黑" pitchFamily="34" charset="-122"/>
              <a:ea typeface="微软雅黑" pitchFamily="34" charset="-122"/>
            </a:endParaRPr>
          </a:p>
          <a:p>
            <a:pPr algn="ctr"/>
            <a:r>
              <a:rPr lang="zh-CN" altLang="en-US" sz="1600" dirty="0">
                <a:solidFill>
                  <a:schemeClr val="tx1">
                    <a:lumMod val="75000"/>
                    <a:lumOff val="25000"/>
                  </a:schemeClr>
                </a:solidFill>
                <a:latin typeface="微软雅黑" pitchFamily="34" charset="-122"/>
                <a:ea typeface="微软雅黑" pitchFamily="34" charset="-122"/>
              </a:rPr>
              <a:t>网络管理人员需</a:t>
            </a:r>
            <a:r>
              <a:rPr lang="zh-CN" altLang="en-US" sz="1600" b="1" dirty="0">
                <a:solidFill>
                  <a:schemeClr val="tx1">
                    <a:lumMod val="75000"/>
                    <a:lumOff val="25000"/>
                  </a:schemeClr>
                </a:solidFill>
                <a:latin typeface="微软雅黑" pitchFamily="34" charset="-122"/>
                <a:ea typeface="微软雅黑" pitchFamily="34" charset="-122"/>
              </a:rPr>
              <a:t>监控网络运行状态</a:t>
            </a:r>
            <a:r>
              <a:rPr lang="zh-CN" altLang="en-US" sz="1600" dirty="0">
                <a:solidFill>
                  <a:schemeClr val="tx1">
                    <a:lumMod val="75000"/>
                    <a:lumOff val="25000"/>
                  </a:schemeClr>
                </a:solidFill>
                <a:latin typeface="微软雅黑" pitchFamily="34" charset="-122"/>
                <a:ea typeface="微软雅黑" pitchFamily="34" charset="-122"/>
              </a:rPr>
              <a:t>且</a:t>
            </a:r>
            <a:r>
              <a:rPr lang="zh-CN" altLang="en-US" sz="1600" b="1" dirty="0">
                <a:solidFill>
                  <a:schemeClr val="tx1">
                    <a:lumMod val="75000"/>
                    <a:lumOff val="25000"/>
                  </a:schemeClr>
                </a:solidFill>
                <a:latin typeface="微软雅黑" pitchFamily="34" charset="-122"/>
                <a:ea typeface="微软雅黑" pitchFamily="34" charset="-122"/>
              </a:rPr>
              <a:t>及时发现问题并解决</a:t>
            </a:r>
          </a:p>
        </p:txBody>
      </p:sp>
      <p:sp>
        <p:nvSpPr>
          <p:cNvPr id="6" name="文本框 5"/>
          <p:cNvSpPr txBox="1"/>
          <p:nvPr/>
        </p:nvSpPr>
        <p:spPr>
          <a:xfrm>
            <a:off x="1850729" y="4866501"/>
            <a:ext cx="8210104" cy="584775"/>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itchFamily="34" charset="-122"/>
                <a:ea typeface="微软雅黑" pitchFamily="34" charset="-122"/>
              </a:rPr>
              <a:t>地理隔离、网络设备种类繁杂等原因</a:t>
            </a:r>
            <a:endParaRPr lang="en-US" altLang="zh-CN" sz="1600" dirty="0">
              <a:solidFill>
                <a:schemeClr val="tx1">
                  <a:lumMod val="75000"/>
                  <a:lumOff val="25000"/>
                </a:schemeClr>
              </a:solidFill>
              <a:latin typeface="微软雅黑" pitchFamily="34" charset="-122"/>
              <a:ea typeface="微软雅黑" pitchFamily="34" charset="-122"/>
            </a:endParaRPr>
          </a:p>
          <a:p>
            <a:pPr algn="ctr"/>
            <a:r>
              <a:rPr lang="zh-CN" altLang="en-US" sz="1600" dirty="0">
                <a:solidFill>
                  <a:schemeClr val="tx1">
                    <a:lumMod val="75000"/>
                    <a:lumOff val="25000"/>
                  </a:schemeClr>
                </a:solidFill>
                <a:latin typeface="微软雅黑" pitchFamily="34" charset="-122"/>
                <a:ea typeface="微软雅黑" pitchFamily="34" charset="-122"/>
              </a:rPr>
              <a:t>需要有</a:t>
            </a:r>
            <a:r>
              <a:rPr lang="zh-CN" altLang="en-US" sz="1600" b="1" dirty="0">
                <a:solidFill>
                  <a:schemeClr val="tx1">
                    <a:lumMod val="75000"/>
                    <a:lumOff val="25000"/>
                  </a:schemeClr>
                </a:solidFill>
                <a:latin typeface="微软雅黑" pitchFamily="34" charset="-122"/>
                <a:ea typeface="微软雅黑" pitchFamily="34" charset="-122"/>
              </a:rPr>
              <a:t>工具</a:t>
            </a:r>
            <a:r>
              <a:rPr lang="zh-CN" altLang="en-US" sz="1600" dirty="0">
                <a:solidFill>
                  <a:schemeClr val="tx1">
                    <a:lumMod val="75000"/>
                    <a:lumOff val="25000"/>
                  </a:schemeClr>
                </a:solidFill>
                <a:latin typeface="微软雅黑" pitchFamily="34" charset="-122"/>
                <a:ea typeface="微软雅黑" pitchFamily="34" charset="-122"/>
              </a:rPr>
              <a:t>管理</a:t>
            </a:r>
            <a:r>
              <a:rPr lang="zh-CN" altLang="en-US" sz="1600" b="1" dirty="0">
                <a:solidFill>
                  <a:schemeClr val="tx1">
                    <a:lumMod val="75000"/>
                    <a:lumOff val="25000"/>
                  </a:schemeClr>
                </a:solidFill>
                <a:latin typeface="微软雅黑" pitchFamily="34" charset="-122"/>
                <a:ea typeface="微软雅黑" pitchFamily="34" charset="-122"/>
              </a:rPr>
              <a:t>不同位置</a:t>
            </a:r>
            <a:r>
              <a:rPr lang="zh-CN" altLang="en-US" sz="1600" dirty="0">
                <a:solidFill>
                  <a:schemeClr val="tx1">
                    <a:lumMod val="75000"/>
                    <a:lumOff val="25000"/>
                  </a:schemeClr>
                </a:solidFill>
                <a:latin typeface="微软雅黑" pitchFamily="34" charset="-122"/>
                <a:ea typeface="微软雅黑" pitchFamily="34" charset="-122"/>
              </a:rPr>
              <a:t>的网络设备，并</a:t>
            </a:r>
            <a:r>
              <a:rPr lang="zh-CN" altLang="en-US" sz="1600" b="1" dirty="0">
                <a:solidFill>
                  <a:schemeClr val="tx1">
                    <a:lumMod val="75000"/>
                    <a:lumOff val="25000"/>
                  </a:schemeClr>
                </a:solidFill>
                <a:latin typeface="微软雅黑" pitchFamily="34" charset="-122"/>
                <a:ea typeface="微软雅黑" pitchFamily="34" charset="-122"/>
              </a:rPr>
              <a:t>简化网络管理行为</a:t>
            </a:r>
            <a:r>
              <a:rPr lang="zh-CN" altLang="en-US" sz="1600" dirty="0">
                <a:solidFill>
                  <a:schemeClr val="tx1">
                    <a:lumMod val="75000"/>
                    <a:lumOff val="25000"/>
                  </a:schemeClr>
                </a:solidFill>
                <a:latin typeface="微软雅黑" pitchFamily="34" charset="-122"/>
                <a:ea typeface="微软雅黑" pitchFamily="34" charset="-122"/>
              </a:rPr>
              <a:t>来提高效率 </a:t>
            </a:r>
          </a:p>
        </p:txBody>
      </p:sp>
      <p:sp>
        <p:nvSpPr>
          <p:cNvPr id="7" name="下箭头 6"/>
          <p:cNvSpPr/>
          <p:nvPr/>
        </p:nvSpPr>
        <p:spPr>
          <a:xfrm>
            <a:off x="5710818" y="2372647"/>
            <a:ext cx="489923" cy="664623"/>
          </a:xfrm>
          <a:prstGeom prst="downArrow">
            <a:avLst/>
          </a:prstGeom>
          <a:solidFill>
            <a:srgbClr val="157E9F"/>
          </a:solid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5710818" y="4003193"/>
            <a:ext cx="489923" cy="664623"/>
          </a:xfrm>
          <a:prstGeom prst="downArrow">
            <a:avLst/>
          </a:prstGeom>
          <a:solidFill>
            <a:srgbClr val="157E9F"/>
          </a:solid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93" name="圆角矩形 392"/>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4" name="矩形 393"/>
          <p:cNvSpPr/>
          <p:nvPr/>
        </p:nvSpPr>
        <p:spPr>
          <a:xfrm>
            <a:off x="616562" y="109554"/>
            <a:ext cx="2787943" cy="661207"/>
          </a:xfrm>
          <a:prstGeom prst="rect">
            <a:avLst/>
          </a:prstGeom>
          <a:effectLst/>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现状</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和发展</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趋势</a:t>
            </a:r>
            <a:endParaRPr lang="zh-CN" altLang="en-US"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95" name="组合 394"/>
          <p:cNvGrpSpPr/>
          <p:nvPr/>
        </p:nvGrpSpPr>
        <p:grpSpPr>
          <a:xfrm>
            <a:off x="3473651" y="252858"/>
            <a:ext cx="8718351" cy="484287"/>
            <a:chOff x="3473651" y="252858"/>
            <a:chExt cx="8718351" cy="484287"/>
          </a:xfrm>
        </p:grpSpPr>
        <p:sp>
          <p:nvSpPr>
            <p:cNvPr id="396" name="矩形 39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7" name="矩形 396"/>
            <p:cNvSpPr/>
            <p:nvPr/>
          </p:nvSpPr>
          <p:spPr>
            <a:xfrm>
              <a:off x="3560735" y="322399"/>
              <a:ext cx="2870072" cy="369328"/>
            </a:xfrm>
            <a:prstGeom prst="rect">
              <a:avLst/>
            </a:prstGeom>
            <a:effectLst/>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PROJECT</a:t>
              </a:r>
              <a:r>
                <a:rPr lang="en-US" altLang="zh-CN" dirty="0" smtClean="0">
                  <a:solidFill>
                    <a:schemeClr val="bg1"/>
                  </a:solidFill>
                  <a:latin typeface="微软雅黑" pitchFamily="34" charset="-122"/>
                  <a:ea typeface="微软雅黑" pitchFamily="34" charset="-122"/>
                </a:rPr>
                <a:t> BACKGROUND</a:t>
              </a:r>
              <a:endParaRPr lang="en-US" altLang="zh-CN" dirty="0">
                <a:solidFill>
                  <a:schemeClr val="bg1"/>
                </a:solidFill>
                <a:latin typeface="微软雅黑" pitchFamily="34" charset="-122"/>
                <a:ea typeface="微软雅黑" pitchFamily="34" charset="-122"/>
              </a:endParaRPr>
            </a:p>
          </p:txBody>
        </p:sp>
        <p:sp>
          <p:nvSpPr>
            <p:cNvPr id="398" name="圆角矩形 397"/>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grpSp>
        <p:nvGrpSpPr>
          <p:cNvPr id="3" name="组合 2"/>
          <p:cNvGrpSpPr/>
          <p:nvPr/>
        </p:nvGrpSpPr>
        <p:grpSpPr>
          <a:xfrm>
            <a:off x="1038410" y="1898367"/>
            <a:ext cx="4732189" cy="1892571"/>
            <a:chOff x="532500" y="1606097"/>
            <a:chExt cx="4732189" cy="1892571"/>
          </a:xfrm>
        </p:grpSpPr>
        <p:sp>
          <p:nvSpPr>
            <p:cNvPr id="387" name="文本框 386"/>
            <p:cNvSpPr txBox="1"/>
            <p:nvPr/>
          </p:nvSpPr>
          <p:spPr>
            <a:xfrm>
              <a:off x="540291" y="1606097"/>
              <a:ext cx="800211" cy="524499"/>
            </a:xfrm>
            <a:prstGeom prst="rect">
              <a:avLst/>
            </a:prstGeom>
            <a:noFill/>
          </p:spPr>
          <p:txBody>
            <a:bodyPr wrap="none" lIns="91436" tIns="45718" rIns="91436" bIns="45718" rtlCol="0">
              <a:spAutoFit/>
            </a:bodyPr>
            <a:lstStyle/>
            <a:p>
              <a:pPr>
                <a:lnSpc>
                  <a:spcPct val="130000"/>
                </a:lnSpc>
              </a:pPr>
              <a:r>
                <a:rPr lang="zh-CN" altLang="en-US" sz="2400" dirty="0" smtClean="0">
                  <a:solidFill>
                    <a:srgbClr val="157E9F"/>
                  </a:solidFill>
                  <a:latin typeface="方正清刻本悦宋简体" panose="02000000000000000000" pitchFamily="2" charset="-122"/>
                  <a:ea typeface="方正清刻本悦宋简体" panose="02000000000000000000" pitchFamily="2" charset="-122"/>
                </a:rPr>
                <a:t>现状</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88" name="直接连接符 387"/>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532500" y="2125989"/>
              <a:ext cx="4732189" cy="1372679"/>
            </a:xfrm>
            <a:prstGeom prst="rect">
              <a:avLst/>
            </a:prstGeom>
          </p:spPr>
          <p:txBody>
            <a:bodyPr wrap="square" lIns="91436" tIns="45718" rIns="91436" bIns="45718">
              <a:spAutoFit/>
            </a:bodyPr>
            <a:lstStyle/>
            <a:p>
              <a:pPr>
                <a:lnSpc>
                  <a:spcPct val="130000"/>
                </a:lnSpc>
              </a:pPr>
              <a:r>
                <a:rPr lang="zh-CN" altLang="en-US" sz="1600" b="1" dirty="0">
                  <a:solidFill>
                    <a:schemeClr val="tx1">
                      <a:lumMod val="75000"/>
                      <a:lumOff val="25000"/>
                    </a:schemeClr>
                  </a:solidFill>
                  <a:latin typeface="微软雅黑" pitchFamily="34" charset="-122"/>
                  <a:ea typeface="微软雅黑" pitchFamily="34" charset="-122"/>
                </a:rPr>
                <a:t>集中式网络</a:t>
              </a:r>
              <a:r>
                <a:rPr lang="zh-CN" altLang="en-US" sz="1600" b="1" dirty="0" smtClean="0">
                  <a:solidFill>
                    <a:schemeClr val="tx1">
                      <a:lumMod val="75000"/>
                      <a:lumOff val="25000"/>
                    </a:schemeClr>
                  </a:solidFill>
                  <a:latin typeface="微软雅黑" pitchFamily="34" charset="-122"/>
                  <a:ea typeface="微软雅黑" pitchFamily="34" charset="-122"/>
                </a:rPr>
                <a:t>管理</a:t>
              </a:r>
              <a:endParaRPr lang="en-US" altLang="zh-CN" sz="1600" b="1"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en-US" altLang="zh-CN" sz="16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管理软件和管理功能主要集中在网络管理站上，网络管理站节点与网管代理节点是主从关系。 </a:t>
              </a:r>
              <a:endParaRPr lang="en-US" altLang="zh-CN" sz="1600" dirty="0">
                <a:solidFill>
                  <a:schemeClr val="tx1">
                    <a:lumMod val="75000"/>
                    <a:lumOff val="25000"/>
                  </a:schemeClr>
                </a:solidFill>
                <a:latin typeface="微软雅黑" pitchFamily="34" charset="-122"/>
                <a:ea typeface="微软雅黑" pitchFamily="34" charset="-122"/>
              </a:endParaRPr>
            </a:p>
          </p:txBody>
        </p:sp>
      </p:grpSp>
      <p:grpSp>
        <p:nvGrpSpPr>
          <p:cNvPr id="4" name="组合 3"/>
          <p:cNvGrpSpPr/>
          <p:nvPr/>
        </p:nvGrpSpPr>
        <p:grpSpPr>
          <a:xfrm>
            <a:off x="6410782" y="1898367"/>
            <a:ext cx="4732189" cy="2854212"/>
            <a:chOff x="536298" y="3962683"/>
            <a:chExt cx="4732189" cy="2854212"/>
          </a:xfrm>
        </p:grpSpPr>
        <p:sp>
          <p:nvSpPr>
            <p:cNvPr id="389" name="文本框 388"/>
            <p:cNvSpPr txBox="1"/>
            <p:nvPr/>
          </p:nvSpPr>
          <p:spPr>
            <a:xfrm>
              <a:off x="540291" y="3962683"/>
              <a:ext cx="800211" cy="524499"/>
            </a:xfrm>
            <a:prstGeom prst="rect">
              <a:avLst/>
            </a:prstGeom>
            <a:noFill/>
          </p:spPr>
          <p:txBody>
            <a:bodyPr wrap="none" lIns="91436" tIns="45718" rIns="91436" bIns="45718" rtlCol="0">
              <a:spAutoFit/>
            </a:bodyPr>
            <a:lstStyle/>
            <a:p>
              <a:pPr>
                <a:lnSpc>
                  <a:spcPct val="13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趋势</a:t>
              </a:r>
            </a:p>
          </p:txBody>
        </p:sp>
        <p:cxnSp>
          <p:nvCxnSpPr>
            <p:cNvPr id="390" name="直接连接符 389"/>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2" name="矩形 391"/>
            <p:cNvSpPr/>
            <p:nvPr/>
          </p:nvSpPr>
          <p:spPr>
            <a:xfrm>
              <a:off x="536298" y="4483953"/>
              <a:ext cx="4732189" cy="2332942"/>
            </a:xfrm>
            <a:prstGeom prst="rect">
              <a:avLst/>
            </a:prstGeom>
          </p:spPr>
          <p:txBody>
            <a:bodyPr wrap="square" lIns="91436" tIns="45718" rIns="91436" bIns="45718">
              <a:spAutoFit/>
            </a:bodyPr>
            <a:lstStyle/>
            <a:p>
              <a:pPr>
                <a:lnSpc>
                  <a:spcPct val="130000"/>
                </a:lnSpc>
              </a:pPr>
              <a:r>
                <a:rPr lang="zh-CN" altLang="en-US" sz="1600" b="1" dirty="0">
                  <a:solidFill>
                    <a:schemeClr val="tx1">
                      <a:lumMod val="75000"/>
                      <a:lumOff val="25000"/>
                    </a:schemeClr>
                  </a:solidFill>
                  <a:latin typeface="微软雅黑" pitchFamily="34" charset="-122"/>
                  <a:ea typeface="微软雅黑" pitchFamily="34" charset="-122"/>
                </a:rPr>
                <a:t>分布式管理、</a:t>
              </a:r>
              <a:r>
                <a:rPr lang="zh-CN" altLang="en-US" sz="1600" b="1" dirty="0" smtClean="0">
                  <a:solidFill>
                    <a:schemeClr val="tx1">
                      <a:lumMod val="75000"/>
                      <a:lumOff val="25000"/>
                    </a:schemeClr>
                  </a:solidFill>
                  <a:latin typeface="微软雅黑" pitchFamily="34" charset="-122"/>
                  <a:ea typeface="微软雅黑" pitchFamily="34" charset="-122"/>
                </a:rPr>
                <a:t>基于</a:t>
              </a:r>
              <a:r>
                <a:rPr lang="en-US" altLang="zh-CN" sz="1600" b="1" dirty="0" smtClean="0">
                  <a:solidFill>
                    <a:schemeClr val="tx1">
                      <a:lumMod val="75000"/>
                      <a:lumOff val="25000"/>
                    </a:schemeClr>
                  </a:solidFill>
                  <a:latin typeface="微软雅黑" pitchFamily="34" charset="-122"/>
                  <a:ea typeface="微软雅黑" pitchFamily="34" charset="-122"/>
                </a:rPr>
                <a:t>web</a:t>
              </a:r>
              <a:r>
                <a:rPr lang="zh-CN" altLang="en-US" sz="1600" b="1" dirty="0" smtClean="0">
                  <a:solidFill>
                    <a:schemeClr val="tx1">
                      <a:lumMod val="75000"/>
                      <a:lumOff val="25000"/>
                    </a:schemeClr>
                  </a:solidFill>
                  <a:latin typeface="微软雅黑" pitchFamily="34" charset="-122"/>
                  <a:ea typeface="微软雅黑" pitchFamily="34" charset="-122"/>
                </a:rPr>
                <a:t>的管理</a:t>
              </a:r>
              <a:endParaRPr lang="en-US" altLang="zh-CN" sz="1600" b="1"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en-US" altLang="zh-CN" sz="16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600" dirty="0" smtClean="0">
                  <a:solidFill>
                    <a:schemeClr val="tx1">
                      <a:lumMod val="75000"/>
                      <a:lumOff val="25000"/>
                    </a:schemeClr>
                  </a:solidFill>
                  <a:latin typeface="微软雅黑" pitchFamily="34" charset="-122"/>
                  <a:ea typeface="微软雅黑" pitchFamily="34" charset="-122"/>
                </a:rPr>
                <a:t>分布式</a:t>
              </a:r>
              <a:r>
                <a:rPr lang="zh-CN" altLang="en-US" sz="1600" dirty="0">
                  <a:solidFill>
                    <a:schemeClr val="tx1">
                      <a:lumMod val="75000"/>
                      <a:lumOff val="25000"/>
                    </a:schemeClr>
                  </a:solidFill>
                  <a:latin typeface="微软雅黑" pitchFamily="34" charset="-122"/>
                  <a:ea typeface="微软雅黑" pitchFamily="34" charset="-122"/>
                </a:rPr>
                <a:t>管理能够从根本上解决</a:t>
              </a:r>
              <a:r>
                <a:rPr lang="zh-CN" altLang="en-US" sz="1600" dirty="0" smtClean="0">
                  <a:solidFill>
                    <a:schemeClr val="tx1">
                      <a:lumMod val="75000"/>
                      <a:lumOff val="25000"/>
                    </a:schemeClr>
                  </a:solidFill>
                  <a:latin typeface="微软雅黑" pitchFamily="34" charset="-122"/>
                  <a:ea typeface="微软雅黑" pitchFamily="34" charset="-122"/>
                </a:rPr>
                <a:t>中央</a:t>
              </a:r>
              <a:r>
                <a:rPr lang="zh-CN" altLang="en-US" sz="1600" dirty="0">
                  <a:solidFill>
                    <a:schemeClr val="tx1">
                      <a:lumMod val="75000"/>
                      <a:lumOff val="25000"/>
                    </a:schemeClr>
                  </a:solidFill>
                  <a:latin typeface="微软雅黑" pitchFamily="34" charset="-122"/>
                  <a:ea typeface="微软雅黑" pitchFamily="34" charset="-122"/>
                </a:rPr>
                <a:t>管理中存在的负担问题，进而缩短网络之间的传递时间。</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600" dirty="0" smtClean="0">
                  <a:solidFill>
                    <a:schemeClr val="tx1">
                      <a:lumMod val="75000"/>
                      <a:lumOff val="25000"/>
                    </a:schemeClr>
                  </a:solidFill>
                  <a:latin typeface="微软雅黑" pitchFamily="34" charset="-122"/>
                  <a:ea typeface="微软雅黑" pitchFamily="34" charset="-122"/>
                </a:rPr>
                <a:t>基于</a:t>
              </a:r>
              <a:r>
                <a:rPr lang="en-US" altLang="zh-CN" sz="1600" dirty="0" smtClean="0">
                  <a:solidFill>
                    <a:schemeClr val="tx1">
                      <a:lumMod val="75000"/>
                      <a:lumOff val="25000"/>
                    </a:schemeClr>
                  </a:solidFill>
                  <a:latin typeface="微软雅黑" pitchFamily="34" charset="-122"/>
                  <a:ea typeface="微软雅黑" pitchFamily="34" charset="-122"/>
                </a:rPr>
                <a:t>web</a:t>
              </a:r>
              <a:r>
                <a:rPr lang="zh-CN" altLang="en-US" sz="1600" dirty="0" smtClean="0">
                  <a:solidFill>
                    <a:schemeClr val="tx1">
                      <a:lumMod val="75000"/>
                      <a:lumOff val="25000"/>
                    </a:schemeClr>
                  </a:solidFill>
                  <a:latin typeface="微软雅黑" pitchFamily="34" charset="-122"/>
                  <a:ea typeface="微软雅黑" pitchFamily="34" charset="-122"/>
                </a:rPr>
                <a:t>的</a:t>
              </a:r>
              <a:r>
                <a:rPr lang="zh-CN" altLang="en-US" sz="1600" dirty="0">
                  <a:solidFill>
                    <a:schemeClr val="tx1">
                      <a:lumMod val="75000"/>
                      <a:lumOff val="25000"/>
                    </a:schemeClr>
                  </a:solidFill>
                  <a:latin typeface="微软雅黑" pitchFamily="34" charset="-122"/>
                  <a:ea typeface="微软雅黑" pitchFamily="34" charset="-122"/>
                </a:rPr>
                <a:t>计算机网络管理主要</a:t>
              </a:r>
              <a:r>
                <a:rPr lang="zh-CN" altLang="en-US" sz="1600" dirty="0" smtClean="0">
                  <a:solidFill>
                    <a:schemeClr val="tx1">
                      <a:lumMod val="75000"/>
                      <a:lumOff val="25000"/>
                    </a:schemeClr>
                  </a:solidFill>
                  <a:latin typeface="微软雅黑" pitchFamily="34" charset="-122"/>
                  <a:ea typeface="微软雅黑" pitchFamily="34" charset="-122"/>
                </a:rPr>
                <a:t>应用</a:t>
              </a:r>
              <a:r>
                <a:rPr lang="en-US" altLang="zh-CN" sz="1600" dirty="0" smtClean="0">
                  <a:solidFill>
                    <a:schemeClr val="tx1">
                      <a:lumMod val="75000"/>
                      <a:lumOff val="25000"/>
                    </a:schemeClr>
                  </a:solidFill>
                  <a:latin typeface="微软雅黑" pitchFamily="34" charset="-122"/>
                  <a:ea typeface="微软雅黑" pitchFamily="34" charset="-122"/>
                </a:rPr>
                <a:t>web</a:t>
              </a:r>
              <a:r>
                <a:rPr lang="zh-CN" altLang="en-US" sz="1600" dirty="0" smtClean="0">
                  <a:solidFill>
                    <a:schemeClr val="tx1">
                      <a:lumMod val="75000"/>
                      <a:lumOff val="25000"/>
                    </a:schemeClr>
                  </a:solidFill>
                  <a:latin typeface="微软雅黑" pitchFamily="34" charset="-122"/>
                  <a:ea typeface="微软雅黑" pitchFamily="34" charset="-122"/>
                </a:rPr>
                <a:t>服务器</a:t>
              </a:r>
              <a:r>
                <a:rPr lang="zh-CN" altLang="en-US" sz="1600" dirty="0">
                  <a:solidFill>
                    <a:schemeClr val="tx1">
                      <a:lumMod val="75000"/>
                      <a:lumOff val="25000"/>
                    </a:schemeClr>
                  </a:solidFill>
                  <a:latin typeface="微软雅黑" pitchFamily="34" charset="-122"/>
                  <a:ea typeface="微软雅黑" pitchFamily="34" charset="-122"/>
                </a:rPr>
                <a:t>，其能够在网络的</a:t>
              </a:r>
              <a:r>
                <a:rPr lang="zh-CN" altLang="en-US" sz="1600" dirty="0" smtClean="0">
                  <a:solidFill>
                    <a:schemeClr val="tx1">
                      <a:lumMod val="75000"/>
                      <a:lumOff val="25000"/>
                    </a:schemeClr>
                  </a:solidFill>
                  <a:latin typeface="微软雅黑" pitchFamily="34" charset="-122"/>
                  <a:ea typeface="微软雅黑" pitchFamily="34" charset="-122"/>
                </a:rPr>
                <a:t>任何节点</a:t>
              </a:r>
              <a:r>
                <a:rPr lang="zh-CN" altLang="en-US" sz="1600" dirty="0">
                  <a:solidFill>
                    <a:schemeClr val="tx1">
                      <a:lumMod val="75000"/>
                      <a:lumOff val="25000"/>
                    </a:schemeClr>
                  </a:solidFill>
                  <a:latin typeface="微软雅黑" pitchFamily="34" charset="-122"/>
                  <a:ea typeface="微软雅黑" pitchFamily="34" charset="-122"/>
                </a:rPr>
                <a:t>上，实现对整个网络和各子网的监测、控制。</a:t>
              </a:r>
              <a:endParaRPr lang="en-US" altLang="zh-CN" sz="1600" dirty="0">
                <a:solidFill>
                  <a:schemeClr val="tx1">
                    <a:lumMod val="75000"/>
                    <a:lumOff val="2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616562" y="109554"/>
            <a:ext cx="1710725" cy="738664"/>
          </a:xfrm>
          <a:prstGeom prst="rect">
            <a:avLst/>
          </a:prstGeom>
          <a:effectLst/>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选题意义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9" name="组合 38"/>
          <p:cNvGrpSpPr/>
          <p:nvPr/>
        </p:nvGrpSpPr>
        <p:grpSpPr>
          <a:xfrm>
            <a:off x="3473651" y="252858"/>
            <a:ext cx="8718351" cy="484287"/>
            <a:chOff x="3473651" y="252858"/>
            <a:chExt cx="8718351" cy="484287"/>
          </a:xfrm>
        </p:grpSpPr>
        <p:sp>
          <p:nvSpPr>
            <p:cNvPr id="40" name="矩形 39"/>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3560735" y="322399"/>
              <a:ext cx="2870072" cy="369328"/>
            </a:xfrm>
            <a:prstGeom prst="rect">
              <a:avLst/>
            </a:prstGeom>
            <a:effectLst/>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PROJECT</a:t>
              </a:r>
              <a:r>
                <a:rPr lang="en-US" altLang="zh-CN" dirty="0" smtClean="0">
                  <a:solidFill>
                    <a:schemeClr val="bg1"/>
                  </a:solidFill>
                  <a:latin typeface="微软雅黑" pitchFamily="34" charset="-122"/>
                  <a:ea typeface="微软雅黑" pitchFamily="34" charset="-122"/>
                </a:rPr>
                <a:t> BACKGROUND</a:t>
              </a:r>
              <a:endParaRPr lang="en-US" altLang="zh-CN" dirty="0">
                <a:solidFill>
                  <a:schemeClr val="bg1"/>
                </a:solidFill>
                <a:latin typeface="微软雅黑" pitchFamily="34" charset="-122"/>
                <a:ea typeface="微软雅黑" pitchFamily="34" charset="-122"/>
              </a:endParaRPr>
            </a:p>
          </p:txBody>
        </p:sp>
        <p:sp>
          <p:nvSpPr>
            <p:cNvPr id="42" name="圆角矩形 41"/>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
        <p:nvSpPr>
          <p:cNvPr id="5" name="矩形 4"/>
          <p:cNvSpPr/>
          <p:nvPr/>
        </p:nvSpPr>
        <p:spPr>
          <a:xfrm>
            <a:off x="2902857" y="1994878"/>
            <a:ext cx="6096000" cy="3385542"/>
          </a:xfrm>
          <a:prstGeom prst="rect">
            <a:avLst/>
          </a:prstGeom>
        </p:spPr>
        <p:txBody>
          <a:bodyPr>
            <a:spAutoFit/>
          </a:bodyPr>
          <a:lstStyle/>
          <a:p>
            <a:pPr algn="ctr"/>
            <a:r>
              <a:rPr lang="zh-CN" altLang="en-US" sz="1600" dirty="0">
                <a:solidFill>
                  <a:schemeClr val="tx1">
                    <a:lumMod val="75000"/>
                    <a:lumOff val="25000"/>
                  </a:schemeClr>
                </a:solidFill>
                <a:latin typeface="微软雅黑" pitchFamily="34" charset="-122"/>
                <a:ea typeface="微软雅黑" pitchFamily="34" charset="-122"/>
              </a:rPr>
              <a:t>与传统网络管理平台相比，基于 </a:t>
            </a:r>
            <a:r>
              <a:rPr lang="en-US" altLang="zh-CN" sz="1600" dirty="0">
                <a:solidFill>
                  <a:schemeClr val="tx1">
                    <a:lumMod val="75000"/>
                    <a:lumOff val="25000"/>
                  </a:schemeClr>
                </a:solidFill>
                <a:latin typeface="微软雅黑" pitchFamily="34" charset="-122"/>
                <a:ea typeface="微软雅黑" pitchFamily="34" charset="-122"/>
              </a:rPr>
              <a:t>Web </a:t>
            </a:r>
            <a:r>
              <a:rPr lang="zh-CN" altLang="en-US" sz="1600" dirty="0">
                <a:solidFill>
                  <a:schemeClr val="tx1">
                    <a:lumMod val="75000"/>
                    <a:lumOff val="25000"/>
                  </a:schemeClr>
                </a:solidFill>
                <a:latin typeface="微软雅黑" pitchFamily="34" charset="-122"/>
                <a:ea typeface="微软雅黑" pitchFamily="34" charset="-122"/>
              </a:rPr>
              <a:t>的</a:t>
            </a:r>
            <a:r>
              <a:rPr lang="zh-CN" altLang="en-US" sz="1600" dirty="0" smtClean="0">
                <a:solidFill>
                  <a:schemeClr val="tx1">
                    <a:lumMod val="75000"/>
                    <a:lumOff val="25000"/>
                  </a:schemeClr>
                </a:solidFill>
                <a:latin typeface="微软雅黑" pitchFamily="34" charset="-122"/>
                <a:ea typeface="微软雅黑" pitchFamily="34" charset="-122"/>
              </a:rPr>
              <a:t>网络管理</a:t>
            </a:r>
            <a:endParaRPr lang="en-US" altLang="zh-CN" sz="1600" dirty="0" smtClean="0">
              <a:solidFill>
                <a:schemeClr val="tx1">
                  <a:lumMod val="75000"/>
                  <a:lumOff val="25000"/>
                </a:schemeClr>
              </a:solidFill>
              <a:latin typeface="微软雅黑" pitchFamily="34" charset="-122"/>
              <a:ea typeface="微软雅黑" pitchFamily="34" charset="-122"/>
            </a:endParaRPr>
          </a:p>
          <a:p>
            <a:pPr algn="ctr"/>
            <a:endParaRPr lang="en-US" altLang="zh-CN" sz="1600" dirty="0">
              <a:solidFill>
                <a:schemeClr val="tx1">
                  <a:lumMod val="75000"/>
                  <a:lumOff val="25000"/>
                </a:schemeClr>
              </a:solidFill>
              <a:latin typeface="微软雅黑" pitchFamily="34" charset="-122"/>
              <a:ea typeface="微软雅黑" pitchFamily="34" charset="-122"/>
            </a:endParaRPr>
          </a:p>
          <a:p>
            <a:pPr algn="ctr">
              <a:lnSpc>
                <a:spcPct val="150000"/>
              </a:lnSpc>
            </a:pPr>
            <a:r>
              <a:rPr lang="zh-CN" altLang="en-US" sz="2000" b="1" dirty="0">
                <a:solidFill>
                  <a:schemeClr val="tx1">
                    <a:lumMod val="75000"/>
                    <a:lumOff val="25000"/>
                  </a:schemeClr>
                </a:solidFill>
                <a:latin typeface="微软雅黑" pitchFamily="34" charset="-122"/>
                <a:ea typeface="微软雅黑" pitchFamily="34" charset="-122"/>
              </a:rPr>
              <a:t>简单易用</a:t>
            </a:r>
            <a:endParaRPr lang="en-US" altLang="zh-CN" sz="2000" b="1" dirty="0">
              <a:solidFill>
                <a:schemeClr val="tx1">
                  <a:lumMod val="75000"/>
                  <a:lumOff val="25000"/>
                </a:schemeClr>
              </a:solidFill>
              <a:latin typeface="微软雅黑" pitchFamily="34" charset="-122"/>
              <a:ea typeface="微软雅黑" pitchFamily="34" charset="-122"/>
            </a:endParaRPr>
          </a:p>
          <a:p>
            <a:pPr algn="ctr">
              <a:lnSpc>
                <a:spcPct val="150000"/>
              </a:lnSpc>
            </a:pPr>
            <a:r>
              <a:rPr lang="zh-CN" altLang="en-US" sz="2000" b="1" dirty="0">
                <a:solidFill>
                  <a:schemeClr val="tx1">
                    <a:lumMod val="75000"/>
                    <a:lumOff val="25000"/>
                  </a:schemeClr>
                </a:solidFill>
                <a:latin typeface="微软雅黑" pitchFamily="34" charset="-122"/>
                <a:ea typeface="微软雅黑" pitchFamily="34" charset="-122"/>
              </a:rPr>
              <a:t>节省费用</a:t>
            </a:r>
            <a:endParaRPr lang="en-US" altLang="zh-CN" sz="2000" b="1" dirty="0">
              <a:solidFill>
                <a:schemeClr val="tx1">
                  <a:lumMod val="75000"/>
                  <a:lumOff val="25000"/>
                </a:schemeClr>
              </a:solidFill>
              <a:latin typeface="微软雅黑" pitchFamily="34" charset="-122"/>
              <a:ea typeface="微软雅黑" pitchFamily="34" charset="-122"/>
            </a:endParaRPr>
          </a:p>
          <a:p>
            <a:pPr algn="ctr">
              <a:lnSpc>
                <a:spcPct val="150000"/>
              </a:lnSpc>
            </a:pPr>
            <a:r>
              <a:rPr lang="zh-CN" altLang="en-US" sz="2000" b="1" dirty="0">
                <a:solidFill>
                  <a:schemeClr val="tx1">
                    <a:lumMod val="75000"/>
                    <a:lumOff val="25000"/>
                  </a:schemeClr>
                </a:solidFill>
                <a:latin typeface="微软雅黑" pitchFamily="34" charset="-122"/>
                <a:ea typeface="微软雅黑" pitchFamily="34" charset="-122"/>
              </a:rPr>
              <a:t>独立于平台</a:t>
            </a:r>
            <a:endParaRPr lang="en-US" altLang="zh-CN" sz="2000" b="1" dirty="0">
              <a:solidFill>
                <a:schemeClr val="tx1">
                  <a:lumMod val="75000"/>
                  <a:lumOff val="25000"/>
                </a:schemeClr>
              </a:solidFill>
              <a:latin typeface="微软雅黑" pitchFamily="34" charset="-122"/>
              <a:ea typeface="微软雅黑" pitchFamily="34" charset="-122"/>
            </a:endParaRPr>
          </a:p>
          <a:p>
            <a:pPr algn="ctr">
              <a:lnSpc>
                <a:spcPct val="150000"/>
              </a:lnSpc>
            </a:pPr>
            <a:r>
              <a:rPr lang="zh-CN" altLang="en-US" sz="2000" b="1" dirty="0">
                <a:solidFill>
                  <a:schemeClr val="tx1">
                    <a:lumMod val="75000"/>
                    <a:lumOff val="25000"/>
                  </a:schemeClr>
                </a:solidFill>
                <a:latin typeface="微软雅黑" pitchFamily="34" charset="-122"/>
                <a:ea typeface="微软雅黑" pitchFamily="34" charset="-122"/>
              </a:rPr>
              <a:t>具有分布性</a:t>
            </a:r>
            <a:endParaRPr lang="en-US" altLang="zh-CN" sz="2000" b="1" dirty="0">
              <a:solidFill>
                <a:schemeClr val="tx1">
                  <a:lumMod val="75000"/>
                  <a:lumOff val="25000"/>
                </a:schemeClr>
              </a:solidFill>
              <a:latin typeface="微软雅黑" pitchFamily="34" charset="-122"/>
              <a:ea typeface="微软雅黑" pitchFamily="34" charset="-122"/>
            </a:endParaRPr>
          </a:p>
          <a:p>
            <a:pPr algn="ctr">
              <a:lnSpc>
                <a:spcPct val="150000"/>
              </a:lnSpc>
            </a:pPr>
            <a:r>
              <a:rPr lang="zh-CN" altLang="en-US" sz="2000" b="1" dirty="0">
                <a:solidFill>
                  <a:schemeClr val="tx1">
                    <a:lumMod val="75000"/>
                    <a:lumOff val="25000"/>
                  </a:schemeClr>
                </a:solidFill>
                <a:latin typeface="微软雅黑" pitchFamily="34" charset="-122"/>
                <a:ea typeface="微软雅黑" pitchFamily="34" charset="-122"/>
              </a:rPr>
              <a:t>具有</a:t>
            </a:r>
            <a:r>
              <a:rPr lang="zh-CN" altLang="en-US" sz="2000" b="1" dirty="0" smtClean="0">
                <a:solidFill>
                  <a:schemeClr val="tx1">
                    <a:lumMod val="75000"/>
                    <a:lumOff val="25000"/>
                  </a:schemeClr>
                </a:solidFill>
                <a:latin typeface="微软雅黑" pitchFamily="34" charset="-122"/>
                <a:ea typeface="微软雅黑" pitchFamily="34" charset="-122"/>
              </a:rPr>
              <a:t>开放性</a:t>
            </a:r>
            <a:endParaRPr lang="en-US" altLang="zh-CN" sz="2000" b="1" dirty="0" smtClean="0">
              <a:solidFill>
                <a:schemeClr val="tx1">
                  <a:lumMod val="75000"/>
                  <a:lumOff val="25000"/>
                </a:schemeClr>
              </a:solidFill>
              <a:latin typeface="微软雅黑" pitchFamily="34" charset="-122"/>
              <a:ea typeface="微软雅黑" pitchFamily="34" charset="-122"/>
            </a:endParaRPr>
          </a:p>
          <a:p>
            <a:pPr algn="ctr"/>
            <a:endParaRPr lang="en-US" altLang="zh-CN" sz="1600" dirty="0">
              <a:solidFill>
                <a:schemeClr val="tx1">
                  <a:lumMod val="75000"/>
                  <a:lumOff val="25000"/>
                </a:schemeClr>
              </a:solidFill>
              <a:latin typeface="微软雅黑" pitchFamily="34" charset="-122"/>
              <a:ea typeface="微软雅黑" pitchFamily="34" charset="-122"/>
            </a:endParaRPr>
          </a:p>
          <a:p>
            <a:pPr algn="ctr"/>
            <a:r>
              <a:rPr lang="zh-CN" altLang="en-US" sz="1600" dirty="0">
                <a:solidFill>
                  <a:schemeClr val="tx1">
                    <a:lumMod val="75000"/>
                    <a:lumOff val="25000"/>
                  </a:schemeClr>
                </a:solidFill>
                <a:latin typeface="微软雅黑" pitchFamily="34" charset="-122"/>
                <a:ea typeface="微软雅黑" pitchFamily="34" charset="-122"/>
              </a:rPr>
              <a:t>故而在网络管理中成为更好的选择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895018"/>
            <a:ext cx="2421883" cy="1200329"/>
          </a:xfrm>
          <a:prstGeom prst="rect">
            <a:avLst/>
          </a:prstGeom>
          <a:noFill/>
        </p:spPr>
        <p:txBody>
          <a:bodyPr wrap="square" rtlCol="0">
            <a:spAutoFit/>
          </a:bodyPr>
          <a:lstStyle/>
          <a:p>
            <a:r>
              <a:rPr lang="zh-CN" altLang="en-US" sz="3600" b="1" dirty="0" smtClean="0">
                <a:solidFill>
                  <a:schemeClr val="bg1"/>
                </a:solidFill>
                <a:latin typeface="方正清刻本悦宋简体" panose="02000000000000000000" pitchFamily="2" charset="-122"/>
                <a:ea typeface="方正清刻本悦宋简体" panose="02000000000000000000" pitchFamily="2" charset="-122"/>
              </a:rPr>
              <a:t>开发</a:t>
            </a:r>
            <a:r>
              <a:rPr lang="zh-CN" altLang="en-US" sz="3600" b="1" dirty="0">
                <a:solidFill>
                  <a:schemeClr val="bg1"/>
                </a:solidFill>
                <a:latin typeface="方正清刻本悦宋简体" panose="02000000000000000000" pitchFamily="2" charset="-122"/>
                <a:ea typeface="方正清刻本悦宋简体" panose="02000000000000000000" pitchFamily="2" charset="-122"/>
              </a:rPr>
              <a:t>方案</a:t>
            </a:r>
          </a:p>
          <a:p>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590" y="2845884"/>
            <a:ext cx="2944659" cy="2308324"/>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zh-CN" altLang="en-US" sz="2400" dirty="0" smtClean="0">
                <a:solidFill>
                  <a:schemeClr val="bg1"/>
                </a:solidFill>
              </a:rPr>
              <a:t>语言与工具</a:t>
            </a:r>
            <a:endParaRPr lang="en-US" altLang="zh-CN" sz="2400" dirty="0" smtClean="0">
              <a:solidFill>
                <a:schemeClr val="bg1"/>
              </a:solidFill>
            </a:endParaRPr>
          </a:p>
          <a:p>
            <a:pPr>
              <a:lnSpc>
                <a:spcPct val="150000"/>
              </a:lnSpc>
            </a:pPr>
            <a:r>
              <a:rPr lang="en-US" altLang="zh-CN" sz="2400" dirty="0" smtClean="0">
                <a:solidFill>
                  <a:schemeClr val="bg1"/>
                </a:solidFill>
              </a:rPr>
              <a:t>2.</a:t>
            </a:r>
            <a:r>
              <a:rPr lang="zh-CN" altLang="en-US" sz="2400" dirty="0" smtClean="0">
                <a:solidFill>
                  <a:schemeClr val="bg1"/>
                </a:solidFill>
              </a:rPr>
              <a:t>请求与响应数据</a:t>
            </a:r>
            <a:endParaRPr lang="en-US" altLang="zh-CN" sz="2400" dirty="0" smtClean="0">
              <a:solidFill>
                <a:schemeClr val="bg1"/>
              </a:solidFill>
            </a:endParaRPr>
          </a:p>
          <a:p>
            <a:pPr>
              <a:lnSpc>
                <a:spcPct val="150000"/>
              </a:lnSpc>
            </a:pPr>
            <a:r>
              <a:rPr lang="en-US" altLang="zh-CN" sz="2400" dirty="0" smtClean="0">
                <a:solidFill>
                  <a:schemeClr val="bg1"/>
                </a:solidFill>
              </a:rPr>
              <a:t>3.</a:t>
            </a:r>
            <a:r>
              <a:rPr lang="zh-CN" altLang="en-US" sz="2400" dirty="0" smtClean="0">
                <a:solidFill>
                  <a:schemeClr val="bg1"/>
                </a:solidFill>
              </a:rPr>
              <a:t>数据表</a:t>
            </a:r>
            <a:endParaRPr lang="en-US" altLang="zh-CN" sz="2400" dirty="0" smtClean="0">
              <a:solidFill>
                <a:schemeClr val="bg1"/>
              </a:solidFill>
            </a:endParaRPr>
          </a:p>
          <a:p>
            <a:pPr>
              <a:lnSpc>
                <a:spcPct val="150000"/>
              </a:lnSpc>
            </a:pPr>
            <a:r>
              <a:rPr lang="en-US" altLang="zh-CN" sz="2400" dirty="0">
                <a:solidFill>
                  <a:schemeClr val="bg1"/>
                </a:solidFill>
              </a:rPr>
              <a:t>4</a:t>
            </a:r>
            <a:r>
              <a:rPr lang="en-US" altLang="zh-CN" sz="2400" dirty="0" smtClean="0">
                <a:solidFill>
                  <a:schemeClr val="bg1"/>
                </a:solidFill>
              </a:rPr>
              <a:t>.</a:t>
            </a:r>
            <a:r>
              <a:rPr lang="zh-CN" altLang="en-US" sz="2400" dirty="0" smtClean="0">
                <a:solidFill>
                  <a:schemeClr val="bg1"/>
                </a:solidFill>
              </a:rPr>
              <a:t>服务器模型</a:t>
            </a:r>
            <a:endParaRPr lang="en-US" altLang="zh-CN" sz="2400" dirty="0" smtClean="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9" name="圆角矩形 28"/>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30" name="矩形 29"/>
          <p:cNvSpPr/>
          <p:nvPr/>
        </p:nvSpPr>
        <p:spPr>
          <a:xfrm>
            <a:off x="616562" y="109554"/>
            <a:ext cx="2230224" cy="661207"/>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语言与工具</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31" name="组合 30"/>
          <p:cNvGrpSpPr/>
          <p:nvPr/>
        </p:nvGrpSpPr>
        <p:grpSpPr>
          <a:xfrm>
            <a:off x="3473651" y="252858"/>
            <a:ext cx="8718351" cy="484287"/>
            <a:chOff x="3473651" y="252858"/>
            <a:chExt cx="8718351" cy="484287"/>
          </a:xfrm>
        </p:grpSpPr>
        <p:sp>
          <p:nvSpPr>
            <p:cNvPr id="32" name="矩形 31"/>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3" name="矩形 32"/>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DEVELOPMENT PLAN</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34" name="圆角矩形 33"/>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
        <p:nvSpPr>
          <p:cNvPr id="2" name="文本框 1"/>
          <p:cNvSpPr txBox="1"/>
          <p:nvPr/>
        </p:nvSpPr>
        <p:spPr>
          <a:xfrm>
            <a:off x="2518226" y="2394852"/>
            <a:ext cx="1930400" cy="2215991"/>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itchFamily="34" charset="-122"/>
                <a:ea typeface="微软雅黑" pitchFamily="34" charset="-122"/>
              </a:rPr>
              <a:t>编程语言</a:t>
            </a:r>
            <a:endParaRPr lang="en-US" altLang="zh-CN" dirty="0" smtClean="0">
              <a:solidFill>
                <a:schemeClr val="tx1">
                  <a:lumMod val="75000"/>
                  <a:lumOff val="25000"/>
                </a:schemeClr>
              </a:solidFill>
              <a:latin typeface="微软雅黑" pitchFamily="34" charset="-122"/>
              <a:ea typeface="微软雅黑" pitchFamily="34" charset="-122"/>
            </a:endParaRPr>
          </a:p>
          <a:p>
            <a:endParaRPr lang="en-US" altLang="zh-CN" dirty="0">
              <a:solidFill>
                <a:schemeClr val="tx1">
                  <a:lumMod val="75000"/>
                  <a:lumOff val="25000"/>
                </a:schemeClr>
              </a:solidFill>
              <a:latin typeface="微软雅黑" pitchFamily="34" charset="-122"/>
              <a:ea typeface="微软雅黑" pitchFamily="34" charset="-122"/>
            </a:endParaRPr>
          </a:p>
          <a:p>
            <a:r>
              <a:rPr lang="en-US" altLang="zh-CN" sz="2000" b="1" dirty="0" smtClean="0">
                <a:solidFill>
                  <a:schemeClr val="tx1">
                    <a:lumMod val="75000"/>
                    <a:lumOff val="25000"/>
                  </a:schemeClr>
                </a:solidFill>
                <a:latin typeface="微软雅黑" pitchFamily="34" charset="-122"/>
                <a:ea typeface="微软雅黑" pitchFamily="34" charset="-122"/>
              </a:rPr>
              <a:t>Node.js</a:t>
            </a:r>
          </a:p>
          <a:p>
            <a:endParaRPr lang="en-US" altLang="zh-CN" sz="1600" dirty="0" smtClean="0">
              <a:solidFill>
                <a:schemeClr val="tx1">
                  <a:lumMod val="75000"/>
                  <a:lumOff val="25000"/>
                </a:schemeClr>
              </a:solidFill>
              <a:latin typeface="微软雅黑" pitchFamily="34" charset="-122"/>
              <a:ea typeface="微软雅黑" pitchFamily="34" charset="-122"/>
            </a:endParaRPr>
          </a:p>
          <a:p>
            <a:r>
              <a:rPr lang="zh-CN" altLang="en-US" dirty="0">
                <a:solidFill>
                  <a:schemeClr val="tx1">
                    <a:lumMod val="75000"/>
                    <a:lumOff val="25000"/>
                  </a:schemeClr>
                </a:solidFill>
                <a:latin typeface="微软雅黑" pitchFamily="34" charset="-122"/>
                <a:ea typeface="微软雅黑" pitchFamily="34" charset="-122"/>
              </a:rPr>
              <a:t>第三方</a:t>
            </a:r>
            <a:r>
              <a:rPr lang="zh-CN" altLang="en-US" dirty="0" smtClean="0">
                <a:solidFill>
                  <a:schemeClr val="tx1">
                    <a:lumMod val="75000"/>
                    <a:lumOff val="25000"/>
                  </a:schemeClr>
                </a:solidFill>
                <a:latin typeface="微软雅黑" pitchFamily="34" charset="-122"/>
                <a:ea typeface="微软雅黑" pitchFamily="34" charset="-122"/>
              </a:rPr>
              <a:t>库</a:t>
            </a:r>
            <a:endParaRPr lang="en-US" altLang="zh-CN" dirty="0" smtClean="0">
              <a:solidFill>
                <a:schemeClr val="tx1">
                  <a:lumMod val="75000"/>
                  <a:lumOff val="25000"/>
                </a:schemeClr>
              </a:solidFill>
              <a:latin typeface="微软雅黑" pitchFamily="34" charset="-122"/>
              <a:ea typeface="微软雅黑" pitchFamily="34" charset="-122"/>
            </a:endParaRPr>
          </a:p>
          <a:p>
            <a:r>
              <a:rPr lang="en-US" altLang="zh-CN" sz="1600" dirty="0" smtClean="0">
                <a:solidFill>
                  <a:schemeClr val="tx1">
                    <a:lumMod val="75000"/>
                    <a:lumOff val="25000"/>
                  </a:schemeClr>
                </a:solidFill>
                <a:latin typeface="微软雅黑" pitchFamily="34" charset="-122"/>
                <a:ea typeface="微软雅黑" pitchFamily="34" charset="-122"/>
              </a:rPr>
              <a:t>events</a:t>
            </a:r>
            <a:endParaRPr lang="en-US" altLang="zh-CN" sz="1600" dirty="0">
              <a:solidFill>
                <a:schemeClr val="tx1">
                  <a:lumMod val="75000"/>
                  <a:lumOff val="25000"/>
                </a:schemeClr>
              </a:solidFill>
              <a:latin typeface="微软雅黑" pitchFamily="34" charset="-122"/>
              <a:ea typeface="微软雅黑" pitchFamily="34" charset="-122"/>
            </a:endParaRPr>
          </a:p>
          <a:p>
            <a:r>
              <a:rPr lang="en-US" altLang="zh-CN" sz="1600" dirty="0" err="1" smtClean="0">
                <a:solidFill>
                  <a:schemeClr val="tx1">
                    <a:lumMod val="75000"/>
                    <a:lumOff val="25000"/>
                  </a:schemeClr>
                </a:solidFill>
                <a:latin typeface="微软雅黑" pitchFamily="34" charset="-122"/>
                <a:ea typeface="微软雅黑" pitchFamily="34" charset="-122"/>
              </a:rPr>
              <a:t>ws</a:t>
            </a:r>
            <a:endParaRPr lang="en-US" altLang="zh-CN" sz="1600" dirty="0">
              <a:solidFill>
                <a:schemeClr val="tx1">
                  <a:lumMod val="75000"/>
                  <a:lumOff val="25000"/>
                </a:schemeClr>
              </a:solidFill>
              <a:latin typeface="微软雅黑" pitchFamily="34" charset="-122"/>
              <a:ea typeface="微软雅黑" pitchFamily="34" charset="-122"/>
            </a:endParaRPr>
          </a:p>
          <a:p>
            <a:r>
              <a:rPr lang="en-US" altLang="zh-CN" sz="1600" dirty="0" err="1" smtClean="0">
                <a:solidFill>
                  <a:schemeClr val="tx1">
                    <a:lumMod val="75000"/>
                    <a:lumOff val="25000"/>
                  </a:schemeClr>
                </a:solidFill>
                <a:latin typeface="微软雅黑" pitchFamily="34" charset="-122"/>
                <a:ea typeface="微软雅黑" pitchFamily="34" charset="-122"/>
              </a:rPr>
              <a:t>mysql</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3" name="文本框 2"/>
          <p:cNvSpPr txBox="1"/>
          <p:nvPr/>
        </p:nvSpPr>
        <p:spPr>
          <a:xfrm>
            <a:off x="5188854" y="2390264"/>
            <a:ext cx="1676400" cy="1723549"/>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itchFamily="34" charset="-122"/>
                <a:ea typeface="微软雅黑" pitchFamily="34" charset="-122"/>
              </a:rPr>
              <a:t>数据库</a:t>
            </a:r>
            <a:endParaRPr lang="en-US" altLang="zh-CN" dirty="0" smtClean="0">
              <a:solidFill>
                <a:schemeClr val="tx1">
                  <a:lumMod val="75000"/>
                  <a:lumOff val="25000"/>
                </a:schemeClr>
              </a:solidFill>
              <a:latin typeface="微软雅黑" pitchFamily="34" charset="-122"/>
              <a:ea typeface="微软雅黑" pitchFamily="34" charset="-122"/>
            </a:endParaRPr>
          </a:p>
          <a:p>
            <a:endParaRPr lang="en-US" altLang="zh-CN" dirty="0">
              <a:solidFill>
                <a:schemeClr val="tx1">
                  <a:lumMod val="75000"/>
                  <a:lumOff val="25000"/>
                </a:schemeClr>
              </a:solidFill>
              <a:latin typeface="微软雅黑" pitchFamily="34" charset="-122"/>
              <a:ea typeface="微软雅黑" pitchFamily="34" charset="-122"/>
            </a:endParaRPr>
          </a:p>
          <a:p>
            <a:r>
              <a:rPr lang="en-US" altLang="zh-CN" sz="2000" b="1" dirty="0" smtClean="0">
                <a:solidFill>
                  <a:schemeClr val="tx1">
                    <a:lumMod val="75000"/>
                    <a:lumOff val="25000"/>
                  </a:schemeClr>
                </a:solidFill>
                <a:latin typeface="微软雅黑" pitchFamily="34" charset="-122"/>
                <a:ea typeface="微软雅黑" pitchFamily="34" charset="-122"/>
              </a:rPr>
              <a:t>MySQL</a:t>
            </a:r>
          </a:p>
          <a:p>
            <a:endParaRPr lang="en-US" altLang="zh-CN" sz="1600" dirty="0" smtClean="0">
              <a:solidFill>
                <a:schemeClr val="tx1">
                  <a:lumMod val="75000"/>
                  <a:lumOff val="25000"/>
                </a:schemeClr>
              </a:solidFill>
              <a:latin typeface="微软雅黑" pitchFamily="34" charset="-122"/>
              <a:ea typeface="微软雅黑" pitchFamily="34" charset="-122"/>
            </a:endParaRPr>
          </a:p>
          <a:p>
            <a:r>
              <a:rPr lang="zh-CN" altLang="en-US" dirty="0">
                <a:solidFill>
                  <a:schemeClr val="tx1">
                    <a:lumMod val="75000"/>
                    <a:lumOff val="25000"/>
                  </a:schemeClr>
                </a:solidFill>
                <a:latin typeface="微软雅黑" pitchFamily="34" charset="-122"/>
                <a:ea typeface="微软雅黑" pitchFamily="34" charset="-122"/>
              </a:rPr>
              <a:t>管理工具</a:t>
            </a:r>
            <a:endParaRPr lang="en-US" altLang="zh-CN" dirty="0">
              <a:solidFill>
                <a:schemeClr val="tx1">
                  <a:lumMod val="75000"/>
                  <a:lumOff val="25000"/>
                </a:schemeClr>
              </a:solidFill>
              <a:latin typeface="微软雅黑" pitchFamily="34" charset="-122"/>
              <a:ea typeface="微软雅黑" pitchFamily="34" charset="-122"/>
            </a:endParaRPr>
          </a:p>
          <a:p>
            <a:r>
              <a:rPr lang="en-US" altLang="zh-CN" sz="1600" dirty="0" err="1">
                <a:solidFill>
                  <a:schemeClr val="tx1">
                    <a:lumMod val="75000"/>
                    <a:lumOff val="25000"/>
                  </a:schemeClr>
                </a:solidFill>
                <a:latin typeface="微软雅黑" pitchFamily="34" charset="-122"/>
                <a:ea typeface="微软雅黑" pitchFamily="34" charset="-122"/>
              </a:rPr>
              <a:t>Navicat</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4" name="文本框 3"/>
          <p:cNvSpPr txBox="1"/>
          <p:nvPr/>
        </p:nvSpPr>
        <p:spPr>
          <a:xfrm>
            <a:off x="7605482" y="2390264"/>
            <a:ext cx="2583543" cy="954107"/>
          </a:xfrm>
          <a:prstGeom prst="rect">
            <a:avLst/>
          </a:prstGeom>
          <a:noFill/>
        </p:spPr>
        <p:txBody>
          <a:bodyPr wrap="square" rtlCol="0">
            <a:spAutoFit/>
          </a:bodyPr>
          <a:lstStyle/>
          <a:p>
            <a:r>
              <a:rPr lang="zh-CN" altLang="en-US" dirty="0">
                <a:solidFill>
                  <a:schemeClr val="tx1">
                    <a:lumMod val="75000"/>
                    <a:lumOff val="25000"/>
                  </a:schemeClr>
                </a:solidFill>
                <a:latin typeface="微软雅黑" pitchFamily="34" charset="-122"/>
                <a:ea typeface="微软雅黑" pitchFamily="34" charset="-122"/>
              </a:rPr>
              <a:t>测试浏览器</a:t>
            </a:r>
            <a:endParaRPr lang="en-US" altLang="zh-CN" dirty="0">
              <a:solidFill>
                <a:schemeClr val="tx1">
                  <a:lumMod val="75000"/>
                  <a:lumOff val="25000"/>
                </a:schemeClr>
              </a:solidFill>
              <a:latin typeface="微软雅黑" pitchFamily="34" charset="-122"/>
              <a:ea typeface="微软雅黑" pitchFamily="34" charset="-122"/>
            </a:endParaRPr>
          </a:p>
          <a:p>
            <a:endParaRPr lang="en-US" altLang="zh-CN" dirty="0">
              <a:solidFill>
                <a:schemeClr val="tx1">
                  <a:lumMod val="75000"/>
                  <a:lumOff val="25000"/>
                </a:schemeClr>
              </a:solidFill>
              <a:latin typeface="微软雅黑" pitchFamily="34" charset="-122"/>
              <a:ea typeface="微软雅黑" pitchFamily="34" charset="-122"/>
            </a:endParaRPr>
          </a:p>
          <a:p>
            <a:r>
              <a:rPr lang="en-US" altLang="zh-CN" sz="2000" b="1" dirty="0">
                <a:solidFill>
                  <a:schemeClr val="tx1">
                    <a:lumMod val="75000"/>
                    <a:lumOff val="25000"/>
                  </a:schemeClr>
                </a:solidFill>
                <a:latin typeface="微软雅黑" pitchFamily="34" charset="-122"/>
                <a:ea typeface="微软雅黑" pitchFamily="34" charset="-122"/>
              </a:rPr>
              <a:t>Chrome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p:nvGrpSpPr>
        <p:grpSpPr>
          <a:xfrm>
            <a:off x="478623" y="1059473"/>
            <a:ext cx="6168920" cy="3316050"/>
            <a:chOff x="744729" y="1985818"/>
            <a:chExt cx="6280184" cy="3316050"/>
          </a:xfrm>
        </p:grpSpPr>
        <p:sp>
          <p:nvSpPr>
            <p:cNvPr id="67" name="圆角矩形 66"/>
            <p:cNvSpPr/>
            <p:nvPr/>
          </p:nvSpPr>
          <p:spPr>
            <a:xfrm rot="10800000" flipV="1">
              <a:off x="744729" y="2017519"/>
              <a:ext cx="272237" cy="276076"/>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文本框 67"/>
            <p:cNvSpPr txBox="1"/>
            <p:nvPr/>
          </p:nvSpPr>
          <p:spPr>
            <a:xfrm>
              <a:off x="1169093" y="1985818"/>
              <a:ext cx="627091" cy="363174"/>
            </a:xfrm>
            <a:prstGeom prst="rect">
              <a:avLst/>
            </a:prstGeom>
            <a:noFill/>
          </p:spPr>
          <p:txBody>
            <a:bodyPr wrap="none" lIns="91438" tIns="45719" rIns="91438" bIns="45719"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请求</a:t>
              </a:r>
              <a:r>
                <a:rPr lang="en-US" altLang="zh-CN" sz="1500" dirty="0" smtClean="0">
                  <a:solidFill>
                    <a:schemeClr val="tx1">
                      <a:lumMod val="75000"/>
                      <a:lumOff val="25000"/>
                    </a:schemeClr>
                  </a:solidFill>
                  <a:latin typeface="微软雅黑" pitchFamily="34" charset="-122"/>
                  <a:ea typeface="微软雅黑" pitchFamily="34" charset="-122"/>
                </a:rPr>
                <a:t> </a:t>
              </a:r>
              <a:endParaRPr lang="zh-CN" altLang="en-US" sz="1500" dirty="0">
                <a:solidFill>
                  <a:schemeClr val="tx1">
                    <a:lumMod val="75000"/>
                    <a:lumOff val="25000"/>
                  </a:schemeClr>
                </a:solidFill>
                <a:latin typeface="微软雅黑" pitchFamily="34" charset="-122"/>
                <a:ea typeface="微软雅黑" pitchFamily="34" charset="-122"/>
              </a:endParaRPr>
            </a:p>
          </p:txBody>
        </p:sp>
        <p:cxnSp>
          <p:nvCxnSpPr>
            <p:cNvPr id="69" name="直接连接符 68"/>
            <p:cNvCxnSpPr/>
            <p:nvPr/>
          </p:nvCxnSpPr>
          <p:spPr>
            <a:xfrm>
              <a:off x="1257465" y="235454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173586" y="2432430"/>
              <a:ext cx="5851327" cy="2869438"/>
            </a:xfrm>
            <a:prstGeom prst="rect">
              <a:avLst/>
            </a:prstGeom>
          </p:spPr>
          <p:txBody>
            <a:bodyPr wrap="square" lIns="91438" tIns="45719" rIns="91438" bIns="45719">
              <a:spAutoFit/>
            </a:bodyPr>
            <a:lstStyle/>
            <a:p>
              <a:pPr>
                <a:lnSpc>
                  <a:spcPct val="130000"/>
                </a:lnSpc>
              </a:pPr>
              <a:r>
                <a:rPr lang="en-US" altLang="zh-CN" sz="1400" dirty="0"/>
                <a:t>{ </a:t>
              </a:r>
              <a:endParaRPr lang="en-US" altLang="zh-CN" sz="1400" dirty="0" smtClean="0"/>
            </a:p>
            <a:p>
              <a:pPr>
                <a:lnSpc>
                  <a:spcPct val="130000"/>
                </a:lnSpc>
              </a:pPr>
              <a:r>
                <a:rPr lang="en-US" altLang="zh-CN" sz="1400" dirty="0"/>
                <a:t> </a:t>
              </a:r>
              <a:r>
                <a:rPr lang="en-US" altLang="zh-CN" sz="1400" dirty="0" smtClean="0"/>
                <a:t>       // </a:t>
              </a:r>
              <a:r>
                <a:rPr lang="zh-CN" altLang="en-US" sz="1400" dirty="0"/>
                <a:t>请求类型 </a:t>
              </a:r>
              <a:r>
                <a:rPr lang="en-US" altLang="zh-CN" sz="1400" dirty="0" smtClean="0"/>
                <a:t>"</a:t>
              </a:r>
              <a:r>
                <a:rPr lang="en-US" altLang="zh-CN" sz="1400" dirty="0" err="1"/>
                <a:t>signIn</a:t>
              </a:r>
              <a:r>
                <a:rPr lang="en-US" altLang="zh-CN" sz="1400" dirty="0"/>
                <a:t>" | "</a:t>
              </a:r>
              <a:r>
                <a:rPr lang="en-US" altLang="zh-CN" sz="1400" dirty="0" err="1"/>
                <a:t>signOut</a:t>
              </a:r>
              <a:r>
                <a:rPr lang="en-US" altLang="zh-CN" sz="1400" dirty="0"/>
                <a:t>" | "get" | "set" </a:t>
              </a:r>
              <a:endParaRPr lang="en-US" altLang="zh-CN" sz="1400" dirty="0" smtClean="0"/>
            </a:p>
            <a:p>
              <a:pPr>
                <a:lnSpc>
                  <a:spcPct val="130000"/>
                </a:lnSpc>
              </a:pPr>
              <a:r>
                <a:rPr lang="en-US" altLang="zh-CN" sz="1400" dirty="0" smtClean="0"/>
                <a:t>        "</a:t>
              </a:r>
              <a:r>
                <a:rPr lang="en-US" altLang="zh-CN" sz="1400" dirty="0"/>
                <a:t>type": String, </a:t>
              </a:r>
              <a:endParaRPr lang="en-US" altLang="zh-CN" sz="1400" dirty="0" smtClean="0"/>
            </a:p>
            <a:p>
              <a:pPr>
                <a:lnSpc>
                  <a:spcPct val="130000"/>
                </a:lnSpc>
              </a:pPr>
              <a:r>
                <a:rPr lang="en-US" altLang="zh-CN" sz="1400" dirty="0"/>
                <a:t> </a:t>
              </a:r>
              <a:r>
                <a:rPr lang="en-US" altLang="zh-CN" sz="1400" dirty="0" smtClean="0"/>
                <a:t>       // </a:t>
              </a:r>
              <a:r>
                <a:rPr lang="zh-CN" altLang="en-US" sz="1400" dirty="0"/>
                <a:t>请求指定设备 </a:t>
              </a:r>
              <a:r>
                <a:rPr lang="en-US" altLang="zh-CN" sz="1400" dirty="0"/>
                <a:t>ID undefined | [] | [1,2,3</a:t>
              </a:r>
              <a:r>
                <a:rPr lang="en-US" altLang="zh-CN" sz="1400" dirty="0" smtClean="0"/>
                <a:t>,…]</a:t>
              </a:r>
            </a:p>
            <a:p>
              <a:pPr>
                <a:lnSpc>
                  <a:spcPct val="130000"/>
                </a:lnSpc>
              </a:pPr>
              <a:r>
                <a:rPr lang="en-US" altLang="zh-CN" sz="1400" dirty="0" smtClean="0"/>
                <a:t>         "</a:t>
              </a:r>
              <a:r>
                <a:rPr lang="en-US" altLang="zh-CN" sz="1400" dirty="0"/>
                <a:t>id": undefined | Array</a:t>
              </a:r>
              <a:r>
                <a:rPr lang="en-US" altLang="zh-CN" sz="1400" dirty="0" smtClean="0"/>
                <a:t>,</a:t>
              </a:r>
            </a:p>
            <a:p>
              <a:pPr>
                <a:lnSpc>
                  <a:spcPct val="130000"/>
                </a:lnSpc>
              </a:pPr>
              <a:r>
                <a:rPr lang="en-US" altLang="zh-CN" sz="1400" dirty="0" smtClean="0"/>
                <a:t>         // </a:t>
              </a:r>
              <a:r>
                <a:rPr lang="zh-CN" altLang="en-US" sz="1400" dirty="0"/>
                <a:t>请求指定属性 </a:t>
              </a:r>
              <a:r>
                <a:rPr lang="en-US" altLang="zh-CN" sz="1400" dirty="0"/>
                <a:t>"os0" | "topo" | "info" | </a:t>
              </a:r>
              <a:r>
                <a:rPr lang="en-US" altLang="zh-CN" sz="1400" dirty="0" smtClean="0"/>
                <a:t>["</a:t>
              </a:r>
              <a:r>
                <a:rPr lang="en-US" altLang="zh-CN" sz="1400" dirty="0" err="1"/>
                <a:t>ip</a:t>
              </a:r>
              <a:r>
                <a:rPr lang="en-US" altLang="zh-CN" sz="1400" dirty="0"/>
                <a:t>","hostname",…] </a:t>
              </a:r>
              <a:endParaRPr lang="en-US" altLang="zh-CN" sz="1400" dirty="0" smtClean="0"/>
            </a:p>
            <a:p>
              <a:pPr>
                <a:lnSpc>
                  <a:spcPct val="130000"/>
                </a:lnSpc>
              </a:pPr>
              <a:r>
                <a:rPr lang="en-US" altLang="zh-CN" sz="1400" dirty="0"/>
                <a:t> </a:t>
              </a:r>
              <a:r>
                <a:rPr lang="en-US" altLang="zh-CN" sz="1400" dirty="0" smtClean="0"/>
                <a:t>       "</a:t>
              </a:r>
              <a:r>
                <a:rPr lang="en-US" altLang="zh-CN" sz="1400" dirty="0" err="1"/>
                <a:t>attr</a:t>
              </a:r>
              <a:r>
                <a:rPr lang="en-US" altLang="zh-CN" sz="1400" dirty="0"/>
                <a:t>": String | Array, </a:t>
              </a:r>
              <a:endParaRPr lang="en-US" altLang="zh-CN" sz="1400" dirty="0" smtClean="0"/>
            </a:p>
            <a:p>
              <a:pPr>
                <a:lnSpc>
                  <a:spcPct val="130000"/>
                </a:lnSpc>
              </a:pPr>
              <a:r>
                <a:rPr lang="en-US" altLang="zh-CN" sz="1400" dirty="0" smtClean="0"/>
                <a:t>        // </a:t>
              </a:r>
              <a:r>
                <a:rPr lang="zh-CN" altLang="en-US" sz="1400" dirty="0"/>
                <a:t>传入参数 </a:t>
              </a:r>
              <a:endParaRPr lang="en-US" altLang="zh-CN" sz="1400" dirty="0" smtClean="0"/>
            </a:p>
            <a:p>
              <a:pPr>
                <a:lnSpc>
                  <a:spcPct val="130000"/>
                </a:lnSpc>
              </a:pPr>
              <a:r>
                <a:rPr lang="en-US" altLang="zh-CN" sz="1400" dirty="0" smtClean="0"/>
                <a:t>        "</a:t>
              </a:r>
              <a:r>
                <a:rPr lang="en-US" altLang="zh-CN" sz="1400" dirty="0"/>
                <a:t>value": </a:t>
              </a:r>
              <a:r>
                <a:rPr lang="en-US" altLang="zh-CN" sz="1400" dirty="0" smtClean="0"/>
                <a:t>{}</a:t>
              </a:r>
            </a:p>
            <a:p>
              <a:pPr>
                <a:lnSpc>
                  <a:spcPct val="130000"/>
                </a:lnSpc>
              </a:pPr>
              <a:r>
                <a:rPr lang="en-US" altLang="zh-CN" sz="1400" dirty="0" smtClean="0"/>
                <a:t>}</a:t>
              </a:r>
              <a:endParaRPr lang="en-US" altLang="zh-CN" sz="1400" dirty="0">
                <a:solidFill>
                  <a:schemeClr val="bg2">
                    <a:lumMod val="50000"/>
                  </a:schemeClr>
                </a:solidFill>
                <a:latin typeface="微软雅黑" pitchFamily="34" charset="-122"/>
                <a:ea typeface="微软雅黑" pitchFamily="34" charset="-122"/>
              </a:endParaRPr>
            </a:p>
          </p:txBody>
        </p:sp>
      </p:grpSp>
      <p:grpSp>
        <p:nvGrpSpPr>
          <p:cNvPr id="4" name="组合 3"/>
          <p:cNvGrpSpPr/>
          <p:nvPr/>
        </p:nvGrpSpPr>
        <p:grpSpPr>
          <a:xfrm>
            <a:off x="5492615" y="4034762"/>
            <a:ext cx="5884031" cy="2219403"/>
            <a:chOff x="7435521" y="2802388"/>
            <a:chExt cx="5990157" cy="2219403"/>
          </a:xfrm>
        </p:grpSpPr>
        <p:sp>
          <p:nvSpPr>
            <p:cNvPr id="71" name="圆角矩形 70"/>
            <p:cNvSpPr/>
            <p:nvPr/>
          </p:nvSpPr>
          <p:spPr>
            <a:xfrm rot="10800000" flipV="1">
              <a:off x="7435521" y="2834089"/>
              <a:ext cx="272237" cy="276076"/>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2" name="文本框 71"/>
            <p:cNvSpPr txBox="1"/>
            <p:nvPr/>
          </p:nvSpPr>
          <p:spPr>
            <a:xfrm>
              <a:off x="7859886" y="2802388"/>
              <a:ext cx="569383" cy="363174"/>
            </a:xfrm>
            <a:prstGeom prst="rect">
              <a:avLst/>
            </a:prstGeom>
            <a:noFill/>
          </p:spPr>
          <p:txBody>
            <a:bodyPr wrap="none" lIns="91438" tIns="45719" rIns="91438" bIns="45719"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响应</a:t>
              </a:r>
            </a:p>
          </p:txBody>
        </p:sp>
        <p:cxnSp>
          <p:nvCxnSpPr>
            <p:cNvPr id="73" name="直接连接符 72"/>
            <p:cNvCxnSpPr/>
            <p:nvPr/>
          </p:nvCxnSpPr>
          <p:spPr>
            <a:xfrm>
              <a:off x="7948257" y="317111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7864380" y="3249000"/>
              <a:ext cx="5561298" cy="1772791"/>
            </a:xfrm>
            <a:prstGeom prst="rect">
              <a:avLst/>
            </a:prstGeom>
          </p:spPr>
          <p:txBody>
            <a:bodyPr wrap="square" lIns="91438" tIns="45719" rIns="91438" bIns="45719">
              <a:spAutoFit/>
            </a:bodyPr>
            <a:lstStyle/>
            <a:p>
              <a:pPr>
                <a:lnSpc>
                  <a:spcPct val="130000"/>
                </a:lnSpc>
              </a:pPr>
              <a:r>
                <a:rPr lang="en-US" altLang="zh-CN" sz="1400" dirty="0"/>
                <a:t>{ </a:t>
              </a:r>
              <a:endParaRPr lang="en-US" altLang="zh-CN" sz="1400" dirty="0" smtClean="0"/>
            </a:p>
            <a:p>
              <a:pPr>
                <a:lnSpc>
                  <a:spcPct val="130000"/>
                </a:lnSpc>
              </a:pPr>
              <a:r>
                <a:rPr lang="en-US" altLang="zh-CN" sz="1400" dirty="0" smtClean="0"/>
                <a:t>        // </a:t>
              </a:r>
              <a:r>
                <a:rPr lang="zh-CN" altLang="en-US" sz="1400" dirty="0"/>
                <a:t>响应类型 </a:t>
              </a:r>
              <a:r>
                <a:rPr lang="en-US" altLang="zh-CN" sz="1400" dirty="0"/>
                <a:t>"log" | "</a:t>
              </a:r>
              <a:r>
                <a:rPr lang="en-US" altLang="zh-CN" sz="1400" dirty="0" err="1"/>
                <a:t>signIn</a:t>
              </a:r>
              <a:r>
                <a:rPr lang="en-US" altLang="zh-CN" sz="1400" dirty="0"/>
                <a:t>" | "data-info" | "data-os0" | "data-topo" </a:t>
              </a:r>
              <a:endParaRPr lang="en-US" altLang="zh-CN" sz="1400" dirty="0" smtClean="0"/>
            </a:p>
            <a:p>
              <a:pPr>
                <a:lnSpc>
                  <a:spcPct val="130000"/>
                </a:lnSpc>
              </a:pPr>
              <a:r>
                <a:rPr lang="en-US" altLang="zh-CN" sz="1400" dirty="0" smtClean="0"/>
                <a:t>        "</a:t>
              </a:r>
              <a:r>
                <a:rPr lang="en-US" altLang="zh-CN" sz="1400" dirty="0"/>
                <a:t>type": String, </a:t>
              </a:r>
              <a:endParaRPr lang="en-US" altLang="zh-CN" sz="1400" dirty="0" smtClean="0"/>
            </a:p>
            <a:p>
              <a:pPr>
                <a:lnSpc>
                  <a:spcPct val="130000"/>
                </a:lnSpc>
              </a:pPr>
              <a:r>
                <a:rPr lang="en-US" altLang="zh-CN" sz="1400" dirty="0" smtClean="0"/>
                <a:t>        // </a:t>
              </a:r>
              <a:r>
                <a:rPr lang="zh-CN" altLang="en-US" sz="1400" dirty="0"/>
                <a:t>响应信息 </a:t>
              </a:r>
              <a:endParaRPr lang="en-US" altLang="zh-CN" sz="1400" dirty="0" smtClean="0"/>
            </a:p>
            <a:p>
              <a:pPr>
                <a:lnSpc>
                  <a:spcPct val="130000"/>
                </a:lnSpc>
              </a:pPr>
              <a:r>
                <a:rPr lang="en-US" altLang="zh-CN" sz="1400" dirty="0" smtClean="0"/>
                <a:t>        "</a:t>
              </a:r>
              <a:r>
                <a:rPr lang="en-US" altLang="zh-CN" sz="1400" dirty="0"/>
                <a:t>data": {} | [] </a:t>
              </a:r>
              <a:endParaRPr lang="en-US" altLang="zh-CN" sz="1400" dirty="0" smtClean="0"/>
            </a:p>
            <a:p>
              <a:pPr>
                <a:lnSpc>
                  <a:spcPct val="130000"/>
                </a:lnSpc>
              </a:pPr>
              <a:r>
                <a:rPr lang="en-US" altLang="zh-CN" sz="1400" dirty="0" smtClean="0"/>
                <a:t>} </a:t>
              </a:r>
              <a:endParaRPr lang="en-US" altLang="zh-CN" sz="1400" dirty="0">
                <a:solidFill>
                  <a:schemeClr val="bg2">
                    <a:lumMod val="50000"/>
                  </a:schemeClr>
                </a:solidFill>
                <a:latin typeface="微软雅黑" pitchFamily="34" charset="-122"/>
                <a:ea typeface="微软雅黑" pitchFamily="34" charset="-122"/>
              </a:endParaRPr>
            </a:p>
          </p:txBody>
        </p:sp>
      </p:grpSp>
      <p:sp>
        <p:nvSpPr>
          <p:cNvPr id="26" name="圆角矩形 25"/>
          <p:cNvSpPr/>
          <p:nvPr/>
        </p:nvSpPr>
        <p:spPr>
          <a:xfrm rot="10800000" flipV="1">
            <a:off x="-5664" y="249441"/>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a:t>
            </a:r>
            <a:endParaRPr lang="zh-CN" altLang="en-US" sz="3600" dirty="0"/>
          </a:p>
        </p:txBody>
      </p:sp>
      <p:sp>
        <p:nvSpPr>
          <p:cNvPr id="27" name="矩形 26"/>
          <p:cNvSpPr/>
          <p:nvPr/>
        </p:nvSpPr>
        <p:spPr>
          <a:xfrm>
            <a:off x="616562" y="109554"/>
            <a:ext cx="2944172" cy="738664"/>
          </a:xfrm>
          <a:prstGeom prst="rect">
            <a:avLst/>
          </a:prstGeom>
          <a:effectLst/>
        </p:spPr>
        <p:txBody>
          <a:bodyPr wrap="squar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请求与响应数据</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8" name="组合 27"/>
          <p:cNvGrpSpPr/>
          <p:nvPr/>
        </p:nvGrpSpPr>
        <p:grpSpPr>
          <a:xfrm>
            <a:off x="3473651" y="252858"/>
            <a:ext cx="8718351" cy="484287"/>
            <a:chOff x="3473651" y="252858"/>
            <a:chExt cx="8718351" cy="484287"/>
          </a:xfrm>
        </p:grpSpPr>
        <p:sp>
          <p:nvSpPr>
            <p:cNvPr id="29" name="矩形 2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0" name="矩形 29"/>
            <p:cNvSpPr/>
            <p:nvPr/>
          </p:nvSpPr>
          <p:spPr>
            <a:xfrm>
              <a:off x="3560734" y="322399"/>
              <a:ext cx="5525209" cy="369328"/>
            </a:xfrm>
            <a:prstGeom prst="rect">
              <a:avLst/>
            </a:prstGeom>
            <a:effectLst/>
          </p:spPr>
          <p:txBody>
            <a:bodyPr wrap="square" lIns="91436" tIns="45718" rIns="91436" bIns="45718">
              <a:spAutoFit/>
            </a:bodyPr>
            <a:lstStyle/>
            <a:p>
              <a:r>
                <a:rPr lang="en-US" altLang="zh-CN" dirty="0" smtClean="0">
                  <a:solidFill>
                    <a:schemeClr val="bg1"/>
                  </a:solidFill>
                  <a:latin typeface="微软雅黑" pitchFamily="34" charset="-122"/>
                  <a:ea typeface="微软雅黑" pitchFamily="34" charset="-122"/>
                </a:rPr>
                <a:t>DEVELOPMENT PLAN</a:t>
              </a:r>
              <a:endParaRPr lang="zh-CN" altLang="en-US" dirty="0">
                <a:solidFill>
                  <a:srgbClr val="157E9F"/>
                </a:solidFill>
                <a:latin typeface="微软雅黑" pitchFamily="34" charset="-122"/>
                <a:ea typeface="微软雅黑" pitchFamily="34" charset="-122"/>
                <a:cs typeface="Times New Roman" pitchFamily="18" charset="0"/>
              </a:endParaRPr>
            </a:p>
          </p:txBody>
        </p:sp>
        <p:sp>
          <p:nvSpPr>
            <p:cNvPr id="31" name="圆角矩形 30"/>
            <p:cNvSpPr/>
            <p:nvPr/>
          </p:nvSpPr>
          <p:spPr>
            <a:xfrm rot="16200000" flipV="1">
              <a:off x="11457520" y="249444"/>
              <a:ext cx="484287" cy="491115"/>
            </a:xfrm>
            <a:prstGeom prst="roundRect">
              <a:avLst>
                <a:gd name="adj" fmla="val 5039"/>
              </a:avLst>
            </a:prstGeom>
            <a:solidFill>
              <a:srgbClr val="157E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solidFill>
                  <a:srgbClr val="AD1C21"/>
                </a:solidFill>
              </a:endParaRPr>
            </a:p>
          </p:txBody>
        </p:sp>
      </p:grpSp>
      <p:sp>
        <p:nvSpPr>
          <p:cNvPr id="2" name="文本框 1"/>
          <p:cNvSpPr txBox="1"/>
          <p:nvPr/>
        </p:nvSpPr>
        <p:spPr>
          <a:xfrm>
            <a:off x="7938834" y="2108650"/>
            <a:ext cx="2515432" cy="461665"/>
          </a:xfrm>
          <a:prstGeom prst="rect">
            <a:avLst/>
          </a:prstGeom>
          <a:noFill/>
        </p:spPr>
        <p:txBody>
          <a:bodyPr wrap="none" rtlCol="0">
            <a:spAutoFit/>
          </a:bodyPr>
          <a:lstStyle/>
          <a:p>
            <a:r>
              <a:rPr lang="zh-CN" altLang="en-US" sz="2400" dirty="0">
                <a:solidFill>
                  <a:schemeClr val="tx1">
                    <a:lumMod val="75000"/>
                    <a:lumOff val="25000"/>
                  </a:schemeClr>
                </a:solidFill>
                <a:latin typeface="微软雅黑" pitchFamily="34" charset="-122"/>
                <a:ea typeface="微软雅黑" pitchFamily="34" charset="-122"/>
              </a:rPr>
              <a:t>数据格式 </a:t>
            </a:r>
            <a:r>
              <a:rPr lang="en-US" altLang="zh-CN" sz="2400" dirty="0">
                <a:solidFill>
                  <a:schemeClr val="tx1">
                    <a:lumMod val="75000"/>
                    <a:lumOff val="25000"/>
                  </a:schemeClr>
                </a:solidFill>
                <a:latin typeface="微软雅黑" pitchFamily="34" charset="-122"/>
                <a:ea typeface="微软雅黑" pitchFamily="34" charset="-122"/>
              </a:rPr>
              <a:t>: </a:t>
            </a:r>
            <a:r>
              <a:rPr lang="en-US" altLang="zh-CN" sz="2400" b="1" dirty="0">
                <a:solidFill>
                  <a:schemeClr val="tx1">
                    <a:lumMod val="75000"/>
                    <a:lumOff val="25000"/>
                  </a:schemeClr>
                </a:solidFill>
                <a:latin typeface="微软雅黑" pitchFamily="34" charset="-122"/>
                <a:ea typeface="微软雅黑" pitchFamily="34" charset="-122"/>
              </a:rPr>
              <a:t>JSON</a:t>
            </a:r>
            <a:endParaRPr lang="zh-CN" altLang="en-US" sz="2400" b="1" dirty="0">
              <a:solidFill>
                <a:schemeClr val="tx1">
                  <a:lumMod val="75000"/>
                  <a:lumOff val="2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812</Words>
  <Application>Microsoft Office PowerPoint</Application>
  <PresentationFormat>宽屏</PresentationFormat>
  <Paragraphs>160</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方正清刻本悦宋简体</vt:lpstr>
      <vt:lpstr>宋体</vt:lpstr>
      <vt:lpstr>微软雅黑</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shushen</dc:creator>
  <cp:keywords>shushen@shushen.site</cp:keywords>
  <cp:lastModifiedBy>Lee Jerry</cp:lastModifiedBy>
  <cp:revision>103</cp:revision>
  <dcterms:created xsi:type="dcterms:W3CDTF">2015-07-31T01:43:00Z</dcterms:created>
  <dcterms:modified xsi:type="dcterms:W3CDTF">2019-03-22T08:47:07Z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