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87" r:id="rId4"/>
    <p:sldId id="288" r:id="rId5"/>
    <p:sldId id="290" r:id="rId6"/>
    <p:sldId id="289" r:id="rId7"/>
    <p:sldId id="291" r:id="rId8"/>
    <p:sldId id="292" r:id="rId9"/>
    <p:sldId id="318" r:id="rId10"/>
    <p:sldId id="294" r:id="rId11"/>
    <p:sldId id="319" r:id="rId12"/>
    <p:sldId id="293" r:id="rId13"/>
    <p:sldId id="313" r:id="rId14"/>
    <p:sldId id="295" r:id="rId15"/>
    <p:sldId id="296" r:id="rId16"/>
    <p:sldId id="314" r:id="rId17"/>
    <p:sldId id="315" r:id="rId18"/>
    <p:sldId id="316" r:id="rId19"/>
    <p:sldId id="321" r:id="rId20"/>
    <p:sldId id="317" r:id="rId21"/>
    <p:sldId id="320" r:id="rId22"/>
    <p:sldId id="297" r:id="rId23"/>
    <p:sldId id="299" r:id="rId24"/>
    <p:sldId id="300" r:id="rId25"/>
    <p:sldId id="322" r:id="rId26"/>
    <p:sldId id="323" r:id="rId27"/>
    <p:sldId id="30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9F"/>
    <a:srgbClr val="B0252A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shen1121/xidiannmsServer/blob/master/README/api.m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shen1121/xidiannmsServer/blob/master/README/socket.m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ms.shushen.xyz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18" y="1163969"/>
            <a:ext cx="2160000" cy="21600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792755" y="3715786"/>
            <a:ext cx="8517075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0380" y="3811036"/>
            <a:ext cx="8517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Node.js</a:t>
            </a:r>
            <a:r>
              <a:rPr kumimoji="1" lang="zh-CN" altLang="en-US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kumimoji="1" lang="en-US" altLang="zh-CN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Web</a:t>
            </a:r>
            <a:r>
              <a:rPr kumimoji="1" lang="zh-CN" altLang="en-US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网</a:t>
            </a:r>
            <a:r>
              <a:rPr kumimoji="1" lang="zh-CN" altLang="en-US" sz="32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管系统服务器设计和实现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3774984" y="5525298"/>
            <a:ext cx="4480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指导教师：张</a:t>
            </a:r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岗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山           学生</a:t>
            </a:r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：李星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晨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146055" y="-781973"/>
            <a:ext cx="2498609" cy="3223791"/>
            <a:chOff x="-50936" y="-1"/>
            <a:chExt cx="2226650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30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2019·05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-50936" y="545796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2280285" y="4578026"/>
            <a:ext cx="7637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57E9F"/>
                </a:solidFill>
              </a:rPr>
              <a:t>Design and Implementation of Web Network Management System Server Based on Node.js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02280" y="4468261"/>
            <a:ext cx="8517075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总体框架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894" y="1739582"/>
            <a:ext cx="7822818" cy="3454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服务器总体框架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659062" y="1276350"/>
            <a:ext cx="7043738" cy="32443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59062" y="4932039"/>
            <a:ext cx="326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public</a:t>
            </a:r>
            <a:r>
              <a:rPr lang="zh-CN" altLang="en-US" dirty="0" smtClean="0"/>
              <a:t>：静态页面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database</a:t>
            </a:r>
            <a:r>
              <a:rPr lang="zh-CN" altLang="en-US" dirty="0" smtClean="0"/>
              <a:t>：数据库模块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12731" y="4700566"/>
            <a:ext cx="32639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controller</a:t>
            </a:r>
            <a:r>
              <a:rPr lang="zh-CN" altLang="en-US" dirty="0" smtClean="0"/>
              <a:t>：控制器模块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dao</a:t>
            </a:r>
            <a:r>
              <a:rPr lang="zh-CN" altLang="en-US" dirty="0" smtClean="0"/>
              <a:t>：数据库访问模块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websocket</a:t>
            </a:r>
            <a:r>
              <a:rPr lang="zh-CN" altLang="en-US" dirty="0" smtClean="0"/>
              <a:t>：推送模块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7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接口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7" name="矩形 36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885214" y="931309"/>
            <a:ext cx="31350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b="1" dirty="0" smtClean="0"/>
              <a:t>登录退出</a:t>
            </a:r>
            <a:endParaRPr lang="en-US" altLang="zh-CN" b="1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signIn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signOut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b="1" dirty="0" smtClean="0"/>
              <a:t>普通权限接口</a:t>
            </a:r>
            <a:endParaRPr lang="en-US" altLang="zh-CN" b="1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staticData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getMachine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getLink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getWarning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b="1" dirty="0" smtClean="0"/>
              <a:t>高级权限接口</a:t>
            </a:r>
            <a:endParaRPr lang="en-US" altLang="zh-CN" b="1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deleteMachine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deleteLink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deleteWarning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addMachine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addLink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addWarning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changeMachineDetail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/>
              <a:t>changeLinkDetail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66448" y="933410"/>
            <a:ext cx="3075891" cy="4985980"/>
            <a:chOff x="2266448" y="1062200"/>
            <a:chExt cx="3075891" cy="4985980"/>
          </a:xfrm>
        </p:grpSpPr>
        <p:grpSp>
          <p:nvGrpSpPr>
            <p:cNvPr id="19" name="组合 18"/>
            <p:cNvGrpSpPr/>
            <p:nvPr/>
          </p:nvGrpSpPr>
          <p:grpSpPr>
            <a:xfrm>
              <a:off x="2434039" y="1062200"/>
              <a:ext cx="2908300" cy="4985980"/>
              <a:chOff x="2434039" y="905849"/>
              <a:chExt cx="2908300" cy="498598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2441270" y="905849"/>
                <a:ext cx="2901069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b="1" dirty="0" smtClean="0"/>
              </a:p>
              <a:p>
                <a:r>
                  <a:rPr lang="en-US" altLang="zh-CN" dirty="0" smtClean="0"/>
                  <a:t>Method</a:t>
                </a:r>
                <a:r>
                  <a:rPr lang="zh-CN" altLang="en-US" dirty="0" smtClean="0"/>
                  <a:t>：</a:t>
                </a:r>
                <a:r>
                  <a:rPr lang="en-US" altLang="zh-CN" b="1" dirty="0" smtClean="0"/>
                  <a:t>POST</a:t>
                </a:r>
              </a:p>
              <a:p>
                <a:r>
                  <a:rPr lang="zh-CN" altLang="en-US" dirty="0" smtClean="0"/>
                  <a:t>数据类型：</a:t>
                </a:r>
                <a:r>
                  <a:rPr lang="en-US" altLang="zh-CN" b="1" dirty="0" smtClean="0"/>
                  <a:t>JSON</a:t>
                </a:r>
              </a:p>
              <a:p>
                <a:endParaRPr lang="en-US" altLang="zh-CN" b="1" dirty="0" smtClean="0"/>
              </a:p>
              <a:p>
                <a:r>
                  <a:rPr lang="en-US" altLang="zh-CN" dirty="0" smtClean="0"/>
                  <a:t>{</a:t>
                </a:r>
              </a:p>
              <a:p>
                <a:r>
                  <a:rPr lang="en-US" altLang="zh-CN" dirty="0" smtClean="0"/>
                  <a:t>        "id":[ ],</a:t>
                </a:r>
              </a:p>
              <a:p>
                <a:r>
                  <a:rPr lang="en-US" altLang="zh-CN" dirty="0" smtClean="0"/>
                  <a:t>        "data</a:t>
                </a:r>
                <a:r>
                  <a:rPr lang="en-US" altLang="zh-CN" dirty="0" smtClean="0"/>
                  <a:t>":{ }</a:t>
                </a:r>
                <a:endParaRPr lang="en-US" altLang="zh-CN" dirty="0"/>
              </a:p>
              <a:p>
                <a:r>
                  <a:rPr lang="en-US" altLang="zh-CN" dirty="0" smtClean="0"/>
                  <a:t>}</a:t>
                </a:r>
              </a:p>
              <a:p>
                <a:endParaRPr lang="en-US" altLang="zh-CN" dirty="0" smtClean="0"/>
              </a:p>
              <a:p>
                <a:endParaRPr lang="en-US" altLang="zh-CN" sz="2400" b="1" dirty="0" smtClean="0"/>
              </a:p>
              <a:p>
                <a:r>
                  <a:rPr lang="zh-CN" altLang="en-US" dirty="0"/>
                  <a:t>数据类型：</a:t>
                </a:r>
                <a:r>
                  <a:rPr lang="en-US" altLang="zh-CN" b="1" dirty="0" smtClean="0"/>
                  <a:t>JSON</a:t>
                </a:r>
              </a:p>
              <a:p>
                <a:endParaRPr lang="en-US" altLang="zh-CN" b="1" dirty="0" smtClean="0"/>
              </a:p>
              <a:p>
                <a:r>
                  <a:rPr lang="en-US" altLang="zh-CN" dirty="0" smtClean="0"/>
                  <a:t>{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"code":200 || 300,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en-US" altLang="zh-CN" dirty="0" smtClean="0"/>
                  <a:t>  </a:t>
                </a:r>
                <a:r>
                  <a:rPr lang="en-US" altLang="zh-CN" dirty="0"/>
                  <a:t>"data</a:t>
                </a:r>
                <a:r>
                  <a:rPr lang="en-US" altLang="zh-CN" dirty="0" smtClean="0"/>
                  <a:t>":[ ],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"</a:t>
                </a:r>
                <a:r>
                  <a:rPr lang="en-US" altLang="zh-CN" dirty="0" err="1" smtClean="0"/>
                  <a:t>message":string</a:t>
                </a:r>
                <a:endParaRPr lang="en-US" altLang="zh-CN" dirty="0"/>
              </a:p>
              <a:p>
                <a:r>
                  <a:rPr lang="en-US" altLang="zh-CN" dirty="0" smtClean="0"/>
                  <a:t>}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34039" y="4368800"/>
                <a:ext cx="2908300" cy="1523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34039" y="2061855"/>
                <a:ext cx="2908300" cy="125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266448" y="3657468"/>
              <a:ext cx="2205141" cy="340480"/>
              <a:chOff x="610413" y="1885438"/>
              <a:chExt cx="2205141" cy="34048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151645" y="1885438"/>
                <a:ext cx="1663909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响应</a:t>
                </a: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66448" y="1103612"/>
              <a:ext cx="2205141" cy="340480"/>
              <a:chOff x="610413" y="1885438"/>
              <a:chExt cx="2205141" cy="3404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51645" y="1885438"/>
                <a:ext cx="1663909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/>
                  <a:t>请求</a:t>
                </a:r>
                <a:endParaRPr lang="zh-CN" altLang="en-US" sz="2000" b="1" dirty="0"/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509889" y="6365556"/>
            <a:ext cx="910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查看详情：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://github.com/shushen1121/xidiannmsServer/blob/master/README/api.md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2800" dirty="0" err="1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接口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7" name="矩形 36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3059" y="2694185"/>
            <a:ext cx="3275477" cy="1846659"/>
            <a:chOff x="986859" y="1892638"/>
            <a:chExt cx="3275477" cy="1846659"/>
          </a:xfrm>
        </p:grpSpPr>
        <p:sp>
          <p:nvSpPr>
            <p:cNvPr id="12" name="矩形 11"/>
            <p:cNvSpPr/>
            <p:nvPr/>
          </p:nvSpPr>
          <p:spPr>
            <a:xfrm>
              <a:off x="1438959" y="1892638"/>
              <a:ext cx="2823377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/>
                <a:t>Clien</a:t>
              </a:r>
              <a:r>
                <a:rPr lang="en-US" altLang="zh-CN" sz="2000" b="1" dirty="0" smtClean="0"/>
                <a:t>t =&gt;</a:t>
              </a:r>
              <a:r>
                <a:rPr lang="zh-CN" altLang="en-US" sz="2000" b="1" dirty="0" smtClean="0"/>
                <a:t> Server</a:t>
              </a:r>
              <a:endParaRPr lang="en-US" altLang="zh-CN" sz="2000" b="1" dirty="0" smtClean="0"/>
            </a:p>
            <a:p>
              <a:endParaRPr lang="en-US" altLang="zh-CN" b="1" dirty="0" smtClean="0"/>
            </a:p>
            <a:p>
              <a:r>
                <a:rPr lang="zh-CN" altLang="en-US" dirty="0" smtClean="0"/>
                <a:t>// </a:t>
              </a:r>
              <a:r>
                <a:rPr lang="zh-CN" altLang="en-US" dirty="0"/>
                <a:t>获取权限 </a:t>
              </a:r>
              <a:endParaRPr lang="en-US" altLang="zh-CN" dirty="0" smtClean="0"/>
            </a:p>
            <a:p>
              <a:r>
                <a:rPr lang="zh-CN" altLang="en-US" dirty="0" smtClean="0"/>
                <a:t>const </a:t>
              </a:r>
              <a:r>
                <a:rPr lang="zh-CN" altLang="en-US" dirty="0"/>
                <a:t>wsTokenReq =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token: </a:t>
              </a:r>
              <a:r>
                <a:rPr lang="zh-CN" altLang="en-US" dirty="0" smtClean="0"/>
                <a:t>sessionId</a:t>
              </a:r>
              <a:endParaRPr lang="en-US" altLang="zh-CN" dirty="0" smtClean="0"/>
            </a:p>
            <a:p>
              <a:r>
                <a:rPr lang="zh-CN" altLang="en-US" dirty="0" smtClean="0"/>
                <a:t>}</a:t>
              </a:r>
              <a:endParaRPr lang="en-US" altLang="zh-CN" dirty="0" smtClean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86859" y="1926255"/>
              <a:ext cx="2699252" cy="340480"/>
              <a:chOff x="610413" y="1885438"/>
              <a:chExt cx="2699252" cy="3404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151645" y="1885438"/>
                <a:ext cx="2158020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Clien</a:t>
                </a:r>
                <a:r>
                  <a:rPr lang="en-US" altLang="zh-CN" sz="2000" b="1" dirty="0"/>
                  <a:t>t =&gt;</a:t>
                </a:r>
                <a:r>
                  <a:rPr lang="zh-CN" altLang="en-US" sz="2000" b="1" dirty="0"/>
                  <a:t> </a:t>
                </a:r>
                <a:r>
                  <a:rPr lang="zh-CN" altLang="en-US" sz="2000" b="1" dirty="0" smtClean="0"/>
                  <a:t>Server</a:t>
                </a:r>
                <a:endParaRPr lang="en-US" altLang="zh-CN" sz="2000" b="1" dirty="0"/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476061" y="943419"/>
            <a:ext cx="6182539" cy="5447645"/>
            <a:chOff x="5476061" y="893693"/>
            <a:chExt cx="6182539" cy="5447645"/>
          </a:xfrm>
        </p:grpSpPr>
        <p:sp>
          <p:nvSpPr>
            <p:cNvPr id="3" name="矩形 2"/>
            <p:cNvSpPr/>
            <p:nvPr/>
          </p:nvSpPr>
          <p:spPr>
            <a:xfrm>
              <a:off x="5933971" y="893693"/>
              <a:ext cx="5724629" cy="5447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/>
                <a:t>Server </a:t>
              </a:r>
              <a:r>
                <a:rPr lang="en-US" altLang="zh-CN" sz="2000" b="1" dirty="0" smtClean="0"/>
                <a:t>=&gt;</a:t>
              </a:r>
              <a:r>
                <a:rPr lang="zh-CN" altLang="en-US" sz="2000" b="1" dirty="0" smtClean="0"/>
                <a:t> Client</a:t>
              </a:r>
              <a:endParaRPr lang="en-US" altLang="zh-CN" sz="2000" b="1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// </a:t>
              </a:r>
              <a:r>
                <a:rPr lang="zh-CN" altLang="en-US" dirty="0"/>
                <a:t>推</a:t>
              </a:r>
              <a:r>
                <a:rPr lang="zh-CN" altLang="en-US" dirty="0" smtClean="0"/>
                <a:t>送</a:t>
              </a:r>
              <a:endParaRPr lang="en-US" altLang="zh-CN" dirty="0" smtClean="0"/>
            </a:p>
            <a:p>
              <a:r>
                <a:rPr lang="zh-CN" altLang="en-US" dirty="0" smtClean="0"/>
                <a:t>const </a:t>
              </a:r>
              <a:r>
                <a:rPr lang="zh-CN" altLang="en-US" b="1" dirty="0"/>
                <a:t>wsInform</a:t>
              </a:r>
              <a:r>
                <a:rPr lang="zh-CN" altLang="en-US" dirty="0"/>
                <a:t> =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  message</a:t>
              </a:r>
              <a:r>
                <a:rPr lang="zh-CN" altLang="en-US" dirty="0"/>
                <a:t>: 'inform</a:t>
              </a:r>
              <a:r>
                <a:rPr lang="zh-CN" altLang="en-US" dirty="0" smtClean="0"/>
                <a:t>',</a:t>
              </a:r>
              <a:endParaRPr lang="en-US" altLang="zh-CN" dirty="0" smtClean="0"/>
            </a:p>
            <a:p>
              <a:r>
                <a:rPr lang="zh-CN" altLang="en-US" dirty="0" smtClean="0"/>
                <a:t>      </a:t>
              </a:r>
              <a:r>
                <a:rPr lang="zh-CN" altLang="en-US" dirty="0"/>
                <a:t>data: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        name</a:t>
              </a:r>
              <a:r>
                <a:rPr lang="zh-CN" altLang="en-US" dirty="0"/>
                <a:t>: 'link' || 'machine' || 'topology' || 'warning</a:t>
              </a:r>
              <a:r>
                <a:rPr lang="zh-CN" altLang="en-US" dirty="0" smtClean="0"/>
                <a:t>',</a:t>
              </a:r>
              <a:endParaRPr lang="en-US" altLang="zh-CN" dirty="0" smtClean="0"/>
            </a:p>
            <a:p>
              <a:r>
                <a:rPr lang="zh-CN" altLang="en-US" dirty="0" smtClean="0"/>
                <a:t>          </a:t>
              </a:r>
              <a:r>
                <a:rPr lang="zh-CN" altLang="en-US" dirty="0"/>
                <a:t>result: linkDetail || machineDetail || undefined ||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            type</a:t>
              </a:r>
              <a:r>
                <a:rPr lang="zh-CN" altLang="en-US" dirty="0"/>
                <a:t>:'add'||'delete</a:t>
              </a:r>
              <a:r>
                <a:rPr lang="zh-CN" altLang="en-US" dirty="0" smtClean="0"/>
                <a:t>',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data</a:t>
              </a:r>
              <a:r>
                <a:rPr lang="zh-CN" altLang="en-US" dirty="0"/>
                <a:t>: warningDetail</a:t>
              </a:r>
              <a:r>
                <a:rPr lang="zh-CN" altLang="en-US" dirty="0" smtClean="0"/>
                <a:t>,</a:t>
              </a:r>
              <a:r>
                <a:rPr lang="en-US" altLang="zh-CN" dirty="0"/>
                <a:t> </a:t>
              </a:r>
              <a:r>
                <a:rPr lang="zh-CN" altLang="en-US" dirty="0" smtClean="0"/>
                <a:t>id</a:t>
              </a:r>
              <a:r>
                <a:rPr lang="zh-CN" altLang="en-US" dirty="0"/>
                <a:t>:</a:t>
              </a:r>
              <a:r>
                <a:rPr lang="zh-CN" altLang="en-US" dirty="0" smtClean="0"/>
                <a:t>[ ]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</a:t>
              </a:r>
              <a:r>
                <a:rPr lang="zh-CN" altLang="en-US" dirty="0" smtClean="0"/>
                <a:t>}</a:t>
              </a:r>
              <a:endParaRPr lang="en-US" altLang="zh-CN" dirty="0" smtClean="0"/>
            </a:p>
            <a:p>
              <a:r>
                <a:rPr lang="zh-CN" altLang="en-US" dirty="0" smtClean="0"/>
                <a:t>     }</a:t>
              </a:r>
              <a:endParaRPr lang="en-US" altLang="zh-CN" dirty="0" smtClean="0"/>
            </a:p>
            <a:p>
              <a:r>
                <a:rPr lang="zh-CN" altLang="en-US" dirty="0" smtClean="0"/>
                <a:t>}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// </a:t>
              </a:r>
              <a:r>
                <a:rPr lang="zh-CN" altLang="en-US" dirty="0"/>
                <a:t>验证</a:t>
              </a:r>
              <a:r>
                <a:rPr lang="zh-CN" altLang="en-US" dirty="0" smtClean="0"/>
                <a:t>权限</a:t>
              </a:r>
              <a:r>
                <a:rPr lang="zh-CN" altLang="en-US" dirty="0"/>
                <a:t>响应 </a:t>
              </a:r>
              <a:endParaRPr lang="en-US" altLang="zh-CN" dirty="0" smtClean="0"/>
            </a:p>
            <a:p>
              <a:r>
                <a:rPr lang="zh-CN" altLang="en-US" dirty="0" smtClean="0"/>
                <a:t>const </a:t>
              </a:r>
              <a:r>
                <a:rPr lang="zh-CN" altLang="en-US" b="1" dirty="0"/>
                <a:t>wsTokenRes</a:t>
              </a:r>
              <a:r>
                <a:rPr lang="zh-CN" altLang="en-US" dirty="0"/>
                <a:t> =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code: 200</a:t>
              </a:r>
              <a:r>
                <a:rPr lang="zh-CN" altLang="en-US" dirty="0" smtClean="0"/>
                <a:t>,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message: </a:t>
              </a:r>
              <a:r>
                <a:rPr lang="en-US" altLang="zh-CN" dirty="0" smtClean="0"/>
                <a:t>'</a:t>
              </a:r>
              <a:r>
                <a:rPr lang="zh-CN" altLang="en-US" dirty="0" smtClean="0"/>
                <a:t>token</a:t>
              </a:r>
              <a:r>
                <a:rPr lang="en-US" altLang="zh-CN" dirty="0" smtClean="0"/>
                <a:t>'</a:t>
              </a:r>
              <a:r>
                <a:rPr lang="zh-CN" altLang="en-US" dirty="0" smtClean="0"/>
                <a:t>,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data: </a:t>
              </a:r>
              <a:r>
                <a:rPr lang="en-US" altLang="zh-CN" dirty="0" smtClean="0"/>
                <a:t>'</a:t>
              </a:r>
              <a:r>
                <a:rPr lang="zh-CN" altLang="en-US" dirty="0" smtClean="0"/>
                <a:t>获取权限成功</a:t>
              </a:r>
              <a:r>
                <a:rPr lang="en-US" altLang="zh-CN" dirty="0" smtClean="0"/>
                <a:t>'</a:t>
              </a:r>
            </a:p>
            <a:p>
              <a:r>
                <a:rPr lang="zh-CN" altLang="en-US" dirty="0" smtClean="0"/>
                <a:t>} </a:t>
              </a:r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476061" y="933372"/>
              <a:ext cx="2699252" cy="340480"/>
              <a:chOff x="610413" y="1885438"/>
              <a:chExt cx="2699252" cy="3404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151645" y="1885438"/>
                <a:ext cx="2158020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Server </a:t>
                </a:r>
                <a:r>
                  <a:rPr lang="en-US" altLang="zh-CN" sz="2000" b="1" dirty="0"/>
                  <a:t>=&gt;</a:t>
                </a:r>
                <a:r>
                  <a:rPr lang="zh-CN" altLang="en-US" sz="2000" b="1" dirty="0"/>
                  <a:t> </a:t>
                </a:r>
                <a:r>
                  <a:rPr lang="zh-CN" altLang="en-US" sz="2000" b="1" dirty="0" smtClean="0"/>
                  <a:t>Client</a:t>
                </a:r>
                <a:endParaRPr lang="en-US" altLang="zh-CN" sz="2000" b="1" dirty="0"/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509888" y="6365556"/>
            <a:ext cx="932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查看详情：</a:t>
            </a:r>
            <a:r>
              <a:rPr lang="en-US" altLang="zh-CN" dirty="0">
                <a:hlinkClick r:id="rId2"/>
              </a:rPr>
              <a:t>https://github.com/shushen1121/xidiannmsServer/blob/master/README/socket.md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矩形 1766"/>
          <p:cNvSpPr/>
          <p:nvPr/>
        </p:nvSpPr>
        <p:spPr>
          <a:xfrm>
            <a:off x="4258337" y="526961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77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开发及测试</a:t>
            </a:r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7817" y="1961678"/>
            <a:ext cx="9211042" cy="2862322"/>
            <a:chOff x="906847" y="1468192"/>
            <a:chExt cx="9211042" cy="2862322"/>
          </a:xfrm>
        </p:grpSpPr>
        <p:sp>
          <p:nvSpPr>
            <p:cNvPr id="2" name="文本框 1"/>
            <p:cNvSpPr txBox="1"/>
            <p:nvPr/>
          </p:nvSpPr>
          <p:spPr>
            <a:xfrm>
              <a:off x="1450407" y="1468192"/>
              <a:ext cx="866748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功能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、连接数据库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、执行</a:t>
              </a:r>
              <a:r>
                <a:rPr lang="en-US" altLang="zh-CN" dirty="0" smtClean="0"/>
                <a:t>SQL</a:t>
              </a:r>
              <a:r>
                <a:rPr lang="zh-CN" altLang="en-US" dirty="0" smtClean="0"/>
                <a:t>语句</a:t>
              </a:r>
              <a:r>
                <a:rPr lang="zh-CN" altLang="en-US" dirty="0"/>
                <a:t>（</a:t>
              </a:r>
              <a:r>
                <a:rPr lang="zh-CN" altLang="en-US" dirty="0" smtClean="0"/>
                <a:t>数据库操作事件</a:t>
              </a:r>
              <a:r>
                <a:rPr lang="zh-CN" altLang="en-US" dirty="0"/>
                <a:t>）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依赖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mysql</a:t>
              </a:r>
              <a:endParaRPr lang="zh-CN" altLang="en-US" dirty="0"/>
            </a:p>
          </p:txBody>
        </p:sp>
        <p:grpSp>
          <p:nvGrpSpPr>
            <p:cNvPr id="10" name="Group 398"/>
            <p:cNvGrpSpPr/>
            <p:nvPr/>
          </p:nvGrpSpPr>
          <p:grpSpPr>
            <a:xfrm>
              <a:off x="906847" y="1598821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1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2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13" name="Group 398"/>
            <p:cNvGrpSpPr/>
            <p:nvPr/>
          </p:nvGrpSpPr>
          <p:grpSpPr>
            <a:xfrm>
              <a:off x="906847" y="3376821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4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5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数据库访问模块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7505" y="1741714"/>
            <a:ext cx="8335033" cy="2723823"/>
            <a:chOff x="1892648" y="1741714"/>
            <a:chExt cx="8335033" cy="2723823"/>
          </a:xfrm>
        </p:grpSpPr>
        <p:sp>
          <p:nvSpPr>
            <p:cNvPr id="2" name="文本框 1"/>
            <p:cNvSpPr txBox="1"/>
            <p:nvPr/>
          </p:nvSpPr>
          <p:spPr>
            <a:xfrm>
              <a:off x="2418995" y="1741714"/>
              <a:ext cx="780868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功能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定义异步方法，用于实现以下方法：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、数据库操作：生成</a:t>
              </a:r>
              <a:r>
                <a:rPr lang="en-US" altLang="zh-CN" b="1" dirty="0"/>
                <a:t>SQL</a:t>
              </a:r>
              <a:r>
                <a:rPr lang="zh-CN" altLang="en-US" b="1" dirty="0"/>
                <a:t>语句，</a:t>
              </a:r>
              <a:r>
                <a:rPr lang="zh-CN" altLang="en-US" b="1" dirty="0" smtClean="0"/>
                <a:t>并触发“数据库操作事件”。</a:t>
              </a:r>
              <a:endParaRPr lang="en-US" altLang="zh-CN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、判断权限：根据</a:t>
              </a:r>
              <a:r>
                <a:rPr lang="en-US" altLang="zh-CN" dirty="0" smtClean="0"/>
                <a:t>session</a:t>
              </a:r>
              <a:r>
                <a:rPr lang="zh-CN" altLang="en-US" dirty="0" smtClean="0"/>
                <a:t>数据判断是否登录，是否有权限。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、返回响应：处理数据，并执行</a:t>
              </a:r>
              <a:r>
                <a:rPr lang="en-US" altLang="zh-CN" dirty="0" smtClean="0"/>
                <a:t>response</a:t>
              </a:r>
              <a:r>
                <a:rPr lang="zh-CN" altLang="en-US" dirty="0" smtClean="0"/>
                <a:t>对象的传送响应方法。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、推送消息：处理数据，并触发“推送消息事件”。</a:t>
              </a:r>
              <a:endParaRPr lang="en-US" altLang="zh-CN" dirty="0" smtClean="0"/>
            </a:p>
          </p:txBody>
        </p:sp>
        <p:grpSp>
          <p:nvGrpSpPr>
            <p:cNvPr id="10" name="Group 398"/>
            <p:cNvGrpSpPr/>
            <p:nvPr/>
          </p:nvGrpSpPr>
          <p:grpSpPr>
            <a:xfrm>
              <a:off x="1892648" y="1871986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1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2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控制器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32533" y="1074057"/>
            <a:ext cx="9409829" cy="5355312"/>
            <a:chOff x="1532533" y="1074057"/>
            <a:chExt cx="9409829" cy="5355312"/>
          </a:xfrm>
        </p:grpSpPr>
        <p:sp>
          <p:nvSpPr>
            <p:cNvPr id="2" name="文本框 1"/>
            <p:cNvSpPr txBox="1"/>
            <p:nvPr/>
          </p:nvSpPr>
          <p:spPr>
            <a:xfrm>
              <a:off x="2088648" y="1074057"/>
              <a:ext cx="8853714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功能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完成</a:t>
              </a:r>
              <a:r>
                <a:rPr lang="en-US" altLang="zh-CN" dirty="0" smtClean="0"/>
                <a:t>HTTP</a:t>
              </a:r>
              <a:r>
                <a:rPr lang="zh-CN" altLang="en-US" dirty="0" smtClean="0"/>
                <a:t>请求到响应的所有步骤，包括：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、存储</a:t>
              </a:r>
              <a:r>
                <a:rPr lang="en-US" altLang="zh-CN" dirty="0" smtClean="0"/>
                <a:t>session</a:t>
              </a:r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2</a:t>
              </a:r>
              <a:r>
                <a:rPr lang="zh-CN" altLang="en-US" dirty="0"/>
                <a:t>、过滤不正确的请求</a:t>
              </a:r>
              <a:r>
                <a:rPr lang="zh-CN" altLang="en-US" dirty="0" smtClean="0"/>
                <a:t>地址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3</a:t>
              </a:r>
              <a:r>
                <a:rPr lang="zh-CN" altLang="en-US" dirty="0" smtClean="0"/>
                <a:t>、解析请求数据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/>
                <a:t>4</a:t>
              </a:r>
              <a:r>
                <a:rPr lang="zh-CN" altLang="en-US" b="1" dirty="0" smtClean="0"/>
                <a:t>、处理请求：依次调用数据库访问模块的异步方法，完成一个完整的请求行为。</a:t>
              </a:r>
              <a:endParaRPr lang="en-US" altLang="zh-CN" b="1" dirty="0" smtClean="0"/>
            </a:p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依赖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Express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express-session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body-parser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express-</a:t>
              </a:r>
              <a:r>
                <a:rPr lang="en-US" altLang="zh-CN" dirty="0" err="1" smtClean="0"/>
                <a:t>mysql</a:t>
              </a:r>
              <a:r>
                <a:rPr lang="en-US" altLang="zh-CN" dirty="0" smtClean="0"/>
                <a:t>-session</a:t>
              </a:r>
            </a:p>
          </p:txBody>
        </p:sp>
        <p:grpSp>
          <p:nvGrpSpPr>
            <p:cNvPr id="11" name="Group 398"/>
            <p:cNvGrpSpPr/>
            <p:nvPr/>
          </p:nvGrpSpPr>
          <p:grpSpPr>
            <a:xfrm>
              <a:off x="1532533" y="1220295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2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3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14" name="Group 398"/>
            <p:cNvGrpSpPr/>
            <p:nvPr/>
          </p:nvGrpSpPr>
          <p:grpSpPr>
            <a:xfrm>
              <a:off x="1532533" y="4245435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推送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9554" y="1581724"/>
            <a:ext cx="7011532" cy="3693319"/>
            <a:chOff x="2219554" y="1581724"/>
            <a:chExt cx="7011532" cy="3693319"/>
          </a:xfrm>
        </p:grpSpPr>
        <p:sp>
          <p:nvSpPr>
            <p:cNvPr id="2" name="矩形 1"/>
            <p:cNvSpPr/>
            <p:nvPr/>
          </p:nvSpPr>
          <p:spPr>
            <a:xfrm>
              <a:off x="2778155" y="1581724"/>
              <a:ext cx="6452931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功能</a:t>
              </a: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完成</a:t>
              </a:r>
              <a:r>
                <a:rPr lang="en-US" altLang="zh-CN" dirty="0"/>
                <a:t>HTTP</a:t>
              </a:r>
              <a:r>
                <a:rPr lang="zh-CN" altLang="en-US" dirty="0"/>
                <a:t>请求到响应的所有步骤，包括：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1</a:t>
              </a:r>
              <a:r>
                <a:rPr lang="zh-CN" altLang="en-US" dirty="0" smtClean="0"/>
                <a:t>、创建</a:t>
              </a:r>
              <a:r>
                <a:rPr lang="en-US" altLang="zh-CN" dirty="0" err="1" smtClean="0"/>
                <a:t>WebSocket</a:t>
              </a:r>
              <a:r>
                <a:rPr lang="zh-CN" altLang="en-US" dirty="0" smtClean="0"/>
                <a:t>服务端实例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、接收</a:t>
              </a:r>
              <a:r>
                <a:rPr lang="en-US" altLang="zh-CN" dirty="0" smtClean="0"/>
                <a:t>token</a:t>
              </a:r>
              <a:r>
                <a:rPr lang="zh-CN" altLang="en-US" dirty="0" smtClean="0"/>
                <a:t>并为</a:t>
              </a:r>
              <a:r>
                <a:rPr lang="en-US" altLang="zh-CN" dirty="0" err="1" smtClean="0"/>
                <a:t>ws</a:t>
              </a:r>
              <a:r>
                <a:rPr lang="zh-CN" altLang="en-US" dirty="0" smtClean="0"/>
                <a:t>连接授权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、向获取授权的</a:t>
              </a:r>
              <a:r>
                <a:rPr lang="en-US" altLang="zh-CN" dirty="0" err="1" smtClean="0"/>
                <a:t>ws</a:t>
              </a:r>
              <a:r>
                <a:rPr lang="zh-CN" altLang="en-US" dirty="0" smtClean="0"/>
                <a:t>连接推送信息（</a:t>
              </a:r>
              <a:r>
                <a:rPr lang="zh-CN" altLang="en-US" dirty="0"/>
                <a:t>推送消息事件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依赖</a:t>
              </a: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r>
                <a:rPr lang="en-US" altLang="zh-CN" dirty="0" err="1"/>
                <a:t>ws</a:t>
              </a:r>
              <a:endParaRPr lang="en-US" altLang="zh-CN" dirty="0"/>
            </a:p>
          </p:txBody>
        </p:sp>
        <p:grpSp>
          <p:nvGrpSpPr>
            <p:cNvPr id="11" name="Group 398"/>
            <p:cNvGrpSpPr/>
            <p:nvPr/>
          </p:nvGrpSpPr>
          <p:grpSpPr>
            <a:xfrm>
              <a:off x="2219554" y="1712329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2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3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14" name="Group 398"/>
            <p:cNvGrpSpPr/>
            <p:nvPr/>
          </p:nvGrpSpPr>
          <p:grpSpPr>
            <a:xfrm>
              <a:off x="2219554" y="4346673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48893"/>
              </p:ext>
            </p:extLst>
          </p:nvPr>
        </p:nvGraphicFramePr>
        <p:xfrm>
          <a:off x="3258164" y="914066"/>
          <a:ext cx="5827779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906">
                  <a:extLst>
                    <a:ext uri="{9D8B030D-6E8A-4147-A177-3AD203B41FA5}">
                      <a16:colId xmlns:a16="http://schemas.microsoft.com/office/drawing/2014/main" val="968559728"/>
                    </a:ext>
                  </a:extLst>
                </a:gridCol>
                <a:gridCol w="1829811">
                  <a:extLst>
                    <a:ext uri="{9D8B030D-6E8A-4147-A177-3AD203B41FA5}">
                      <a16:colId xmlns:a16="http://schemas.microsoft.com/office/drawing/2014/main" val="3119604615"/>
                    </a:ext>
                  </a:extLst>
                </a:gridCol>
                <a:gridCol w="1943062">
                  <a:extLst>
                    <a:ext uri="{9D8B030D-6E8A-4147-A177-3AD203B41FA5}">
                      <a16:colId xmlns:a16="http://schemas.microsoft.com/office/drawing/2014/main" val="1217973290"/>
                    </a:ext>
                  </a:extLst>
                </a:gridCol>
              </a:tblGrid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备注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863094294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machine_id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</a:t>
                      </a:r>
                      <a:r>
                        <a:rPr lang="en-US" sz="1400" kern="100">
                          <a:effectLst/>
                        </a:rPr>
                        <a:t>ID</a:t>
                      </a:r>
                      <a:r>
                        <a:rPr lang="zh-CN" sz="1400" kern="100">
                          <a:effectLst/>
                        </a:rPr>
                        <a:t>（主键）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994999281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machine_type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设备类型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154852673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506465138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machine_status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设备状态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16670788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ip_address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IP</a:t>
                      </a: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692861183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SNMP_address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SNMP</a:t>
                      </a: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596455472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memory_used_ratio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内存使用率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459558172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memory_total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内存总量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097879301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cpu_used_ratio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r>
                        <a:rPr lang="zh-CN" sz="1400" kern="100">
                          <a:effectLst/>
                        </a:rPr>
                        <a:t>使用率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464500777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r>
                        <a:rPr lang="zh-CN" sz="1400" kern="100">
                          <a:effectLst/>
                        </a:rPr>
                        <a:t>总量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433101425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product_business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001745230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port_total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端口总数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383172193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physical_port_total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物理端口总数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166028180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959204101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start_time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datetime(3)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开始运行时间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13356048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dataChange_createTime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datetime(3)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创建时间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4027407030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dataChange_changeTime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datetime</a:t>
                      </a:r>
                      <a:r>
                        <a:rPr lang="en-US" sz="1400" kern="100" dirty="0">
                          <a:effectLst/>
                        </a:rPr>
                        <a:t>(3)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最后修改时间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05351687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5843" y="333276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设备信息表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77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3" y="1313245"/>
            <a:ext cx="1620000" cy="1620000"/>
          </a:xfrm>
          <a:prstGeom prst="rect">
            <a:avLst/>
          </a:prstGeom>
        </p:spPr>
      </p:pic>
      <p:sp>
        <p:nvSpPr>
          <p:cNvPr id="127" name="矩形 126"/>
          <p:cNvSpPr/>
          <p:nvPr/>
        </p:nvSpPr>
        <p:spPr>
          <a:xfrm>
            <a:off x="728707" y="382686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70393" y="1832433"/>
            <a:ext cx="3313970" cy="828000"/>
            <a:chOff x="4643884" y="1471821"/>
            <a:chExt cx="3313970" cy="828000"/>
          </a:xfrm>
        </p:grpSpPr>
        <p:sp>
          <p:nvSpPr>
            <p:cNvPr id="69" name="文本框 68"/>
            <p:cNvSpPr txBox="1"/>
            <p:nvPr/>
          </p:nvSpPr>
          <p:spPr>
            <a:xfrm>
              <a:off x="5534311" y="1631486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项目</a:t>
              </a:r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背景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643884" y="153187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643884" y="1471821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562996" y="1953968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83371" y="1854269"/>
            <a:ext cx="3284358" cy="873850"/>
            <a:chOff x="7925040" y="1442141"/>
            <a:chExt cx="3284358" cy="873850"/>
          </a:xfrm>
        </p:grpSpPr>
        <p:sp>
          <p:nvSpPr>
            <p:cNvPr id="70" name="文本框 69"/>
            <p:cNvSpPr txBox="1"/>
            <p:nvPr/>
          </p:nvSpPr>
          <p:spPr>
            <a:xfrm>
              <a:off x="8814540" y="1602493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设计</a:t>
              </a:r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方案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925040" y="150219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925040" y="1442141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814540" y="1977437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50963" y="3664104"/>
            <a:ext cx="3299113" cy="857355"/>
            <a:chOff x="4624454" y="3123186"/>
            <a:chExt cx="3299113" cy="857355"/>
          </a:xfrm>
        </p:grpSpPr>
        <p:sp>
          <p:nvSpPr>
            <p:cNvPr id="71" name="文本框 70"/>
            <p:cNvSpPr txBox="1"/>
            <p:nvPr/>
          </p:nvSpPr>
          <p:spPr>
            <a:xfrm>
              <a:off x="5493383" y="3299724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开发及测试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24454" y="3183243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624454" y="3123186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528709" y="3641987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75257" y="3689862"/>
            <a:ext cx="3292472" cy="849016"/>
            <a:chOff x="7916926" y="3123186"/>
            <a:chExt cx="3292472" cy="849016"/>
          </a:xfrm>
        </p:grpSpPr>
        <p:sp>
          <p:nvSpPr>
            <p:cNvPr id="72" name="文本框 71"/>
            <p:cNvSpPr txBox="1"/>
            <p:nvPr/>
          </p:nvSpPr>
          <p:spPr>
            <a:xfrm>
              <a:off x="8773612" y="3299724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总结展望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7916926" y="3183243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7916926" y="3123186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814540" y="3633648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7832"/>
              </p:ext>
            </p:extLst>
          </p:nvPr>
        </p:nvGraphicFramePr>
        <p:xfrm>
          <a:off x="3154798" y="914066"/>
          <a:ext cx="6337079" cy="5733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8129">
                  <a:extLst>
                    <a:ext uri="{9D8B030D-6E8A-4147-A177-3AD203B41FA5}">
                      <a16:colId xmlns:a16="http://schemas.microsoft.com/office/drawing/2014/main" val="3547790934"/>
                    </a:ext>
                  </a:extLst>
                </a:gridCol>
                <a:gridCol w="1551565">
                  <a:extLst>
                    <a:ext uri="{9D8B030D-6E8A-4147-A177-3AD203B41FA5}">
                      <a16:colId xmlns:a16="http://schemas.microsoft.com/office/drawing/2014/main" val="606186326"/>
                    </a:ext>
                  </a:extLst>
                </a:gridCol>
                <a:gridCol w="2017385">
                  <a:extLst>
                    <a:ext uri="{9D8B030D-6E8A-4147-A177-3AD203B41FA5}">
                      <a16:colId xmlns:a16="http://schemas.microsoft.com/office/drawing/2014/main" val="959114821"/>
                    </a:ext>
                  </a:extLst>
                </a:gridCol>
              </a:tblGrid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键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类型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94988779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link_id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链路</a:t>
                      </a:r>
                      <a:r>
                        <a:rPr lang="en-US" sz="1300" kern="100">
                          <a:effectLst/>
                        </a:rPr>
                        <a:t>ID</a:t>
                      </a:r>
                      <a:r>
                        <a:rPr lang="zh-CN" sz="1300" kern="100">
                          <a:effectLst/>
                        </a:rPr>
                        <a:t>（主键）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763441162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link_type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链路类型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835055999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link_status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链路状态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1494458797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from_machine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源设备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2681168966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from_machine_port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源设备端口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418042583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to_machine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目的设备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86035810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to_machine_port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目的设备端口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433976017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brand_width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带宽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625833868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speed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速率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1087130409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in_speed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入速率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69687903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out_speed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出速率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757415374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brand_width_used_ratio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带宽利用率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774213695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in_brand_width_used_ratio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入带宽利用率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4073171862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out_brand_width_used_ratio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double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出带宽利用率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988545476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dataChange_createTime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datetime</a:t>
                      </a:r>
                      <a:r>
                        <a:rPr lang="en-US" sz="1300" kern="100" dirty="0">
                          <a:effectLst/>
                        </a:rPr>
                        <a:t>(3)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创建时间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134713498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dataChange_changeTime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datetime(3)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最后修改时间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964466855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75843" y="333276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链路信息表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60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86840"/>
              </p:ext>
            </p:extLst>
          </p:nvPr>
        </p:nvGraphicFramePr>
        <p:xfrm>
          <a:off x="2460535" y="1584667"/>
          <a:ext cx="7733147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1694">
                  <a:extLst>
                    <a:ext uri="{9D8B030D-6E8A-4147-A177-3AD203B41FA5}">
                      <a16:colId xmlns:a16="http://schemas.microsoft.com/office/drawing/2014/main" val="1469011602"/>
                    </a:ext>
                  </a:extLst>
                </a:gridCol>
                <a:gridCol w="2303116">
                  <a:extLst>
                    <a:ext uri="{9D8B030D-6E8A-4147-A177-3AD203B41FA5}">
                      <a16:colId xmlns:a16="http://schemas.microsoft.com/office/drawing/2014/main" val="3617256906"/>
                    </a:ext>
                  </a:extLst>
                </a:gridCol>
                <a:gridCol w="2578337">
                  <a:extLst>
                    <a:ext uri="{9D8B030D-6E8A-4147-A177-3AD203B41FA5}">
                      <a16:colId xmlns:a16="http://schemas.microsoft.com/office/drawing/2014/main" val="791614036"/>
                    </a:ext>
                  </a:extLst>
                </a:gridCol>
              </a:tblGrid>
              <a:tr h="357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键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类型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912648665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（主键）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242706909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warning_level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告警级别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762068809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warning_type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告警类型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67489851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create_way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告警产生方式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204567094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warning_aim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varchar(255)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告警目标类型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3800448647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warning_aim_id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告警目标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31154299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warning_time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告警时间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274004965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dataChange_createTime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datetime(3)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创建时间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392852894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dataChange_changeTime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datetime(3)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最后修改时间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57345288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78623" y="341123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告警</a:t>
            </a:r>
            <a:r>
              <a:rPr lang="zh-CN" altLang="en-US" sz="2400" b="1" dirty="0" smtClean="0"/>
              <a:t>信息表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17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1" name="矩形 5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53" name="矩形 5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81743"/>
              </p:ext>
            </p:extLst>
          </p:nvPr>
        </p:nvGraphicFramePr>
        <p:xfrm>
          <a:off x="1147853" y="1695002"/>
          <a:ext cx="9755401" cy="3444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1563">
                  <a:extLst>
                    <a:ext uri="{9D8B030D-6E8A-4147-A177-3AD203B41FA5}">
                      <a16:colId xmlns:a16="http://schemas.microsoft.com/office/drawing/2014/main" val="606444440"/>
                    </a:ext>
                  </a:extLst>
                </a:gridCol>
                <a:gridCol w="3259464">
                  <a:extLst>
                    <a:ext uri="{9D8B030D-6E8A-4147-A177-3AD203B41FA5}">
                      <a16:colId xmlns:a16="http://schemas.microsoft.com/office/drawing/2014/main" val="206326333"/>
                    </a:ext>
                  </a:extLst>
                </a:gridCol>
                <a:gridCol w="3574374">
                  <a:extLst>
                    <a:ext uri="{9D8B030D-6E8A-4147-A177-3AD203B41FA5}">
                      <a16:colId xmlns:a16="http://schemas.microsoft.com/office/drawing/2014/main" val="2620497434"/>
                    </a:ext>
                  </a:extLst>
                </a:gridCol>
              </a:tblGrid>
              <a:tr h="3373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功能模块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测试点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实测试结果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extLst>
                  <a:ext uri="{0D108BD9-81ED-4DB2-BD59-A6C34878D82A}">
                    <a16:rowId xmlns:a16="http://schemas.microsoft.com/office/drawing/2014/main" val="2583724340"/>
                  </a:ext>
                </a:extLst>
              </a:tr>
              <a:tr h="760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登录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登录</a:t>
                      </a:r>
                      <a:r>
                        <a:rPr lang="zh-CN" sz="1600" kern="100" dirty="0" smtClean="0">
                          <a:effectLst/>
                        </a:rPr>
                        <a:t>接口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WebSocket</a:t>
                      </a:r>
                      <a:r>
                        <a:rPr lang="zh-CN" sz="1600" kern="100" dirty="0">
                          <a:effectLst/>
                        </a:rPr>
                        <a:t>授权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登录成功，</a:t>
                      </a:r>
                      <a:r>
                        <a:rPr lang="en-US" sz="1600" kern="100" dirty="0" err="1">
                          <a:effectLst/>
                        </a:rPr>
                        <a:t>WebSocket</a:t>
                      </a:r>
                      <a:r>
                        <a:rPr lang="zh-CN" sz="1600" kern="100" dirty="0">
                          <a:effectLst/>
                        </a:rPr>
                        <a:t>授权成功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2263880209"/>
                  </a:ext>
                </a:extLst>
              </a:tr>
              <a:tr h="1172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拓扑图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获取设备</a:t>
                      </a:r>
                      <a:r>
                        <a:rPr lang="zh-CN" sz="1600" kern="100" dirty="0" smtClean="0">
                          <a:effectLst/>
                        </a:rPr>
                        <a:t>信息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获取</a:t>
                      </a:r>
                      <a:r>
                        <a:rPr lang="zh-CN" sz="1600" kern="100" dirty="0">
                          <a:effectLst/>
                        </a:rPr>
                        <a:t>链路</a:t>
                      </a:r>
                      <a:r>
                        <a:rPr lang="zh-CN" sz="1600" kern="100" dirty="0" smtClean="0">
                          <a:effectLst/>
                        </a:rPr>
                        <a:t>信息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获取</a:t>
                      </a:r>
                      <a:r>
                        <a:rPr lang="zh-CN" sz="1600" kern="100" dirty="0">
                          <a:effectLst/>
                        </a:rPr>
                        <a:t>告警信息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拓扑图正确生成，告警信息正确加载，信息修改后拓扑图正确更新、告警信息正确更新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2625226895"/>
                  </a:ext>
                </a:extLst>
              </a:tr>
              <a:tr h="450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静态信息表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获取静态信息表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静态表加载正确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599597495"/>
                  </a:ext>
                </a:extLst>
              </a:tr>
              <a:tr h="723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重新连接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</a:t>
                      </a:r>
                      <a:r>
                        <a:rPr lang="zh-CN" sz="1600" kern="100" dirty="0">
                          <a:effectLst/>
                        </a:rPr>
                        <a:t>记住登录</a:t>
                      </a:r>
                      <a:r>
                        <a:rPr lang="zh-CN" sz="1600" kern="100" dirty="0" smtClean="0">
                          <a:effectLst/>
                        </a:rPr>
                        <a:t>状态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WebSocket</a:t>
                      </a:r>
                      <a:r>
                        <a:rPr lang="zh-CN" sz="1600" kern="100" dirty="0">
                          <a:effectLst/>
                        </a:rPr>
                        <a:t>重新连接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断网后无法获取实时更新，重新连接后信息自动更新，并可以继续接收推送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9510049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总结展望</a:t>
            </a:r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3" name="矩形 2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872163" y="3010276"/>
            <a:ext cx="8299079" cy="923330"/>
            <a:chOff x="1820647" y="2018603"/>
            <a:chExt cx="8299079" cy="923330"/>
          </a:xfrm>
        </p:grpSpPr>
        <p:grpSp>
          <p:nvGrpSpPr>
            <p:cNvPr id="58" name="Group 398"/>
            <p:cNvGrpSpPr/>
            <p:nvPr/>
          </p:nvGrpSpPr>
          <p:grpSpPr>
            <a:xfrm>
              <a:off x="1820647" y="2200297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60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61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59" name="TextBox 36"/>
            <p:cNvSpPr txBox="1">
              <a:spLocks noChangeArrowheads="1"/>
            </p:cNvSpPr>
            <p:nvPr/>
          </p:nvSpPr>
          <p:spPr bwMode="auto">
            <a:xfrm>
              <a:off x="2366491" y="2018603"/>
              <a:ext cx="775323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+mj-ea"/>
                  <a:ea typeface="+mj-ea"/>
                  <a:sym typeface="Arial" pitchFamily="34" charset="0"/>
                </a:rPr>
                <a:t>服务器采用</a:t>
              </a:r>
              <a:r>
                <a:rPr lang="en-US" altLang="zh-CN" sz="1800" dirty="0" smtClean="0">
                  <a:latin typeface="+mj-ea"/>
                  <a:ea typeface="+mj-ea"/>
                  <a:sym typeface="Arial" pitchFamily="34" charset="0"/>
                </a:rPr>
                <a:t>AJAX</a:t>
              </a:r>
              <a:r>
                <a:rPr lang="zh-CN" altLang="en-US" sz="1800" dirty="0" smtClean="0">
                  <a:latin typeface="+mj-ea"/>
                  <a:ea typeface="+mj-ea"/>
                  <a:sym typeface="Arial" pitchFamily="34" charset="0"/>
                </a:rPr>
                <a:t>更新数据，</a:t>
              </a:r>
              <a:r>
                <a:rPr lang="en-US" altLang="zh-CN" sz="1800" dirty="0" err="1" smtClean="0">
                  <a:latin typeface="+mj-ea"/>
                  <a:ea typeface="+mj-ea"/>
                  <a:sym typeface="Arial" pitchFamily="34" charset="0"/>
                </a:rPr>
                <a:t>WebSocket</a:t>
              </a:r>
              <a:r>
                <a:rPr lang="zh-CN" altLang="en-US" sz="1800" dirty="0" smtClean="0">
                  <a:latin typeface="+mj-ea"/>
                  <a:ea typeface="+mj-ea"/>
                  <a:sym typeface="Arial" pitchFamily="34" charset="0"/>
                </a:rPr>
                <a:t>推送消息的方式完成网管数据的获取和实时更新。</a:t>
              </a:r>
              <a:endParaRPr lang="id-ID" altLang="zh-CN" sz="1800" dirty="0">
                <a:latin typeface="+mj-ea"/>
                <a:ea typeface="+mj-ea"/>
                <a:sym typeface="Arial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83265" y="4268693"/>
            <a:ext cx="8054609" cy="405287"/>
            <a:chOff x="1831749" y="3277020"/>
            <a:chExt cx="8054609" cy="405287"/>
          </a:xfrm>
        </p:grpSpPr>
        <p:grpSp>
          <p:nvGrpSpPr>
            <p:cNvPr id="63" name="Group 398"/>
            <p:cNvGrpSpPr/>
            <p:nvPr/>
          </p:nvGrpSpPr>
          <p:grpSpPr>
            <a:xfrm>
              <a:off x="1831749" y="3277020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65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66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64" name="TextBox 36"/>
            <p:cNvSpPr txBox="1">
              <a:spLocks noChangeArrowheads="1"/>
            </p:cNvSpPr>
            <p:nvPr/>
          </p:nvSpPr>
          <p:spPr bwMode="auto">
            <a:xfrm>
              <a:off x="2387634" y="3294997"/>
              <a:ext cx="7498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  <a:sym typeface="Arial" pitchFamily="34" charset="0"/>
                </a:rPr>
                <a:t>控制器采用</a:t>
              </a:r>
              <a:r>
                <a:rPr lang="zh-CN" altLang="zh-CN" sz="1800" dirty="0">
                  <a:latin typeface="+mn-ea"/>
                  <a:ea typeface="+mn-ea"/>
                </a:rPr>
                <a:t>基于</a:t>
              </a:r>
              <a:r>
                <a:rPr lang="en-US" altLang="zh-CN" sz="1800" dirty="0">
                  <a:latin typeface="+mn-ea"/>
                  <a:ea typeface="+mn-ea"/>
                </a:rPr>
                <a:t>Promise</a:t>
              </a:r>
              <a:r>
                <a:rPr lang="zh-CN" altLang="zh-CN" sz="1800" dirty="0">
                  <a:latin typeface="+mn-ea"/>
                  <a:ea typeface="+mn-ea"/>
                </a:rPr>
                <a:t>的异步链式请求处理</a:t>
              </a:r>
              <a:r>
                <a:rPr lang="zh-CN" altLang="zh-CN" sz="1800" dirty="0" smtClean="0">
                  <a:latin typeface="+mn-ea"/>
                  <a:ea typeface="+mn-ea"/>
                </a:rPr>
                <a:t>机制</a:t>
              </a:r>
              <a:r>
                <a:rPr lang="zh-CN" altLang="en-US" sz="1800" dirty="0" smtClean="0">
                  <a:latin typeface="+mn-ea"/>
                  <a:ea typeface="+mn-ea"/>
                </a:rPr>
                <a:t>，降低了耦合性。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872163" y="2063189"/>
            <a:ext cx="8054609" cy="646331"/>
            <a:chOff x="1831749" y="4177726"/>
            <a:chExt cx="8054609" cy="646331"/>
          </a:xfrm>
        </p:grpSpPr>
        <p:grpSp>
          <p:nvGrpSpPr>
            <p:cNvPr id="68" name="Group 398"/>
            <p:cNvGrpSpPr/>
            <p:nvPr/>
          </p:nvGrpSpPr>
          <p:grpSpPr>
            <a:xfrm>
              <a:off x="1831749" y="4288539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70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69" name="TextBox 36"/>
            <p:cNvSpPr txBox="1">
              <a:spLocks noChangeArrowheads="1"/>
            </p:cNvSpPr>
            <p:nvPr/>
          </p:nvSpPr>
          <p:spPr bwMode="auto">
            <a:xfrm>
              <a:off x="2387634" y="4177726"/>
              <a:ext cx="74987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服务器实现了</a:t>
              </a:r>
              <a:r>
                <a:rPr lang="zh-CN" altLang="zh-CN" sz="1800" dirty="0">
                  <a:latin typeface="+mn-ea"/>
                  <a:ea typeface="+mn-ea"/>
                </a:rPr>
                <a:t>获取</a:t>
              </a:r>
              <a:r>
                <a:rPr lang="zh-CN" altLang="zh-CN" sz="1800" dirty="0">
                  <a:latin typeface="+mn-ea"/>
                  <a:ea typeface="+mn-ea"/>
                </a:rPr>
                <a:t>网络拓扑、监视设备运行状态和向客户端推送</a:t>
              </a:r>
              <a:r>
                <a:rPr lang="zh-CN" altLang="zh-CN" sz="1800" dirty="0">
                  <a:latin typeface="+mn-ea"/>
                  <a:ea typeface="+mn-ea"/>
                </a:rPr>
                <a:t>信息</a:t>
              </a:r>
              <a:r>
                <a:rPr lang="zh-CN" altLang="en-US" sz="1800" dirty="0">
                  <a:latin typeface="+mn-ea"/>
                  <a:ea typeface="+mn-ea"/>
                </a:rPr>
                <a:t>的功能。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3" name="矩形 2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2163" y="3010276"/>
            <a:ext cx="8299079" cy="923330"/>
            <a:chOff x="1820647" y="2018603"/>
            <a:chExt cx="8299079" cy="923330"/>
          </a:xfrm>
        </p:grpSpPr>
        <p:grpSp>
          <p:nvGrpSpPr>
            <p:cNvPr id="28" name="Group 398"/>
            <p:cNvGrpSpPr/>
            <p:nvPr/>
          </p:nvGrpSpPr>
          <p:grpSpPr>
            <a:xfrm>
              <a:off x="1820647" y="2200297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29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0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2366491" y="2018603"/>
              <a:ext cx="775323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/>
                <a:t>目前服务器只实现了监控方面的接口，其他远程控制与管理方面的</a:t>
              </a:r>
              <a:r>
                <a:rPr lang="zh-CN" altLang="en-US" sz="1800" dirty="0" smtClean="0"/>
                <a:t>接口还</a:t>
              </a:r>
              <a:r>
                <a:rPr lang="zh-CN" altLang="en-US" sz="1800" dirty="0"/>
                <a:t>需继续完善。 </a:t>
              </a:r>
              <a:endParaRPr lang="id-ID" altLang="zh-CN" sz="1800" dirty="0">
                <a:latin typeface="+mj-ea"/>
                <a:ea typeface="+mj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83265" y="4029090"/>
            <a:ext cx="8054609" cy="858377"/>
            <a:chOff x="1831749" y="3037417"/>
            <a:chExt cx="8054609" cy="858377"/>
          </a:xfrm>
        </p:grpSpPr>
        <p:grpSp>
          <p:nvGrpSpPr>
            <p:cNvPr id="33" name="Group 398"/>
            <p:cNvGrpSpPr/>
            <p:nvPr/>
          </p:nvGrpSpPr>
          <p:grpSpPr>
            <a:xfrm>
              <a:off x="1831749" y="3277020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34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5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36" name="TextBox 36"/>
            <p:cNvSpPr txBox="1">
              <a:spLocks noChangeArrowheads="1"/>
            </p:cNvSpPr>
            <p:nvPr/>
          </p:nvSpPr>
          <p:spPr bwMode="auto">
            <a:xfrm>
              <a:off x="2387634" y="3037417"/>
              <a:ext cx="7498724" cy="85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/>
                <a:t>目前服务器只在功能上证明了基于 </a:t>
              </a:r>
              <a:r>
                <a:rPr lang="en-US" altLang="zh-CN" sz="1800" dirty="0"/>
                <a:t>Node.js </a:t>
              </a:r>
              <a:r>
                <a:rPr lang="zh-CN" altLang="en-US" sz="1800" dirty="0"/>
                <a:t>的 </a:t>
              </a:r>
              <a:r>
                <a:rPr lang="en-US" altLang="zh-CN" sz="1800" dirty="0"/>
                <a:t>Web </a:t>
              </a:r>
              <a:r>
                <a:rPr lang="zh-CN" altLang="en-US" sz="1800" dirty="0"/>
                <a:t>网管系统的可行性， 并没有在性能上提出太多要求，如果要投入使用，还有许多地方有待优化。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72163" y="1921520"/>
            <a:ext cx="8054609" cy="858377"/>
            <a:chOff x="1831749" y="4036057"/>
            <a:chExt cx="8054609" cy="858377"/>
          </a:xfrm>
        </p:grpSpPr>
        <p:grpSp>
          <p:nvGrpSpPr>
            <p:cNvPr id="24" name="Group 398"/>
            <p:cNvGrpSpPr/>
            <p:nvPr/>
          </p:nvGrpSpPr>
          <p:grpSpPr>
            <a:xfrm>
              <a:off x="1831749" y="4288539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42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43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44" name="TextBox 36"/>
            <p:cNvSpPr txBox="1">
              <a:spLocks noChangeArrowheads="1"/>
            </p:cNvSpPr>
            <p:nvPr/>
          </p:nvSpPr>
          <p:spPr bwMode="auto">
            <a:xfrm>
              <a:off x="2387634" y="4036057"/>
              <a:ext cx="7498724" cy="85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/>
                <a:t>此选题包括</a:t>
              </a:r>
              <a:r>
                <a:rPr lang="zh-CN" altLang="en-US" sz="1800" dirty="0"/>
                <a:t>了 </a:t>
              </a:r>
              <a:r>
                <a:rPr lang="zh-CN" altLang="en-US" sz="1800" dirty="0" smtClean="0"/>
                <a:t>服务器</a:t>
              </a:r>
              <a:r>
                <a:rPr lang="zh-CN" altLang="en-US" sz="1800" dirty="0"/>
                <a:t>与数据库的设计和实现，</a:t>
              </a:r>
              <a:r>
                <a:rPr lang="zh-CN" altLang="en-US" sz="1800" dirty="0" smtClean="0"/>
                <a:t>除去客户端</a:t>
              </a:r>
              <a:r>
                <a:rPr lang="zh-CN" altLang="en-US" sz="1800" dirty="0"/>
                <a:t>部分，还有被管终端和次级管理</a:t>
              </a:r>
              <a:r>
                <a:rPr lang="zh-CN" altLang="en-US" sz="1800" dirty="0" smtClean="0"/>
                <a:t>者部分需要</a:t>
              </a:r>
              <a:r>
                <a:rPr lang="zh-CN" altLang="en-US" sz="1800" dirty="0"/>
                <a:t>实现。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8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作品展示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3" name="矩形 2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4368365" y="2908705"/>
            <a:ext cx="3024109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itchFamily="34" charset="0"/>
                <a:hlinkClick r:id="rId2"/>
              </a:rPr>
              <a:t>nms.shushen.xyz</a:t>
            </a:r>
            <a:endParaRPr lang="id-ID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89" y="2318291"/>
            <a:ext cx="2160000" cy="216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237517" y="2842991"/>
            <a:ext cx="21595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      谢</a:t>
            </a:r>
            <a:endParaRPr kumimoji="1" lang="zh-CN" altLang="en-US" sz="4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0584" y="379984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指导老师：</a:t>
            </a:r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张岗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山    学生：李星晨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30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2019·05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5248014" y="2723338"/>
            <a:ext cx="4124053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255274" y="3732085"/>
            <a:ext cx="4124053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  <a:effectLst/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1766" name="矩形 1765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0" name="圆角矩形 1769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1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6562" y="109554"/>
            <a:ext cx="1710725" cy="73866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1886" y="1585283"/>
            <a:ext cx="774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随着网络技术的高速发展，计算机网络的应用的深度和广度提高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广阔的应用空间对网络运行的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稳定性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健壮性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很高要求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5593" y="3239860"/>
            <a:ext cx="610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为保证网络高速稳定地运行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网络管理人员需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监控网络运行状态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及时发现问题并解决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0729" y="4866501"/>
            <a:ext cx="821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地理隔离、网络设备种类繁杂等原因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需要有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不同位置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的网络设备，并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简化网络管理行为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来提高效率 </a:t>
            </a:r>
          </a:p>
        </p:txBody>
      </p:sp>
      <p:sp>
        <p:nvSpPr>
          <p:cNvPr id="7" name="下箭头 6"/>
          <p:cNvSpPr/>
          <p:nvPr/>
        </p:nvSpPr>
        <p:spPr>
          <a:xfrm>
            <a:off x="5710818" y="2372647"/>
            <a:ext cx="489923" cy="664623"/>
          </a:xfrm>
          <a:prstGeom prst="downArrow">
            <a:avLst/>
          </a:prstGeom>
          <a:solidFill>
            <a:srgbClr val="157E9F"/>
          </a:solidFill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710818" y="4003193"/>
            <a:ext cx="489923" cy="664623"/>
          </a:xfrm>
          <a:prstGeom prst="downArrow">
            <a:avLst/>
          </a:prstGeom>
          <a:solidFill>
            <a:srgbClr val="157E9F"/>
          </a:solidFill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圆角矩形 3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4" name="矩形 393"/>
          <p:cNvSpPr/>
          <p:nvPr/>
        </p:nvSpPr>
        <p:spPr>
          <a:xfrm>
            <a:off x="616562" y="109554"/>
            <a:ext cx="2787943" cy="66120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和发展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趋势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95" name="组合 394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96" name="矩形 395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圆角矩形 397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8410" y="1898367"/>
            <a:ext cx="4732189" cy="1892571"/>
            <a:chOff x="532500" y="1606097"/>
            <a:chExt cx="4732189" cy="1892571"/>
          </a:xfrm>
        </p:grpSpPr>
        <p:sp>
          <p:nvSpPr>
            <p:cNvPr id="387" name="文本框 386"/>
            <p:cNvSpPr txBox="1"/>
            <p:nvPr/>
          </p:nvSpPr>
          <p:spPr>
            <a:xfrm>
              <a:off x="540291" y="1606097"/>
              <a:ext cx="800211" cy="524499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现状</a:t>
              </a:r>
              <a:endParaRPr lang="zh-CN" altLang="en-US" sz="24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cxnSp>
          <p:nvCxnSpPr>
            <p:cNvPr id="388" name="直接连接符 387"/>
            <p:cNvCxnSpPr/>
            <p:nvPr/>
          </p:nvCxnSpPr>
          <p:spPr>
            <a:xfrm>
              <a:off x="620874" y="2111364"/>
              <a:ext cx="2905225" cy="161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矩形 390"/>
            <p:cNvSpPr/>
            <p:nvPr/>
          </p:nvSpPr>
          <p:spPr>
            <a:xfrm>
              <a:off x="532500" y="2125989"/>
              <a:ext cx="4732189" cy="137267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集中式网络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管理软件和管理功能主要集中在网络管理站上，网络管理站节点与网管代理节点是主从关系。 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0782" y="1898367"/>
            <a:ext cx="4732189" cy="2854212"/>
            <a:chOff x="536298" y="3962683"/>
            <a:chExt cx="4732189" cy="2854212"/>
          </a:xfrm>
        </p:grpSpPr>
        <p:sp>
          <p:nvSpPr>
            <p:cNvPr id="389" name="文本框 388"/>
            <p:cNvSpPr txBox="1"/>
            <p:nvPr/>
          </p:nvSpPr>
          <p:spPr>
            <a:xfrm>
              <a:off x="540291" y="3962683"/>
              <a:ext cx="800211" cy="524499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趋势</a:t>
              </a:r>
            </a:p>
          </p:txBody>
        </p:sp>
        <p:cxnSp>
          <p:nvCxnSpPr>
            <p:cNvPr id="390" name="直接连接符 389"/>
            <p:cNvCxnSpPr/>
            <p:nvPr/>
          </p:nvCxnSpPr>
          <p:spPr>
            <a:xfrm>
              <a:off x="620874" y="4454696"/>
              <a:ext cx="2905225" cy="161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矩形 391"/>
            <p:cNvSpPr/>
            <p:nvPr/>
          </p:nvSpPr>
          <p:spPr>
            <a:xfrm>
              <a:off x="536298" y="4483953"/>
              <a:ext cx="4732189" cy="2332942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分布式管理、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的管理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分布式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管理能够从根本上解决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中央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管理中存在的负担问题，进而缩短网络之间的传递时间。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计算机网络管理主要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，其能够在网络的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任何节点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上，实现对整个网络和各子网的监测、控制。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616562" y="109554"/>
            <a:ext cx="1710725" cy="73866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选题意义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40" name="矩形 39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02857" y="199487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与传统网络管理平台相比，基于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网络管理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简单易用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节省费用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独立于平台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具有分布性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开放性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故而在网络管理中成为更好的选择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方案</a:t>
            </a:r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616562" y="109554"/>
            <a:ext cx="2230224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技术概述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2" name="矩形 31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01343" y="1551600"/>
            <a:ext cx="744399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无</a:t>
            </a:r>
            <a:r>
              <a:rPr lang="zh-CN" altLang="en-US" b="1" dirty="0"/>
              <a:t>状态</a:t>
            </a:r>
            <a:r>
              <a:rPr lang="zh-CN" altLang="en-US" dirty="0"/>
              <a:t>、</a:t>
            </a:r>
            <a:r>
              <a:rPr lang="zh-CN" altLang="en-US" b="1" dirty="0"/>
              <a:t>无连接</a:t>
            </a:r>
            <a:r>
              <a:rPr lang="zh-CN" altLang="en-US" dirty="0"/>
              <a:t>的应用层</a:t>
            </a:r>
            <a:r>
              <a:rPr lang="zh-CN" altLang="en-US" dirty="0" smtClean="0"/>
              <a:t>协议，具有</a:t>
            </a:r>
            <a:r>
              <a:rPr lang="zh-CN" altLang="en-US" b="1" dirty="0"/>
              <a:t>简捷</a:t>
            </a:r>
            <a:r>
              <a:rPr lang="zh-CN" altLang="en-US" dirty="0"/>
              <a:t>、</a:t>
            </a:r>
            <a:r>
              <a:rPr lang="zh-CN" altLang="en-US" b="1" dirty="0"/>
              <a:t>灵活</a:t>
            </a:r>
            <a:r>
              <a:rPr lang="zh-CN" altLang="en-US" dirty="0"/>
              <a:t>的</a:t>
            </a:r>
            <a:r>
              <a:rPr lang="zh-CN" altLang="en-US" dirty="0" smtClean="0"/>
              <a:t>特点。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不重新加载</a:t>
            </a:r>
            <a:r>
              <a:rPr lang="zh-CN" altLang="en-US" dirty="0"/>
              <a:t>网页的情况下，使用 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和</a:t>
            </a:r>
            <a:r>
              <a:rPr lang="zh-CN" altLang="en-US" dirty="0"/>
              <a:t>服务器进行</a:t>
            </a:r>
            <a:r>
              <a:rPr lang="zh-CN" altLang="en-US" b="1" dirty="0" smtClean="0"/>
              <a:t>异步</a:t>
            </a:r>
            <a:r>
              <a:rPr lang="zh-CN" altLang="en-US" dirty="0" smtClean="0"/>
              <a:t>通信。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在本服务器用于登录退出，大量数据的获取。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zh-CN" altLang="en-US" b="1" dirty="0"/>
              <a:t>持久化</a:t>
            </a:r>
            <a:r>
              <a:rPr lang="zh-CN" altLang="en-US" dirty="0"/>
              <a:t>的</a:t>
            </a:r>
            <a:r>
              <a:rPr lang="zh-CN" altLang="en-US" dirty="0" smtClean="0"/>
              <a:t>协议</a:t>
            </a:r>
            <a:r>
              <a:rPr lang="zh-CN" altLang="en-US" dirty="0"/>
              <a:t>，</a:t>
            </a:r>
            <a:r>
              <a:rPr lang="zh-CN" altLang="en-US" dirty="0" smtClean="0"/>
              <a:t>可进行</a:t>
            </a:r>
            <a:r>
              <a:rPr lang="zh-CN" altLang="en-US" b="1" dirty="0"/>
              <a:t>双向</a:t>
            </a:r>
            <a:r>
              <a:rPr lang="zh-CN" altLang="en-US" dirty="0"/>
              <a:t>数据</a:t>
            </a:r>
            <a:r>
              <a:rPr lang="zh-CN" altLang="en-US" dirty="0" smtClean="0"/>
              <a:t>传输。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在本服务器用</a:t>
            </a:r>
            <a:r>
              <a:rPr lang="zh-CN" altLang="en-US" dirty="0" smtClean="0"/>
              <a:t>于拓扑更新、告警等消息的推送。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74203" y="1773002"/>
            <a:ext cx="2205141" cy="340480"/>
            <a:chOff x="2601343" y="1385290"/>
            <a:chExt cx="2205141" cy="340480"/>
          </a:xfrm>
        </p:grpSpPr>
        <p:sp>
          <p:nvSpPr>
            <p:cNvPr id="14" name="矩形 13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HTTP</a:t>
              </a:r>
              <a:endParaRPr lang="zh-CN" altLang="en-US" sz="2000" b="1" dirty="0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74203" y="2719620"/>
            <a:ext cx="2205141" cy="340480"/>
            <a:chOff x="2601343" y="1385290"/>
            <a:chExt cx="2205141" cy="340480"/>
          </a:xfrm>
        </p:grpSpPr>
        <p:sp>
          <p:nvSpPr>
            <p:cNvPr id="28" name="矩形 27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AJAX</a:t>
              </a:r>
              <a:endParaRPr lang="zh-CN" altLang="en-US" sz="2000" b="1" dirty="0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574203" y="4081682"/>
            <a:ext cx="2205141" cy="340480"/>
            <a:chOff x="2601343" y="1385290"/>
            <a:chExt cx="2205141" cy="340480"/>
          </a:xfrm>
        </p:grpSpPr>
        <p:sp>
          <p:nvSpPr>
            <p:cNvPr id="40" name="矩形 39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WebSocket</a:t>
              </a:r>
              <a:endParaRPr lang="zh-CN" altLang="en-US" sz="2000" b="1" dirty="0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616562" y="109554"/>
            <a:ext cx="2230224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技术概述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2" name="矩形 31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28483" y="1876357"/>
            <a:ext cx="7443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Chrome JavaScript</a:t>
            </a:r>
            <a:r>
              <a:rPr lang="zh-CN" altLang="en-US" dirty="0"/>
              <a:t>运行时建立的一个平台。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单线程</a:t>
            </a:r>
            <a:r>
              <a:rPr lang="zh-CN" altLang="en-US" dirty="0"/>
              <a:t>、</a:t>
            </a:r>
            <a:r>
              <a:rPr lang="zh-CN" altLang="en-US" b="1" dirty="0"/>
              <a:t>异步非阻塞</a:t>
            </a:r>
            <a:r>
              <a:rPr lang="en-US" altLang="zh-CN" b="1" dirty="0"/>
              <a:t>I/O</a:t>
            </a:r>
            <a:r>
              <a:rPr lang="zh-CN" altLang="en-US" dirty="0"/>
              <a:t>、</a:t>
            </a:r>
            <a:r>
              <a:rPr lang="zh-CN" altLang="en-US" b="1" dirty="0"/>
              <a:t>事件驱动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本服务器的主要开发语言。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关系型数据库管理系统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2574203" y="1909071"/>
            <a:ext cx="2205141" cy="340480"/>
            <a:chOff x="2601343" y="1385290"/>
            <a:chExt cx="2205141" cy="340480"/>
          </a:xfrm>
        </p:grpSpPr>
        <p:sp>
          <p:nvSpPr>
            <p:cNvPr id="14" name="矩形 13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Node.js</a:t>
              </a:r>
              <a:endParaRPr lang="zh-CN" altLang="en-US" sz="2000" b="1" dirty="0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74203" y="3673608"/>
            <a:ext cx="2205141" cy="340480"/>
            <a:chOff x="2601343" y="1385290"/>
            <a:chExt cx="2205141" cy="340480"/>
          </a:xfrm>
        </p:grpSpPr>
        <p:sp>
          <p:nvSpPr>
            <p:cNvPr id="28" name="矩形 27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MySQL</a:t>
              </a:r>
              <a:endParaRPr lang="zh-CN" altLang="en-US" sz="2000" b="1" dirty="0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5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1463</Words>
  <Application>Microsoft Office PowerPoint</Application>
  <PresentationFormat>宽屏</PresentationFormat>
  <Paragraphs>381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方正清刻本悦宋简体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shushen</dc:creator>
  <cp:keywords>shushen@shushen.site</cp:keywords>
  <cp:lastModifiedBy>Lee Jerry</cp:lastModifiedBy>
  <cp:revision>131</cp:revision>
  <dcterms:created xsi:type="dcterms:W3CDTF">2015-07-31T01:43:00Z</dcterms:created>
  <dcterms:modified xsi:type="dcterms:W3CDTF">2019-05-23T16:36:26Z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