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handoutMasterIdLst>
    <p:handoutMasterId r:id="rId26"/>
  </p:handoutMasterIdLst>
  <p:sldIdLst>
    <p:sldId id="423" r:id="rId3"/>
    <p:sldId id="706" r:id="rId4"/>
    <p:sldId id="822" r:id="rId5"/>
    <p:sldId id="834" r:id="rId6"/>
    <p:sldId id="835" r:id="rId7"/>
    <p:sldId id="786" r:id="rId8"/>
    <p:sldId id="832" r:id="rId9"/>
    <p:sldId id="829" r:id="rId10"/>
    <p:sldId id="831" r:id="rId11"/>
    <p:sldId id="833" r:id="rId12"/>
    <p:sldId id="815" r:id="rId13"/>
    <p:sldId id="823" r:id="rId14"/>
    <p:sldId id="824" r:id="rId15"/>
    <p:sldId id="826" r:id="rId16"/>
    <p:sldId id="827" r:id="rId17"/>
    <p:sldId id="828" r:id="rId18"/>
    <p:sldId id="825" r:id="rId19"/>
    <p:sldId id="816" r:id="rId20"/>
    <p:sldId id="817" r:id="rId21"/>
    <p:sldId id="818" r:id="rId22"/>
    <p:sldId id="819" r:id="rId23"/>
    <p:sldId id="830" r:id="rId24"/>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00FF"/>
    <a:srgbClr val="9999FF"/>
    <a:srgbClr val="FF9900"/>
    <a:srgbClr val="E20000"/>
    <a:srgbClr val="FFCE43"/>
    <a:srgbClr val="A9E7EF"/>
    <a:srgbClr val="5AB6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54" autoAdjust="0"/>
    <p:restoredTop sz="93037" autoAdjust="0"/>
  </p:normalViewPr>
  <p:slideViewPr>
    <p:cSldViewPr>
      <p:cViewPr varScale="1">
        <p:scale>
          <a:sx n="85" d="100"/>
          <a:sy n="85" d="100"/>
        </p:scale>
        <p:origin x="28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21108"/>
    </p:cViewPr>
  </p:sorterViewPr>
  <p:notesViewPr>
    <p:cSldViewPr>
      <p:cViewPr varScale="1">
        <p:scale>
          <a:sx n="54" d="100"/>
          <a:sy n="54" d="100"/>
        </p:scale>
        <p:origin x="-181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ffectLst>
                  <a:outerShdw blurRad="38100" dist="38100" dir="2700000" algn="tl">
                    <a:srgbClr val="C0C0C0"/>
                  </a:outerShdw>
                </a:effectLst>
                <a:ea typeface="黑体" pitchFamily="2" charset="-122"/>
              </a:defRPr>
            </a:lvl1pPr>
          </a:lstStyle>
          <a:p>
            <a:pPr>
              <a:defRPr/>
            </a:pPr>
            <a:endParaRPr lang="en-US" altLang="zh-CN"/>
          </a:p>
        </p:txBody>
      </p:sp>
      <p:sp>
        <p:nvSpPr>
          <p:cNvPr id="14950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ffectLst>
                  <a:outerShdw blurRad="38100" dist="38100" dir="2700000" algn="tl">
                    <a:srgbClr val="C0C0C0"/>
                  </a:outerShdw>
                </a:effectLst>
                <a:ea typeface="黑体" pitchFamily="2" charset="-122"/>
              </a:defRPr>
            </a:lvl1pPr>
          </a:lstStyle>
          <a:p>
            <a:pPr>
              <a:defRPr/>
            </a:pPr>
            <a:endParaRPr lang="en-US" altLang="zh-CN"/>
          </a:p>
        </p:txBody>
      </p:sp>
      <p:sp>
        <p:nvSpPr>
          <p:cNvPr id="14950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C0C0C0"/>
                  </a:outerShdw>
                </a:effectLst>
                <a:ea typeface="黑体" pitchFamily="2" charset="-122"/>
              </a:defRPr>
            </a:lvl1pPr>
          </a:lstStyle>
          <a:p>
            <a:pPr>
              <a:defRPr/>
            </a:pPr>
            <a:endParaRPr lang="en-US" altLang="zh-CN"/>
          </a:p>
        </p:txBody>
      </p:sp>
      <p:sp>
        <p:nvSpPr>
          <p:cNvPr id="14950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C0C0C0"/>
                  </a:outerShdw>
                </a:effectLst>
                <a:ea typeface="黑体" panose="02010609060101010101" pitchFamily="49" charset="-122"/>
              </a:defRPr>
            </a:lvl1pPr>
          </a:lstStyle>
          <a:p>
            <a:pPr>
              <a:defRPr/>
            </a:pPr>
            <a:fld id="{1E7A6EB0-2ED0-46C5-BB4D-643DDFC0338B}" type="slidenum">
              <a:rPr lang="en-US" altLang="zh-CN"/>
              <a:pPr>
                <a:defRPr/>
              </a:pPr>
              <a:t>‹#›</a:t>
            </a:fld>
            <a:endParaRPr lang="en-US" altLang="zh-CN"/>
          </a:p>
        </p:txBody>
      </p:sp>
    </p:spTree>
    <p:extLst>
      <p:ext uri="{BB962C8B-B14F-4D97-AF65-F5344CB8AC3E}">
        <p14:creationId xmlns:p14="http://schemas.microsoft.com/office/powerpoint/2010/main" val="4160633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ffectLst/>
                <a:ea typeface="宋体" pitchFamily="2" charset="-122"/>
              </a:defRPr>
            </a:lvl1pPr>
          </a:lstStyle>
          <a:p>
            <a:pPr>
              <a:defRPr/>
            </a:pPr>
            <a:endParaRPr lang="en-US" altLang="zh-CN"/>
          </a:p>
        </p:txBody>
      </p:sp>
      <p:sp>
        <p:nvSpPr>
          <p:cNvPr id="1423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ffectLst/>
                <a:ea typeface="宋体" pitchFamily="2" charset="-122"/>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23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ea typeface="宋体" pitchFamily="2" charset="-122"/>
              </a:defRPr>
            </a:lvl1pPr>
          </a:lstStyle>
          <a:p>
            <a:pPr>
              <a:defRPr/>
            </a:pPr>
            <a:endParaRPr lang="en-US" altLang="zh-CN"/>
          </a:p>
        </p:txBody>
      </p:sp>
      <p:sp>
        <p:nvSpPr>
          <p:cNvPr id="142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FB5CF0E-79CE-4503-91FA-948B3DFBD612}" type="slidenum">
              <a:rPr lang="en-US" altLang="zh-CN"/>
              <a:pPr>
                <a:defRPr/>
              </a:pPr>
              <a:t>‹#›</a:t>
            </a:fld>
            <a:endParaRPr lang="en-US" altLang="zh-CN"/>
          </a:p>
        </p:txBody>
      </p:sp>
    </p:spTree>
    <p:extLst>
      <p:ext uri="{BB962C8B-B14F-4D97-AF65-F5344CB8AC3E}">
        <p14:creationId xmlns:p14="http://schemas.microsoft.com/office/powerpoint/2010/main" val="20245365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FB5CF0E-79CE-4503-91FA-948B3DFBD612}" type="slidenum">
              <a:rPr lang="en-US" altLang="zh-CN" smtClean="0"/>
              <a:pPr>
                <a:defRPr/>
              </a:pPr>
              <a:t>12</a:t>
            </a:fld>
            <a:endParaRPr lang="en-US" altLang="zh-CN"/>
          </a:p>
        </p:txBody>
      </p:sp>
    </p:spTree>
    <p:extLst>
      <p:ext uri="{BB962C8B-B14F-4D97-AF65-F5344CB8AC3E}">
        <p14:creationId xmlns:p14="http://schemas.microsoft.com/office/powerpoint/2010/main" val="4161093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FB5CF0E-79CE-4503-91FA-948B3DFBD612}" type="slidenum">
              <a:rPr lang="en-US" altLang="zh-CN" smtClean="0"/>
              <a:pPr>
                <a:defRPr/>
              </a:pPr>
              <a:t>13</a:t>
            </a:fld>
            <a:endParaRPr lang="en-US" altLang="zh-CN"/>
          </a:p>
        </p:txBody>
      </p:sp>
    </p:spTree>
    <p:extLst>
      <p:ext uri="{BB962C8B-B14F-4D97-AF65-F5344CB8AC3E}">
        <p14:creationId xmlns:p14="http://schemas.microsoft.com/office/powerpoint/2010/main" val="3708629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FB5CF0E-79CE-4503-91FA-948B3DFBD612}" type="slidenum">
              <a:rPr lang="en-US" altLang="zh-CN" smtClean="0"/>
              <a:pPr>
                <a:defRPr/>
              </a:pPr>
              <a:t>14</a:t>
            </a:fld>
            <a:endParaRPr lang="en-US" altLang="zh-CN"/>
          </a:p>
        </p:txBody>
      </p:sp>
    </p:spTree>
    <p:extLst>
      <p:ext uri="{BB962C8B-B14F-4D97-AF65-F5344CB8AC3E}">
        <p14:creationId xmlns:p14="http://schemas.microsoft.com/office/powerpoint/2010/main" val="810032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FB5CF0E-79CE-4503-91FA-948B3DFBD612}" type="slidenum">
              <a:rPr lang="en-US" altLang="zh-CN" smtClean="0"/>
              <a:pPr>
                <a:defRPr/>
              </a:pPr>
              <a:t>15</a:t>
            </a:fld>
            <a:endParaRPr lang="en-US" altLang="zh-CN"/>
          </a:p>
        </p:txBody>
      </p:sp>
    </p:spTree>
    <p:extLst>
      <p:ext uri="{BB962C8B-B14F-4D97-AF65-F5344CB8AC3E}">
        <p14:creationId xmlns:p14="http://schemas.microsoft.com/office/powerpoint/2010/main" val="3051238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FB5CF0E-79CE-4503-91FA-948B3DFBD612}" type="slidenum">
              <a:rPr lang="en-US" altLang="zh-CN" smtClean="0"/>
              <a:pPr>
                <a:defRPr/>
              </a:pPr>
              <a:t>16</a:t>
            </a:fld>
            <a:endParaRPr lang="en-US" altLang="zh-CN"/>
          </a:p>
        </p:txBody>
      </p:sp>
    </p:spTree>
    <p:extLst>
      <p:ext uri="{BB962C8B-B14F-4D97-AF65-F5344CB8AC3E}">
        <p14:creationId xmlns:p14="http://schemas.microsoft.com/office/powerpoint/2010/main" val="304358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FB5CF0E-79CE-4503-91FA-948B3DFBD612}" type="slidenum">
              <a:rPr lang="en-US" altLang="zh-CN" smtClean="0"/>
              <a:pPr>
                <a:defRPr/>
              </a:pPr>
              <a:t>17</a:t>
            </a:fld>
            <a:endParaRPr lang="en-US" altLang="zh-CN"/>
          </a:p>
        </p:txBody>
      </p:sp>
    </p:spTree>
    <p:extLst>
      <p:ext uri="{BB962C8B-B14F-4D97-AF65-F5344CB8AC3E}">
        <p14:creationId xmlns:p14="http://schemas.microsoft.com/office/powerpoint/2010/main" val="219198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A940E9-5DB3-42F2-819C-E1ACA5337180}" type="slidenum">
              <a:rPr lang="en-US" altLang="zh-CN"/>
              <a:pPr>
                <a:defRPr/>
              </a:pPr>
              <a:t>‹#›</a:t>
            </a:fld>
            <a:endParaRPr lang="en-US" altLang="zh-CN"/>
          </a:p>
        </p:txBody>
      </p:sp>
    </p:spTree>
    <p:extLst>
      <p:ext uri="{BB962C8B-B14F-4D97-AF65-F5344CB8AC3E}">
        <p14:creationId xmlns:p14="http://schemas.microsoft.com/office/powerpoint/2010/main" val="18001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E7C4CF5-54EC-4830-AE83-6C17512BDD58}" type="slidenum">
              <a:rPr lang="en-US" altLang="zh-CN"/>
              <a:pPr>
                <a:defRPr/>
              </a:pPr>
              <a:t>‹#›</a:t>
            </a:fld>
            <a:endParaRPr lang="en-US" altLang="zh-CN"/>
          </a:p>
        </p:txBody>
      </p:sp>
    </p:spTree>
    <p:extLst>
      <p:ext uri="{BB962C8B-B14F-4D97-AF65-F5344CB8AC3E}">
        <p14:creationId xmlns:p14="http://schemas.microsoft.com/office/powerpoint/2010/main" val="874866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188913"/>
            <a:ext cx="2092325" cy="6119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77825" y="188913"/>
            <a:ext cx="6126163" cy="6119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2C45E4-516C-4C05-942F-DFDF2419D53F}" type="slidenum">
              <a:rPr lang="en-US" altLang="zh-CN"/>
              <a:pPr>
                <a:defRPr/>
              </a:pPr>
              <a:t>‹#›</a:t>
            </a:fld>
            <a:endParaRPr lang="en-US" altLang="zh-CN"/>
          </a:p>
        </p:txBody>
      </p:sp>
    </p:spTree>
    <p:extLst>
      <p:ext uri="{BB962C8B-B14F-4D97-AF65-F5344CB8AC3E}">
        <p14:creationId xmlns:p14="http://schemas.microsoft.com/office/powerpoint/2010/main" val="3392811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D66B9D-B833-489D-AC9F-8E31F9D8BABC}" type="datetimeFigureOut">
              <a:rPr lang="zh-CN" altLang="en-US"/>
              <a:pPr>
                <a:defRPr/>
              </a:pPr>
              <a:t>2018/5/7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08613B9-039A-40ED-BA4E-8AE5744C954A}" type="slidenum">
              <a:rPr lang="zh-CN" altLang="en-US"/>
              <a:pPr>
                <a:defRPr/>
              </a:pPr>
              <a:t>‹#›</a:t>
            </a:fld>
            <a:endParaRPr lang="zh-CN" altLang="en-US"/>
          </a:p>
        </p:txBody>
      </p:sp>
    </p:spTree>
    <p:extLst>
      <p:ext uri="{BB962C8B-B14F-4D97-AF65-F5344CB8AC3E}">
        <p14:creationId xmlns:p14="http://schemas.microsoft.com/office/powerpoint/2010/main" val="240374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1835696" y="332656"/>
            <a:ext cx="5616575" cy="504825"/>
          </a:xfrm>
        </p:spPr>
        <p:txBody>
          <a:bodyPr/>
          <a:lstStyle>
            <a:lvl1pPr algn="ctr">
              <a:defRPr sz="2800">
                <a:effectLst>
                  <a:outerShdw blurRad="50800" dist="38100" dir="2700000" algn="tl" rotWithShape="0">
                    <a:prstClr val="black">
                      <a:alpha val="40000"/>
                    </a:prstClr>
                  </a:outerShdw>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4" name="Rectangle 6"/>
          <p:cNvSpPr>
            <a:spLocks noGrp="1" noChangeArrowheads="1"/>
          </p:cNvSpPr>
          <p:nvPr>
            <p:ph type="sldNum" sz="quarter" idx="10"/>
          </p:nvPr>
        </p:nvSpPr>
        <p:spPr>
          <a:xfrm>
            <a:off x="7667625" y="6529388"/>
            <a:ext cx="1260475" cy="328612"/>
          </a:xfrm>
        </p:spPr>
        <p:txBody>
          <a:bodyPr/>
          <a:lstStyle>
            <a:lvl1pPr>
              <a:defRPr smtClean="0">
                <a:solidFill>
                  <a:schemeClr val="tx1"/>
                </a:solidFill>
              </a:defRPr>
            </a:lvl1pPr>
          </a:lstStyle>
          <a:p>
            <a:pPr>
              <a:defRPr/>
            </a:pPr>
            <a:fld id="{728E9556-05C0-46DC-BB0C-9BF17700DA76}" type="slidenum">
              <a:rPr lang="en-US" altLang="zh-CN"/>
              <a:pPr>
                <a:defRPr/>
              </a:pPr>
              <a:t>‹#›</a:t>
            </a:fld>
            <a:endParaRPr lang="en-US" altLang="zh-CN" dirty="0"/>
          </a:p>
        </p:txBody>
      </p:sp>
      <p:sp>
        <p:nvSpPr>
          <p:cNvPr id="11" name="矩形 10"/>
          <p:cNvSpPr/>
          <p:nvPr userDrawn="1"/>
        </p:nvSpPr>
        <p:spPr>
          <a:xfrm>
            <a:off x="1" y="980728"/>
            <a:ext cx="9144000" cy="5472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251520" y="1124744"/>
            <a:ext cx="355943" cy="396044"/>
            <a:chOff x="1439652" y="1520788"/>
            <a:chExt cx="355943" cy="396044"/>
          </a:xfrm>
        </p:grpSpPr>
        <p:sp>
          <p:nvSpPr>
            <p:cNvPr id="5" name="矩形 4"/>
            <p:cNvSpPr/>
            <p:nvPr userDrawn="1"/>
          </p:nvSpPr>
          <p:spPr>
            <a:xfrm rot="3411317">
              <a:off x="1403648" y="1556792"/>
              <a:ext cx="288032" cy="216024"/>
            </a:xfrm>
            <a:prstGeom prst="rect">
              <a:avLst/>
            </a:prstGeom>
            <a:solidFill>
              <a:srgbClr val="CE3208">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rot="6248327">
              <a:off x="1543567" y="1614816"/>
              <a:ext cx="288032" cy="216024"/>
            </a:xfrm>
            <a:prstGeom prst="rect">
              <a:avLst/>
            </a:prstGeom>
            <a:solidFill>
              <a:srgbClr val="0070C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475656" y="1700808"/>
              <a:ext cx="288032" cy="216024"/>
            </a:xfrm>
            <a:prstGeom prst="rect">
              <a:avLst/>
            </a:prstGeom>
            <a:solidFill>
              <a:srgbClr val="FFC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18"/>
          <p:cNvCxnSpPr/>
          <p:nvPr userDrawn="1"/>
        </p:nvCxnSpPr>
        <p:spPr>
          <a:xfrm>
            <a:off x="539552" y="1556792"/>
            <a:ext cx="2664296" cy="0"/>
          </a:xfrm>
          <a:prstGeom prst="line">
            <a:avLst/>
          </a:prstGeom>
          <a:ln w="28575">
            <a:solidFill>
              <a:srgbClr val="FF0000">
                <a:alpha val="33000"/>
              </a:srgb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5" name="文本占位符 24"/>
          <p:cNvSpPr>
            <a:spLocks noGrp="1"/>
          </p:cNvSpPr>
          <p:nvPr>
            <p:ph type="body" sz="quarter" idx="11"/>
          </p:nvPr>
        </p:nvSpPr>
        <p:spPr>
          <a:xfrm>
            <a:off x="611560" y="1124744"/>
            <a:ext cx="3024832" cy="360759"/>
          </a:xfrm>
        </p:spPr>
        <p:txBody>
          <a:bodyPr/>
          <a:lstStyle>
            <a:lvl1pPr>
              <a:buNone/>
              <a:defRPr sz="2000">
                <a:latin typeface="黑体" pitchFamily="49" charset="-122"/>
                <a:ea typeface="黑体" pitchFamily="49" charset="-122"/>
              </a:defRPr>
            </a:lvl1pPr>
          </a:lstStyle>
          <a:p>
            <a:pPr lvl="0"/>
            <a:r>
              <a:rPr lang="zh-CN" altLang="en-US" dirty="0" smtClean="0"/>
              <a:t>单击此处编辑母版</a:t>
            </a:r>
            <a:endParaRPr lang="zh-CN" altLang="en-US" dirty="0"/>
          </a:p>
        </p:txBody>
      </p:sp>
    </p:spTree>
    <p:extLst>
      <p:ext uri="{BB962C8B-B14F-4D97-AF65-F5344CB8AC3E}">
        <p14:creationId xmlns:p14="http://schemas.microsoft.com/office/powerpoint/2010/main" val="1281791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B90B85A-10E3-45F3-894F-49651DFAA5F3}" type="datetimeFigureOut">
              <a:rPr lang="zh-CN" altLang="en-US"/>
              <a:pPr>
                <a:defRPr/>
              </a:pPr>
              <a:t>2018/5/7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91766BE-9FA0-449A-BCA3-48FA6B2707B9}" type="slidenum">
              <a:rPr lang="zh-CN" altLang="en-US"/>
              <a:pPr>
                <a:defRPr/>
              </a:pPr>
              <a:t>‹#›</a:t>
            </a:fld>
            <a:endParaRPr lang="zh-CN" altLang="en-US"/>
          </a:p>
        </p:txBody>
      </p:sp>
    </p:spTree>
    <p:extLst>
      <p:ext uri="{BB962C8B-B14F-4D97-AF65-F5344CB8AC3E}">
        <p14:creationId xmlns:p14="http://schemas.microsoft.com/office/powerpoint/2010/main" val="1424152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D7FB495-2D59-41A8-A409-F865075EDDD0}" type="datetimeFigureOut">
              <a:rPr lang="zh-CN" altLang="en-US"/>
              <a:pPr>
                <a:defRPr/>
              </a:pPr>
              <a:t>2018/5/7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4AD3BE1-B45C-4258-AF07-570D3A293CF4}" type="slidenum">
              <a:rPr lang="zh-CN" altLang="en-US"/>
              <a:pPr>
                <a:defRPr/>
              </a:pPr>
              <a:t>‹#›</a:t>
            </a:fld>
            <a:endParaRPr lang="zh-CN" altLang="en-US"/>
          </a:p>
        </p:txBody>
      </p:sp>
    </p:spTree>
    <p:extLst>
      <p:ext uri="{BB962C8B-B14F-4D97-AF65-F5344CB8AC3E}">
        <p14:creationId xmlns:p14="http://schemas.microsoft.com/office/powerpoint/2010/main" val="425499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492500" y="5661025"/>
            <a:ext cx="4895850" cy="319088"/>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A9F6C7B-D68D-4F71-A993-DCE78F3B9D9E}" type="slidenum">
              <a:rPr lang="en-US" altLang="zh-CN"/>
              <a:pPr>
                <a:defRPr/>
              </a:pPr>
              <a:t>‹#›</a:t>
            </a:fld>
            <a:endParaRPr lang="en-US" altLang="zh-CN"/>
          </a:p>
        </p:txBody>
      </p:sp>
    </p:spTree>
    <p:extLst>
      <p:ext uri="{BB962C8B-B14F-4D97-AF65-F5344CB8AC3E}">
        <p14:creationId xmlns:p14="http://schemas.microsoft.com/office/powerpoint/2010/main" val="4081752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9A60241-4E3C-4C0E-95DC-CB2EF0A2C623}" type="slidenum">
              <a:rPr lang="en-US" altLang="zh-CN"/>
              <a:pPr>
                <a:defRPr/>
              </a:pPr>
              <a:t>‹#›</a:t>
            </a:fld>
            <a:endParaRPr lang="en-US" altLang="zh-CN"/>
          </a:p>
        </p:txBody>
      </p:sp>
    </p:spTree>
    <p:extLst>
      <p:ext uri="{BB962C8B-B14F-4D97-AF65-F5344CB8AC3E}">
        <p14:creationId xmlns:p14="http://schemas.microsoft.com/office/powerpoint/2010/main" val="156578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77825" y="1430338"/>
            <a:ext cx="4108450" cy="4878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8675" y="1430338"/>
            <a:ext cx="4110038" cy="4878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FBA799F-A05B-4F0F-85B9-14B76BCD3498}" type="slidenum">
              <a:rPr lang="en-US" altLang="zh-CN"/>
              <a:pPr>
                <a:defRPr/>
              </a:pPr>
              <a:t>‹#›</a:t>
            </a:fld>
            <a:endParaRPr lang="en-US" altLang="zh-CN"/>
          </a:p>
        </p:txBody>
      </p:sp>
    </p:spTree>
    <p:extLst>
      <p:ext uri="{BB962C8B-B14F-4D97-AF65-F5344CB8AC3E}">
        <p14:creationId xmlns:p14="http://schemas.microsoft.com/office/powerpoint/2010/main" val="250709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D7618E4-DD34-42F1-ABE4-99D4047D9BC7}" type="slidenum">
              <a:rPr lang="en-US" altLang="zh-CN"/>
              <a:pPr>
                <a:defRPr/>
              </a:pPr>
              <a:t>‹#›</a:t>
            </a:fld>
            <a:endParaRPr lang="en-US" altLang="zh-CN"/>
          </a:p>
        </p:txBody>
      </p:sp>
    </p:spTree>
    <p:extLst>
      <p:ext uri="{BB962C8B-B14F-4D97-AF65-F5344CB8AC3E}">
        <p14:creationId xmlns:p14="http://schemas.microsoft.com/office/powerpoint/2010/main" val="231851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F245977-A3F8-4658-8DB4-61E69C440DC3}" type="slidenum">
              <a:rPr lang="en-US" altLang="zh-CN"/>
              <a:pPr>
                <a:defRPr/>
              </a:pPr>
              <a:t>‹#›</a:t>
            </a:fld>
            <a:endParaRPr lang="en-US" altLang="zh-CN"/>
          </a:p>
        </p:txBody>
      </p:sp>
    </p:spTree>
    <p:extLst>
      <p:ext uri="{BB962C8B-B14F-4D97-AF65-F5344CB8AC3E}">
        <p14:creationId xmlns:p14="http://schemas.microsoft.com/office/powerpoint/2010/main" val="171862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8550A8E-69D6-43A5-92F2-437725EA8653}" type="slidenum">
              <a:rPr lang="en-US" altLang="zh-CN"/>
              <a:pPr>
                <a:defRPr/>
              </a:pPr>
              <a:t>‹#›</a:t>
            </a:fld>
            <a:endParaRPr lang="en-US" altLang="zh-CN"/>
          </a:p>
        </p:txBody>
      </p:sp>
    </p:spTree>
    <p:extLst>
      <p:ext uri="{BB962C8B-B14F-4D97-AF65-F5344CB8AC3E}">
        <p14:creationId xmlns:p14="http://schemas.microsoft.com/office/powerpoint/2010/main" val="971542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EDD7B5-9D63-4833-811A-AACC8A2547AC}" type="slidenum">
              <a:rPr lang="en-US" altLang="zh-CN"/>
              <a:pPr>
                <a:defRPr/>
              </a:pPr>
              <a:t>‹#›</a:t>
            </a:fld>
            <a:endParaRPr lang="en-US" altLang="zh-CN"/>
          </a:p>
        </p:txBody>
      </p:sp>
    </p:spTree>
    <p:extLst>
      <p:ext uri="{BB962C8B-B14F-4D97-AF65-F5344CB8AC3E}">
        <p14:creationId xmlns:p14="http://schemas.microsoft.com/office/powerpoint/2010/main" val="339013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EA67A3-1302-4FA3-87D5-68FBB3EE1E35}" type="slidenum">
              <a:rPr lang="en-US" altLang="zh-CN"/>
              <a:pPr>
                <a:defRPr/>
              </a:pPr>
              <a:t>‹#›</a:t>
            </a:fld>
            <a:endParaRPr lang="en-US" altLang="zh-CN"/>
          </a:p>
        </p:txBody>
      </p:sp>
    </p:spTree>
    <p:extLst>
      <p:ext uri="{BB962C8B-B14F-4D97-AF65-F5344CB8AC3E}">
        <p14:creationId xmlns:p14="http://schemas.microsoft.com/office/powerpoint/2010/main" val="201278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9250" y="188913"/>
            <a:ext cx="5976938" cy="649287"/>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77825" y="1430338"/>
            <a:ext cx="8370888" cy="4878387"/>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486525"/>
            <a:ext cx="2286000" cy="219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ffectLs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32138" y="6538913"/>
            <a:ext cx="4895850"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90000"/>
              </a:lnSpc>
              <a:defRPr sz="1400" b="1">
                <a:solidFill>
                  <a:srgbClr val="CC0000"/>
                </a:solidFill>
                <a:effectLst/>
                <a:ea typeface="楷体_GB2312" pitchFamily="49"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7308850" y="6526213"/>
            <a:ext cx="1511300" cy="287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CC0000"/>
                </a:solidFill>
                <a:latin typeface="Lucida Console" panose="020B0609040504020204" pitchFamily="49" charset="0"/>
                <a:ea typeface="Arial Unicode MS" panose="020B0604020202020204" pitchFamily="34" charset="-122"/>
                <a:cs typeface="Arial Unicode MS" panose="020B0604020202020204" pitchFamily="34" charset="-122"/>
              </a:defRPr>
            </a:lvl1pPr>
          </a:lstStyle>
          <a:p>
            <a:pPr>
              <a:defRPr/>
            </a:pPr>
            <a:fld id="{B87FE208-274F-42AD-A69B-24B499FFCDBF}" type="slidenum">
              <a:rPr lang="en-US" altLang="zh-CN"/>
              <a:pPr>
                <a:defRPr/>
              </a:pPr>
              <a:t>‹#›</a:t>
            </a:fld>
            <a:endParaRPr lang="en-US" altLang="zh-CN"/>
          </a:p>
        </p:txBody>
      </p:sp>
      <p:sp>
        <p:nvSpPr>
          <p:cNvPr id="1033" name="Line 9"/>
          <p:cNvSpPr>
            <a:spLocks noChangeShapeType="1"/>
          </p:cNvSpPr>
          <p:nvPr/>
        </p:nvSpPr>
        <p:spPr bwMode="auto">
          <a:xfrm>
            <a:off x="323850" y="6494463"/>
            <a:ext cx="8640763" cy="0"/>
          </a:xfrm>
          <a:prstGeom prst="line">
            <a:avLst/>
          </a:prstGeom>
          <a:noFill/>
          <a:ln w="15875">
            <a:solidFill>
              <a:schemeClr val="accent2"/>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a typeface="黑体" pitchFamily="2" charset="-122"/>
            </a:endParaRPr>
          </a:p>
        </p:txBody>
      </p:sp>
      <p:pic>
        <p:nvPicPr>
          <p:cNvPr id="1032" name="Picture 10" descr="西南石油大学徽标"/>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99425" y="0"/>
            <a:ext cx="5762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1" descr="西南石油大学字体"/>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32700" y="620713"/>
            <a:ext cx="14763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8" r:id="rId1"/>
    <p:sldLayoutId id="2147484230"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31" r:id="rId12"/>
    <p:sldLayoutId id="2147484232" r:id="rId13"/>
  </p:sldLayoutIdLst>
  <p:transition>
    <p:fade/>
  </p:transition>
  <p:timing>
    <p:tnLst>
      <p:par>
        <p:cTn id="1" dur="indefinite" restart="never" nodeType="tmRoot"/>
      </p:par>
    </p:tnLst>
  </p:timing>
  <p:hf hdr="0" ftr="0" dt="0"/>
  <p:txStyles>
    <p:titleStyle>
      <a:lvl1pPr algn="ctr" rtl="0" eaLnBrk="0" fontAlgn="base" hangingPunct="0">
        <a:spcBef>
          <a:spcPct val="0"/>
        </a:spcBef>
        <a:spcAft>
          <a:spcPct val="0"/>
        </a:spcAft>
        <a:defRPr kumimoji="1" sz="2800" b="1">
          <a:solidFill>
            <a:srgbClr val="CC0000"/>
          </a:solidFill>
          <a:latin typeface="+mj-lt"/>
          <a:ea typeface="+mj-ea"/>
          <a:cs typeface="+mj-cs"/>
        </a:defRPr>
      </a:lvl1pPr>
      <a:lvl2pPr algn="ctr" rtl="0" eaLnBrk="0" fontAlgn="base" hangingPunct="0">
        <a:spcBef>
          <a:spcPct val="0"/>
        </a:spcBef>
        <a:spcAft>
          <a:spcPct val="0"/>
        </a:spcAft>
        <a:defRPr kumimoji="1" sz="2800" b="1">
          <a:solidFill>
            <a:srgbClr val="CC0000"/>
          </a:solidFill>
          <a:latin typeface="Times New Roman" pitchFamily="18" charset="0"/>
          <a:ea typeface="黑体" pitchFamily="2" charset="-122"/>
        </a:defRPr>
      </a:lvl2pPr>
      <a:lvl3pPr algn="ctr" rtl="0" eaLnBrk="0" fontAlgn="base" hangingPunct="0">
        <a:spcBef>
          <a:spcPct val="0"/>
        </a:spcBef>
        <a:spcAft>
          <a:spcPct val="0"/>
        </a:spcAft>
        <a:defRPr kumimoji="1" sz="2800" b="1">
          <a:solidFill>
            <a:srgbClr val="CC0000"/>
          </a:solidFill>
          <a:latin typeface="Times New Roman" pitchFamily="18" charset="0"/>
          <a:ea typeface="黑体" pitchFamily="2" charset="-122"/>
        </a:defRPr>
      </a:lvl3pPr>
      <a:lvl4pPr algn="ctr" rtl="0" eaLnBrk="0" fontAlgn="base" hangingPunct="0">
        <a:spcBef>
          <a:spcPct val="0"/>
        </a:spcBef>
        <a:spcAft>
          <a:spcPct val="0"/>
        </a:spcAft>
        <a:defRPr kumimoji="1" sz="2800" b="1">
          <a:solidFill>
            <a:srgbClr val="CC0000"/>
          </a:solidFill>
          <a:latin typeface="Times New Roman" pitchFamily="18" charset="0"/>
          <a:ea typeface="黑体" pitchFamily="2" charset="-122"/>
        </a:defRPr>
      </a:lvl4pPr>
      <a:lvl5pPr algn="ctr" rtl="0" eaLnBrk="0" fontAlgn="base" hangingPunct="0">
        <a:spcBef>
          <a:spcPct val="0"/>
        </a:spcBef>
        <a:spcAft>
          <a:spcPct val="0"/>
        </a:spcAft>
        <a:defRPr kumimoji="1" sz="2800" b="1">
          <a:solidFill>
            <a:srgbClr val="CC0000"/>
          </a:solidFill>
          <a:latin typeface="Times New Roman" pitchFamily="18" charset="0"/>
          <a:ea typeface="黑体" pitchFamily="2" charset="-122"/>
        </a:defRPr>
      </a:lvl5pPr>
      <a:lvl6pPr marL="457200" algn="ctr" rtl="0" fontAlgn="base">
        <a:spcBef>
          <a:spcPct val="0"/>
        </a:spcBef>
        <a:spcAft>
          <a:spcPct val="0"/>
        </a:spcAft>
        <a:defRPr kumimoji="1" sz="2800" b="1">
          <a:solidFill>
            <a:srgbClr val="CC0000"/>
          </a:solidFill>
          <a:latin typeface="Times New Roman" pitchFamily="18" charset="0"/>
          <a:ea typeface="黑体" pitchFamily="2" charset="-122"/>
        </a:defRPr>
      </a:lvl6pPr>
      <a:lvl7pPr marL="914400" algn="ctr" rtl="0" fontAlgn="base">
        <a:spcBef>
          <a:spcPct val="0"/>
        </a:spcBef>
        <a:spcAft>
          <a:spcPct val="0"/>
        </a:spcAft>
        <a:defRPr kumimoji="1" sz="2800" b="1">
          <a:solidFill>
            <a:srgbClr val="CC0000"/>
          </a:solidFill>
          <a:latin typeface="Times New Roman" pitchFamily="18" charset="0"/>
          <a:ea typeface="黑体" pitchFamily="2" charset="-122"/>
        </a:defRPr>
      </a:lvl7pPr>
      <a:lvl8pPr marL="1371600" algn="ctr" rtl="0" fontAlgn="base">
        <a:spcBef>
          <a:spcPct val="0"/>
        </a:spcBef>
        <a:spcAft>
          <a:spcPct val="0"/>
        </a:spcAft>
        <a:defRPr kumimoji="1" sz="2800" b="1">
          <a:solidFill>
            <a:srgbClr val="CC0000"/>
          </a:solidFill>
          <a:latin typeface="Times New Roman" pitchFamily="18" charset="0"/>
          <a:ea typeface="黑体" pitchFamily="2" charset="-122"/>
        </a:defRPr>
      </a:lvl8pPr>
      <a:lvl9pPr marL="1828800" algn="ctr" rtl="0" fontAlgn="base">
        <a:spcBef>
          <a:spcPct val="0"/>
        </a:spcBef>
        <a:spcAft>
          <a:spcPct val="0"/>
        </a:spcAft>
        <a:defRPr kumimoji="1" sz="2800" b="1">
          <a:solidFill>
            <a:srgbClr val="CC0000"/>
          </a:solidFill>
          <a:latin typeface="Times New Roman" pitchFamily="18" charset="0"/>
          <a:ea typeface="黑体" pitchFamily="2" charset="-122"/>
        </a:defRPr>
      </a:lvl9pPr>
    </p:titleStyle>
    <p:bodyStyle>
      <a:lvl1pPr marL="449263" indent="-449263" algn="l" rtl="0" eaLnBrk="0" fontAlgn="base" hangingPunct="0">
        <a:lnSpc>
          <a:spcPct val="150000"/>
        </a:lnSpc>
        <a:spcBef>
          <a:spcPct val="10000"/>
        </a:spcBef>
        <a:spcAft>
          <a:spcPct val="10000"/>
        </a:spcAft>
        <a:buClr>
          <a:srgbClr val="CC0000"/>
        </a:buClr>
        <a:buSzPct val="90000"/>
        <a:buFont typeface="Wingdings" pitchFamily="2" charset="2"/>
        <a:buChar char="u"/>
        <a:defRPr kumimoji="1" sz="2400">
          <a:solidFill>
            <a:schemeClr val="accent2"/>
          </a:solidFill>
          <a:latin typeface="+mn-lt"/>
          <a:ea typeface="+mn-ea"/>
          <a:cs typeface="+mn-cs"/>
        </a:defRPr>
      </a:lvl1pPr>
      <a:lvl2pPr marL="987425" indent="-358775" algn="l" rtl="0" eaLnBrk="0" fontAlgn="base" hangingPunct="0">
        <a:lnSpc>
          <a:spcPct val="150000"/>
        </a:lnSpc>
        <a:spcBef>
          <a:spcPct val="10000"/>
        </a:spcBef>
        <a:spcAft>
          <a:spcPct val="10000"/>
        </a:spcAft>
        <a:buClr>
          <a:srgbClr val="CC0000"/>
        </a:buClr>
        <a:buSzPct val="90000"/>
        <a:buFont typeface="Wingdings" pitchFamily="2" charset="2"/>
        <a:buChar char="Ø"/>
        <a:defRPr kumimoji="1" sz="2200" b="1">
          <a:solidFill>
            <a:schemeClr val="tx1"/>
          </a:solidFill>
          <a:latin typeface="+mn-lt"/>
          <a:ea typeface="华文细黑" pitchFamily="2" charset="-122"/>
        </a:defRPr>
      </a:lvl2pPr>
      <a:lvl3pPr marL="1524000" indent="-357188" algn="l" rtl="0" eaLnBrk="0" fontAlgn="base" hangingPunct="0">
        <a:lnSpc>
          <a:spcPct val="150000"/>
        </a:lnSpc>
        <a:spcBef>
          <a:spcPct val="10000"/>
        </a:spcBef>
        <a:spcAft>
          <a:spcPct val="10000"/>
        </a:spcAft>
        <a:buFont typeface="Wingdings" panose="05000000000000000000" pitchFamily="2" charset="2"/>
        <a:buChar char="¯"/>
        <a:defRPr kumimoji="1" sz="2000" b="1">
          <a:solidFill>
            <a:schemeClr val="accent2"/>
          </a:solidFill>
          <a:latin typeface="+mn-lt"/>
          <a:ea typeface="华文细黑" pitchFamily="2" charset="-122"/>
        </a:defRPr>
      </a:lvl3pPr>
      <a:lvl4pPr marL="2062163" indent="-358775" algn="l" rtl="0" eaLnBrk="0" fontAlgn="base" hangingPunct="0">
        <a:lnSpc>
          <a:spcPct val="150000"/>
        </a:lnSpc>
        <a:spcBef>
          <a:spcPct val="10000"/>
        </a:spcBef>
        <a:spcAft>
          <a:spcPct val="10000"/>
        </a:spcAft>
        <a:buClr>
          <a:srgbClr val="CC0000"/>
        </a:buClr>
        <a:buFont typeface="Wingdings" panose="05000000000000000000" pitchFamily="2" charset="2"/>
        <a:buChar char="ü"/>
        <a:defRPr kumimoji="1" sz="2000" b="1">
          <a:solidFill>
            <a:srgbClr val="CC0000"/>
          </a:solidFill>
          <a:latin typeface="+mn-lt"/>
          <a:ea typeface="楷体_GB2312" pitchFamily="49" charset="-122"/>
        </a:defRPr>
      </a:lvl4pPr>
      <a:lvl5pPr marL="2598738" indent="-357188" algn="l" rtl="0" eaLnBrk="0" fontAlgn="base" hangingPunct="0">
        <a:lnSpc>
          <a:spcPct val="150000"/>
        </a:lnSpc>
        <a:spcBef>
          <a:spcPct val="10000"/>
        </a:spcBef>
        <a:spcAft>
          <a:spcPct val="10000"/>
        </a:spcAft>
        <a:buClr>
          <a:srgbClr val="FF3300"/>
        </a:buClr>
        <a:buFont typeface="Wingdings" panose="05000000000000000000" pitchFamily="2" charset="2"/>
        <a:buChar char="Y"/>
        <a:defRPr kumimoji="1" sz="2000" b="1">
          <a:solidFill>
            <a:schemeClr val="accent2"/>
          </a:solidFill>
          <a:latin typeface="+mn-lt"/>
          <a:ea typeface="宋体" pitchFamily="2" charset="-122"/>
        </a:defRPr>
      </a:lvl5pPr>
      <a:lvl6pPr marL="3055938" indent="-357188" algn="l" rtl="0" fontAlgn="base">
        <a:lnSpc>
          <a:spcPct val="150000"/>
        </a:lnSpc>
        <a:spcBef>
          <a:spcPct val="10000"/>
        </a:spcBef>
        <a:spcAft>
          <a:spcPct val="10000"/>
        </a:spcAft>
        <a:buClr>
          <a:srgbClr val="FF3300"/>
        </a:buClr>
        <a:buFont typeface="Wingdings" pitchFamily="2" charset="2"/>
        <a:buChar char="Y"/>
        <a:defRPr kumimoji="1" b="1">
          <a:solidFill>
            <a:schemeClr val="accent2"/>
          </a:solidFill>
          <a:latin typeface="+mn-lt"/>
          <a:ea typeface="宋体" pitchFamily="2" charset="-122"/>
        </a:defRPr>
      </a:lvl6pPr>
      <a:lvl7pPr marL="3513138" indent="-357188" algn="l" rtl="0" fontAlgn="base">
        <a:lnSpc>
          <a:spcPct val="150000"/>
        </a:lnSpc>
        <a:spcBef>
          <a:spcPct val="10000"/>
        </a:spcBef>
        <a:spcAft>
          <a:spcPct val="10000"/>
        </a:spcAft>
        <a:buClr>
          <a:srgbClr val="FF3300"/>
        </a:buClr>
        <a:buFont typeface="Wingdings" pitchFamily="2" charset="2"/>
        <a:buChar char="Y"/>
        <a:defRPr kumimoji="1" b="1">
          <a:solidFill>
            <a:schemeClr val="accent2"/>
          </a:solidFill>
          <a:latin typeface="+mn-lt"/>
          <a:ea typeface="宋体" pitchFamily="2" charset="-122"/>
        </a:defRPr>
      </a:lvl7pPr>
      <a:lvl8pPr marL="3970338" indent="-357188" algn="l" rtl="0" fontAlgn="base">
        <a:lnSpc>
          <a:spcPct val="150000"/>
        </a:lnSpc>
        <a:spcBef>
          <a:spcPct val="10000"/>
        </a:spcBef>
        <a:spcAft>
          <a:spcPct val="10000"/>
        </a:spcAft>
        <a:buClr>
          <a:srgbClr val="FF3300"/>
        </a:buClr>
        <a:buFont typeface="Wingdings" pitchFamily="2" charset="2"/>
        <a:buChar char="Y"/>
        <a:defRPr kumimoji="1" b="1">
          <a:solidFill>
            <a:schemeClr val="accent2"/>
          </a:solidFill>
          <a:latin typeface="+mn-lt"/>
          <a:ea typeface="宋体" pitchFamily="2" charset="-122"/>
        </a:defRPr>
      </a:lvl8pPr>
      <a:lvl9pPr marL="4427538" indent="-357188" algn="l" rtl="0" fontAlgn="base">
        <a:lnSpc>
          <a:spcPct val="150000"/>
        </a:lnSpc>
        <a:spcBef>
          <a:spcPct val="10000"/>
        </a:spcBef>
        <a:spcAft>
          <a:spcPct val="10000"/>
        </a:spcAft>
        <a:buClr>
          <a:srgbClr val="FF3300"/>
        </a:buClr>
        <a:buFont typeface="Wingdings" pitchFamily="2" charset="2"/>
        <a:buChar char="Y"/>
        <a:defRPr kumimoji="1" b="1">
          <a:solidFill>
            <a:schemeClr val="accent2"/>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黑体" pitchFamily="2" charset="-122"/>
              </a:defRPr>
            </a:lvl1pPr>
          </a:lstStyle>
          <a:p>
            <a:pPr>
              <a:defRPr/>
            </a:pPr>
            <a:fld id="{D75D0CCC-C583-466C-A150-C06032EC7BC2}" type="datetimeFigureOut">
              <a:rPr lang="zh-CN" altLang="en-US"/>
              <a:pPr>
                <a:defRPr/>
              </a:pPr>
              <a:t>2018/5/7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黑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黑体" panose="02010609060101010101" pitchFamily="49" charset="-122"/>
              </a:defRPr>
            </a:lvl1pPr>
          </a:lstStyle>
          <a:p>
            <a:pPr>
              <a:defRPr/>
            </a:pPr>
            <a:fld id="{B4625F8C-E26A-404E-9F94-3A2BA78032F4}" type="slidenum">
              <a:rPr lang="zh-CN" altLang="en-US"/>
              <a:pPr>
                <a:defRPr/>
              </a:pPr>
              <a:t>‹#›</a:t>
            </a:fld>
            <a:endParaRPr lang="zh-CN" altLang="en-US"/>
          </a:p>
        </p:txBody>
      </p:sp>
      <p:pic>
        <p:nvPicPr>
          <p:cNvPr id="2055"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50" y="0"/>
            <a:ext cx="9131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28" r:id="rId1"/>
    <p:sldLayoutId id="2147484229"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package" Target="../embeddings/Microsoft_Visio___1.vsdx"/></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AC4FB81-481C-49B5-A5A3-F5942CD71D05}" type="slidenum">
              <a:rPr lang="en-US" altLang="zh-CN" sz="1400" smtClean="0">
                <a:solidFill>
                  <a:srgbClr val="CC0000"/>
                </a:solidFill>
                <a:latin typeface="Lucida Console" panose="020B0609040504020204" pitchFamily="49" charset="0"/>
                <a:ea typeface="Arial Unicode MS" panose="020B0604020202020204" pitchFamily="34" charset="-122"/>
                <a:cs typeface="Arial Unicode MS" panose="020B0604020202020204" pitchFamily="34" charset="-122"/>
              </a:rPr>
              <a:pPr>
                <a:spcBef>
                  <a:spcPct val="0"/>
                </a:spcBef>
                <a:buFontTx/>
                <a:buNone/>
              </a:pPr>
              <a:t>1</a:t>
            </a:fld>
            <a:endParaRPr lang="en-US" altLang="zh-CN" sz="1400" smtClean="0">
              <a:solidFill>
                <a:srgbClr val="CC0000"/>
              </a:solidFill>
              <a:latin typeface="Lucida Console" panose="020B0609040504020204" pitchFamily="49" charset="0"/>
              <a:ea typeface="Arial Unicode MS" panose="020B0604020202020204" pitchFamily="34" charset="-122"/>
              <a:cs typeface="Arial Unicode MS" panose="020B0604020202020204" pitchFamily="34" charset="-122"/>
            </a:endParaRPr>
          </a:p>
        </p:txBody>
      </p:sp>
      <p:sp>
        <p:nvSpPr>
          <p:cNvPr id="5" name="Rectangle 10"/>
          <p:cNvSpPr>
            <a:spLocks noChangeArrowheads="1"/>
          </p:cNvSpPr>
          <p:nvPr/>
        </p:nvSpPr>
        <p:spPr bwMode="white">
          <a:xfrm>
            <a:off x="395288" y="1268413"/>
            <a:ext cx="7488237" cy="1441450"/>
          </a:xfrm>
          <a:prstGeom prst="rect">
            <a:avLst/>
          </a:prstGeom>
          <a:noFill/>
          <a:ln w="9525" algn="ctr">
            <a:noFill/>
            <a:miter lim="800000"/>
            <a:headEnd/>
            <a:tailEnd/>
          </a:ln>
          <a:effectLst>
            <a:outerShdw dist="25400" dir="5400000" algn="ctr" rotWithShape="0">
              <a:srgbClr val="000000">
                <a:alpha val="50000"/>
              </a:srgbClr>
            </a:outerShdw>
          </a:effectLst>
        </p:spPr>
        <p:txBody>
          <a:bodyPr anchor="ctr"/>
          <a:lstStyle/>
          <a:p>
            <a:pPr algn="ctr">
              <a:buFont typeface="Wingdings" pitchFamily="2" charset="2"/>
              <a:buNone/>
              <a:defRPr/>
            </a:pPr>
            <a:r>
              <a:rPr kumimoji="0" lang="zh-CN" altLang="en-US" sz="4800" dirty="0">
                <a:latin typeface="Verdana" pitchFamily="34" charset="0"/>
                <a:ea typeface="黑体" pitchFamily="2" charset="-122"/>
              </a:rPr>
              <a:t>基于</a:t>
            </a:r>
            <a:r>
              <a:rPr kumimoji="0" lang="en-US" altLang="zh-CN" sz="4800" dirty="0">
                <a:latin typeface="Verdana" pitchFamily="34" charset="0"/>
                <a:ea typeface="黑体" pitchFamily="2" charset="-122"/>
              </a:rPr>
              <a:t>GIS</a:t>
            </a:r>
            <a:r>
              <a:rPr kumimoji="0" lang="zh-CN" altLang="en-US" sz="4800" dirty="0" smtClean="0">
                <a:latin typeface="Verdana" pitchFamily="34" charset="0"/>
                <a:ea typeface="黑体" pitchFamily="2" charset="-122"/>
              </a:rPr>
              <a:t>的</a:t>
            </a:r>
            <a:r>
              <a:rPr kumimoji="0" lang="en-US" altLang="zh-CN" sz="4800" dirty="0" err="1" smtClean="0">
                <a:latin typeface="Verdana" pitchFamily="34" charset="0"/>
                <a:ea typeface="黑体" pitchFamily="2" charset="-122"/>
              </a:rPr>
              <a:t>LoRawan</a:t>
            </a:r>
            <a:r>
              <a:rPr kumimoji="0" lang="zh-CN" altLang="en-US" sz="4800" dirty="0">
                <a:latin typeface="Verdana" pitchFamily="34" charset="0"/>
                <a:ea typeface="黑体" pitchFamily="2" charset="-122"/>
              </a:rPr>
              <a:t>物联网信号</a:t>
            </a:r>
            <a:r>
              <a:rPr kumimoji="0" lang="zh-CN" altLang="en-US" sz="4800" dirty="0" smtClean="0">
                <a:latin typeface="Verdana" pitchFamily="34" charset="0"/>
                <a:ea typeface="黑体" pitchFamily="2" charset="-122"/>
              </a:rPr>
              <a:t>分析</a:t>
            </a:r>
            <a:endParaRPr kumimoji="0" lang="zh-CN" altLang="en-US" sz="4800" dirty="0">
              <a:latin typeface="Verdana" pitchFamily="34" charset="0"/>
              <a:ea typeface="黑体" pitchFamily="2" charset="-122"/>
            </a:endParaRPr>
          </a:p>
        </p:txBody>
      </p:sp>
      <p:sp>
        <p:nvSpPr>
          <p:cNvPr id="588810" name="Rectangle 10"/>
          <p:cNvSpPr>
            <a:spLocks noChangeArrowheads="1"/>
          </p:cNvSpPr>
          <p:nvPr/>
        </p:nvSpPr>
        <p:spPr bwMode="auto">
          <a:xfrm>
            <a:off x="1479550" y="4265613"/>
            <a:ext cx="7200900" cy="1938337"/>
          </a:xfrm>
          <a:prstGeom prst="rect">
            <a:avLst/>
          </a:prstGeom>
          <a:noFill/>
          <a:ln w="9525">
            <a:noFill/>
            <a:miter lim="800000"/>
            <a:headEnd/>
            <a:tailEnd/>
          </a:ln>
          <a:effectLst>
            <a:prstShdw prst="shdw13" dist="53882" dir="13500000">
              <a:schemeClr val="tx1">
                <a:alpha val="50000"/>
              </a:schemeClr>
            </a:prstShdw>
          </a:effectLst>
        </p:spPr>
        <p:txBody>
          <a:bodyPr>
            <a:spAutoFit/>
          </a:bodyPr>
          <a:lstStyle/>
          <a:p>
            <a:pPr lvl="3" eaLnBrk="1" hangingPunct="1">
              <a:lnSpc>
                <a:spcPct val="125000"/>
              </a:lnSpc>
              <a:defRPr/>
            </a:pPr>
            <a:r>
              <a:rPr kumimoji="0" lang="zh-CN" altLang="en-US" sz="3200" b="1" dirty="0">
                <a:effectLst>
                  <a:outerShdw blurRad="38100" dist="38100" dir="2700000" algn="tl">
                    <a:srgbClr val="C0C0C0"/>
                  </a:outerShdw>
                </a:effectLst>
                <a:latin typeface="黑体" pitchFamily="2" charset="-122"/>
                <a:ea typeface="黑体" pitchFamily="2" charset="-122"/>
              </a:rPr>
              <a:t>导  师： </a:t>
            </a:r>
            <a:r>
              <a:rPr kumimoji="0" lang="zh-CN" altLang="en-US" sz="3200" b="1" dirty="0" smtClean="0">
                <a:effectLst>
                  <a:outerShdw blurRad="38100" dist="38100" dir="2700000" algn="tl">
                    <a:srgbClr val="C0C0C0"/>
                  </a:outerShdw>
                </a:effectLst>
                <a:latin typeface="黑体" pitchFamily="2" charset="-122"/>
                <a:ea typeface="黑体" pitchFamily="2" charset="-122"/>
              </a:rPr>
              <a:t>邓勇</a:t>
            </a:r>
            <a:r>
              <a:rPr kumimoji="0" lang="en-US" altLang="zh-CN" sz="3200" b="1" dirty="0" smtClean="0">
                <a:effectLst>
                  <a:outerShdw blurRad="38100" dist="38100" dir="2700000" algn="tl">
                    <a:srgbClr val="C0C0C0"/>
                  </a:outerShdw>
                </a:effectLst>
                <a:latin typeface="黑体" pitchFamily="2" charset="-122"/>
                <a:ea typeface="黑体" pitchFamily="2" charset="-122"/>
              </a:rPr>
              <a:t>		</a:t>
            </a:r>
            <a:endParaRPr kumimoji="0" lang="en-US" altLang="zh-CN" sz="3200" b="1" dirty="0">
              <a:effectLst>
                <a:outerShdw blurRad="38100" dist="38100" dir="2700000" algn="tl">
                  <a:srgbClr val="C0C0C0"/>
                </a:outerShdw>
              </a:effectLst>
              <a:latin typeface="黑体" pitchFamily="2" charset="-122"/>
              <a:ea typeface="黑体" pitchFamily="2" charset="-122"/>
            </a:endParaRPr>
          </a:p>
          <a:p>
            <a:pPr lvl="3" eaLnBrk="1" hangingPunct="1">
              <a:lnSpc>
                <a:spcPct val="125000"/>
              </a:lnSpc>
              <a:defRPr/>
            </a:pPr>
            <a:r>
              <a:rPr kumimoji="0" lang="zh-CN" altLang="en-US" sz="3200" b="1" dirty="0">
                <a:effectLst>
                  <a:outerShdw blurRad="38100" dist="38100" dir="2700000" algn="tl">
                    <a:srgbClr val="C0C0C0"/>
                  </a:outerShdw>
                </a:effectLst>
                <a:latin typeface="黑体" pitchFamily="2" charset="-122"/>
                <a:ea typeface="黑体" pitchFamily="2" charset="-122"/>
              </a:rPr>
              <a:t>研究生： 茅树申</a:t>
            </a:r>
            <a:endParaRPr kumimoji="0" lang="en-US" altLang="zh-CN" sz="3200" b="1" dirty="0">
              <a:effectLst>
                <a:outerShdw blurRad="38100" dist="38100" dir="2700000" algn="tl">
                  <a:srgbClr val="C0C0C0"/>
                </a:outerShdw>
              </a:effectLst>
              <a:latin typeface="黑体" pitchFamily="2" charset="-122"/>
              <a:ea typeface="黑体" pitchFamily="2" charset="-122"/>
            </a:endParaRPr>
          </a:p>
          <a:p>
            <a:pPr lvl="3" eaLnBrk="1" hangingPunct="1">
              <a:lnSpc>
                <a:spcPct val="125000"/>
              </a:lnSpc>
              <a:defRPr/>
            </a:pPr>
            <a:r>
              <a:rPr kumimoji="0" lang="zh-CN" altLang="en-US" sz="3200" b="1" dirty="0">
                <a:effectLst>
                  <a:outerShdw blurRad="38100" dist="38100" dir="2700000" algn="tl">
                    <a:srgbClr val="C0C0C0"/>
                  </a:outerShdw>
                </a:effectLst>
                <a:latin typeface="黑体" pitchFamily="2" charset="-122"/>
                <a:ea typeface="黑体" pitchFamily="2" charset="-122"/>
              </a:rPr>
              <a:t>专  业</a:t>
            </a:r>
            <a:r>
              <a:rPr kumimoji="0" lang="zh-CN" altLang="en-US" sz="3200" b="1" dirty="0" smtClean="0">
                <a:effectLst>
                  <a:outerShdw blurRad="38100" dist="38100" dir="2700000" algn="tl">
                    <a:srgbClr val="C0C0C0"/>
                  </a:outerShdw>
                </a:effectLst>
                <a:latin typeface="黑体" pitchFamily="2" charset="-122"/>
                <a:ea typeface="黑体" pitchFamily="2" charset="-122"/>
              </a:rPr>
              <a:t>： 仪器仪表工程</a:t>
            </a:r>
            <a:endParaRPr kumimoji="0" lang="zh-CN" altLang="en-US" sz="3200" b="1" dirty="0">
              <a:effectLst>
                <a:outerShdw blurRad="38100" dist="38100" dir="2700000" algn="tl">
                  <a:srgbClr val="C0C0C0"/>
                </a:outerShdw>
              </a:effectLst>
              <a:ea typeface="黑体" pitchFamily="2" charset="-122"/>
            </a:endParaRPr>
          </a:p>
        </p:txBody>
      </p:sp>
      <p:sp>
        <p:nvSpPr>
          <p:cNvPr id="7173" name="Rectangle 34"/>
          <p:cNvSpPr>
            <a:spLocks noChangeArrowheads="1"/>
          </p:cNvSpPr>
          <p:nvPr/>
        </p:nvSpPr>
        <p:spPr bwMode="auto">
          <a:xfrm>
            <a:off x="2703513" y="214313"/>
            <a:ext cx="5976937" cy="649287"/>
          </a:xfrm>
          <a:prstGeom prst="rect">
            <a:avLst/>
          </a:prstGeom>
          <a:noFill/>
          <a:ln>
            <a:noFill/>
          </a:ln>
          <a:effectLst>
            <a:outerShdw dist="17961" dir="2700000" algn="ctr" rotWithShape="0">
              <a:schemeClr val="fo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400" b="1">
                <a:latin typeface="微软雅黑" panose="020B0503020204020204" pitchFamily="34" charset="-122"/>
                <a:ea typeface="微软雅黑" panose="020B0503020204020204" pitchFamily="34" charset="-122"/>
              </a:rPr>
              <a:t>2018</a:t>
            </a:r>
            <a:r>
              <a:rPr lang="zh-CN" altLang="en-US" sz="2400" b="1">
                <a:latin typeface="微软雅黑" panose="020B0503020204020204" pitchFamily="34" charset="-122"/>
                <a:ea typeface="微软雅黑" panose="020B0503020204020204" pitchFamily="34" charset="-122"/>
              </a:rPr>
              <a:t>届硕士毕业论文答辩</a:t>
            </a:r>
          </a:p>
        </p:txBody>
      </p:sp>
    </p:spTree>
  </p:cSld>
  <p:clrMapOvr>
    <a:masterClrMapping/>
  </p:clrMapOvr>
  <p:transition advTm="6817">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7C4A62-0CE9-43C4-B77D-FAAFB4D812AB}" type="slidenum">
              <a:rPr lang="en-US" altLang="zh-CN" sz="1400" smtClean="0">
                <a:solidFill>
                  <a:srgbClr val="CC0000"/>
                </a:solidFill>
                <a:latin typeface="Lucida Console" panose="020B0609040504020204" pitchFamily="49" charset="0"/>
                <a:ea typeface="Arial Unicode MS" panose="020B0604020202020204" pitchFamily="34" charset="-122"/>
              </a:rPr>
              <a:pPr/>
              <a:t>10</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25" name="Rectangle 4"/>
          <p:cNvSpPr>
            <a:spLocks noChangeArrowheads="1"/>
          </p:cNvSpPr>
          <p:nvPr/>
        </p:nvSpPr>
        <p:spPr bwMode="auto">
          <a:xfrm>
            <a:off x="357188" y="1071563"/>
            <a:ext cx="2786062" cy="431800"/>
          </a:xfrm>
          <a:prstGeom prst="rect">
            <a:avLst/>
          </a:prstGeom>
          <a:gradFill rotWithShape="1">
            <a:gsLst>
              <a:gs pos="0">
                <a:schemeClr val="accent5">
                  <a:lumMod val="60000"/>
                  <a:lumOff val="40000"/>
                </a:schemeClr>
              </a:gs>
              <a:gs pos="100000">
                <a:schemeClr val="bg1"/>
              </a:gs>
            </a:gsLst>
            <a:lin ang="5400000" scaled="1"/>
          </a:gradFill>
          <a:ln w="9525">
            <a:noFill/>
            <a:miter lim="800000"/>
            <a:headEnd/>
            <a:tailEnd/>
          </a:ln>
          <a:effectLst>
            <a:outerShdw dist="71842" dir="2700000" algn="ctr" rotWithShape="0">
              <a:srgbClr val="FFCC66"/>
            </a:outerShdw>
          </a:effectLst>
        </p:spPr>
        <p:txBody>
          <a:bodyPr anchor="ctr"/>
          <a:lstStyle/>
          <a:p>
            <a:pPr eaLnBrk="1" hangingPunct="1">
              <a:buClr>
                <a:srgbClr val="0066FF"/>
              </a:buClr>
              <a:buFont typeface="Wingdings" pitchFamily="2" charset="2"/>
              <a:buChar char="p"/>
              <a:defRPr/>
            </a:pPr>
            <a:r>
              <a:rPr lang="zh-CN" altLang="en-US" b="1" dirty="0">
                <a:ea typeface="黑体" pitchFamily="2" charset="-122"/>
              </a:rPr>
              <a:t> </a:t>
            </a:r>
            <a:r>
              <a:rPr lang="zh-CN" altLang="en-US" b="1" dirty="0" smtClean="0">
                <a:ea typeface="黑体" pitchFamily="2" charset="-122"/>
              </a:rPr>
              <a:t>研究内容</a:t>
            </a:r>
            <a:endParaRPr lang="zh-CN" altLang="en-US" b="1" dirty="0">
              <a:ea typeface="黑体" pitchFamily="2" charset="-122"/>
            </a:endParaRPr>
          </a:p>
        </p:txBody>
      </p:sp>
      <p:sp>
        <p:nvSpPr>
          <p:cNvPr id="27" name="标题 1"/>
          <p:cNvSpPr txBox="1">
            <a:spLocks/>
          </p:cNvSpPr>
          <p:nvPr/>
        </p:nvSpPr>
        <p:spPr bwMode="auto">
          <a:xfrm>
            <a:off x="1619250" y="188913"/>
            <a:ext cx="5976938"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defRPr/>
            </a:pPr>
            <a:r>
              <a:rPr kumimoji="0" lang="zh-CN" altLang="en-US" sz="2800" b="1" kern="0" dirty="0">
                <a:solidFill>
                  <a:srgbClr val="CC0000"/>
                </a:solidFill>
                <a:effectLst>
                  <a:outerShdw blurRad="38100" dist="38100" dir="2700000" algn="tl">
                    <a:srgbClr val="C0C0C0"/>
                  </a:outerShdw>
                </a:effectLst>
                <a:latin typeface="黑体" pitchFamily="2" charset="-122"/>
                <a:ea typeface="+mj-ea"/>
                <a:cs typeface="+mj-cs"/>
              </a:rPr>
              <a:t>一、绪论</a:t>
            </a:r>
            <a:endParaRPr lang="zh-CN" altLang="en-US" sz="2800" b="1" kern="0" dirty="0">
              <a:solidFill>
                <a:srgbClr val="CC0000"/>
              </a:solidFill>
              <a:latin typeface="+mj-lt"/>
              <a:ea typeface="+mj-ea"/>
              <a:cs typeface="+mj-cs"/>
            </a:endParaRPr>
          </a:p>
        </p:txBody>
      </p:sp>
      <p:sp>
        <p:nvSpPr>
          <p:cNvPr id="2" name="圆角矩形 1"/>
          <p:cNvSpPr/>
          <p:nvPr/>
        </p:nvSpPr>
        <p:spPr bwMode="auto">
          <a:xfrm>
            <a:off x="331685" y="1757851"/>
            <a:ext cx="8532440" cy="4392488"/>
          </a:xfrm>
          <a:prstGeom prst="roundRect">
            <a:avLst/>
          </a:prstGeom>
          <a:solidFill>
            <a:schemeClr val="bg1"/>
          </a:solidFill>
          <a:ln w="28575" cap="flat" cmpd="sng" algn="ctr">
            <a:solidFill>
              <a:schemeClr val="accent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457200" algn="just"/>
            <a:r>
              <a:rPr lang="zh-CN" altLang="en-US" b="1" dirty="0" smtClean="0"/>
              <a:t>框图</a:t>
            </a:r>
            <a:endParaRPr lang="zh-CN" altLang="zh-CN" b="1" dirty="0"/>
          </a:p>
        </p:txBody>
      </p:sp>
    </p:spTree>
    <p:custDataLst>
      <p:tags r:id="rId1"/>
    </p:custDataLst>
    <p:extLst>
      <p:ext uri="{BB962C8B-B14F-4D97-AF65-F5344CB8AC3E}">
        <p14:creationId xmlns:p14="http://schemas.microsoft.com/office/powerpoint/2010/main" val="3539748716"/>
      </p:ext>
    </p:extLst>
  </p:cSld>
  <p:clrMapOvr>
    <a:masterClrMapping/>
  </p:clrMapOvr>
  <p:transition advTm="21777">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a:off x="0" y="908050"/>
            <a:ext cx="2339975" cy="5949950"/>
          </a:xfrm>
          <a:prstGeom prst="flowChartDelay">
            <a:avLst/>
          </a:prstGeom>
          <a:gradFill rotWithShape="1">
            <a:gsLst>
              <a:gs pos="0">
                <a:srgbClr val="E1FFFF"/>
              </a:gs>
              <a:gs pos="100000">
                <a:schemeClr val="bg1">
                  <a:alpha val="15999"/>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CD8EBE1-956C-468C-A486-E0AEC9D62EFD}" type="slidenum">
              <a:rPr lang="en-US" altLang="zh-CN" sz="1400" smtClean="0">
                <a:solidFill>
                  <a:srgbClr val="CC0000"/>
                </a:solidFill>
                <a:latin typeface="Lucida Console" panose="020B0609040504020204" pitchFamily="49" charset="0"/>
                <a:ea typeface="Arial Unicode MS" panose="020B0604020202020204" pitchFamily="34" charset="-122"/>
              </a:rPr>
              <a:pPr/>
              <a:t>11</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48" name="Text Box 148"/>
          <p:cNvSpPr txBox="1">
            <a:spLocks noChangeArrowheads="1"/>
          </p:cNvSpPr>
          <p:nvPr/>
        </p:nvSpPr>
        <p:spPr bwMode="auto">
          <a:xfrm>
            <a:off x="354013" y="2659063"/>
            <a:ext cx="800100" cy="2736850"/>
          </a:xfrm>
          <a:prstGeom prst="rect">
            <a:avLst/>
          </a:prstGeom>
          <a:noFill/>
          <a:ln w="9525">
            <a:noFill/>
            <a:miter lim="800000"/>
            <a:headEnd/>
            <a:tailEnd/>
          </a:ln>
        </p:spPr>
        <p:txBody>
          <a:bodyPr vert="eaVert">
            <a:spAutoFit/>
          </a:bodyPr>
          <a:lstStyle/>
          <a:p>
            <a:pPr eaLnBrk="1" hangingPunct="1">
              <a:spcBef>
                <a:spcPct val="50000"/>
              </a:spcBef>
              <a:defRPr/>
            </a:pPr>
            <a:r>
              <a:rPr lang="zh-CN" altLang="en-US" sz="4000" b="1" dirty="0">
                <a:solidFill>
                  <a:srgbClr val="006600"/>
                </a:solidFill>
                <a:effectLst>
                  <a:outerShdw blurRad="38100" dist="38100" dir="2700000" algn="tl">
                    <a:srgbClr val="000000">
                      <a:alpha val="43137"/>
                    </a:srgbClr>
                  </a:outerShdw>
                </a:effectLst>
                <a:ea typeface="黑体" pitchFamily="2" charset="-122"/>
              </a:rPr>
              <a:t>汇 报 提 纲</a:t>
            </a:r>
          </a:p>
        </p:txBody>
      </p:sp>
      <p:sp>
        <p:nvSpPr>
          <p:cNvPr id="36" name="标题 1"/>
          <p:cNvSpPr txBox="1">
            <a:spLocks/>
          </p:cNvSpPr>
          <p:nvPr/>
        </p:nvSpPr>
        <p:spPr bwMode="auto">
          <a:xfrm>
            <a:off x="1169988" y="188913"/>
            <a:ext cx="6786562"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buFont typeface="Wingdings" pitchFamily="2" charset="2"/>
              <a:buNone/>
              <a:defRPr/>
            </a:pPr>
            <a:r>
              <a:rPr kumimoji="0" lang="zh-CN" altLang="en-US" sz="2200" dirty="0">
                <a:latin typeface="Verdana" pitchFamily="34" charset="0"/>
                <a:ea typeface="黑体" pitchFamily="2" charset="-122"/>
              </a:rPr>
              <a:t>基于</a:t>
            </a:r>
            <a:r>
              <a:rPr kumimoji="0" lang="en-US" altLang="zh-CN" sz="2200" dirty="0">
                <a:latin typeface="Verdana" pitchFamily="34" charset="0"/>
                <a:ea typeface="黑体" pitchFamily="2" charset="-122"/>
              </a:rPr>
              <a:t>GIS</a:t>
            </a:r>
            <a:r>
              <a:rPr kumimoji="0" lang="zh-CN" altLang="en-US" sz="2200" dirty="0">
                <a:latin typeface="Verdana" pitchFamily="34" charset="0"/>
                <a:ea typeface="黑体" pitchFamily="2" charset="-122"/>
              </a:rPr>
              <a:t>的</a:t>
            </a:r>
            <a:r>
              <a:rPr kumimoji="0" lang="en-US" altLang="zh-CN" sz="2200" dirty="0" err="1">
                <a:latin typeface="Verdana" pitchFamily="34" charset="0"/>
                <a:ea typeface="黑体" pitchFamily="2" charset="-122"/>
              </a:rPr>
              <a:t>LoRawan</a:t>
            </a:r>
            <a:r>
              <a:rPr kumimoji="0" lang="zh-CN" altLang="en-US" sz="2200" dirty="0">
                <a:latin typeface="Verdana" pitchFamily="34" charset="0"/>
                <a:ea typeface="黑体" pitchFamily="2" charset="-122"/>
              </a:rPr>
              <a:t>物联网信号分析</a:t>
            </a:r>
          </a:p>
        </p:txBody>
      </p:sp>
      <p:grpSp>
        <p:nvGrpSpPr>
          <p:cNvPr id="8198" name="组合 6"/>
          <p:cNvGrpSpPr>
            <a:grpSpLocks/>
          </p:cNvGrpSpPr>
          <p:nvPr/>
        </p:nvGrpSpPr>
        <p:grpSpPr bwMode="auto">
          <a:xfrm>
            <a:off x="1260475" y="1392238"/>
            <a:ext cx="7334250" cy="623887"/>
            <a:chOff x="1835150" y="1392238"/>
            <a:chExt cx="6661150" cy="623888"/>
          </a:xfrm>
        </p:grpSpPr>
        <p:sp>
          <p:nvSpPr>
            <p:cNvPr id="8235" name="AutoShape 14"/>
            <p:cNvSpPr>
              <a:spLocks noChangeArrowheads="1"/>
            </p:cNvSpPr>
            <p:nvPr/>
          </p:nvSpPr>
          <p:spPr bwMode="gray">
            <a:xfrm rot="2700000">
              <a:off x="1835151" y="1833563"/>
              <a:ext cx="182562" cy="182563"/>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6" name="AutoShape 15"/>
            <p:cNvSpPr>
              <a:spLocks noChangeArrowheads="1"/>
            </p:cNvSpPr>
            <p:nvPr/>
          </p:nvSpPr>
          <p:spPr bwMode="gray">
            <a:xfrm rot="18900000" flipH="1">
              <a:off x="1835151" y="1833563"/>
              <a:ext cx="182562" cy="182563"/>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cxnSp>
          <p:nvCxnSpPr>
            <p:cNvPr id="8237" name="直接连接符 42"/>
            <p:cNvCxnSpPr>
              <a:cxnSpLocks noChangeShapeType="1"/>
            </p:cNvCxnSpPr>
            <p:nvPr/>
          </p:nvCxnSpPr>
          <p:spPr bwMode="auto">
            <a:xfrm>
              <a:off x="2051050" y="19248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0" name="Text Box 16"/>
            <p:cNvSpPr txBox="1">
              <a:spLocks noChangeArrowheads="1"/>
            </p:cNvSpPr>
            <p:nvPr/>
          </p:nvSpPr>
          <p:spPr bwMode="auto">
            <a:xfrm>
              <a:off x="2080257" y="1392238"/>
              <a:ext cx="1064545" cy="523221"/>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1.</a:t>
              </a:r>
              <a:r>
                <a:rPr lang="zh-CN" altLang="en-US" sz="2800" dirty="0">
                  <a:solidFill>
                    <a:srgbClr val="000000"/>
                  </a:solidFill>
                  <a:latin typeface="+mn-lt"/>
                  <a:ea typeface="黑体" pitchFamily="2" charset="-122"/>
                </a:rPr>
                <a:t>绪论</a:t>
              </a:r>
              <a:endParaRPr lang="en-US" altLang="zh-CN" sz="2800" dirty="0">
                <a:solidFill>
                  <a:srgbClr val="000000"/>
                </a:solidFill>
                <a:latin typeface="+mn-lt"/>
                <a:ea typeface="黑体" pitchFamily="2" charset="-122"/>
              </a:endParaRPr>
            </a:p>
          </p:txBody>
        </p:sp>
      </p:grpSp>
      <p:grpSp>
        <p:nvGrpSpPr>
          <p:cNvPr id="8199" name="组合 5"/>
          <p:cNvGrpSpPr>
            <a:grpSpLocks/>
          </p:cNvGrpSpPr>
          <p:nvPr/>
        </p:nvGrpSpPr>
        <p:grpSpPr bwMode="auto">
          <a:xfrm>
            <a:off x="1260475" y="2141538"/>
            <a:ext cx="7334250" cy="623887"/>
            <a:chOff x="1835150" y="2141538"/>
            <a:chExt cx="6661150" cy="623887"/>
          </a:xfrm>
        </p:grpSpPr>
        <p:grpSp>
          <p:nvGrpSpPr>
            <p:cNvPr id="8230" name="Group 13"/>
            <p:cNvGrpSpPr>
              <a:grpSpLocks/>
            </p:cNvGrpSpPr>
            <p:nvPr/>
          </p:nvGrpSpPr>
          <p:grpSpPr bwMode="auto">
            <a:xfrm>
              <a:off x="1835150" y="2582863"/>
              <a:ext cx="182563" cy="182562"/>
              <a:chOff x="1239" y="1515"/>
              <a:chExt cx="115" cy="115"/>
            </a:xfrm>
          </p:grpSpPr>
          <p:sp>
            <p:nvSpPr>
              <p:cNvPr id="823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31" name="直接连接符 41"/>
            <p:cNvCxnSpPr>
              <a:cxnSpLocks noChangeShapeType="1"/>
            </p:cNvCxnSpPr>
            <p:nvPr/>
          </p:nvCxnSpPr>
          <p:spPr bwMode="auto">
            <a:xfrm>
              <a:off x="2051050" y="26741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1" name="Text Box 16"/>
            <p:cNvSpPr txBox="1">
              <a:spLocks noChangeArrowheads="1"/>
            </p:cNvSpPr>
            <p:nvPr/>
          </p:nvSpPr>
          <p:spPr bwMode="auto">
            <a:xfrm>
              <a:off x="2080258" y="2141538"/>
              <a:ext cx="4569100" cy="523220"/>
            </a:xfrm>
            <a:prstGeom prst="rect">
              <a:avLst/>
            </a:prstGeom>
            <a:noFill/>
            <a:ln w="9525" algn="ctr">
              <a:noFill/>
              <a:miter lim="800000"/>
              <a:headEnd/>
              <a:tailEnd/>
            </a:ln>
          </p:spPr>
          <p:txBody>
            <a:bodyPr wrap="none">
              <a:spAutoFit/>
            </a:bodyPr>
            <a:lstStyle/>
            <a:p>
              <a:pPr>
                <a:defRPr/>
              </a:pPr>
              <a:r>
                <a:rPr lang="en-US" altLang="zh-CN" sz="2800" dirty="0">
                  <a:solidFill>
                    <a:srgbClr val="FF0000"/>
                  </a:solidFill>
                  <a:latin typeface="+mj-lt"/>
                  <a:ea typeface="黑体" pitchFamily="2" charset="-122"/>
                </a:rPr>
                <a:t>2.</a:t>
              </a:r>
              <a:r>
                <a:rPr lang="zh-CN" altLang="en-US" sz="2800" dirty="0">
                  <a:solidFill>
                    <a:srgbClr val="FF0000"/>
                  </a:solidFill>
                  <a:latin typeface="+mj-lt"/>
                  <a:ea typeface="黑体" pitchFamily="2" charset="-122"/>
                </a:rPr>
                <a:t> </a:t>
              </a:r>
              <a:r>
                <a:rPr lang="en-US" altLang="zh-CN" sz="2800" dirty="0" err="1">
                  <a:solidFill>
                    <a:srgbClr val="FF0000"/>
                  </a:solidFill>
                  <a:latin typeface="+mj-lt"/>
                  <a:ea typeface="黑体" pitchFamily="2" charset="-122"/>
                </a:rPr>
                <a:t>LoRaWAN</a:t>
              </a:r>
              <a:r>
                <a:rPr lang="zh-CN" altLang="en-US" sz="2800" dirty="0">
                  <a:solidFill>
                    <a:srgbClr val="FF0000"/>
                  </a:solidFill>
                  <a:latin typeface="+mj-lt"/>
                  <a:ea typeface="黑体" pitchFamily="2" charset="-122"/>
                </a:rPr>
                <a:t>无线通信框架设计</a:t>
              </a:r>
              <a:endParaRPr lang="en-US" altLang="zh-CN" sz="2800" dirty="0">
                <a:solidFill>
                  <a:srgbClr val="FF0000"/>
                </a:solidFill>
                <a:latin typeface="+mj-lt"/>
                <a:ea typeface="黑体" pitchFamily="2" charset="-122"/>
              </a:endParaRPr>
            </a:p>
          </p:txBody>
        </p:sp>
      </p:grpSp>
      <p:grpSp>
        <p:nvGrpSpPr>
          <p:cNvPr id="8200" name="组合 4"/>
          <p:cNvGrpSpPr>
            <a:grpSpLocks/>
          </p:cNvGrpSpPr>
          <p:nvPr/>
        </p:nvGrpSpPr>
        <p:grpSpPr bwMode="auto">
          <a:xfrm>
            <a:off x="1260475" y="2890838"/>
            <a:ext cx="7370763" cy="622300"/>
            <a:chOff x="1835150" y="2890838"/>
            <a:chExt cx="6661150" cy="622300"/>
          </a:xfrm>
        </p:grpSpPr>
        <p:grpSp>
          <p:nvGrpSpPr>
            <p:cNvPr id="8225" name="Group 13"/>
            <p:cNvGrpSpPr>
              <a:grpSpLocks/>
            </p:cNvGrpSpPr>
            <p:nvPr/>
          </p:nvGrpSpPr>
          <p:grpSpPr bwMode="auto">
            <a:xfrm>
              <a:off x="1835150" y="3330575"/>
              <a:ext cx="182563" cy="182563"/>
              <a:chOff x="1239" y="1515"/>
              <a:chExt cx="115" cy="115"/>
            </a:xfrm>
          </p:grpSpPr>
          <p:sp>
            <p:nvSpPr>
              <p:cNvPr id="822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6" name="直接连接符 39"/>
            <p:cNvCxnSpPr>
              <a:cxnSpLocks noChangeShapeType="1"/>
            </p:cNvCxnSpPr>
            <p:nvPr/>
          </p:nvCxnSpPr>
          <p:spPr bwMode="auto">
            <a:xfrm>
              <a:off x="2051050" y="34218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2" name="Text Box 16"/>
            <p:cNvSpPr txBox="1">
              <a:spLocks noChangeArrowheads="1"/>
            </p:cNvSpPr>
            <p:nvPr/>
          </p:nvSpPr>
          <p:spPr bwMode="auto">
            <a:xfrm>
              <a:off x="2079043" y="2890838"/>
              <a:ext cx="5840522" cy="519112"/>
            </a:xfrm>
            <a:prstGeom prst="rect">
              <a:avLst/>
            </a:prstGeom>
            <a:noFill/>
            <a:ln>
              <a:noFill/>
            </a:ln>
            <a:extLst/>
          </p:spPr>
          <p:txBody>
            <a:bodyPr>
              <a:spAutoFit/>
            </a:bodyPr>
            <a:lstStyle/>
            <a:p>
              <a:pPr>
                <a:defRPr/>
              </a:pPr>
              <a:r>
                <a:rPr lang="en-US" altLang="zh-CN" sz="2800" dirty="0">
                  <a:solidFill>
                    <a:srgbClr val="000000"/>
                  </a:solidFill>
                  <a:latin typeface="+mn-lt"/>
                  <a:ea typeface="黑体" pitchFamily="2" charset="-122"/>
                </a:rPr>
                <a:t>3</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空间信号分析</a:t>
              </a:r>
              <a:endParaRPr lang="en-US" altLang="zh-CN" sz="2800" dirty="0">
                <a:solidFill>
                  <a:srgbClr val="000000"/>
                </a:solidFill>
                <a:latin typeface="+mn-lt"/>
                <a:ea typeface="黑体" pitchFamily="2" charset="-122"/>
              </a:endParaRPr>
            </a:p>
          </p:txBody>
        </p:sp>
      </p:grpSp>
      <p:grpSp>
        <p:nvGrpSpPr>
          <p:cNvPr id="8201" name="组合 3"/>
          <p:cNvGrpSpPr>
            <a:grpSpLocks/>
          </p:cNvGrpSpPr>
          <p:nvPr/>
        </p:nvGrpSpPr>
        <p:grpSpPr bwMode="auto">
          <a:xfrm>
            <a:off x="1260475" y="3605213"/>
            <a:ext cx="7405688" cy="622300"/>
            <a:chOff x="1835150" y="3640138"/>
            <a:chExt cx="6661150" cy="622300"/>
          </a:xfrm>
        </p:grpSpPr>
        <p:grpSp>
          <p:nvGrpSpPr>
            <p:cNvPr id="8220" name="Group 13"/>
            <p:cNvGrpSpPr>
              <a:grpSpLocks/>
            </p:cNvGrpSpPr>
            <p:nvPr/>
          </p:nvGrpSpPr>
          <p:grpSpPr bwMode="auto">
            <a:xfrm>
              <a:off x="1835150" y="4079875"/>
              <a:ext cx="182563" cy="182563"/>
              <a:chOff x="1239" y="1515"/>
              <a:chExt cx="115" cy="115"/>
            </a:xfrm>
          </p:grpSpPr>
          <p:sp>
            <p:nvSpPr>
              <p:cNvPr id="822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1" name="直接连接符 43"/>
            <p:cNvCxnSpPr>
              <a:cxnSpLocks noChangeShapeType="1"/>
            </p:cNvCxnSpPr>
            <p:nvPr/>
          </p:nvCxnSpPr>
          <p:spPr bwMode="auto">
            <a:xfrm>
              <a:off x="2051050" y="41711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3" name="Text Box 16"/>
            <p:cNvSpPr txBox="1">
              <a:spLocks noChangeArrowheads="1"/>
            </p:cNvSpPr>
            <p:nvPr/>
          </p:nvSpPr>
          <p:spPr bwMode="auto">
            <a:xfrm>
              <a:off x="2079321" y="3640138"/>
              <a:ext cx="3638059"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4</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信号测试手持终端设计</a:t>
              </a:r>
              <a:endParaRPr lang="en-US" altLang="zh-CN" sz="2800" dirty="0">
                <a:solidFill>
                  <a:srgbClr val="000000"/>
                </a:solidFill>
                <a:latin typeface="+mn-lt"/>
                <a:ea typeface="黑体" pitchFamily="2" charset="-122"/>
              </a:endParaRPr>
            </a:p>
          </p:txBody>
        </p:sp>
      </p:grpSp>
      <p:grpSp>
        <p:nvGrpSpPr>
          <p:cNvPr id="8202" name="组合 2"/>
          <p:cNvGrpSpPr>
            <a:grpSpLocks/>
          </p:cNvGrpSpPr>
          <p:nvPr/>
        </p:nvGrpSpPr>
        <p:grpSpPr bwMode="auto">
          <a:xfrm>
            <a:off x="1260475" y="4387850"/>
            <a:ext cx="8604250" cy="622300"/>
            <a:chOff x="1835150" y="4387850"/>
            <a:chExt cx="7776643" cy="622300"/>
          </a:xfrm>
        </p:grpSpPr>
        <p:grpSp>
          <p:nvGrpSpPr>
            <p:cNvPr id="8215" name="Group 13"/>
            <p:cNvGrpSpPr>
              <a:grpSpLocks/>
            </p:cNvGrpSpPr>
            <p:nvPr/>
          </p:nvGrpSpPr>
          <p:grpSpPr bwMode="auto">
            <a:xfrm>
              <a:off x="1835150" y="4827588"/>
              <a:ext cx="182563" cy="182562"/>
              <a:chOff x="1239" y="1515"/>
              <a:chExt cx="115" cy="115"/>
            </a:xfrm>
          </p:grpSpPr>
          <p:sp>
            <p:nvSpPr>
              <p:cNvPr id="821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6" name="直接连接符 44"/>
            <p:cNvCxnSpPr>
              <a:cxnSpLocks noChangeShapeType="1"/>
            </p:cNvCxnSpPr>
            <p:nvPr/>
          </p:nvCxnSpPr>
          <p:spPr bwMode="auto">
            <a:xfrm>
              <a:off x="2051050" y="49188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4" name="Text Box 16"/>
            <p:cNvSpPr txBox="1">
              <a:spLocks noChangeArrowheads="1"/>
            </p:cNvSpPr>
            <p:nvPr/>
          </p:nvSpPr>
          <p:spPr bwMode="auto">
            <a:xfrm>
              <a:off x="2079067" y="4387850"/>
              <a:ext cx="7532726" cy="523875"/>
            </a:xfrm>
            <a:prstGeom prst="rect">
              <a:avLst/>
            </a:prstGeom>
            <a:noFill/>
            <a:ln w="9525" algn="ctr">
              <a:noFill/>
              <a:miter lim="800000"/>
              <a:headEnd/>
              <a:tailEnd/>
            </a:ln>
          </p:spPr>
          <p:txBody>
            <a:bodyPr>
              <a:spAutoFit/>
            </a:bodyPr>
            <a:lstStyle/>
            <a:p>
              <a:pPr>
                <a:defRPr/>
              </a:pPr>
              <a:r>
                <a:rPr lang="en-US" altLang="zh-CN" sz="2800" dirty="0">
                  <a:solidFill>
                    <a:srgbClr val="000000"/>
                  </a:solidFill>
                  <a:latin typeface="+mn-lt"/>
                  <a:ea typeface="黑体" pitchFamily="2" charset="-122"/>
                </a:rPr>
                <a:t>5</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仪器测试与实验分析</a:t>
              </a:r>
              <a:endParaRPr lang="en-US" altLang="zh-CN" sz="2800" dirty="0">
                <a:solidFill>
                  <a:srgbClr val="000000"/>
                </a:solidFill>
                <a:latin typeface="+mn-lt"/>
                <a:ea typeface="黑体" pitchFamily="2" charset="-122"/>
              </a:endParaRPr>
            </a:p>
          </p:txBody>
        </p:sp>
      </p:grpSp>
      <p:grpSp>
        <p:nvGrpSpPr>
          <p:cNvPr id="8203" name="组合 1"/>
          <p:cNvGrpSpPr>
            <a:grpSpLocks/>
          </p:cNvGrpSpPr>
          <p:nvPr/>
        </p:nvGrpSpPr>
        <p:grpSpPr bwMode="auto">
          <a:xfrm>
            <a:off x="1260475" y="5137150"/>
            <a:ext cx="7321033" cy="622300"/>
            <a:chOff x="1835150" y="5137150"/>
            <a:chExt cx="6661150" cy="622300"/>
          </a:xfrm>
        </p:grpSpPr>
        <p:grpSp>
          <p:nvGrpSpPr>
            <p:cNvPr id="8210" name="Group 13"/>
            <p:cNvGrpSpPr>
              <a:grpSpLocks/>
            </p:cNvGrpSpPr>
            <p:nvPr/>
          </p:nvGrpSpPr>
          <p:grpSpPr bwMode="auto">
            <a:xfrm>
              <a:off x="1835150" y="5576888"/>
              <a:ext cx="182563" cy="182562"/>
              <a:chOff x="1239" y="1515"/>
              <a:chExt cx="115" cy="115"/>
            </a:xfrm>
          </p:grpSpPr>
          <p:sp>
            <p:nvSpPr>
              <p:cNvPr id="821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1" name="直接连接符 45"/>
            <p:cNvCxnSpPr>
              <a:cxnSpLocks noChangeShapeType="1"/>
            </p:cNvCxnSpPr>
            <p:nvPr/>
          </p:nvCxnSpPr>
          <p:spPr bwMode="auto">
            <a:xfrm>
              <a:off x="2051050" y="56681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5" name="Text Box 16"/>
            <p:cNvSpPr txBox="1">
              <a:spLocks noChangeArrowheads="1"/>
            </p:cNvSpPr>
            <p:nvPr/>
          </p:nvSpPr>
          <p:spPr bwMode="auto">
            <a:xfrm>
              <a:off x="2079256" y="5137150"/>
              <a:ext cx="204659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6</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总结和展望</a:t>
              </a:r>
              <a:endParaRPr lang="en-US" altLang="zh-CN" sz="2800" dirty="0">
                <a:solidFill>
                  <a:srgbClr val="000000"/>
                </a:solidFill>
                <a:latin typeface="+mn-lt"/>
                <a:ea typeface="黑体" pitchFamily="2" charset="-122"/>
              </a:endParaRPr>
            </a:p>
          </p:txBody>
        </p:sp>
      </p:grpSp>
    </p:spTree>
    <p:extLst>
      <p:ext uri="{BB962C8B-B14F-4D97-AF65-F5344CB8AC3E}">
        <p14:creationId xmlns:p14="http://schemas.microsoft.com/office/powerpoint/2010/main" val="185779380"/>
      </p:ext>
    </p:extLst>
  </p:cSld>
  <p:clrMapOvr>
    <a:masterClrMapping/>
  </p:clrMapOvr>
  <p:transition spd="med" advTm="1981">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0917" y="404664"/>
            <a:ext cx="6462166" cy="504825"/>
          </a:xfrm>
        </p:spPr>
        <p:txBody>
          <a:bodyPr/>
          <a:lstStyle/>
          <a:p>
            <a:r>
              <a:rPr lang="en-US" altLang="zh-CN" dirty="0" err="1">
                <a:solidFill>
                  <a:srgbClr val="000000"/>
                </a:solidFill>
                <a:effectLst/>
                <a:ea typeface="黑体" pitchFamily="2" charset="-122"/>
              </a:rPr>
              <a:t>LoRaWAN</a:t>
            </a:r>
            <a:r>
              <a:rPr lang="zh-CN" altLang="en-US" dirty="0">
                <a:solidFill>
                  <a:srgbClr val="000000"/>
                </a:solidFill>
                <a:effectLst/>
                <a:ea typeface="黑体" pitchFamily="2" charset="-122"/>
              </a:rPr>
              <a:t>无线通信框架设计</a:t>
            </a:r>
            <a:endParaRPr lang="zh-CN" altLang="en-US" dirty="0">
              <a:effectLst/>
            </a:endParaRPr>
          </a:p>
        </p:txBody>
      </p:sp>
      <p:sp>
        <p:nvSpPr>
          <p:cNvPr id="3" name="灯片编号占位符 2"/>
          <p:cNvSpPr>
            <a:spLocks noGrp="1"/>
          </p:cNvSpPr>
          <p:nvPr>
            <p:ph type="sldNum" sz="quarter" idx="10"/>
          </p:nvPr>
        </p:nvSpPr>
        <p:spPr>
          <a:xfrm>
            <a:off x="7667625" y="7420868"/>
            <a:ext cx="1260475" cy="328612"/>
          </a:xfrm>
        </p:spPr>
        <p:txBody>
          <a:bodyPr/>
          <a:lstStyle/>
          <a:p>
            <a:pPr>
              <a:defRPr/>
            </a:pPr>
            <a:fld id="{728E9556-05C0-46DC-BB0C-9BF17700DA76}" type="slidenum">
              <a:rPr lang="en-US" altLang="zh-CN" smtClean="0"/>
              <a:pPr>
                <a:defRPr/>
              </a:pPr>
              <a:t>12</a:t>
            </a:fld>
            <a:endParaRPr lang="en-US" altLang="zh-CN" dirty="0"/>
          </a:p>
        </p:txBody>
      </p:sp>
      <p:sp>
        <p:nvSpPr>
          <p:cNvPr id="4" name="文本占位符 3"/>
          <p:cNvSpPr>
            <a:spLocks noGrp="1"/>
          </p:cNvSpPr>
          <p:nvPr>
            <p:ph type="body" sz="quarter" idx="11"/>
          </p:nvPr>
        </p:nvSpPr>
        <p:spPr/>
        <p:txBody>
          <a:bodyPr/>
          <a:lstStyle/>
          <a:p>
            <a:r>
              <a:rPr lang="en-US" altLang="zh-CN" dirty="0" err="1">
                <a:solidFill>
                  <a:schemeClr val="tx1"/>
                </a:solidFill>
              </a:rPr>
              <a:t>LoRa</a:t>
            </a:r>
            <a:r>
              <a:rPr lang="zh-CN" altLang="zh-CN" dirty="0">
                <a:solidFill>
                  <a:schemeClr val="tx1"/>
                </a:solidFill>
              </a:rPr>
              <a:t>技术</a:t>
            </a:r>
            <a:endParaRPr lang="zh-CN" altLang="en-US" dirty="0">
              <a:solidFill>
                <a:schemeClr val="tx1"/>
              </a:solidFill>
            </a:endParaRPr>
          </a:p>
        </p:txBody>
      </p:sp>
      <p:sp>
        <p:nvSpPr>
          <p:cNvPr id="11571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灯片编号占位符 2"/>
          <p:cNvSpPr txBox="1">
            <a:spLocks/>
          </p:cNvSpPr>
          <p:nvPr/>
        </p:nvSpPr>
        <p:spPr>
          <a:xfrm>
            <a:off x="7667625" y="6529388"/>
            <a:ext cx="1260475" cy="328612"/>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28E9556-05C0-46DC-BB0C-9BF17700DA76}" type="slidenum">
              <a:rPr kumimoji="0" lang="en-US" altLang="zh-CN" sz="12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dirty="0">
              <a:ln>
                <a:noFill/>
              </a:ln>
              <a:solidFill>
                <a:schemeClr val="tx1"/>
              </a:solidFill>
              <a:effectLst/>
              <a:uLnTx/>
              <a:uFillTx/>
              <a:latin typeface="Arial" charset="0"/>
              <a:ea typeface="宋体" pitchFamily="2" charset="-122"/>
              <a:cs typeface="+mn-cs"/>
            </a:endParaRPr>
          </a:p>
        </p:txBody>
      </p:sp>
      <p:sp>
        <p:nvSpPr>
          <p:cNvPr id="14" name="灯片编号占位符 5"/>
          <p:cNvSpPr txBox="1">
            <a:spLocks noGrp="1"/>
          </p:cNvSpPr>
          <p:nvPr/>
        </p:nvSpPr>
        <p:spPr bwMode="auto">
          <a:xfrm>
            <a:off x="7308850" y="6526213"/>
            <a:ext cx="15113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CC3300"/>
                </a:solidFill>
                <a:latin typeface="宋体" pitchFamily="2" charset="-122"/>
                <a:ea typeface="宋体" pitchFamily="2" charset="-122"/>
              </a:defRPr>
            </a:lvl1pPr>
            <a:lvl2pPr marL="742950" indent="-285750" eaLnBrk="0" hangingPunct="0">
              <a:defRPr kumimoji="1" sz="3600" b="1">
                <a:solidFill>
                  <a:srgbClr val="CC3300"/>
                </a:solidFill>
                <a:latin typeface="宋体" pitchFamily="2" charset="-122"/>
                <a:ea typeface="宋体" pitchFamily="2" charset="-122"/>
              </a:defRPr>
            </a:lvl2pPr>
            <a:lvl3pPr marL="1143000" indent="-228600" eaLnBrk="0" hangingPunct="0">
              <a:defRPr kumimoji="1" sz="3600" b="1">
                <a:solidFill>
                  <a:srgbClr val="CC3300"/>
                </a:solidFill>
                <a:latin typeface="宋体" pitchFamily="2" charset="-122"/>
                <a:ea typeface="宋体" pitchFamily="2" charset="-122"/>
              </a:defRPr>
            </a:lvl3pPr>
            <a:lvl4pPr marL="1600200" indent="-228600" eaLnBrk="0" hangingPunct="0">
              <a:defRPr kumimoji="1" sz="3600" b="1">
                <a:solidFill>
                  <a:srgbClr val="CC3300"/>
                </a:solidFill>
                <a:latin typeface="宋体" pitchFamily="2" charset="-122"/>
                <a:ea typeface="宋体" pitchFamily="2" charset="-122"/>
              </a:defRPr>
            </a:lvl4pPr>
            <a:lvl5pPr marL="2057400" indent="-228600" eaLnBrk="0" hangingPunct="0">
              <a:defRPr kumimoji="1" sz="3600" b="1">
                <a:solidFill>
                  <a:srgbClr val="CC3300"/>
                </a:solidFill>
                <a:latin typeface="宋体" pitchFamily="2" charset="-122"/>
                <a:ea typeface="宋体" pitchFamily="2" charset="-122"/>
              </a:defRPr>
            </a:lvl5pPr>
            <a:lvl6pPr marL="25146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6pPr>
            <a:lvl7pPr marL="29718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7pPr>
            <a:lvl8pPr marL="34290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8pPr>
            <a:lvl9pPr marL="38862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9pPr>
          </a:lstStyle>
          <a:p>
            <a:pPr algn="r" eaLnBrk="1" hangingPunct="1"/>
            <a:endParaRPr lang="en-US" altLang="zh-CN" sz="1400" b="0" dirty="0">
              <a:solidFill>
                <a:srgbClr val="CC0000"/>
              </a:solidFill>
              <a:latin typeface="Lucida Console" pitchFamily="49" charset="0"/>
              <a:ea typeface="Arial Unicode MS" pitchFamily="34" charset="-122"/>
              <a:cs typeface="Arial Unicode MS" pitchFamily="34" charset="-122"/>
            </a:endParaRPr>
          </a:p>
        </p:txBody>
      </p:sp>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p:cNvSpPr>
            <a:spLocks noChangeArrowheads="1"/>
          </p:cNvSpPr>
          <p:nvPr/>
        </p:nvSpPr>
        <p:spPr bwMode="auto">
          <a:xfrm>
            <a:off x="0" y="1476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3333"/>
                </a:solidFill>
                <a:effectLst/>
                <a:latin typeface="Arial" pitchFamily="34" charset="0"/>
                <a:ea typeface="宋体" pitchFamily="2" charset="-122"/>
                <a:cs typeface="Arial" pitchFamily="34"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466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333333"/>
                </a:solidFill>
                <a:effectLst/>
                <a:latin typeface="Helvetica" charset="0"/>
                <a:ea typeface="Helvetica" charset="0"/>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367609332"/>
              </p:ext>
            </p:extLst>
          </p:nvPr>
        </p:nvGraphicFramePr>
        <p:xfrm>
          <a:off x="629932" y="1772816"/>
          <a:ext cx="7974515" cy="4537373"/>
        </p:xfrm>
        <a:graphic>
          <a:graphicData uri="http://schemas.openxmlformats.org/drawingml/2006/table">
            <a:tbl>
              <a:tblPr firstRow="1" firstCol="1" bandRow="1">
                <a:tableStyleId>{5C22544A-7EE6-4342-B048-85BDC9FD1C3A}</a:tableStyleId>
              </a:tblPr>
              <a:tblGrid>
                <a:gridCol w="1377504"/>
                <a:gridCol w="1251233"/>
                <a:gridCol w="1367791"/>
                <a:gridCol w="1386335"/>
                <a:gridCol w="1376622"/>
                <a:gridCol w="1215030"/>
              </a:tblGrid>
              <a:tr h="762991">
                <a:tc>
                  <a:txBody>
                    <a:bodyPr/>
                    <a:lstStyle/>
                    <a:p>
                      <a:pPr indent="304800" algn="l">
                        <a:lnSpc>
                          <a:spcPct val="125000"/>
                        </a:lnSpc>
                        <a:spcAft>
                          <a:spcPts val="0"/>
                        </a:spcAft>
                      </a:pPr>
                      <a:r>
                        <a:rPr lang="zh-CN" sz="1600" kern="100" dirty="0">
                          <a:solidFill>
                            <a:schemeClr val="tx1"/>
                          </a:solidFill>
                          <a:effectLst/>
                        </a:rPr>
                        <a:t>无线技术</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err="1">
                          <a:solidFill>
                            <a:schemeClr val="tx1"/>
                          </a:solidFill>
                          <a:effectLst/>
                        </a:rPr>
                        <a:t>LoRa</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l">
                        <a:lnSpc>
                          <a:spcPct val="125000"/>
                        </a:lnSpc>
                        <a:spcAft>
                          <a:spcPts val="0"/>
                        </a:spcAft>
                      </a:pPr>
                      <a:r>
                        <a:rPr lang="en-US" sz="1600" kern="100" dirty="0" err="1">
                          <a:solidFill>
                            <a:schemeClr val="tx1"/>
                          </a:solidFill>
                          <a:effectLst/>
                        </a:rPr>
                        <a:t>Zigbee</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Bluetooth</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l">
                        <a:lnSpc>
                          <a:spcPct val="125000"/>
                        </a:lnSpc>
                        <a:spcAft>
                          <a:spcPts val="0"/>
                        </a:spcAft>
                      </a:pPr>
                      <a:r>
                        <a:rPr lang="en-US" sz="1600" kern="100">
                          <a:solidFill>
                            <a:schemeClr val="tx1"/>
                          </a:solidFill>
                          <a:effectLst/>
                        </a:rPr>
                        <a:t>WiFi</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l">
                        <a:lnSpc>
                          <a:spcPct val="125000"/>
                        </a:lnSpc>
                        <a:spcAft>
                          <a:spcPts val="0"/>
                        </a:spcAft>
                      </a:pPr>
                      <a:r>
                        <a:rPr lang="en-US" sz="1600" kern="100">
                          <a:solidFill>
                            <a:schemeClr val="tx1"/>
                          </a:solidFill>
                          <a:effectLst/>
                        </a:rPr>
                        <a:t>GSM</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831382">
                <a:tc>
                  <a:txBody>
                    <a:bodyPr/>
                    <a:lstStyle/>
                    <a:p>
                      <a:pPr indent="304800" algn="l">
                        <a:lnSpc>
                          <a:spcPct val="125000"/>
                        </a:lnSpc>
                        <a:spcAft>
                          <a:spcPts val="0"/>
                        </a:spcAft>
                      </a:pPr>
                      <a:r>
                        <a:rPr lang="zh-CN" sz="1600" kern="100" dirty="0">
                          <a:solidFill>
                            <a:schemeClr val="tx1"/>
                          </a:solidFill>
                          <a:effectLst/>
                        </a:rPr>
                        <a:t>主要应用</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dirty="0">
                          <a:solidFill>
                            <a:schemeClr val="tx1"/>
                          </a:solidFill>
                          <a:effectLst/>
                        </a:rPr>
                        <a:t>数据传输与控制</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dirty="0">
                          <a:solidFill>
                            <a:schemeClr val="tx1"/>
                          </a:solidFill>
                          <a:effectLst/>
                        </a:rPr>
                        <a:t>数据传输与控制</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a:solidFill>
                            <a:schemeClr val="tx1"/>
                          </a:solidFill>
                          <a:effectLst/>
                        </a:rPr>
                        <a:t>数据和较大文件传输</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a:solidFill>
                            <a:schemeClr val="tx1"/>
                          </a:solidFill>
                          <a:effectLst/>
                        </a:rPr>
                        <a:t>网站、邮件、视频等</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a:solidFill>
                            <a:schemeClr val="tx1"/>
                          </a:solidFill>
                          <a:effectLst/>
                        </a:rPr>
                        <a:t>移动通信服务</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273006">
                <a:tc>
                  <a:txBody>
                    <a:bodyPr/>
                    <a:lstStyle/>
                    <a:p>
                      <a:pPr indent="304800" algn="l">
                        <a:lnSpc>
                          <a:spcPct val="125000"/>
                        </a:lnSpc>
                        <a:spcAft>
                          <a:spcPts val="0"/>
                        </a:spcAft>
                      </a:pPr>
                      <a:r>
                        <a:rPr lang="zh-CN" sz="1600" kern="100" dirty="0">
                          <a:solidFill>
                            <a:schemeClr val="tx1"/>
                          </a:solidFill>
                          <a:effectLst/>
                        </a:rPr>
                        <a:t>频</a:t>
                      </a:r>
                      <a:r>
                        <a:rPr lang="zh-CN" sz="1600" kern="100" dirty="0" smtClean="0">
                          <a:solidFill>
                            <a:schemeClr val="tx1"/>
                          </a:solidFill>
                          <a:effectLst/>
                        </a:rPr>
                        <a:t>点</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470M~510MHZ</a:t>
                      </a:r>
                      <a:r>
                        <a:rPr lang="zh-CN" sz="1600" kern="100" dirty="0">
                          <a:solidFill>
                            <a:schemeClr val="tx1"/>
                          </a:solidFill>
                          <a:effectLst/>
                        </a:rPr>
                        <a:t>（中国）</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2.4G/868M915MHz</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2.4GHz</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2.4GHz</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800/900/1800/1900MHz</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834997">
                <a:tc>
                  <a:txBody>
                    <a:bodyPr/>
                    <a:lstStyle/>
                    <a:p>
                      <a:pPr indent="304800" algn="l">
                        <a:lnSpc>
                          <a:spcPct val="125000"/>
                        </a:lnSpc>
                        <a:spcAft>
                          <a:spcPts val="0"/>
                        </a:spcAft>
                      </a:pPr>
                      <a:r>
                        <a:rPr lang="zh-CN" sz="1600" kern="100" dirty="0">
                          <a:solidFill>
                            <a:schemeClr val="tx1"/>
                          </a:solidFill>
                          <a:effectLst/>
                        </a:rPr>
                        <a:t>灵敏度</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-142dBm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-100dBm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-70dBm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-92dBm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-108dBm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834997">
                <a:tc>
                  <a:txBody>
                    <a:bodyPr/>
                    <a:lstStyle/>
                    <a:p>
                      <a:pPr indent="304800" algn="l">
                        <a:lnSpc>
                          <a:spcPct val="125000"/>
                        </a:lnSpc>
                        <a:spcAft>
                          <a:spcPts val="0"/>
                        </a:spcAft>
                      </a:pPr>
                      <a:r>
                        <a:rPr lang="zh-CN" sz="1600" kern="100" dirty="0">
                          <a:solidFill>
                            <a:schemeClr val="tx1"/>
                          </a:solidFill>
                          <a:effectLst/>
                        </a:rPr>
                        <a:t>最大通讯距离</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a:solidFill>
                            <a:schemeClr val="tx1"/>
                          </a:solidFill>
                          <a:effectLst/>
                        </a:rPr>
                        <a:t>1~15km</a:t>
                      </a:r>
                      <a:r>
                        <a:rPr lang="en-US" sz="1600" kern="100" baseline="30000">
                          <a:solidFill>
                            <a:schemeClr val="tx1"/>
                          </a:solidFill>
                          <a:effectLst/>
                        </a:rPr>
                        <a:t>[11]</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50~2500</a:t>
                      </a:r>
                      <a:r>
                        <a:rPr lang="zh-CN" sz="1600" kern="100" dirty="0">
                          <a:solidFill>
                            <a:schemeClr val="tx1"/>
                          </a:solidFill>
                          <a:effectLst/>
                        </a:rPr>
                        <a:t>米</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100</a:t>
                      </a:r>
                      <a:r>
                        <a:rPr lang="zh-CN" sz="1600" kern="100" dirty="0">
                          <a:solidFill>
                            <a:schemeClr val="tx1"/>
                          </a:solidFill>
                          <a:effectLst/>
                        </a:rPr>
                        <a:t>米</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100</a:t>
                      </a:r>
                      <a:r>
                        <a:rPr lang="zh-CN" sz="1600" kern="100" dirty="0">
                          <a:solidFill>
                            <a:schemeClr val="tx1"/>
                          </a:solidFill>
                          <a:effectLst/>
                        </a:rPr>
                        <a:t>米</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a:t>
                      </a:r>
                      <a:r>
                        <a:rPr lang="zh-CN" sz="1600" kern="100" dirty="0">
                          <a:solidFill>
                            <a:schemeClr val="tx1"/>
                          </a:solidFill>
                          <a:effectLst/>
                        </a:rPr>
                        <a:t>公里</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594780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0917" y="404664"/>
            <a:ext cx="6462166" cy="504825"/>
          </a:xfrm>
        </p:spPr>
        <p:txBody>
          <a:bodyPr/>
          <a:lstStyle/>
          <a:p>
            <a:r>
              <a:rPr lang="en-US" altLang="zh-CN" dirty="0" err="1">
                <a:solidFill>
                  <a:srgbClr val="000000"/>
                </a:solidFill>
                <a:effectLst/>
                <a:ea typeface="黑体" pitchFamily="2" charset="-122"/>
              </a:rPr>
              <a:t>LoRaWAN</a:t>
            </a:r>
            <a:r>
              <a:rPr lang="zh-CN" altLang="en-US" dirty="0">
                <a:solidFill>
                  <a:srgbClr val="000000"/>
                </a:solidFill>
                <a:effectLst/>
                <a:ea typeface="黑体" pitchFamily="2" charset="-122"/>
              </a:rPr>
              <a:t>无线通信框架设计</a:t>
            </a:r>
            <a:endParaRPr lang="zh-CN" altLang="en-US" dirty="0">
              <a:effectLst/>
            </a:endParaRPr>
          </a:p>
        </p:txBody>
      </p:sp>
      <p:sp>
        <p:nvSpPr>
          <p:cNvPr id="3" name="灯片编号占位符 2"/>
          <p:cNvSpPr>
            <a:spLocks noGrp="1"/>
          </p:cNvSpPr>
          <p:nvPr>
            <p:ph type="sldNum" sz="quarter" idx="10"/>
          </p:nvPr>
        </p:nvSpPr>
        <p:spPr>
          <a:xfrm>
            <a:off x="7667625" y="7420868"/>
            <a:ext cx="1260475" cy="328612"/>
          </a:xfrm>
        </p:spPr>
        <p:txBody>
          <a:bodyPr/>
          <a:lstStyle/>
          <a:p>
            <a:pPr>
              <a:defRPr/>
            </a:pPr>
            <a:fld id="{728E9556-05C0-46DC-BB0C-9BF17700DA76}" type="slidenum">
              <a:rPr lang="en-US" altLang="zh-CN" smtClean="0"/>
              <a:pPr>
                <a:defRPr/>
              </a:pPr>
              <a:t>13</a:t>
            </a:fld>
            <a:endParaRPr lang="en-US" altLang="zh-CN" dirty="0"/>
          </a:p>
        </p:txBody>
      </p:sp>
      <p:sp>
        <p:nvSpPr>
          <p:cNvPr id="4" name="文本占位符 3"/>
          <p:cNvSpPr>
            <a:spLocks noGrp="1"/>
          </p:cNvSpPr>
          <p:nvPr>
            <p:ph type="body" sz="quarter" idx="11"/>
          </p:nvPr>
        </p:nvSpPr>
        <p:spPr/>
        <p:txBody>
          <a:bodyPr/>
          <a:lstStyle/>
          <a:p>
            <a:r>
              <a:rPr lang="en-US" altLang="zh-CN" dirty="0" err="1" smtClean="0">
                <a:solidFill>
                  <a:schemeClr val="tx1"/>
                </a:solidFill>
              </a:rPr>
              <a:t>LoRaWAN</a:t>
            </a:r>
            <a:r>
              <a:rPr lang="zh-CN" altLang="en-US" dirty="0" smtClean="0">
                <a:solidFill>
                  <a:schemeClr val="tx1"/>
                </a:solidFill>
              </a:rPr>
              <a:t>系统参数</a:t>
            </a:r>
            <a:endParaRPr lang="zh-CN" altLang="en-US" dirty="0">
              <a:solidFill>
                <a:schemeClr val="tx1"/>
              </a:solidFill>
            </a:endParaRPr>
          </a:p>
        </p:txBody>
      </p:sp>
      <p:sp>
        <p:nvSpPr>
          <p:cNvPr id="11571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灯片编号占位符 2"/>
          <p:cNvSpPr txBox="1">
            <a:spLocks/>
          </p:cNvSpPr>
          <p:nvPr/>
        </p:nvSpPr>
        <p:spPr>
          <a:xfrm>
            <a:off x="7667625" y="6529388"/>
            <a:ext cx="1260475" cy="328612"/>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28E9556-05C0-46DC-BB0C-9BF17700DA76}" type="slidenum">
              <a:rPr kumimoji="0" lang="en-US" altLang="zh-CN" sz="12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dirty="0">
              <a:ln>
                <a:noFill/>
              </a:ln>
              <a:solidFill>
                <a:schemeClr val="tx1"/>
              </a:solidFill>
              <a:effectLst/>
              <a:uLnTx/>
              <a:uFillTx/>
              <a:latin typeface="Arial" charset="0"/>
              <a:ea typeface="宋体" pitchFamily="2" charset="-122"/>
              <a:cs typeface="+mn-cs"/>
            </a:endParaRPr>
          </a:p>
        </p:txBody>
      </p:sp>
      <p:sp>
        <p:nvSpPr>
          <p:cNvPr id="14" name="灯片编号占位符 5"/>
          <p:cNvSpPr txBox="1">
            <a:spLocks noGrp="1"/>
          </p:cNvSpPr>
          <p:nvPr/>
        </p:nvSpPr>
        <p:spPr bwMode="auto">
          <a:xfrm>
            <a:off x="7308850" y="6526213"/>
            <a:ext cx="15113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CC3300"/>
                </a:solidFill>
                <a:latin typeface="宋体" pitchFamily="2" charset="-122"/>
                <a:ea typeface="宋体" pitchFamily="2" charset="-122"/>
              </a:defRPr>
            </a:lvl1pPr>
            <a:lvl2pPr marL="742950" indent="-285750" eaLnBrk="0" hangingPunct="0">
              <a:defRPr kumimoji="1" sz="3600" b="1">
                <a:solidFill>
                  <a:srgbClr val="CC3300"/>
                </a:solidFill>
                <a:latin typeface="宋体" pitchFamily="2" charset="-122"/>
                <a:ea typeface="宋体" pitchFamily="2" charset="-122"/>
              </a:defRPr>
            </a:lvl2pPr>
            <a:lvl3pPr marL="1143000" indent="-228600" eaLnBrk="0" hangingPunct="0">
              <a:defRPr kumimoji="1" sz="3600" b="1">
                <a:solidFill>
                  <a:srgbClr val="CC3300"/>
                </a:solidFill>
                <a:latin typeface="宋体" pitchFamily="2" charset="-122"/>
                <a:ea typeface="宋体" pitchFamily="2" charset="-122"/>
              </a:defRPr>
            </a:lvl3pPr>
            <a:lvl4pPr marL="1600200" indent="-228600" eaLnBrk="0" hangingPunct="0">
              <a:defRPr kumimoji="1" sz="3600" b="1">
                <a:solidFill>
                  <a:srgbClr val="CC3300"/>
                </a:solidFill>
                <a:latin typeface="宋体" pitchFamily="2" charset="-122"/>
                <a:ea typeface="宋体" pitchFamily="2" charset="-122"/>
              </a:defRPr>
            </a:lvl4pPr>
            <a:lvl5pPr marL="2057400" indent="-228600" eaLnBrk="0" hangingPunct="0">
              <a:defRPr kumimoji="1" sz="3600" b="1">
                <a:solidFill>
                  <a:srgbClr val="CC3300"/>
                </a:solidFill>
                <a:latin typeface="宋体" pitchFamily="2" charset="-122"/>
                <a:ea typeface="宋体" pitchFamily="2" charset="-122"/>
              </a:defRPr>
            </a:lvl5pPr>
            <a:lvl6pPr marL="25146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6pPr>
            <a:lvl7pPr marL="29718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7pPr>
            <a:lvl8pPr marL="34290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8pPr>
            <a:lvl9pPr marL="38862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9pPr>
          </a:lstStyle>
          <a:p>
            <a:pPr algn="r" eaLnBrk="1" hangingPunct="1"/>
            <a:endParaRPr lang="en-US" altLang="zh-CN" sz="1400" b="0" dirty="0">
              <a:solidFill>
                <a:srgbClr val="CC0000"/>
              </a:solidFill>
              <a:latin typeface="Lucida Console" pitchFamily="49" charset="0"/>
              <a:ea typeface="Arial Unicode MS" pitchFamily="34" charset="-122"/>
              <a:cs typeface="Arial Unicode MS" pitchFamily="34" charset="-122"/>
            </a:endParaRPr>
          </a:p>
        </p:txBody>
      </p:sp>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p:cNvSpPr>
            <a:spLocks noChangeArrowheads="1"/>
          </p:cNvSpPr>
          <p:nvPr/>
        </p:nvSpPr>
        <p:spPr bwMode="auto">
          <a:xfrm>
            <a:off x="0" y="1476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3333"/>
                </a:solidFill>
                <a:effectLst/>
                <a:latin typeface="Arial" pitchFamily="34" charset="0"/>
                <a:ea typeface="宋体" pitchFamily="2" charset="-122"/>
                <a:cs typeface="Arial" pitchFamily="34"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466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333333"/>
                </a:solidFill>
                <a:effectLst/>
                <a:latin typeface="Helvetica" charset="0"/>
                <a:ea typeface="Helvetica" charset="0"/>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文本框 9"/>
          <p:cNvSpPr txBox="1"/>
          <p:nvPr/>
        </p:nvSpPr>
        <p:spPr>
          <a:xfrm>
            <a:off x="755576" y="1828007"/>
            <a:ext cx="7047507" cy="3970318"/>
          </a:xfrm>
          <a:prstGeom prst="rect">
            <a:avLst/>
          </a:prstGeom>
          <a:noFill/>
        </p:spPr>
        <p:txBody>
          <a:bodyPr wrap="square" rtlCol="0">
            <a:spAutoFit/>
          </a:bodyPr>
          <a:lstStyle/>
          <a:p>
            <a:pPr>
              <a:lnSpc>
                <a:spcPct val="150000"/>
              </a:lnSpc>
            </a:pPr>
            <a:r>
              <a:rPr lang="en-US" altLang="zh-CN" dirty="0" smtClean="0"/>
              <a:t>1.</a:t>
            </a:r>
            <a:r>
              <a:rPr lang="zh-CN" altLang="en-US" dirty="0"/>
              <a:t>扩</a:t>
            </a:r>
            <a:r>
              <a:rPr lang="zh-CN" altLang="en-US" dirty="0" smtClean="0"/>
              <a:t>频因子（</a:t>
            </a:r>
            <a:r>
              <a:rPr lang="en-US" altLang="zh-CN" dirty="0" smtClean="0"/>
              <a:t>SF</a:t>
            </a:r>
            <a:r>
              <a:rPr lang="zh-CN" altLang="en-US" dirty="0" smtClean="0"/>
              <a:t>）</a:t>
            </a:r>
            <a:endParaRPr lang="en-US" altLang="zh-CN" dirty="0" smtClean="0"/>
          </a:p>
          <a:p>
            <a:pPr>
              <a:lnSpc>
                <a:spcPct val="150000"/>
              </a:lnSpc>
            </a:pPr>
            <a:r>
              <a:rPr lang="en-US" altLang="zh-CN" dirty="0" smtClean="0"/>
              <a:t>2.</a:t>
            </a:r>
            <a:r>
              <a:rPr lang="zh-CN" altLang="en-US" dirty="0" smtClean="0"/>
              <a:t>频点</a:t>
            </a:r>
            <a:endParaRPr lang="en-US" altLang="zh-CN" dirty="0" smtClean="0"/>
          </a:p>
          <a:p>
            <a:pPr>
              <a:lnSpc>
                <a:spcPct val="150000"/>
              </a:lnSpc>
            </a:pPr>
            <a:r>
              <a:rPr lang="en-US" altLang="zh-CN" dirty="0" smtClean="0"/>
              <a:t>3.</a:t>
            </a:r>
            <a:r>
              <a:rPr lang="zh-CN" altLang="en-US" dirty="0" smtClean="0"/>
              <a:t>自适应速率（</a:t>
            </a:r>
            <a:r>
              <a:rPr lang="en-US" altLang="zh-CN" dirty="0" smtClean="0"/>
              <a:t>ADR</a:t>
            </a:r>
            <a:r>
              <a:rPr lang="zh-CN" altLang="en-US" dirty="0" smtClean="0"/>
              <a:t>）</a:t>
            </a:r>
            <a:endParaRPr lang="en-US" altLang="zh-CN" dirty="0" smtClean="0"/>
          </a:p>
          <a:p>
            <a:pPr>
              <a:lnSpc>
                <a:spcPct val="150000"/>
              </a:lnSpc>
            </a:pPr>
            <a:r>
              <a:rPr lang="en-US" altLang="zh-CN" dirty="0" smtClean="0"/>
              <a:t>4.</a:t>
            </a:r>
            <a:r>
              <a:rPr lang="zh-CN" altLang="en-US" dirty="0" smtClean="0"/>
              <a:t>发射功率（</a:t>
            </a:r>
            <a:r>
              <a:rPr lang="en-US" altLang="zh-CN" dirty="0" smtClean="0"/>
              <a:t>POWER</a:t>
            </a:r>
            <a:r>
              <a:rPr lang="zh-CN" altLang="en-US" dirty="0" smtClean="0"/>
              <a:t>）</a:t>
            </a:r>
            <a:endParaRPr lang="en-US" altLang="zh-CN" dirty="0" smtClean="0"/>
          </a:p>
          <a:p>
            <a:pPr>
              <a:lnSpc>
                <a:spcPct val="150000"/>
              </a:lnSpc>
            </a:pPr>
            <a:r>
              <a:rPr lang="en-US" altLang="zh-CN" dirty="0" smtClean="0"/>
              <a:t>5.</a:t>
            </a:r>
            <a:r>
              <a:rPr lang="zh-CN" altLang="en-US" dirty="0" smtClean="0"/>
              <a:t>搜索频点（</a:t>
            </a:r>
            <a:r>
              <a:rPr lang="en-US" altLang="zh-CN" dirty="0" smtClean="0"/>
              <a:t>SEEK</a:t>
            </a:r>
            <a:r>
              <a:rPr lang="zh-CN" altLang="en-US" dirty="0" smtClean="0"/>
              <a:t>）</a:t>
            </a:r>
            <a:endParaRPr lang="en-US" altLang="zh-CN" dirty="0" smtClean="0"/>
          </a:p>
          <a:p>
            <a:pPr>
              <a:lnSpc>
                <a:spcPct val="150000"/>
              </a:lnSpc>
            </a:pPr>
            <a:r>
              <a:rPr lang="en-US" altLang="zh-CN" dirty="0" smtClean="0"/>
              <a:t>6.</a:t>
            </a:r>
            <a:r>
              <a:rPr lang="zh-CN" altLang="en-US" dirty="0" smtClean="0"/>
              <a:t>设备类型（</a:t>
            </a:r>
            <a:r>
              <a:rPr lang="en-US" altLang="zh-CN" dirty="0" smtClean="0"/>
              <a:t>CLASS</a:t>
            </a:r>
            <a:r>
              <a:rPr lang="zh-CN" altLang="en-US" dirty="0" smtClean="0"/>
              <a:t>）</a:t>
            </a:r>
            <a:endParaRPr lang="en-US" altLang="zh-CN" dirty="0" smtClean="0"/>
          </a:p>
          <a:p>
            <a:pPr>
              <a:lnSpc>
                <a:spcPct val="150000"/>
              </a:lnSpc>
            </a:pPr>
            <a:r>
              <a:rPr lang="en-US" altLang="zh-CN" dirty="0" smtClean="0"/>
              <a:t>7.</a:t>
            </a:r>
            <a:r>
              <a:rPr lang="zh-CN" altLang="en-US" dirty="0" smtClean="0"/>
              <a:t>入网方式（</a:t>
            </a:r>
            <a:r>
              <a:rPr lang="en-US" altLang="zh-CN" dirty="0" smtClean="0"/>
              <a:t>MODE</a:t>
            </a:r>
            <a:r>
              <a:rPr lang="zh-CN" altLang="en-US" dirty="0" smtClean="0"/>
              <a:t>）</a:t>
            </a:r>
            <a:endParaRPr lang="zh-CN" altLang="en-US" dirty="0"/>
          </a:p>
        </p:txBody>
      </p:sp>
    </p:spTree>
    <p:extLst>
      <p:ext uri="{BB962C8B-B14F-4D97-AF65-F5344CB8AC3E}">
        <p14:creationId xmlns:p14="http://schemas.microsoft.com/office/powerpoint/2010/main" val="5110156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0917" y="404664"/>
            <a:ext cx="6462166" cy="504825"/>
          </a:xfrm>
        </p:spPr>
        <p:txBody>
          <a:bodyPr/>
          <a:lstStyle/>
          <a:p>
            <a:r>
              <a:rPr lang="en-US" altLang="zh-CN" dirty="0" err="1">
                <a:solidFill>
                  <a:srgbClr val="000000"/>
                </a:solidFill>
                <a:effectLst/>
                <a:ea typeface="黑体" pitchFamily="2" charset="-122"/>
              </a:rPr>
              <a:t>LoRaWAN</a:t>
            </a:r>
            <a:r>
              <a:rPr lang="zh-CN" altLang="en-US" dirty="0">
                <a:solidFill>
                  <a:srgbClr val="000000"/>
                </a:solidFill>
                <a:effectLst/>
                <a:ea typeface="黑体" pitchFamily="2" charset="-122"/>
              </a:rPr>
              <a:t>无线通信框架设计</a:t>
            </a:r>
            <a:endParaRPr lang="zh-CN" altLang="en-US" dirty="0">
              <a:effectLst/>
            </a:endParaRPr>
          </a:p>
        </p:txBody>
      </p:sp>
      <p:sp>
        <p:nvSpPr>
          <p:cNvPr id="3" name="灯片编号占位符 2"/>
          <p:cNvSpPr>
            <a:spLocks noGrp="1"/>
          </p:cNvSpPr>
          <p:nvPr>
            <p:ph type="sldNum" sz="quarter" idx="10"/>
          </p:nvPr>
        </p:nvSpPr>
        <p:spPr>
          <a:xfrm>
            <a:off x="7667625" y="7420868"/>
            <a:ext cx="1260475" cy="328612"/>
          </a:xfrm>
        </p:spPr>
        <p:txBody>
          <a:bodyPr/>
          <a:lstStyle/>
          <a:p>
            <a:pPr>
              <a:defRPr/>
            </a:pPr>
            <a:fld id="{728E9556-05C0-46DC-BB0C-9BF17700DA76}" type="slidenum">
              <a:rPr lang="en-US" altLang="zh-CN" smtClean="0"/>
              <a:pPr>
                <a:defRPr/>
              </a:pPr>
              <a:t>14</a:t>
            </a:fld>
            <a:endParaRPr lang="en-US" altLang="zh-CN" dirty="0"/>
          </a:p>
        </p:txBody>
      </p:sp>
      <p:sp>
        <p:nvSpPr>
          <p:cNvPr id="4" name="文本占位符 3"/>
          <p:cNvSpPr>
            <a:spLocks noGrp="1"/>
          </p:cNvSpPr>
          <p:nvPr>
            <p:ph type="body" sz="quarter" idx="11"/>
          </p:nvPr>
        </p:nvSpPr>
        <p:spPr>
          <a:xfrm>
            <a:off x="611560" y="1124744"/>
            <a:ext cx="3600400" cy="360759"/>
          </a:xfrm>
        </p:spPr>
        <p:txBody>
          <a:bodyPr/>
          <a:lstStyle/>
          <a:p>
            <a:r>
              <a:rPr lang="en-US" altLang="zh-CN" dirty="0" err="1" smtClean="0">
                <a:solidFill>
                  <a:schemeClr val="tx1"/>
                </a:solidFill>
              </a:rPr>
              <a:t>LoRaWAN</a:t>
            </a:r>
            <a:r>
              <a:rPr lang="zh-CN" altLang="en-US" dirty="0" smtClean="0">
                <a:solidFill>
                  <a:schemeClr val="tx1"/>
                </a:solidFill>
              </a:rPr>
              <a:t>方案设计</a:t>
            </a:r>
            <a:endParaRPr lang="zh-CN" altLang="en-US" dirty="0">
              <a:solidFill>
                <a:schemeClr val="tx1"/>
              </a:solidFill>
            </a:endParaRPr>
          </a:p>
        </p:txBody>
      </p:sp>
      <p:sp>
        <p:nvSpPr>
          <p:cNvPr id="11571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灯片编号占位符 2"/>
          <p:cNvSpPr txBox="1">
            <a:spLocks/>
          </p:cNvSpPr>
          <p:nvPr/>
        </p:nvSpPr>
        <p:spPr>
          <a:xfrm>
            <a:off x="7667625" y="6529388"/>
            <a:ext cx="1260475" cy="328612"/>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28E9556-05C0-46DC-BB0C-9BF17700DA76}" type="slidenum">
              <a:rPr kumimoji="0" lang="en-US" altLang="zh-CN" sz="12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dirty="0">
              <a:ln>
                <a:noFill/>
              </a:ln>
              <a:solidFill>
                <a:schemeClr val="tx1"/>
              </a:solidFill>
              <a:effectLst/>
              <a:uLnTx/>
              <a:uFillTx/>
              <a:latin typeface="Arial" charset="0"/>
              <a:ea typeface="宋体" pitchFamily="2" charset="-122"/>
              <a:cs typeface="+mn-cs"/>
            </a:endParaRPr>
          </a:p>
        </p:txBody>
      </p:sp>
      <p:sp>
        <p:nvSpPr>
          <p:cNvPr id="14" name="灯片编号占位符 5"/>
          <p:cNvSpPr txBox="1">
            <a:spLocks noGrp="1"/>
          </p:cNvSpPr>
          <p:nvPr/>
        </p:nvSpPr>
        <p:spPr bwMode="auto">
          <a:xfrm>
            <a:off x="7308850" y="6526213"/>
            <a:ext cx="15113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CC3300"/>
                </a:solidFill>
                <a:latin typeface="宋体" pitchFamily="2" charset="-122"/>
                <a:ea typeface="宋体" pitchFamily="2" charset="-122"/>
              </a:defRPr>
            </a:lvl1pPr>
            <a:lvl2pPr marL="742950" indent="-285750" eaLnBrk="0" hangingPunct="0">
              <a:defRPr kumimoji="1" sz="3600" b="1">
                <a:solidFill>
                  <a:srgbClr val="CC3300"/>
                </a:solidFill>
                <a:latin typeface="宋体" pitchFamily="2" charset="-122"/>
                <a:ea typeface="宋体" pitchFamily="2" charset="-122"/>
              </a:defRPr>
            </a:lvl2pPr>
            <a:lvl3pPr marL="1143000" indent="-228600" eaLnBrk="0" hangingPunct="0">
              <a:defRPr kumimoji="1" sz="3600" b="1">
                <a:solidFill>
                  <a:srgbClr val="CC3300"/>
                </a:solidFill>
                <a:latin typeface="宋体" pitchFamily="2" charset="-122"/>
                <a:ea typeface="宋体" pitchFamily="2" charset="-122"/>
              </a:defRPr>
            </a:lvl3pPr>
            <a:lvl4pPr marL="1600200" indent="-228600" eaLnBrk="0" hangingPunct="0">
              <a:defRPr kumimoji="1" sz="3600" b="1">
                <a:solidFill>
                  <a:srgbClr val="CC3300"/>
                </a:solidFill>
                <a:latin typeface="宋体" pitchFamily="2" charset="-122"/>
                <a:ea typeface="宋体" pitchFamily="2" charset="-122"/>
              </a:defRPr>
            </a:lvl4pPr>
            <a:lvl5pPr marL="2057400" indent="-228600" eaLnBrk="0" hangingPunct="0">
              <a:defRPr kumimoji="1" sz="3600" b="1">
                <a:solidFill>
                  <a:srgbClr val="CC3300"/>
                </a:solidFill>
                <a:latin typeface="宋体" pitchFamily="2" charset="-122"/>
                <a:ea typeface="宋体" pitchFamily="2" charset="-122"/>
              </a:defRPr>
            </a:lvl5pPr>
            <a:lvl6pPr marL="25146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6pPr>
            <a:lvl7pPr marL="29718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7pPr>
            <a:lvl8pPr marL="34290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8pPr>
            <a:lvl9pPr marL="38862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9pPr>
          </a:lstStyle>
          <a:p>
            <a:pPr algn="r" eaLnBrk="1" hangingPunct="1"/>
            <a:endParaRPr lang="en-US" altLang="zh-CN" sz="1400" b="0" dirty="0">
              <a:solidFill>
                <a:srgbClr val="CC0000"/>
              </a:solidFill>
              <a:latin typeface="Lucida Console" pitchFamily="49" charset="0"/>
              <a:ea typeface="Arial Unicode MS" pitchFamily="34" charset="-122"/>
              <a:cs typeface="Arial Unicode MS" pitchFamily="34" charset="-122"/>
            </a:endParaRPr>
          </a:p>
        </p:txBody>
      </p:sp>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p:cNvSpPr>
            <a:spLocks noChangeArrowheads="1"/>
          </p:cNvSpPr>
          <p:nvPr/>
        </p:nvSpPr>
        <p:spPr bwMode="auto">
          <a:xfrm>
            <a:off x="0" y="1476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3333"/>
                </a:solidFill>
                <a:effectLst/>
                <a:latin typeface="Arial" pitchFamily="34" charset="0"/>
                <a:ea typeface="宋体" pitchFamily="2" charset="-122"/>
                <a:cs typeface="Arial" pitchFamily="34"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466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333333"/>
                </a:solidFill>
                <a:effectLst/>
                <a:latin typeface="Helvetica" charset="0"/>
                <a:ea typeface="Helvetica" charset="0"/>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 name="Rectangle 2"/>
          <p:cNvSpPr>
            <a:spLocks noChangeArrowheads="1"/>
          </p:cNvSpPr>
          <p:nvPr/>
        </p:nvSpPr>
        <p:spPr bwMode="auto">
          <a:xfrm>
            <a:off x="1118129" y="1596269"/>
            <a:ext cx="12284355" cy="48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469371753"/>
              </p:ext>
            </p:extLst>
          </p:nvPr>
        </p:nvGraphicFramePr>
        <p:xfrm>
          <a:off x="1118129" y="1596270"/>
          <a:ext cx="6187661" cy="4771374"/>
        </p:xfrm>
        <a:graphic>
          <a:graphicData uri="http://schemas.openxmlformats.org/presentationml/2006/ole">
            <mc:AlternateContent xmlns:mc="http://schemas.openxmlformats.org/markup-compatibility/2006">
              <mc:Choice xmlns:v="urn:schemas-microsoft-com:vml" Requires="v">
                <p:oleObj spid="_x0000_s72717" name="Visio" r:id="rId4" imgW="6038820" imgH="4667160" progId="Visio.Drawing.15">
                  <p:embed/>
                </p:oleObj>
              </mc:Choice>
              <mc:Fallback>
                <p:oleObj name="Visio" r:id="rId4" imgW="6038820" imgH="4667160"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129" y="1596270"/>
                        <a:ext cx="6187661" cy="4771374"/>
                      </a:xfrm>
                      <a:prstGeom prst="rect">
                        <a:avLst/>
                      </a:prstGeom>
                      <a:noFill/>
                    </p:spPr>
                  </p:pic>
                </p:oleObj>
              </mc:Fallback>
            </mc:AlternateContent>
          </a:graphicData>
        </a:graphic>
      </p:graphicFrame>
    </p:spTree>
    <p:extLst>
      <p:ext uri="{BB962C8B-B14F-4D97-AF65-F5344CB8AC3E}">
        <p14:creationId xmlns:p14="http://schemas.microsoft.com/office/powerpoint/2010/main" val="3900006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0917" y="404664"/>
            <a:ext cx="6462166" cy="504825"/>
          </a:xfrm>
        </p:spPr>
        <p:txBody>
          <a:bodyPr/>
          <a:lstStyle/>
          <a:p>
            <a:r>
              <a:rPr lang="en-US" altLang="zh-CN" dirty="0" err="1">
                <a:solidFill>
                  <a:srgbClr val="000000"/>
                </a:solidFill>
                <a:effectLst/>
                <a:ea typeface="黑体" pitchFamily="2" charset="-122"/>
              </a:rPr>
              <a:t>LoRaWAN</a:t>
            </a:r>
            <a:r>
              <a:rPr lang="zh-CN" altLang="en-US" dirty="0">
                <a:solidFill>
                  <a:srgbClr val="000000"/>
                </a:solidFill>
                <a:effectLst/>
                <a:ea typeface="黑体" pitchFamily="2" charset="-122"/>
              </a:rPr>
              <a:t>无线通信框架设计</a:t>
            </a:r>
            <a:endParaRPr lang="zh-CN" altLang="en-US" dirty="0">
              <a:effectLst/>
            </a:endParaRPr>
          </a:p>
        </p:txBody>
      </p:sp>
      <p:sp>
        <p:nvSpPr>
          <p:cNvPr id="3" name="灯片编号占位符 2"/>
          <p:cNvSpPr>
            <a:spLocks noGrp="1"/>
          </p:cNvSpPr>
          <p:nvPr>
            <p:ph type="sldNum" sz="quarter" idx="10"/>
          </p:nvPr>
        </p:nvSpPr>
        <p:spPr>
          <a:xfrm>
            <a:off x="7667625" y="7420868"/>
            <a:ext cx="1260475" cy="328612"/>
          </a:xfrm>
        </p:spPr>
        <p:txBody>
          <a:bodyPr/>
          <a:lstStyle/>
          <a:p>
            <a:pPr>
              <a:defRPr/>
            </a:pPr>
            <a:fld id="{728E9556-05C0-46DC-BB0C-9BF17700DA76}" type="slidenum">
              <a:rPr lang="en-US" altLang="zh-CN" smtClean="0"/>
              <a:pPr>
                <a:defRPr/>
              </a:pPr>
              <a:t>15</a:t>
            </a:fld>
            <a:endParaRPr lang="en-US" altLang="zh-CN" dirty="0"/>
          </a:p>
        </p:txBody>
      </p:sp>
      <p:sp>
        <p:nvSpPr>
          <p:cNvPr id="11571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灯片编号占位符 2"/>
          <p:cNvSpPr txBox="1">
            <a:spLocks/>
          </p:cNvSpPr>
          <p:nvPr/>
        </p:nvSpPr>
        <p:spPr>
          <a:xfrm>
            <a:off x="7667625" y="6529388"/>
            <a:ext cx="1260475" cy="328612"/>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28E9556-05C0-46DC-BB0C-9BF17700DA76}" type="slidenum">
              <a:rPr kumimoji="0" lang="en-US" altLang="zh-CN" sz="12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dirty="0">
              <a:ln>
                <a:noFill/>
              </a:ln>
              <a:solidFill>
                <a:schemeClr val="tx1"/>
              </a:solidFill>
              <a:effectLst/>
              <a:uLnTx/>
              <a:uFillTx/>
              <a:latin typeface="Arial" charset="0"/>
              <a:ea typeface="宋体" pitchFamily="2" charset="-122"/>
              <a:cs typeface="+mn-cs"/>
            </a:endParaRPr>
          </a:p>
        </p:txBody>
      </p:sp>
      <p:sp>
        <p:nvSpPr>
          <p:cNvPr id="14" name="灯片编号占位符 5"/>
          <p:cNvSpPr txBox="1">
            <a:spLocks noGrp="1"/>
          </p:cNvSpPr>
          <p:nvPr/>
        </p:nvSpPr>
        <p:spPr bwMode="auto">
          <a:xfrm>
            <a:off x="7308850" y="6526213"/>
            <a:ext cx="15113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CC3300"/>
                </a:solidFill>
                <a:latin typeface="宋体" pitchFamily="2" charset="-122"/>
                <a:ea typeface="宋体" pitchFamily="2" charset="-122"/>
              </a:defRPr>
            </a:lvl1pPr>
            <a:lvl2pPr marL="742950" indent="-285750" eaLnBrk="0" hangingPunct="0">
              <a:defRPr kumimoji="1" sz="3600" b="1">
                <a:solidFill>
                  <a:srgbClr val="CC3300"/>
                </a:solidFill>
                <a:latin typeface="宋体" pitchFamily="2" charset="-122"/>
                <a:ea typeface="宋体" pitchFamily="2" charset="-122"/>
              </a:defRPr>
            </a:lvl2pPr>
            <a:lvl3pPr marL="1143000" indent="-228600" eaLnBrk="0" hangingPunct="0">
              <a:defRPr kumimoji="1" sz="3600" b="1">
                <a:solidFill>
                  <a:srgbClr val="CC3300"/>
                </a:solidFill>
                <a:latin typeface="宋体" pitchFamily="2" charset="-122"/>
                <a:ea typeface="宋体" pitchFamily="2" charset="-122"/>
              </a:defRPr>
            </a:lvl3pPr>
            <a:lvl4pPr marL="1600200" indent="-228600" eaLnBrk="0" hangingPunct="0">
              <a:defRPr kumimoji="1" sz="3600" b="1">
                <a:solidFill>
                  <a:srgbClr val="CC3300"/>
                </a:solidFill>
                <a:latin typeface="宋体" pitchFamily="2" charset="-122"/>
                <a:ea typeface="宋体" pitchFamily="2" charset="-122"/>
              </a:defRPr>
            </a:lvl4pPr>
            <a:lvl5pPr marL="2057400" indent="-228600" eaLnBrk="0" hangingPunct="0">
              <a:defRPr kumimoji="1" sz="3600" b="1">
                <a:solidFill>
                  <a:srgbClr val="CC3300"/>
                </a:solidFill>
                <a:latin typeface="宋体" pitchFamily="2" charset="-122"/>
                <a:ea typeface="宋体" pitchFamily="2" charset="-122"/>
              </a:defRPr>
            </a:lvl5pPr>
            <a:lvl6pPr marL="25146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6pPr>
            <a:lvl7pPr marL="29718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7pPr>
            <a:lvl8pPr marL="34290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8pPr>
            <a:lvl9pPr marL="38862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9pPr>
          </a:lstStyle>
          <a:p>
            <a:pPr algn="r" eaLnBrk="1" hangingPunct="1"/>
            <a:endParaRPr lang="en-US" altLang="zh-CN" sz="1400" b="0" dirty="0">
              <a:solidFill>
                <a:srgbClr val="CC0000"/>
              </a:solidFill>
              <a:latin typeface="Lucida Console" pitchFamily="49" charset="0"/>
              <a:ea typeface="Arial Unicode MS" pitchFamily="34" charset="-122"/>
              <a:cs typeface="Arial Unicode MS" pitchFamily="34" charset="-122"/>
            </a:endParaRPr>
          </a:p>
        </p:txBody>
      </p:sp>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466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333333"/>
                </a:solidFill>
                <a:effectLst/>
                <a:latin typeface="Helvetica" charset="0"/>
                <a:ea typeface="Helvetica" charset="0"/>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 name="文本框 16"/>
          <p:cNvSpPr txBox="1"/>
          <p:nvPr/>
        </p:nvSpPr>
        <p:spPr>
          <a:xfrm>
            <a:off x="755576" y="1124744"/>
            <a:ext cx="2520280" cy="461665"/>
          </a:xfrm>
          <a:prstGeom prst="rect">
            <a:avLst/>
          </a:prstGeom>
          <a:noFill/>
        </p:spPr>
        <p:txBody>
          <a:bodyPr wrap="square" rtlCol="0">
            <a:spAutoFit/>
          </a:bodyPr>
          <a:lstStyle/>
          <a:p>
            <a:r>
              <a:rPr lang="zh-CN" altLang="en-US" dirty="0" smtClean="0"/>
              <a:t>选型介绍</a:t>
            </a:r>
            <a:endParaRPr lang="zh-CN" altLang="en-US" dirty="0"/>
          </a:p>
        </p:txBody>
      </p:sp>
      <p:sp>
        <p:nvSpPr>
          <p:cNvPr id="19" name="文本框 18"/>
          <p:cNvSpPr txBox="1"/>
          <p:nvPr/>
        </p:nvSpPr>
        <p:spPr>
          <a:xfrm>
            <a:off x="755576" y="1844824"/>
            <a:ext cx="7047507" cy="4339650"/>
          </a:xfrm>
          <a:prstGeom prst="rect">
            <a:avLst/>
          </a:prstGeom>
          <a:noFill/>
        </p:spPr>
        <p:txBody>
          <a:bodyPr wrap="square" rtlCol="0">
            <a:spAutoFit/>
          </a:bodyPr>
          <a:lstStyle/>
          <a:p>
            <a:pPr>
              <a:lnSpc>
                <a:spcPct val="150000"/>
              </a:lnSpc>
            </a:pPr>
            <a:r>
              <a:rPr lang="en-US" altLang="zh-CN" dirty="0" smtClean="0"/>
              <a:t>1.</a:t>
            </a:r>
            <a:r>
              <a:rPr lang="en-US" altLang="zh-CN" dirty="0"/>
              <a:t> </a:t>
            </a:r>
            <a:r>
              <a:rPr lang="en-US" altLang="zh-CN" dirty="0" err="1"/>
              <a:t>LoRaWAN</a:t>
            </a:r>
            <a:r>
              <a:rPr lang="zh-CN" altLang="en-US" dirty="0" smtClean="0"/>
              <a:t>服务器</a:t>
            </a:r>
            <a:endParaRPr lang="en-US" altLang="zh-CN" dirty="0" smtClean="0"/>
          </a:p>
          <a:p>
            <a:pPr>
              <a:lnSpc>
                <a:spcPct val="150000"/>
              </a:lnSpc>
            </a:pPr>
            <a:r>
              <a:rPr lang="en-US" altLang="zh-CN" dirty="0" err="1"/>
              <a:t>LoRaWAN</a:t>
            </a:r>
            <a:r>
              <a:rPr lang="zh-CN" altLang="zh-CN" dirty="0"/>
              <a:t>云端服务器的选择为网络服务平台</a:t>
            </a:r>
            <a:r>
              <a:rPr lang="en-US" altLang="zh-CN" dirty="0" smtClean="0"/>
              <a:t>LoRaFlow.io</a:t>
            </a:r>
          </a:p>
          <a:p>
            <a:pPr>
              <a:lnSpc>
                <a:spcPct val="150000"/>
              </a:lnSpc>
            </a:pPr>
            <a:r>
              <a:rPr lang="en-US" altLang="zh-CN" dirty="0" smtClean="0"/>
              <a:t>2.</a:t>
            </a:r>
            <a:r>
              <a:rPr lang="en-US" altLang="zh-CN" dirty="0"/>
              <a:t> </a:t>
            </a:r>
            <a:r>
              <a:rPr lang="en-US" altLang="zh-CN" dirty="0" err="1" smtClean="0"/>
              <a:t>LoRaWAN</a:t>
            </a:r>
            <a:r>
              <a:rPr lang="zh-CN" altLang="en-US" dirty="0" smtClean="0"/>
              <a:t>芯片</a:t>
            </a:r>
            <a:endParaRPr lang="en-US" altLang="zh-CN" dirty="0" smtClean="0"/>
          </a:p>
          <a:p>
            <a:pPr>
              <a:lnSpc>
                <a:spcPct val="150000"/>
              </a:lnSpc>
            </a:pPr>
            <a:r>
              <a:rPr lang="zh-CN" altLang="en-US" dirty="0" smtClean="0"/>
              <a:t>由</a:t>
            </a:r>
            <a:r>
              <a:rPr lang="en-US" altLang="zh-CN" dirty="0" err="1"/>
              <a:t>Semtech</a:t>
            </a:r>
            <a:r>
              <a:rPr lang="zh-CN" altLang="zh-CN" dirty="0"/>
              <a:t>公司生产的</a:t>
            </a:r>
            <a:r>
              <a:rPr lang="en-US" altLang="zh-CN" dirty="0" smtClean="0"/>
              <a:t>SX1278</a:t>
            </a:r>
          </a:p>
          <a:p>
            <a:pPr>
              <a:lnSpc>
                <a:spcPct val="150000"/>
              </a:lnSpc>
            </a:pPr>
            <a:r>
              <a:rPr lang="en-US" altLang="zh-CN" dirty="0" smtClean="0"/>
              <a:t>3.</a:t>
            </a:r>
            <a:r>
              <a:rPr lang="en-US" altLang="zh-CN" dirty="0"/>
              <a:t> </a:t>
            </a:r>
            <a:r>
              <a:rPr lang="en-US" altLang="zh-CN" dirty="0" err="1" smtClean="0"/>
              <a:t>LoRaWAN</a:t>
            </a:r>
            <a:r>
              <a:rPr lang="zh-CN" altLang="en-US" dirty="0"/>
              <a:t>网关</a:t>
            </a:r>
            <a:endParaRPr lang="en-US" altLang="zh-CN" dirty="0" smtClean="0"/>
          </a:p>
          <a:p>
            <a:pPr>
              <a:lnSpc>
                <a:spcPct val="150000"/>
              </a:lnSpc>
            </a:pPr>
            <a:r>
              <a:rPr lang="zh-CN" altLang="en-US" dirty="0" smtClean="0"/>
              <a:t>采用艾森公司的工业级网关</a:t>
            </a:r>
            <a:endParaRPr lang="en-US" altLang="zh-CN" dirty="0" smtClean="0"/>
          </a:p>
          <a:p>
            <a:endParaRPr lang="zh-CN" altLang="en-US" dirty="0"/>
          </a:p>
        </p:txBody>
      </p:sp>
    </p:spTree>
    <p:extLst>
      <p:ext uri="{BB962C8B-B14F-4D97-AF65-F5344CB8AC3E}">
        <p14:creationId xmlns:p14="http://schemas.microsoft.com/office/powerpoint/2010/main" val="14146501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0917" y="404664"/>
            <a:ext cx="6462166" cy="504825"/>
          </a:xfrm>
        </p:spPr>
        <p:txBody>
          <a:bodyPr/>
          <a:lstStyle/>
          <a:p>
            <a:r>
              <a:rPr lang="en-US" altLang="zh-CN" dirty="0" err="1">
                <a:solidFill>
                  <a:srgbClr val="000000"/>
                </a:solidFill>
                <a:effectLst/>
                <a:ea typeface="黑体" pitchFamily="2" charset="-122"/>
              </a:rPr>
              <a:t>LoRaWAN</a:t>
            </a:r>
            <a:r>
              <a:rPr lang="zh-CN" altLang="en-US" dirty="0">
                <a:solidFill>
                  <a:srgbClr val="000000"/>
                </a:solidFill>
                <a:effectLst/>
                <a:ea typeface="黑体" pitchFamily="2" charset="-122"/>
              </a:rPr>
              <a:t>无线通信框架设计</a:t>
            </a:r>
            <a:endParaRPr lang="zh-CN" altLang="en-US" dirty="0">
              <a:effectLst/>
            </a:endParaRPr>
          </a:p>
        </p:txBody>
      </p:sp>
      <p:sp>
        <p:nvSpPr>
          <p:cNvPr id="3" name="灯片编号占位符 2"/>
          <p:cNvSpPr>
            <a:spLocks noGrp="1"/>
          </p:cNvSpPr>
          <p:nvPr>
            <p:ph type="sldNum" sz="quarter" idx="10"/>
          </p:nvPr>
        </p:nvSpPr>
        <p:spPr>
          <a:xfrm>
            <a:off x="7667625" y="7420868"/>
            <a:ext cx="1260475" cy="328612"/>
          </a:xfrm>
        </p:spPr>
        <p:txBody>
          <a:bodyPr/>
          <a:lstStyle/>
          <a:p>
            <a:pPr>
              <a:defRPr/>
            </a:pPr>
            <a:fld id="{728E9556-05C0-46DC-BB0C-9BF17700DA76}" type="slidenum">
              <a:rPr lang="en-US" altLang="zh-CN" smtClean="0"/>
              <a:pPr>
                <a:defRPr/>
              </a:pPr>
              <a:t>16</a:t>
            </a:fld>
            <a:endParaRPr lang="en-US" altLang="zh-CN" dirty="0"/>
          </a:p>
        </p:txBody>
      </p:sp>
      <p:sp>
        <p:nvSpPr>
          <p:cNvPr id="11571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灯片编号占位符 2"/>
          <p:cNvSpPr txBox="1">
            <a:spLocks/>
          </p:cNvSpPr>
          <p:nvPr/>
        </p:nvSpPr>
        <p:spPr>
          <a:xfrm>
            <a:off x="7667625" y="6529388"/>
            <a:ext cx="1260475" cy="328612"/>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28E9556-05C0-46DC-BB0C-9BF17700DA76}" type="slidenum">
              <a:rPr kumimoji="0" lang="en-US" altLang="zh-CN" sz="12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dirty="0">
              <a:ln>
                <a:noFill/>
              </a:ln>
              <a:solidFill>
                <a:schemeClr val="tx1"/>
              </a:solidFill>
              <a:effectLst/>
              <a:uLnTx/>
              <a:uFillTx/>
              <a:latin typeface="Arial" charset="0"/>
              <a:ea typeface="宋体" pitchFamily="2" charset="-122"/>
              <a:cs typeface="+mn-cs"/>
            </a:endParaRPr>
          </a:p>
        </p:txBody>
      </p:sp>
      <p:sp>
        <p:nvSpPr>
          <p:cNvPr id="14" name="灯片编号占位符 5"/>
          <p:cNvSpPr txBox="1">
            <a:spLocks noGrp="1"/>
          </p:cNvSpPr>
          <p:nvPr/>
        </p:nvSpPr>
        <p:spPr bwMode="auto">
          <a:xfrm>
            <a:off x="7308850" y="6526213"/>
            <a:ext cx="15113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CC3300"/>
                </a:solidFill>
                <a:latin typeface="宋体" pitchFamily="2" charset="-122"/>
                <a:ea typeface="宋体" pitchFamily="2" charset="-122"/>
              </a:defRPr>
            </a:lvl1pPr>
            <a:lvl2pPr marL="742950" indent="-285750" eaLnBrk="0" hangingPunct="0">
              <a:defRPr kumimoji="1" sz="3600" b="1">
                <a:solidFill>
                  <a:srgbClr val="CC3300"/>
                </a:solidFill>
                <a:latin typeface="宋体" pitchFamily="2" charset="-122"/>
                <a:ea typeface="宋体" pitchFamily="2" charset="-122"/>
              </a:defRPr>
            </a:lvl2pPr>
            <a:lvl3pPr marL="1143000" indent="-228600" eaLnBrk="0" hangingPunct="0">
              <a:defRPr kumimoji="1" sz="3600" b="1">
                <a:solidFill>
                  <a:srgbClr val="CC3300"/>
                </a:solidFill>
                <a:latin typeface="宋体" pitchFamily="2" charset="-122"/>
                <a:ea typeface="宋体" pitchFamily="2" charset="-122"/>
              </a:defRPr>
            </a:lvl3pPr>
            <a:lvl4pPr marL="1600200" indent="-228600" eaLnBrk="0" hangingPunct="0">
              <a:defRPr kumimoji="1" sz="3600" b="1">
                <a:solidFill>
                  <a:srgbClr val="CC3300"/>
                </a:solidFill>
                <a:latin typeface="宋体" pitchFamily="2" charset="-122"/>
                <a:ea typeface="宋体" pitchFamily="2" charset="-122"/>
              </a:defRPr>
            </a:lvl4pPr>
            <a:lvl5pPr marL="2057400" indent="-228600" eaLnBrk="0" hangingPunct="0">
              <a:defRPr kumimoji="1" sz="3600" b="1">
                <a:solidFill>
                  <a:srgbClr val="CC3300"/>
                </a:solidFill>
                <a:latin typeface="宋体" pitchFamily="2" charset="-122"/>
                <a:ea typeface="宋体" pitchFamily="2" charset="-122"/>
              </a:defRPr>
            </a:lvl5pPr>
            <a:lvl6pPr marL="25146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6pPr>
            <a:lvl7pPr marL="29718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7pPr>
            <a:lvl8pPr marL="34290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8pPr>
            <a:lvl9pPr marL="38862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9pPr>
          </a:lstStyle>
          <a:p>
            <a:pPr algn="r" eaLnBrk="1" hangingPunct="1"/>
            <a:endParaRPr lang="en-US" altLang="zh-CN" sz="1400" b="0" dirty="0">
              <a:solidFill>
                <a:srgbClr val="CC0000"/>
              </a:solidFill>
              <a:latin typeface="Lucida Console" pitchFamily="49" charset="0"/>
              <a:ea typeface="Arial Unicode MS" pitchFamily="34" charset="-122"/>
              <a:cs typeface="Arial Unicode MS" pitchFamily="34" charset="-122"/>
            </a:endParaRPr>
          </a:p>
        </p:txBody>
      </p:sp>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466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333333"/>
                </a:solidFill>
                <a:effectLst/>
                <a:latin typeface="Helvetica" charset="0"/>
                <a:ea typeface="Helvetica" charset="0"/>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 name="文本框 16"/>
          <p:cNvSpPr txBox="1"/>
          <p:nvPr/>
        </p:nvSpPr>
        <p:spPr>
          <a:xfrm>
            <a:off x="755576" y="1126330"/>
            <a:ext cx="2520280" cy="461665"/>
          </a:xfrm>
          <a:prstGeom prst="rect">
            <a:avLst/>
          </a:prstGeom>
          <a:noFill/>
        </p:spPr>
        <p:txBody>
          <a:bodyPr wrap="square" rtlCol="0">
            <a:spAutoFit/>
          </a:bodyPr>
          <a:lstStyle/>
          <a:p>
            <a:r>
              <a:rPr lang="zh-CN" altLang="en-US" dirty="0" smtClean="0"/>
              <a:t>整体方案设计</a:t>
            </a:r>
            <a:endParaRPr lang="zh-CN" altLang="en-US" dirty="0"/>
          </a:p>
        </p:txBody>
      </p:sp>
      <p:pic>
        <p:nvPicPr>
          <p:cNvPr id="21" name="图片 2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040" y="1587995"/>
            <a:ext cx="3821716" cy="4594336"/>
          </a:xfrm>
          <a:prstGeom prst="rect">
            <a:avLst/>
          </a:prstGeom>
          <a:noFill/>
          <a:ln>
            <a:noFill/>
          </a:ln>
        </p:spPr>
      </p:pic>
    </p:spTree>
    <p:extLst>
      <p:ext uri="{BB962C8B-B14F-4D97-AF65-F5344CB8AC3E}">
        <p14:creationId xmlns:p14="http://schemas.microsoft.com/office/powerpoint/2010/main" val="40502121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0917" y="404664"/>
            <a:ext cx="6462166" cy="504825"/>
          </a:xfrm>
        </p:spPr>
        <p:txBody>
          <a:bodyPr/>
          <a:lstStyle/>
          <a:p>
            <a:r>
              <a:rPr lang="en-US" altLang="zh-CN" dirty="0" err="1">
                <a:solidFill>
                  <a:srgbClr val="000000"/>
                </a:solidFill>
                <a:effectLst/>
                <a:ea typeface="黑体" pitchFamily="2" charset="-122"/>
              </a:rPr>
              <a:t>LoRaWAN</a:t>
            </a:r>
            <a:r>
              <a:rPr lang="zh-CN" altLang="en-US" dirty="0">
                <a:solidFill>
                  <a:srgbClr val="000000"/>
                </a:solidFill>
                <a:effectLst/>
                <a:ea typeface="黑体" pitchFamily="2" charset="-122"/>
              </a:rPr>
              <a:t>无线通信框架设计</a:t>
            </a:r>
            <a:endParaRPr lang="zh-CN" altLang="en-US" dirty="0">
              <a:effectLst/>
            </a:endParaRPr>
          </a:p>
        </p:txBody>
      </p:sp>
      <p:sp>
        <p:nvSpPr>
          <p:cNvPr id="3" name="灯片编号占位符 2"/>
          <p:cNvSpPr>
            <a:spLocks noGrp="1"/>
          </p:cNvSpPr>
          <p:nvPr>
            <p:ph type="sldNum" sz="quarter" idx="10"/>
          </p:nvPr>
        </p:nvSpPr>
        <p:spPr>
          <a:xfrm>
            <a:off x="7667625" y="7420868"/>
            <a:ext cx="1260475" cy="328612"/>
          </a:xfrm>
        </p:spPr>
        <p:txBody>
          <a:bodyPr/>
          <a:lstStyle/>
          <a:p>
            <a:pPr>
              <a:defRPr/>
            </a:pPr>
            <a:fld id="{728E9556-05C0-46DC-BB0C-9BF17700DA76}" type="slidenum">
              <a:rPr lang="en-US" altLang="zh-CN" smtClean="0"/>
              <a:pPr>
                <a:defRPr/>
              </a:pPr>
              <a:t>17</a:t>
            </a:fld>
            <a:endParaRPr lang="en-US" altLang="zh-CN" dirty="0"/>
          </a:p>
        </p:txBody>
      </p:sp>
      <p:sp>
        <p:nvSpPr>
          <p:cNvPr id="4" name="文本占位符 3"/>
          <p:cNvSpPr>
            <a:spLocks noGrp="1"/>
          </p:cNvSpPr>
          <p:nvPr>
            <p:ph type="body" sz="quarter" idx="11"/>
          </p:nvPr>
        </p:nvSpPr>
        <p:spPr/>
        <p:txBody>
          <a:bodyPr/>
          <a:lstStyle/>
          <a:p>
            <a:r>
              <a:rPr lang="en-US" altLang="zh-CN" dirty="0" err="1">
                <a:solidFill>
                  <a:schemeClr val="tx1"/>
                </a:solidFill>
              </a:rPr>
              <a:t>LoRa</a:t>
            </a:r>
            <a:r>
              <a:rPr lang="zh-CN" altLang="zh-CN" dirty="0">
                <a:solidFill>
                  <a:schemeClr val="tx1"/>
                </a:solidFill>
              </a:rPr>
              <a:t>技术</a:t>
            </a:r>
            <a:endParaRPr lang="zh-CN" altLang="en-US" dirty="0">
              <a:solidFill>
                <a:schemeClr val="tx1"/>
              </a:solidFill>
            </a:endParaRPr>
          </a:p>
        </p:txBody>
      </p:sp>
      <p:sp>
        <p:nvSpPr>
          <p:cNvPr id="11571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灯片编号占位符 2"/>
          <p:cNvSpPr txBox="1">
            <a:spLocks/>
          </p:cNvSpPr>
          <p:nvPr/>
        </p:nvSpPr>
        <p:spPr>
          <a:xfrm>
            <a:off x="7667625" y="6529388"/>
            <a:ext cx="1260475" cy="328612"/>
          </a:xfrm>
          <a:prstGeom prst="rect">
            <a:avLst/>
          </a:prstGeom>
        </p:spPr>
        <p:txBody>
          <a:bodyPr vert="horz" lIns="91440" tIns="45720" rIns="91440" bIns="45720"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fld id="{728E9556-05C0-46DC-BB0C-9BF17700DA76}" type="slidenum">
              <a:rPr kumimoji="0" lang="en-US" altLang="zh-CN" sz="1200" b="0" i="0" u="none" strike="noStrike" kern="1200" cap="none" spc="0" normalizeH="0" baseline="0" noProof="0" smtClean="0">
                <a:ln>
                  <a:noFill/>
                </a:ln>
                <a:solidFill>
                  <a:schemeClr val="tx1"/>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dirty="0">
              <a:ln>
                <a:noFill/>
              </a:ln>
              <a:solidFill>
                <a:schemeClr val="tx1"/>
              </a:solidFill>
              <a:effectLst/>
              <a:uLnTx/>
              <a:uFillTx/>
              <a:latin typeface="Arial" charset="0"/>
              <a:ea typeface="宋体" pitchFamily="2" charset="-122"/>
              <a:cs typeface="+mn-cs"/>
            </a:endParaRPr>
          </a:p>
        </p:txBody>
      </p:sp>
      <p:sp>
        <p:nvSpPr>
          <p:cNvPr id="14" name="灯片编号占位符 5"/>
          <p:cNvSpPr txBox="1">
            <a:spLocks noGrp="1"/>
          </p:cNvSpPr>
          <p:nvPr/>
        </p:nvSpPr>
        <p:spPr bwMode="auto">
          <a:xfrm>
            <a:off x="7308850" y="6526213"/>
            <a:ext cx="15113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600" b="1">
                <a:solidFill>
                  <a:srgbClr val="CC3300"/>
                </a:solidFill>
                <a:latin typeface="宋体" pitchFamily="2" charset="-122"/>
                <a:ea typeface="宋体" pitchFamily="2" charset="-122"/>
              </a:defRPr>
            </a:lvl1pPr>
            <a:lvl2pPr marL="742950" indent="-285750" eaLnBrk="0" hangingPunct="0">
              <a:defRPr kumimoji="1" sz="3600" b="1">
                <a:solidFill>
                  <a:srgbClr val="CC3300"/>
                </a:solidFill>
                <a:latin typeface="宋体" pitchFamily="2" charset="-122"/>
                <a:ea typeface="宋体" pitchFamily="2" charset="-122"/>
              </a:defRPr>
            </a:lvl2pPr>
            <a:lvl3pPr marL="1143000" indent="-228600" eaLnBrk="0" hangingPunct="0">
              <a:defRPr kumimoji="1" sz="3600" b="1">
                <a:solidFill>
                  <a:srgbClr val="CC3300"/>
                </a:solidFill>
                <a:latin typeface="宋体" pitchFamily="2" charset="-122"/>
                <a:ea typeface="宋体" pitchFamily="2" charset="-122"/>
              </a:defRPr>
            </a:lvl3pPr>
            <a:lvl4pPr marL="1600200" indent="-228600" eaLnBrk="0" hangingPunct="0">
              <a:defRPr kumimoji="1" sz="3600" b="1">
                <a:solidFill>
                  <a:srgbClr val="CC3300"/>
                </a:solidFill>
                <a:latin typeface="宋体" pitchFamily="2" charset="-122"/>
                <a:ea typeface="宋体" pitchFamily="2" charset="-122"/>
              </a:defRPr>
            </a:lvl4pPr>
            <a:lvl5pPr marL="2057400" indent="-228600" eaLnBrk="0" hangingPunct="0">
              <a:defRPr kumimoji="1" sz="3600" b="1">
                <a:solidFill>
                  <a:srgbClr val="CC3300"/>
                </a:solidFill>
                <a:latin typeface="宋体" pitchFamily="2" charset="-122"/>
                <a:ea typeface="宋体" pitchFamily="2" charset="-122"/>
              </a:defRPr>
            </a:lvl5pPr>
            <a:lvl6pPr marL="25146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6pPr>
            <a:lvl7pPr marL="29718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7pPr>
            <a:lvl8pPr marL="34290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8pPr>
            <a:lvl9pPr marL="3886200" indent="-228600" eaLnBrk="0" fontAlgn="base" hangingPunct="0">
              <a:spcBef>
                <a:spcPct val="0"/>
              </a:spcBef>
              <a:spcAft>
                <a:spcPct val="0"/>
              </a:spcAft>
              <a:defRPr kumimoji="1" sz="3600" b="1">
                <a:solidFill>
                  <a:srgbClr val="CC3300"/>
                </a:solidFill>
                <a:latin typeface="宋体" pitchFamily="2" charset="-122"/>
                <a:ea typeface="宋体" pitchFamily="2" charset="-122"/>
              </a:defRPr>
            </a:lvl9pPr>
          </a:lstStyle>
          <a:p>
            <a:pPr algn="r" eaLnBrk="1" hangingPunct="1"/>
            <a:endParaRPr lang="en-US" altLang="zh-CN" sz="1400" b="0" dirty="0">
              <a:solidFill>
                <a:srgbClr val="CC0000"/>
              </a:solidFill>
              <a:latin typeface="Lucida Console" pitchFamily="49" charset="0"/>
              <a:ea typeface="Arial Unicode MS" pitchFamily="34" charset="-122"/>
              <a:cs typeface="Arial Unicode MS" pitchFamily="34" charset="-122"/>
            </a:endParaRPr>
          </a:p>
        </p:txBody>
      </p:sp>
      <p:sp>
        <p:nvSpPr>
          <p:cNvPr id="6"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11"/>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p:cNvSpPr>
            <a:spLocks noChangeArrowheads="1"/>
          </p:cNvSpPr>
          <p:nvPr/>
        </p:nvSpPr>
        <p:spPr bwMode="auto">
          <a:xfrm>
            <a:off x="0" y="1476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rgbClr val="333333"/>
                </a:solidFill>
                <a:effectLst/>
                <a:latin typeface="Arial" pitchFamily="34" charset="0"/>
                <a:ea typeface="宋体" pitchFamily="2" charset="-122"/>
                <a:cs typeface="Arial" pitchFamily="34"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7"/>
          <p:cNvSpPr>
            <a:spLocks noChangeArrowheads="1"/>
          </p:cNvSpPr>
          <p:nvPr/>
        </p:nvSpPr>
        <p:spPr bwMode="auto">
          <a:xfrm>
            <a:off x="0" y="466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rgbClr val="333333"/>
                </a:solidFill>
                <a:effectLst/>
                <a:latin typeface="Helvetica" charset="0"/>
                <a:ea typeface="Helvetica" charset="0"/>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2" name="Rectangle 11"/>
          <p:cNvSpPr>
            <a:spLocks noChangeArrowheads="1"/>
          </p:cNvSpPr>
          <p:nvPr/>
        </p:nvSpPr>
        <p:spPr bwMode="auto">
          <a:xfrm>
            <a:off x="0" y="914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17" name="表格 16"/>
          <p:cNvGraphicFramePr>
            <a:graphicFrameLocks noGrp="1"/>
          </p:cNvGraphicFramePr>
          <p:nvPr/>
        </p:nvGraphicFramePr>
        <p:xfrm>
          <a:off x="629932" y="1772816"/>
          <a:ext cx="7974515" cy="4537373"/>
        </p:xfrm>
        <a:graphic>
          <a:graphicData uri="http://schemas.openxmlformats.org/drawingml/2006/table">
            <a:tbl>
              <a:tblPr firstRow="1" firstCol="1" bandRow="1">
                <a:tableStyleId>{5C22544A-7EE6-4342-B048-85BDC9FD1C3A}</a:tableStyleId>
              </a:tblPr>
              <a:tblGrid>
                <a:gridCol w="1377504"/>
                <a:gridCol w="1251233"/>
                <a:gridCol w="1367791"/>
                <a:gridCol w="1386335"/>
                <a:gridCol w="1376622"/>
                <a:gridCol w="1215030"/>
              </a:tblGrid>
              <a:tr h="762991">
                <a:tc>
                  <a:txBody>
                    <a:bodyPr/>
                    <a:lstStyle/>
                    <a:p>
                      <a:pPr indent="304800" algn="l">
                        <a:lnSpc>
                          <a:spcPct val="125000"/>
                        </a:lnSpc>
                        <a:spcAft>
                          <a:spcPts val="0"/>
                        </a:spcAft>
                      </a:pPr>
                      <a:r>
                        <a:rPr lang="zh-CN" sz="1600" kern="100" dirty="0">
                          <a:solidFill>
                            <a:schemeClr val="tx1"/>
                          </a:solidFill>
                          <a:effectLst/>
                        </a:rPr>
                        <a:t>无线技术</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err="1">
                          <a:solidFill>
                            <a:schemeClr val="tx1"/>
                          </a:solidFill>
                          <a:effectLst/>
                        </a:rPr>
                        <a:t>LoRa</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l">
                        <a:lnSpc>
                          <a:spcPct val="125000"/>
                        </a:lnSpc>
                        <a:spcAft>
                          <a:spcPts val="0"/>
                        </a:spcAft>
                      </a:pPr>
                      <a:r>
                        <a:rPr lang="en-US" sz="1600" kern="100" dirty="0" err="1">
                          <a:solidFill>
                            <a:schemeClr val="tx1"/>
                          </a:solidFill>
                          <a:effectLst/>
                        </a:rPr>
                        <a:t>Zigbee</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Bluetooth</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l">
                        <a:lnSpc>
                          <a:spcPct val="125000"/>
                        </a:lnSpc>
                        <a:spcAft>
                          <a:spcPts val="0"/>
                        </a:spcAft>
                      </a:pPr>
                      <a:r>
                        <a:rPr lang="en-US" sz="1600" kern="100">
                          <a:solidFill>
                            <a:schemeClr val="tx1"/>
                          </a:solidFill>
                          <a:effectLst/>
                        </a:rPr>
                        <a:t>WiFi</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266700" algn="l">
                        <a:lnSpc>
                          <a:spcPct val="125000"/>
                        </a:lnSpc>
                        <a:spcAft>
                          <a:spcPts val="0"/>
                        </a:spcAft>
                      </a:pPr>
                      <a:r>
                        <a:rPr lang="en-US" sz="1600" kern="100">
                          <a:solidFill>
                            <a:schemeClr val="tx1"/>
                          </a:solidFill>
                          <a:effectLst/>
                        </a:rPr>
                        <a:t>GSM</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831382">
                <a:tc>
                  <a:txBody>
                    <a:bodyPr/>
                    <a:lstStyle/>
                    <a:p>
                      <a:pPr indent="304800" algn="l">
                        <a:lnSpc>
                          <a:spcPct val="125000"/>
                        </a:lnSpc>
                        <a:spcAft>
                          <a:spcPts val="0"/>
                        </a:spcAft>
                      </a:pPr>
                      <a:r>
                        <a:rPr lang="zh-CN" sz="1600" kern="100" dirty="0">
                          <a:solidFill>
                            <a:schemeClr val="tx1"/>
                          </a:solidFill>
                          <a:effectLst/>
                        </a:rPr>
                        <a:t>主要应用</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dirty="0">
                          <a:solidFill>
                            <a:schemeClr val="tx1"/>
                          </a:solidFill>
                          <a:effectLst/>
                        </a:rPr>
                        <a:t>数据传输与控制</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dirty="0">
                          <a:solidFill>
                            <a:schemeClr val="tx1"/>
                          </a:solidFill>
                          <a:effectLst/>
                        </a:rPr>
                        <a:t>数据传输与控制</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a:solidFill>
                            <a:schemeClr val="tx1"/>
                          </a:solidFill>
                          <a:effectLst/>
                        </a:rPr>
                        <a:t>数据和较大文件传输</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a:solidFill>
                            <a:schemeClr val="tx1"/>
                          </a:solidFill>
                          <a:effectLst/>
                        </a:rPr>
                        <a:t>网站、邮件、视频等</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zh-CN" sz="1600" kern="100">
                          <a:solidFill>
                            <a:schemeClr val="tx1"/>
                          </a:solidFill>
                          <a:effectLst/>
                        </a:rPr>
                        <a:t>移动通信服务</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273006">
                <a:tc>
                  <a:txBody>
                    <a:bodyPr/>
                    <a:lstStyle/>
                    <a:p>
                      <a:pPr indent="304800" algn="l">
                        <a:lnSpc>
                          <a:spcPct val="125000"/>
                        </a:lnSpc>
                        <a:spcAft>
                          <a:spcPts val="0"/>
                        </a:spcAft>
                      </a:pPr>
                      <a:r>
                        <a:rPr lang="zh-CN" sz="1600" kern="100" dirty="0">
                          <a:solidFill>
                            <a:schemeClr val="tx1"/>
                          </a:solidFill>
                          <a:effectLst/>
                        </a:rPr>
                        <a:t>频</a:t>
                      </a:r>
                      <a:r>
                        <a:rPr lang="zh-CN" sz="1600" kern="100" dirty="0" smtClean="0">
                          <a:solidFill>
                            <a:schemeClr val="tx1"/>
                          </a:solidFill>
                          <a:effectLst/>
                        </a:rPr>
                        <a:t>点</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470M~510MHZ</a:t>
                      </a:r>
                      <a:r>
                        <a:rPr lang="zh-CN" sz="1600" kern="100" dirty="0">
                          <a:solidFill>
                            <a:schemeClr val="tx1"/>
                          </a:solidFill>
                          <a:effectLst/>
                        </a:rPr>
                        <a:t>（中国）</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2.4G/868M915MHz</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2.4GHz</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2.4GHz</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800/900/1800/1900MHz</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834997">
                <a:tc>
                  <a:txBody>
                    <a:bodyPr/>
                    <a:lstStyle/>
                    <a:p>
                      <a:pPr indent="304800" algn="l">
                        <a:lnSpc>
                          <a:spcPct val="125000"/>
                        </a:lnSpc>
                        <a:spcAft>
                          <a:spcPts val="0"/>
                        </a:spcAft>
                      </a:pPr>
                      <a:r>
                        <a:rPr lang="zh-CN" sz="1600" kern="100" dirty="0">
                          <a:solidFill>
                            <a:schemeClr val="tx1"/>
                          </a:solidFill>
                          <a:effectLst/>
                        </a:rPr>
                        <a:t>灵敏度</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-142dBm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-100dBm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-70dBm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-92dBm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-108dBm</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834997">
                <a:tc>
                  <a:txBody>
                    <a:bodyPr/>
                    <a:lstStyle/>
                    <a:p>
                      <a:pPr indent="304800" algn="l">
                        <a:lnSpc>
                          <a:spcPct val="125000"/>
                        </a:lnSpc>
                        <a:spcAft>
                          <a:spcPts val="0"/>
                        </a:spcAft>
                      </a:pPr>
                      <a:r>
                        <a:rPr lang="zh-CN" sz="1600" kern="100" dirty="0">
                          <a:solidFill>
                            <a:schemeClr val="tx1"/>
                          </a:solidFill>
                          <a:effectLst/>
                        </a:rPr>
                        <a:t>最大通讯距离</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a:solidFill>
                            <a:schemeClr val="tx1"/>
                          </a:solidFill>
                          <a:effectLst/>
                        </a:rPr>
                        <a:t>1~15km</a:t>
                      </a:r>
                      <a:r>
                        <a:rPr lang="en-US" sz="1600" kern="100" baseline="30000">
                          <a:solidFill>
                            <a:schemeClr val="tx1"/>
                          </a:solidFill>
                          <a:effectLst/>
                        </a:rPr>
                        <a:t>[11]</a:t>
                      </a:r>
                      <a:endParaRPr lang="zh-CN" sz="1600" kern="10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50~2500</a:t>
                      </a:r>
                      <a:r>
                        <a:rPr lang="zh-CN" sz="1600" kern="100" dirty="0">
                          <a:solidFill>
                            <a:schemeClr val="tx1"/>
                          </a:solidFill>
                          <a:effectLst/>
                        </a:rPr>
                        <a:t>米</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100</a:t>
                      </a:r>
                      <a:r>
                        <a:rPr lang="zh-CN" sz="1600" kern="100" dirty="0">
                          <a:solidFill>
                            <a:schemeClr val="tx1"/>
                          </a:solidFill>
                          <a:effectLst/>
                        </a:rPr>
                        <a:t>米</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100</a:t>
                      </a:r>
                      <a:r>
                        <a:rPr lang="zh-CN" sz="1600" kern="100" dirty="0">
                          <a:solidFill>
                            <a:schemeClr val="tx1"/>
                          </a:solidFill>
                          <a:effectLst/>
                        </a:rPr>
                        <a:t>米</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l">
                        <a:lnSpc>
                          <a:spcPct val="125000"/>
                        </a:lnSpc>
                        <a:spcAft>
                          <a:spcPts val="0"/>
                        </a:spcAft>
                      </a:pPr>
                      <a:r>
                        <a:rPr lang="en-US" sz="1600" kern="100" dirty="0">
                          <a:solidFill>
                            <a:schemeClr val="tx1"/>
                          </a:solidFill>
                          <a:effectLst/>
                        </a:rPr>
                        <a:t>10</a:t>
                      </a:r>
                      <a:r>
                        <a:rPr lang="zh-CN" sz="1600" kern="100" dirty="0">
                          <a:solidFill>
                            <a:schemeClr val="tx1"/>
                          </a:solidFill>
                          <a:effectLst/>
                        </a:rPr>
                        <a:t>公里</a:t>
                      </a:r>
                      <a:endParaRPr lang="zh-CN" sz="16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25445744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a:off x="0" y="908050"/>
            <a:ext cx="2339975" cy="5949950"/>
          </a:xfrm>
          <a:prstGeom prst="flowChartDelay">
            <a:avLst/>
          </a:prstGeom>
          <a:gradFill rotWithShape="1">
            <a:gsLst>
              <a:gs pos="0">
                <a:srgbClr val="E1FFFF"/>
              </a:gs>
              <a:gs pos="100000">
                <a:schemeClr val="bg1">
                  <a:alpha val="15999"/>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CD8EBE1-956C-468C-A486-E0AEC9D62EFD}" type="slidenum">
              <a:rPr lang="en-US" altLang="zh-CN" sz="1400" smtClean="0">
                <a:solidFill>
                  <a:srgbClr val="CC0000"/>
                </a:solidFill>
                <a:latin typeface="Lucida Console" panose="020B0609040504020204" pitchFamily="49" charset="0"/>
                <a:ea typeface="Arial Unicode MS" panose="020B0604020202020204" pitchFamily="34" charset="-122"/>
              </a:rPr>
              <a:pPr/>
              <a:t>18</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48" name="Text Box 148"/>
          <p:cNvSpPr txBox="1">
            <a:spLocks noChangeArrowheads="1"/>
          </p:cNvSpPr>
          <p:nvPr/>
        </p:nvSpPr>
        <p:spPr bwMode="auto">
          <a:xfrm>
            <a:off x="354013" y="2659063"/>
            <a:ext cx="800100" cy="2736850"/>
          </a:xfrm>
          <a:prstGeom prst="rect">
            <a:avLst/>
          </a:prstGeom>
          <a:noFill/>
          <a:ln w="9525">
            <a:noFill/>
            <a:miter lim="800000"/>
            <a:headEnd/>
            <a:tailEnd/>
          </a:ln>
        </p:spPr>
        <p:txBody>
          <a:bodyPr vert="eaVert">
            <a:spAutoFit/>
          </a:bodyPr>
          <a:lstStyle/>
          <a:p>
            <a:pPr eaLnBrk="1" hangingPunct="1">
              <a:spcBef>
                <a:spcPct val="50000"/>
              </a:spcBef>
              <a:defRPr/>
            </a:pPr>
            <a:r>
              <a:rPr lang="zh-CN" altLang="en-US" sz="4000" b="1" dirty="0">
                <a:solidFill>
                  <a:srgbClr val="006600"/>
                </a:solidFill>
                <a:effectLst>
                  <a:outerShdw blurRad="38100" dist="38100" dir="2700000" algn="tl">
                    <a:srgbClr val="000000">
                      <a:alpha val="43137"/>
                    </a:srgbClr>
                  </a:outerShdw>
                </a:effectLst>
                <a:ea typeface="黑体" pitchFamily="2" charset="-122"/>
              </a:rPr>
              <a:t>汇 报 提 纲</a:t>
            </a:r>
          </a:p>
        </p:txBody>
      </p:sp>
      <p:sp>
        <p:nvSpPr>
          <p:cNvPr id="36" name="标题 1"/>
          <p:cNvSpPr txBox="1">
            <a:spLocks/>
          </p:cNvSpPr>
          <p:nvPr/>
        </p:nvSpPr>
        <p:spPr bwMode="auto">
          <a:xfrm>
            <a:off x="1169988" y="188913"/>
            <a:ext cx="6786562"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buFont typeface="Wingdings" pitchFamily="2" charset="2"/>
              <a:buNone/>
              <a:defRPr/>
            </a:pPr>
            <a:r>
              <a:rPr kumimoji="0" lang="zh-CN" altLang="en-US" sz="2200" dirty="0">
                <a:latin typeface="Verdana" pitchFamily="34" charset="0"/>
                <a:ea typeface="黑体" pitchFamily="2" charset="-122"/>
              </a:rPr>
              <a:t>基于</a:t>
            </a:r>
            <a:r>
              <a:rPr kumimoji="0" lang="en-US" altLang="zh-CN" sz="2200" dirty="0">
                <a:latin typeface="Verdana" pitchFamily="34" charset="0"/>
                <a:ea typeface="黑体" pitchFamily="2" charset="-122"/>
              </a:rPr>
              <a:t>GIS</a:t>
            </a:r>
            <a:r>
              <a:rPr kumimoji="0" lang="zh-CN" altLang="en-US" sz="2200" dirty="0">
                <a:latin typeface="Verdana" pitchFamily="34" charset="0"/>
                <a:ea typeface="黑体" pitchFamily="2" charset="-122"/>
              </a:rPr>
              <a:t>的</a:t>
            </a:r>
            <a:r>
              <a:rPr kumimoji="0" lang="en-US" altLang="zh-CN" sz="2200" dirty="0" err="1">
                <a:latin typeface="Verdana" pitchFamily="34" charset="0"/>
                <a:ea typeface="黑体" pitchFamily="2" charset="-122"/>
              </a:rPr>
              <a:t>LoRawan</a:t>
            </a:r>
            <a:r>
              <a:rPr kumimoji="0" lang="zh-CN" altLang="en-US" sz="2200" dirty="0">
                <a:latin typeface="Verdana" pitchFamily="34" charset="0"/>
                <a:ea typeface="黑体" pitchFamily="2" charset="-122"/>
              </a:rPr>
              <a:t>物联网信号分析</a:t>
            </a:r>
          </a:p>
        </p:txBody>
      </p:sp>
      <p:grpSp>
        <p:nvGrpSpPr>
          <p:cNvPr id="8198" name="组合 6"/>
          <p:cNvGrpSpPr>
            <a:grpSpLocks/>
          </p:cNvGrpSpPr>
          <p:nvPr/>
        </p:nvGrpSpPr>
        <p:grpSpPr bwMode="auto">
          <a:xfrm>
            <a:off x="1260475" y="1392238"/>
            <a:ext cx="7334250" cy="623887"/>
            <a:chOff x="1835150" y="1392238"/>
            <a:chExt cx="6661150" cy="623888"/>
          </a:xfrm>
        </p:grpSpPr>
        <p:sp>
          <p:nvSpPr>
            <p:cNvPr id="8235" name="AutoShape 14"/>
            <p:cNvSpPr>
              <a:spLocks noChangeArrowheads="1"/>
            </p:cNvSpPr>
            <p:nvPr/>
          </p:nvSpPr>
          <p:spPr bwMode="gray">
            <a:xfrm rot="2700000">
              <a:off x="1835151" y="1833563"/>
              <a:ext cx="182562" cy="182563"/>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6" name="AutoShape 15"/>
            <p:cNvSpPr>
              <a:spLocks noChangeArrowheads="1"/>
            </p:cNvSpPr>
            <p:nvPr/>
          </p:nvSpPr>
          <p:spPr bwMode="gray">
            <a:xfrm rot="18900000" flipH="1">
              <a:off x="1835151" y="1833563"/>
              <a:ext cx="182562" cy="182563"/>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cxnSp>
          <p:nvCxnSpPr>
            <p:cNvPr id="8237" name="直接连接符 42"/>
            <p:cNvCxnSpPr>
              <a:cxnSpLocks noChangeShapeType="1"/>
            </p:cNvCxnSpPr>
            <p:nvPr/>
          </p:nvCxnSpPr>
          <p:spPr bwMode="auto">
            <a:xfrm>
              <a:off x="2051050" y="19248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0" name="Text Box 16"/>
            <p:cNvSpPr txBox="1">
              <a:spLocks noChangeArrowheads="1"/>
            </p:cNvSpPr>
            <p:nvPr/>
          </p:nvSpPr>
          <p:spPr bwMode="auto">
            <a:xfrm>
              <a:off x="2080257" y="1392238"/>
              <a:ext cx="1064545" cy="523221"/>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1.</a:t>
              </a:r>
              <a:r>
                <a:rPr lang="zh-CN" altLang="en-US" sz="2800" dirty="0">
                  <a:solidFill>
                    <a:srgbClr val="000000"/>
                  </a:solidFill>
                  <a:latin typeface="+mn-lt"/>
                  <a:ea typeface="黑体" pitchFamily="2" charset="-122"/>
                </a:rPr>
                <a:t>绪论</a:t>
              </a:r>
              <a:endParaRPr lang="en-US" altLang="zh-CN" sz="2800" dirty="0">
                <a:solidFill>
                  <a:srgbClr val="000000"/>
                </a:solidFill>
                <a:latin typeface="+mn-lt"/>
                <a:ea typeface="黑体" pitchFamily="2" charset="-122"/>
              </a:endParaRPr>
            </a:p>
          </p:txBody>
        </p:sp>
      </p:grpSp>
      <p:grpSp>
        <p:nvGrpSpPr>
          <p:cNvPr id="8199" name="组合 5"/>
          <p:cNvGrpSpPr>
            <a:grpSpLocks/>
          </p:cNvGrpSpPr>
          <p:nvPr/>
        </p:nvGrpSpPr>
        <p:grpSpPr bwMode="auto">
          <a:xfrm>
            <a:off x="1260475" y="2141538"/>
            <a:ext cx="7334250" cy="623887"/>
            <a:chOff x="1835150" y="2141538"/>
            <a:chExt cx="6661150" cy="623887"/>
          </a:xfrm>
        </p:grpSpPr>
        <p:grpSp>
          <p:nvGrpSpPr>
            <p:cNvPr id="8230" name="Group 13"/>
            <p:cNvGrpSpPr>
              <a:grpSpLocks/>
            </p:cNvGrpSpPr>
            <p:nvPr/>
          </p:nvGrpSpPr>
          <p:grpSpPr bwMode="auto">
            <a:xfrm>
              <a:off x="1835150" y="2582863"/>
              <a:ext cx="182563" cy="182562"/>
              <a:chOff x="1239" y="1515"/>
              <a:chExt cx="115" cy="115"/>
            </a:xfrm>
          </p:grpSpPr>
          <p:sp>
            <p:nvSpPr>
              <p:cNvPr id="823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31" name="直接连接符 41"/>
            <p:cNvCxnSpPr>
              <a:cxnSpLocks noChangeShapeType="1"/>
            </p:cNvCxnSpPr>
            <p:nvPr/>
          </p:nvCxnSpPr>
          <p:spPr bwMode="auto">
            <a:xfrm>
              <a:off x="2051050" y="26741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1" name="Text Box 16"/>
            <p:cNvSpPr txBox="1">
              <a:spLocks noChangeArrowheads="1"/>
            </p:cNvSpPr>
            <p:nvPr/>
          </p:nvSpPr>
          <p:spPr bwMode="auto">
            <a:xfrm>
              <a:off x="2080258" y="2141538"/>
              <a:ext cx="456910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2.</a:t>
              </a:r>
              <a:r>
                <a:rPr lang="zh-CN" altLang="en-US" sz="2800" dirty="0">
                  <a:solidFill>
                    <a:srgbClr val="000000"/>
                  </a:solidFill>
                  <a:latin typeface="+mn-lt"/>
                  <a:ea typeface="黑体" pitchFamily="2" charset="-122"/>
                </a:rPr>
                <a:t> </a:t>
              </a:r>
              <a:r>
                <a:rPr lang="en-US" altLang="zh-CN" sz="2800" dirty="0" err="1">
                  <a:solidFill>
                    <a:srgbClr val="000000"/>
                  </a:solidFill>
                  <a:latin typeface="+mn-lt"/>
                  <a:ea typeface="黑体" pitchFamily="2" charset="-122"/>
                </a:rPr>
                <a:t>LoRaWAN</a:t>
              </a:r>
              <a:r>
                <a:rPr lang="zh-CN" altLang="en-US" sz="2800" dirty="0">
                  <a:solidFill>
                    <a:srgbClr val="000000"/>
                  </a:solidFill>
                  <a:latin typeface="+mn-lt"/>
                  <a:ea typeface="黑体" pitchFamily="2" charset="-122"/>
                </a:rPr>
                <a:t>无线通信框架设计</a:t>
              </a:r>
              <a:endParaRPr lang="en-US" altLang="zh-CN" sz="2800" dirty="0">
                <a:solidFill>
                  <a:srgbClr val="000000"/>
                </a:solidFill>
                <a:latin typeface="+mn-lt"/>
                <a:ea typeface="黑体" pitchFamily="2" charset="-122"/>
              </a:endParaRPr>
            </a:p>
          </p:txBody>
        </p:sp>
      </p:grpSp>
      <p:grpSp>
        <p:nvGrpSpPr>
          <p:cNvPr id="8200" name="组合 4"/>
          <p:cNvGrpSpPr>
            <a:grpSpLocks/>
          </p:cNvGrpSpPr>
          <p:nvPr/>
        </p:nvGrpSpPr>
        <p:grpSpPr bwMode="auto">
          <a:xfrm>
            <a:off x="1260475" y="2890838"/>
            <a:ext cx="7370763" cy="622300"/>
            <a:chOff x="1835150" y="2890838"/>
            <a:chExt cx="6661150" cy="622300"/>
          </a:xfrm>
        </p:grpSpPr>
        <p:grpSp>
          <p:nvGrpSpPr>
            <p:cNvPr id="8225" name="Group 13"/>
            <p:cNvGrpSpPr>
              <a:grpSpLocks/>
            </p:cNvGrpSpPr>
            <p:nvPr/>
          </p:nvGrpSpPr>
          <p:grpSpPr bwMode="auto">
            <a:xfrm>
              <a:off x="1835150" y="3330575"/>
              <a:ext cx="182563" cy="182563"/>
              <a:chOff x="1239" y="1515"/>
              <a:chExt cx="115" cy="115"/>
            </a:xfrm>
          </p:grpSpPr>
          <p:sp>
            <p:nvSpPr>
              <p:cNvPr id="822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6" name="直接连接符 39"/>
            <p:cNvCxnSpPr>
              <a:cxnSpLocks noChangeShapeType="1"/>
            </p:cNvCxnSpPr>
            <p:nvPr/>
          </p:nvCxnSpPr>
          <p:spPr bwMode="auto">
            <a:xfrm>
              <a:off x="2051050" y="34218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2" name="Text Box 16"/>
            <p:cNvSpPr txBox="1">
              <a:spLocks noChangeArrowheads="1"/>
            </p:cNvSpPr>
            <p:nvPr/>
          </p:nvSpPr>
          <p:spPr bwMode="auto">
            <a:xfrm>
              <a:off x="2079043" y="2890838"/>
              <a:ext cx="5840522" cy="519112"/>
            </a:xfrm>
            <a:prstGeom prst="rect">
              <a:avLst/>
            </a:prstGeom>
            <a:noFill/>
            <a:ln>
              <a:noFill/>
            </a:ln>
            <a:extLst/>
          </p:spPr>
          <p:txBody>
            <a:bodyPr>
              <a:spAutoFit/>
            </a:bodyPr>
            <a:lstStyle/>
            <a:p>
              <a:pPr>
                <a:defRPr/>
              </a:pPr>
              <a:r>
                <a:rPr lang="en-US" altLang="zh-CN" sz="2800" dirty="0">
                  <a:solidFill>
                    <a:srgbClr val="FF0000"/>
                  </a:solidFill>
                  <a:latin typeface="+mj-lt"/>
                  <a:ea typeface="黑体" pitchFamily="2" charset="-122"/>
                </a:rPr>
                <a:t>3.</a:t>
              </a:r>
              <a:r>
                <a:rPr lang="zh-CN" altLang="en-US" sz="2800" dirty="0">
                  <a:solidFill>
                    <a:srgbClr val="FF0000"/>
                  </a:solidFill>
                  <a:latin typeface="+mj-lt"/>
                  <a:ea typeface="黑体" pitchFamily="2" charset="-122"/>
                </a:rPr>
                <a:t>空间信号分析</a:t>
              </a:r>
              <a:endParaRPr lang="en-US" altLang="zh-CN" sz="2800" dirty="0">
                <a:solidFill>
                  <a:srgbClr val="FF0000"/>
                </a:solidFill>
                <a:latin typeface="+mj-lt"/>
                <a:ea typeface="黑体" pitchFamily="2" charset="-122"/>
              </a:endParaRPr>
            </a:p>
          </p:txBody>
        </p:sp>
      </p:grpSp>
      <p:grpSp>
        <p:nvGrpSpPr>
          <p:cNvPr id="8201" name="组合 3"/>
          <p:cNvGrpSpPr>
            <a:grpSpLocks/>
          </p:cNvGrpSpPr>
          <p:nvPr/>
        </p:nvGrpSpPr>
        <p:grpSpPr bwMode="auto">
          <a:xfrm>
            <a:off x="1260475" y="3605213"/>
            <a:ext cx="7405688" cy="622300"/>
            <a:chOff x="1835150" y="3640138"/>
            <a:chExt cx="6661150" cy="622300"/>
          </a:xfrm>
        </p:grpSpPr>
        <p:grpSp>
          <p:nvGrpSpPr>
            <p:cNvPr id="8220" name="Group 13"/>
            <p:cNvGrpSpPr>
              <a:grpSpLocks/>
            </p:cNvGrpSpPr>
            <p:nvPr/>
          </p:nvGrpSpPr>
          <p:grpSpPr bwMode="auto">
            <a:xfrm>
              <a:off x="1835150" y="4079875"/>
              <a:ext cx="182563" cy="182563"/>
              <a:chOff x="1239" y="1515"/>
              <a:chExt cx="115" cy="115"/>
            </a:xfrm>
          </p:grpSpPr>
          <p:sp>
            <p:nvSpPr>
              <p:cNvPr id="822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1" name="直接连接符 43"/>
            <p:cNvCxnSpPr>
              <a:cxnSpLocks noChangeShapeType="1"/>
            </p:cNvCxnSpPr>
            <p:nvPr/>
          </p:nvCxnSpPr>
          <p:spPr bwMode="auto">
            <a:xfrm>
              <a:off x="2051050" y="41711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3" name="Text Box 16"/>
            <p:cNvSpPr txBox="1">
              <a:spLocks noChangeArrowheads="1"/>
            </p:cNvSpPr>
            <p:nvPr/>
          </p:nvSpPr>
          <p:spPr bwMode="auto">
            <a:xfrm>
              <a:off x="2079321" y="3640138"/>
              <a:ext cx="3638059"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4</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信号测试手持终端设计</a:t>
              </a:r>
              <a:endParaRPr lang="en-US" altLang="zh-CN" sz="2800" dirty="0">
                <a:solidFill>
                  <a:srgbClr val="000000"/>
                </a:solidFill>
                <a:latin typeface="+mn-lt"/>
                <a:ea typeface="黑体" pitchFamily="2" charset="-122"/>
              </a:endParaRPr>
            </a:p>
          </p:txBody>
        </p:sp>
      </p:grpSp>
      <p:grpSp>
        <p:nvGrpSpPr>
          <p:cNvPr id="8202" name="组合 2"/>
          <p:cNvGrpSpPr>
            <a:grpSpLocks/>
          </p:cNvGrpSpPr>
          <p:nvPr/>
        </p:nvGrpSpPr>
        <p:grpSpPr bwMode="auto">
          <a:xfrm>
            <a:off x="1260475" y="4387850"/>
            <a:ext cx="8604250" cy="622300"/>
            <a:chOff x="1835150" y="4387850"/>
            <a:chExt cx="7776643" cy="622300"/>
          </a:xfrm>
        </p:grpSpPr>
        <p:grpSp>
          <p:nvGrpSpPr>
            <p:cNvPr id="8215" name="Group 13"/>
            <p:cNvGrpSpPr>
              <a:grpSpLocks/>
            </p:cNvGrpSpPr>
            <p:nvPr/>
          </p:nvGrpSpPr>
          <p:grpSpPr bwMode="auto">
            <a:xfrm>
              <a:off x="1835150" y="4827588"/>
              <a:ext cx="182563" cy="182562"/>
              <a:chOff x="1239" y="1515"/>
              <a:chExt cx="115" cy="115"/>
            </a:xfrm>
          </p:grpSpPr>
          <p:sp>
            <p:nvSpPr>
              <p:cNvPr id="821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6" name="直接连接符 44"/>
            <p:cNvCxnSpPr>
              <a:cxnSpLocks noChangeShapeType="1"/>
            </p:cNvCxnSpPr>
            <p:nvPr/>
          </p:nvCxnSpPr>
          <p:spPr bwMode="auto">
            <a:xfrm>
              <a:off x="2051050" y="49188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4" name="Text Box 16"/>
            <p:cNvSpPr txBox="1">
              <a:spLocks noChangeArrowheads="1"/>
            </p:cNvSpPr>
            <p:nvPr/>
          </p:nvSpPr>
          <p:spPr bwMode="auto">
            <a:xfrm>
              <a:off x="2079067" y="4387850"/>
              <a:ext cx="7532726" cy="523875"/>
            </a:xfrm>
            <a:prstGeom prst="rect">
              <a:avLst/>
            </a:prstGeom>
            <a:noFill/>
            <a:ln w="9525" algn="ctr">
              <a:noFill/>
              <a:miter lim="800000"/>
              <a:headEnd/>
              <a:tailEnd/>
            </a:ln>
          </p:spPr>
          <p:txBody>
            <a:bodyPr>
              <a:spAutoFit/>
            </a:bodyPr>
            <a:lstStyle/>
            <a:p>
              <a:pPr>
                <a:defRPr/>
              </a:pPr>
              <a:r>
                <a:rPr lang="en-US" altLang="zh-CN" sz="2800" dirty="0">
                  <a:solidFill>
                    <a:srgbClr val="000000"/>
                  </a:solidFill>
                  <a:latin typeface="+mn-lt"/>
                  <a:ea typeface="黑体" pitchFamily="2" charset="-122"/>
                </a:rPr>
                <a:t>5</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仪器测试与实验分析</a:t>
              </a:r>
              <a:endParaRPr lang="en-US" altLang="zh-CN" sz="2800" dirty="0">
                <a:solidFill>
                  <a:srgbClr val="000000"/>
                </a:solidFill>
                <a:latin typeface="+mn-lt"/>
                <a:ea typeface="黑体" pitchFamily="2" charset="-122"/>
              </a:endParaRPr>
            </a:p>
          </p:txBody>
        </p:sp>
      </p:grpSp>
      <p:grpSp>
        <p:nvGrpSpPr>
          <p:cNvPr id="8203" name="组合 1"/>
          <p:cNvGrpSpPr>
            <a:grpSpLocks/>
          </p:cNvGrpSpPr>
          <p:nvPr/>
        </p:nvGrpSpPr>
        <p:grpSpPr bwMode="auto">
          <a:xfrm>
            <a:off x="1260475" y="5137150"/>
            <a:ext cx="7321033" cy="622300"/>
            <a:chOff x="1835150" y="5137150"/>
            <a:chExt cx="6661150" cy="622300"/>
          </a:xfrm>
        </p:grpSpPr>
        <p:grpSp>
          <p:nvGrpSpPr>
            <p:cNvPr id="8210" name="Group 13"/>
            <p:cNvGrpSpPr>
              <a:grpSpLocks/>
            </p:cNvGrpSpPr>
            <p:nvPr/>
          </p:nvGrpSpPr>
          <p:grpSpPr bwMode="auto">
            <a:xfrm>
              <a:off x="1835150" y="5576888"/>
              <a:ext cx="182563" cy="182562"/>
              <a:chOff x="1239" y="1515"/>
              <a:chExt cx="115" cy="115"/>
            </a:xfrm>
          </p:grpSpPr>
          <p:sp>
            <p:nvSpPr>
              <p:cNvPr id="821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1" name="直接连接符 45"/>
            <p:cNvCxnSpPr>
              <a:cxnSpLocks noChangeShapeType="1"/>
            </p:cNvCxnSpPr>
            <p:nvPr/>
          </p:nvCxnSpPr>
          <p:spPr bwMode="auto">
            <a:xfrm>
              <a:off x="2051050" y="56681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5" name="Text Box 16"/>
            <p:cNvSpPr txBox="1">
              <a:spLocks noChangeArrowheads="1"/>
            </p:cNvSpPr>
            <p:nvPr/>
          </p:nvSpPr>
          <p:spPr bwMode="auto">
            <a:xfrm>
              <a:off x="2079256" y="5137150"/>
              <a:ext cx="204659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6</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总结和展望</a:t>
              </a:r>
              <a:endParaRPr lang="en-US" altLang="zh-CN" sz="2800" dirty="0">
                <a:solidFill>
                  <a:srgbClr val="000000"/>
                </a:solidFill>
                <a:latin typeface="+mn-lt"/>
                <a:ea typeface="黑体" pitchFamily="2" charset="-122"/>
              </a:endParaRPr>
            </a:p>
          </p:txBody>
        </p:sp>
      </p:grpSp>
    </p:spTree>
    <p:extLst>
      <p:ext uri="{BB962C8B-B14F-4D97-AF65-F5344CB8AC3E}">
        <p14:creationId xmlns:p14="http://schemas.microsoft.com/office/powerpoint/2010/main" val="909874394"/>
      </p:ext>
    </p:extLst>
  </p:cSld>
  <p:clrMapOvr>
    <a:masterClrMapping/>
  </p:clrMapOvr>
  <p:transition spd="med" advTm="1981">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a:off x="0" y="908050"/>
            <a:ext cx="2339975" cy="5949950"/>
          </a:xfrm>
          <a:prstGeom prst="flowChartDelay">
            <a:avLst/>
          </a:prstGeom>
          <a:gradFill rotWithShape="1">
            <a:gsLst>
              <a:gs pos="0">
                <a:srgbClr val="E1FFFF"/>
              </a:gs>
              <a:gs pos="100000">
                <a:schemeClr val="bg1">
                  <a:alpha val="15999"/>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CD8EBE1-956C-468C-A486-E0AEC9D62EFD}" type="slidenum">
              <a:rPr lang="en-US" altLang="zh-CN" sz="1400" smtClean="0">
                <a:solidFill>
                  <a:srgbClr val="CC0000"/>
                </a:solidFill>
                <a:latin typeface="Lucida Console" panose="020B0609040504020204" pitchFamily="49" charset="0"/>
                <a:ea typeface="Arial Unicode MS" panose="020B0604020202020204" pitchFamily="34" charset="-122"/>
              </a:rPr>
              <a:pPr/>
              <a:t>19</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48" name="Text Box 148"/>
          <p:cNvSpPr txBox="1">
            <a:spLocks noChangeArrowheads="1"/>
          </p:cNvSpPr>
          <p:nvPr/>
        </p:nvSpPr>
        <p:spPr bwMode="auto">
          <a:xfrm>
            <a:off x="354013" y="2659063"/>
            <a:ext cx="800100" cy="2736850"/>
          </a:xfrm>
          <a:prstGeom prst="rect">
            <a:avLst/>
          </a:prstGeom>
          <a:noFill/>
          <a:ln w="9525">
            <a:noFill/>
            <a:miter lim="800000"/>
            <a:headEnd/>
            <a:tailEnd/>
          </a:ln>
        </p:spPr>
        <p:txBody>
          <a:bodyPr vert="eaVert">
            <a:spAutoFit/>
          </a:bodyPr>
          <a:lstStyle/>
          <a:p>
            <a:pPr eaLnBrk="1" hangingPunct="1">
              <a:spcBef>
                <a:spcPct val="50000"/>
              </a:spcBef>
              <a:defRPr/>
            </a:pPr>
            <a:r>
              <a:rPr lang="zh-CN" altLang="en-US" sz="4000" b="1" dirty="0">
                <a:solidFill>
                  <a:srgbClr val="006600"/>
                </a:solidFill>
                <a:effectLst>
                  <a:outerShdw blurRad="38100" dist="38100" dir="2700000" algn="tl">
                    <a:srgbClr val="000000">
                      <a:alpha val="43137"/>
                    </a:srgbClr>
                  </a:outerShdw>
                </a:effectLst>
                <a:ea typeface="黑体" pitchFamily="2" charset="-122"/>
              </a:rPr>
              <a:t>汇 报 提 纲</a:t>
            </a:r>
          </a:p>
        </p:txBody>
      </p:sp>
      <p:sp>
        <p:nvSpPr>
          <p:cNvPr id="36" name="标题 1"/>
          <p:cNvSpPr txBox="1">
            <a:spLocks/>
          </p:cNvSpPr>
          <p:nvPr/>
        </p:nvSpPr>
        <p:spPr bwMode="auto">
          <a:xfrm>
            <a:off x="1169988" y="188913"/>
            <a:ext cx="6786562"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buFont typeface="Wingdings" pitchFamily="2" charset="2"/>
              <a:buNone/>
              <a:defRPr/>
            </a:pPr>
            <a:r>
              <a:rPr kumimoji="0" lang="zh-CN" altLang="en-US" sz="2200" dirty="0">
                <a:latin typeface="Verdana" pitchFamily="34" charset="0"/>
                <a:ea typeface="黑体" pitchFamily="2" charset="-122"/>
              </a:rPr>
              <a:t>基于</a:t>
            </a:r>
            <a:r>
              <a:rPr kumimoji="0" lang="en-US" altLang="zh-CN" sz="2200" dirty="0">
                <a:latin typeface="Verdana" pitchFamily="34" charset="0"/>
                <a:ea typeface="黑体" pitchFamily="2" charset="-122"/>
              </a:rPr>
              <a:t>GIS</a:t>
            </a:r>
            <a:r>
              <a:rPr kumimoji="0" lang="zh-CN" altLang="en-US" sz="2200" dirty="0">
                <a:latin typeface="Verdana" pitchFamily="34" charset="0"/>
                <a:ea typeface="黑体" pitchFamily="2" charset="-122"/>
              </a:rPr>
              <a:t>的</a:t>
            </a:r>
            <a:r>
              <a:rPr kumimoji="0" lang="en-US" altLang="zh-CN" sz="2200" dirty="0" err="1">
                <a:latin typeface="Verdana" pitchFamily="34" charset="0"/>
                <a:ea typeface="黑体" pitchFamily="2" charset="-122"/>
              </a:rPr>
              <a:t>LoRawan</a:t>
            </a:r>
            <a:r>
              <a:rPr kumimoji="0" lang="zh-CN" altLang="en-US" sz="2200" dirty="0">
                <a:latin typeface="Verdana" pitchFamily="34" charset="0"/>
                <a:ea typeface="黑体" pitchFamily="2" charset="-122"/>
              </a:rPr>
              <a:t>物联网信号分析</a:t>
            </a:r>
          </a:p>
        </p:txBody>
      </p:sp>
      <p:grpSp>
        <p:nvGrpSpPr>
          <p:cNvPr id="8198" name="组合 6"/>
          <p:cNvGrpSpPr>
            <a:grpSpLocks/>
          </p:cNvGrpSpPr>
          <p:nvPr/>
        </p:nvGrpSpPr>
        <p:grpSpPr bwMode="auto">
          <a:xfrm>
            <a:off x="1260475" y="1392238"/>
            <a:ext cx="7334250" cy="623887"/>
            <a:chOff x="1835150" y="1392238"/>
            <a:chExt cx="6661150" cy="623888"/>
          </a:xfrm>
        </p:grpSpPr>
        <p:sp>
          <p:nvSpPr>
            <p:cNvPr id="8235" name="AutoShape 14"/>
            <p:cNvSpPr>
              <a:spLocks noChangeArrowheads="1"/>
            </p:cNvSpPr>
            <p:nvPr/>
          </p:nvSpPr>
          <p:spPr bwMode="gray">
            <a:xfrm rot="2700000">
              <a:off x="1835151" y="1833563"/>
              <a:ext cx="182562" cy="182563"/>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6" name="AutoShape 15"/>
            <p:cNvSpPr>
              <a:spLocks noChangeArrowheads="1"/>
            </p:cNvSpPr>
            <p:nvPr/>
          </p:nvSpPr>
          <p:spPr bwMode="gray">
            <a:xfrm rot="18900000" flipH="1">
              <a:off x="1835151" y="1833563"/>
              <a:ext cx="182562" cy="182563"/>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cxnSp>
          <p:nvCxnSpPr>
            <p:cNvPr id="8237" name="直接连接符 42"/>
            <p:cNvCxnSpPr>
              <a:cxnSpLocks noChangeShapeType="1"/>
            </p:cNvCxnSpPr>
            <p:nvPr/>
          </p:nvCxnSpPr>
          <p:spPr bwMode="auto">
            <a:xfrm>
              <a:off x="2051050" y="19248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0" name="Text Box 16"/>
            <p:cNvSpPr txBox="1">
              <a:spLocks noChangeArrowheads="1"/>
            </p:cNvSpPr>
            <p:nvPr/>
          </p:nvSpPr>
          <p:spPr bwMode="auto">
            <a:xfrm>
              <a:off x="2080257" y="1392238"/>
              <a:ext cx="1064545" cy="523221"/>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1.</a:t>
              </a:r>
              <a:r>
                <a:rPr lang="zh-CN" altLang="en-US" sz="2800" dirty="0">
                  <a:solidFill>
                    <a:srgbClr val="000000"/>
                  </a:solidFill>
                  <a:latin typeface="+mn-lt"/>
                  <a:ea typeface="黑体" pitchFamily="2" charset="-122"/>
                </a:rPr>
                <a:t>绪论</a:t>
              </a:r>
              <a:endParaRPr lang="en-US" altLang="zh-CN" sz="2800" dirty="0">
                <a:solidFill>
                  <a:srgbClr val="000000"/>
                </a:solidFill>
                <a:latin typeface="+mn-lt"/>
                <a:ea typeface="黑体" pitchFamily="2" charset="-122"/>
              </a:endParaRPr>
            </a:p>
          </p:txBody>
        </p:sp>
      </p:grpSp>
      <p:grpSp>
        <p:nvGrpSpPr>
          <p:cNvPr id="8199" name="组合 5"/>
          <p:cNvGrpSpPr>
            <a:grpSpLocks/>
          </p:cNvGrpSpPr>
          <p:nvPr/>
        </p:nvGrpSpPr>
        <p:grpSpPr bwMode="auto">
          <a:xfrm>
            <a:off x="1260475" y="2141538"/>
            <a:ext cx="7334250" cy="623887"/>
            <a:chOff x="1835150" y="2141538"/>
            <a:chExt cx="6661150" cy="623887"/>
          </a:xfrm>
        </p:grpSpPr>
        <p:grpSp>
          <p:nvGrpSpPr>
            <p:cNvPr id="8230" name="Group 13"/>
            <p:cNvGrpSpPr>
              <a:grpSpLocks/>
            </p:cNvGrpSpPr>
            <p:nvPr/>
          </p:nvGrpSpPr>
          <p:grpSpPr bwMode="auto">
            <a:xfrm>
              <a:off x="1835150" y="2582863"/>
              <a:ext cx="182563" cy="182562"/>
              <a:chOff x="1239" y="1515"/>
              <a:chExt cx="115" cy="115"/>
            </a:xfrm>
          </p:grpSpPr>
          <p:sp>
            <p:nvSpPr>
              <p:cNvPr id="823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31" name="直接连接符 41"/>
            <p:cNvCxnSpPr>
              <a:cxnSpLocks noChangeShapeType="1"/>
            </p:cNvCxnSpPr>
            <p:nvPr/>
          </p:nvCxnSpPr>
          <p:spPr bwMode="auto">
            <a:xfrm>
              <a:off x="2051050" y="26741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1" name="Text Box 16"/>
            <p:cNvSpPr txBox="1">
              <a:spLocks noChangeArrowheads="1"/>
            </p:cNvSpPr>
            <p:nvPr/>
          </p:nvSpPr>
          <p:spPr bwMode="auto">
            <a:xfrm>
              <a:off x="2080258" y="2141538"/>
              <a:ext cx="456910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2.</a:t>
              </a:r>
              <a:r>
                <a:rPr lang="zh-CN" altLang="en-US" sz="2800" dirty="0">
                  <a:solidFill>
                    <a:srgbClr val="000000"/>
                  </a:solidFill>
                  <a:latin typeface="+mn-lt"/>
                  <a:ea typeface="黑体" pitchFamily="2" charset="-122"/>
                </a:rPr>
                <a:t> </a:t>
              </a:r>
              <a:r>
                <a:rPr lang="en-US" altLang="zh-CN" sz="2800" dirty="0" err="1">
                  <a:solidFill>
                    <a:srgbClr val="000000"/>
                  </a:solidFill>
                  <a:latin typeface="+mn-lt"/>
                  <a:ea typeface="黑体" pitchFamily="2" charset="-122"/>
                </a:rPr>
                <a:t>LoRaWAN</a:t>
              </a:r>
              <a:r>
                <a:rPr lang="zh-CN" altLang="en-US" sz="2800" dirty="0">
                  <a:solidFill>
                    <a:srgbClr val="000000"/>
                  </a:solidFill>
                  <a:latin typeface="+mn-lt"/>
                  <a:ea typeface="黑体" pitchFamily="2" charset="-122"/>
                </a:rPr>
                <a:t>无线通信框架设计</a:t>
              </a:r>
              <a:endParaRPr lang="en-US" altLang="zh-CN" sz="2800" dirty="0">
                <a:solidFill>
                  <a:srgbClr val="000000"/>
                </a:solidFill>
                <a:latin typeface="+mn-lt"/>
                <a:ea typeface="黑体" pitchFamily="2" charset="-122"/>
              </a:endParaRPr>
            </a:p>
          </p:txBody>
        </p:sp>
      </p:grpSp>
      <p:grpSp>
        <p:nvGrpSpPr>
          <p:cNvPr id="8200" name="组合 4"/>
          <p:cNvGrpSpPr>
            <a:grpSpLocks/>
          </p:cNvGrpSpPr>
          <p:nvPr/>
        </p:nvGrpSpPr>
        <p:grpSpPr bwMode="auto">
          <a:xfrm>
            <a:off x="1260475" y="2890838"/>
            <a:ext cx="7370763" cy="622300"/>
            <a:chOff x="1835150" y="2890838"/>
            <a:chExt cx="6661150" cy="622300"/>
          </a:xfrm>
        </p:grpSpPr>
        <p:grpSp>
          <p:nvGrpSpPr>
            <p:cNvPr id="8225" name="Group 13"/>
            <p:cNvGrpSpPr>
              <a:grpSpLocks/>
            </p:cNvGrpSpPr>
            <p:nvPr/>
          </p:nvGrpSpPr>
          <p:grpSpPr bwMode="auto">
            <a:xfrm>
              <a:off x="1835150" y="3330575"/>
              <a:ext cx="182563" cy="182563"/>
              <a:chOff x="1239" y="1515"/>
              <a:chExt cx="115" cy="115"/>
            </a:xfrm>
          </p:grpSpPr>
          <p:sp>
            <p:nvSpPr>
              <p:cNvPr id="822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6" name="直接连接符 39"/>
            <p:cNvCxnSpPr>
              <a:cxnSpLocks noChangeShapeType="1"/>
            </p:cNvCxnSpPr>
            <p:nvPr/>
          </p:nvCxnSpPr>
          <p:spPr bwMode="auto">
            <a:xfrm>
              <a:off x="2051050" y="34218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2" name="Text Box 16"/>
            <p:cNvSpPr txBox="1">
              <a:spLocks noChangeArrowheads="1"/>
            </p:cNvSpPr>
            <p:nvPr/>
          </p:nvSpPr>
          <p:spPr bwMode="auto">
            <a:xfrm>
              <a:off x="2079043" y="2890838"/>
              <a:ext cx="5840522" cy="519112"/>
            </a:xfrm>
            <a:prstGeom prst="rect">
              <a:avLst/>
            </a:prstGeom>
            <a:noFill/>
            <a:ln>
              <a:noFill/>
            </a:ln>
            <a:extLst/>
          </p:spPr>
          <p:txBody>
            <a:bodyPr>
              <a:spAutoFit/>
            </a:bodyPr>
            <a:lstStyle/>
            <a:p>
              <a:pPr>
                <a:defRPr/>
              </a:pPr>
              <a:r>
                <a:rPr lang="en-US" altLang="zh-CN" sz="2800" dirty="0">
                  <a:solidFill>
                    <a:srgbClr val="000000"/>
                  </a:solidFill>
                  <a:latin typeface="+mn-lt"/>
                  <a:ea typeface="黑体" pitchFamily="2" charset="-122"/>
                </a:rPr>
                <a:t>3.</a:t>
              </a:r>
              <a:r>
                <a:rPr lang="zh-CN" altLang="en-US" sz="2800" dirty="0">
                  <a:solidFill>
                    <a:srgbClr val="000000"/>
                  </a:solidFill>
                  <a:latin typeface="+mn-lt"/>
                  <a:ea typeface="黑体" pitchFamily="2" charset="-122"/>
                </a:rPr>
                <a:t>空间信号分析</a:t>
              </a:r>
              <a:endParaRPr lang="en-US" altLang="zh-CN" sz="2800" dirty="0">
                <a:solidFill>
                  <a:srgbClr val="000000"/>
                </a:solidFill>
                <a:latin typeface="+mn-lt"/>
                <a:ea typeface="黑体" pitchFamily="2" charset="-122"/>
              </a:endParaRPr>
            </a:p>
          </p:txBody>
        </p:sp>
      </p:grpSp>
      <p:grpSp>
        <p:nvGrpSpPr>
          <p:cNvPr id="8201" name="组合 3"/>
          <p:cNvGrpSpPr>
            <a:grpSpLocks/>
          </p:cNvGrpSpPr>
          <p:nvPr/>
        </p:nvGrpSpPr>
        <p:grpSpPr bwMode="auto">
          <a:xfrm>
            <a:off x="1260475" y="3605213"/>
            <a:ext cx="7405688" cy="622300"/>
            <a:chOff x="1835150" y="3640138"/>
            <a:chExt cx="6661150" cy="622300"/>
          </a:xfrm>
        </p:grpSpPr>
        <p:grpSp>
          <p:nvGrpSpPr>
            <p:cNvPr id="8220" name="Group 13"/>
            <p:cNvGrpSpPr>
              <a:grpSpLocks/>
            </p:cNvGrpSpPr>
            <p:nvPr/>
          </p:nvGrpSpPr>
          <p:grpSpPr bwMode="auto">
            <a:xfrm>
              <a:off x="1835150" y="4079875"/>
              <a:ext cx="182563" cy="182563"/>
              <a:chOff x="1239" y="1515"/>
              <a:chExt cx="115" cy="115"/>
            </a:xfrm>
          </p:grpSpPr>
          <p:sp>
            <p:nvSpPr>
              <p:cNvPr id="822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1" name="直接连接符 43"/>
            <p:cNvCxnSpPr>
              <a:cxnSpLocks noChangeShapeType="1"/>
            </p:cNvCxnSpPr>
            <p:nvPr/>
          </p:nvCxnSpPr>
          <p:spPr bwMode="auto">
            <a:xfrm>
              <a:off x="2051050" y="41711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3" name="Text Box 16"/>
            <p:cNvSpPr txBox="1">
              <a:spLocks noChangeArrowheads="1"/>
            </p:cNvSpPr>
            <p:nvPr/>
          </p:nvSpPr>
          <p:spPr bwMode="auto">
            <a:xfrm>
              <a:off x="2079321" y="3640138"/>
              <a:ext cx="3638059" cy="523220"/>
            </a:xfrm>
            <a:prstGeom prst="rect">
              <a:avLst/>
            </a:prstGeom>
            <a:noFill/>
            <a:ln w="9525" algn="ctr">
              <a:noFill/>
              <a:miter lim="800000"/>
              <a:headEnd/>
              <a:tailEnd/>
            </a:ln>
          </p:spPr>
          <p:txBody>
            <a:bodyPr wrap="none">
              <a:spAutoFit/>
            </a:bodyPr>
            <a:lstStyle/>
            <a:p>
              <a:pPr>
                <a:defRPr/>
              </a:pPr>
              <a:r>
                <a:rPr lang="en-US" altLang="zh-CN" sz="2800" dirty="0">
                  <a:solidFill>
                    <a:srgbClr val="FF0000"/>
                  </a:solidFill>
                  <a:latin typeface="+mj-lt"/>
                  <a:ea typeface="黑体" pitchFamily="2" charset="-122"/>
                </a:rPr>
                <a:t>4.</a:t>
              </a:r>
              <a:r>
                <a:rPr lang="zh-CN" altLang="en-US" sz="2800" dirty="0">
                  <a:solidFill>
                    <a:srgbClr val="FF0000"/>
                  </a:solidFill>
                  <a:latin typeface="+mj-lt"/>
                  <a:ea typeface="黑体" pitchFamily="2" charset="-122"/>
                </a:rPr>
                <a:t>信号测试手持终端设计</a:t>
              </a:r>
              <a:endParaRPr lang="en-US" altLang="zh-CN" sz="2800" dirty="0">
                <a:solidFill>
                  <a:srgbClr val="FF0000"/>
                </a:solidFill>
                <a:latin typeface="+mj-lt"/>
                <a:ea typeface="黑体" pitchFamily="2" charset="-122"/>
              </a:endParaRPr>
            </a:p>
          </p:txBody>
        </p:sp>
      </p:grpSp>
      <p:grpSp>
        <p:nvGrpSpPr>
          <p:cNvPr id="8202" name="组合 2"/>
          <p:cNvGrpSpPr>
            <a:grpSpLocks/>
          </p:cNvGrpSpPr>
          <p:nvPr/>
        </p:nvGrpSpPr>
        <p:grpSpPr bwMode="auto">
          <a:xfrm>
            <a:off x="1260475" y="4387850"/>
            <a:ext cx="8604250" cy="622300"/>
            <a:chOff x="1835150" y="4387850"/>
            <a:chExt cx="7776643" cy="622300"/>
          </a:xfrm>
        </p:grpSpPr>
        <p:grpSp>
          <p:nvGrpSpPr>
            <p:cNvPr id="8215" name="Group 13"/>
            <p:cNvGrpSpPr>
              <a:grpSpLocks/>
            </p:cNvGrpSpPr>
            <p:nvPr/>
          </p:nvGrpSpPr>
          <p:grpSpPr bwMode="auto">
            <a:xfrm>
              <a:off x="1835150" y="4827588"/>
              <a:ext cx="182563" cy="182562"/>
              <a:chOff x="1239" y="1515"/>
              <a:chExt cx="115" cy="115"/>
            </a:xfrm>
          </p:grpSpPr>
          <p:sp>
            <p:nvSpPr>
              <p:cNvPr id="821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6" name="直接连接符 44"/>
            <p:cNvCxnSpPr>
              <a:cxnSpLocks noChangeShapeType="1"/>
            </p:cNvCxnSpPr>
            <p:nvPr/>
          </p:nvCxnSpPr>
          <p:spPr bwMode="auto">
            <a:xfrm>
              <a:off x="2051050" y="49188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4" name="Text Box 16"/>
            <p:cNvSpPr txBox="1">
              <a:spLocks noChangeArrowheads="1"/>
            </p:cNvSpPr>
            <p:nvPr/>
          </p:nvSpPr>
          <p:spPr bwMode="auto">
            <a:xfrm>
              <a:off x="2079067" y="4387850"/>
              <a:ext cx="7532726" cy="523875"/>
            </a:xfrm>
            <a:prstGeom prst="rect">
              <a:avLst/>
            </a:prstGeom>
            <a:noFill/>
            <a:ln w="9525" algn="ctr">
              <a:noFill/>
              <a:miter lim="800000"/>
              <a:headEnd/>
              <a:tailEnd/>
            </a:ln>
          </p:spPr>
          <p:txBody>
            <a:bodyPr>
              <a:spAutoFit/>
            </a:bodyPr>
            <a:lstStyle/>
            <a:p>
              <a:pPr>
                <a:defRPr/>
              </a:pPr>
              <a:r>
                <a:rPr lang="en-US" altLang="zh-CN" sz="2800" dirty="0">
                  <a:solidFill>
                    <a:srgbClr val="000000"/>
                  </a:solidFill>
                  <a:latin typeface="+mn-lt"/>
                  <a:ea typeface="黑体" pitchFamily="2" charset="-122"/>
                </a:rPr>
                <a:t>5</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仪器测试与实验分析</a:t>
              </a:r>
              <a:endParaRPr lang="en-US" altLang="zh-CN" sz="2800" dirty="0">
                <a:solidFill>
                  <a:srgbClr val="000000"/>
                </a:solidFill>
                <a:latin typeface="+mn-lt"/>
                <a:ea typeface="黑体" pitchFamily="2" charset="-122"/>
              </a:endParaRPr>
            </a:p>
          </p:txBody>
        </p:sp>
      </p:grpSp>
      <p:grpSp>
        <p:nvGrpSpPr>
          <p:cNvPr id="8203" name="组合 1"/>
          <p:cNvGrpSpPr>
            <a:grpSpLocks/>
          </p:cNvGrpSpPr>
          <p:nvPr/>
        </p:nvGrpSpPr>
        <p:grpSpPr bwMode="auto">
          <a:xfrm>
            <a:off x="1260475" y="5137150"/>
            <a:ext cx="7321033" cy="622300"/>
            <a:chOff x="1835150" y="5137150"/>
            <a:chExt cx="6661150" cy="622300"/>
          </a:xfrm>
        </p:grpSpPr>
        <p:grpSp>
          <p:nvGrpSpPr>
            <p:cNvPr id="8210" name="Group 13"/>
            <p:cNvGrpSpPr>
              <a:grpSpLocks/>
            </p:cNvGrpSpPr>
            <p:nvPr/>
          </p:nvGrpSpPr>
          <p:grpSpPr bwMode="auto">
            <a:xfrm>
              <a:off x="1835150" y="5576888"/>
              <a:ext cx="182563" cy="182562"/>
              <a:chOff x="1239" y="1515"/>
              <a:chExt cx="115" cy="115"/>
            </a:xfrm>
          </p:grpSpPr>
          <p:sp>
            <p:nvSpPr>
              <p:cNvPr id="821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1" name="直接连接符 45"/>
            <p:cNvCxnSpPr>
              <a:cxnSpLocks noChangeShapeType="1"/>
            </p:cNvCxnSpPr>
            <p:nvPr/>
          </p:nvCxnSpPr>
          <p:spPr bwMode="auto">
            <a:xfrm>
              <a:off x="2051050" y="56681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5" name="Text Box 16"/>
            <p:cNvSpPr txBox="1">
              <a:spLocks noChangeArrowheads="1"/>
            </p:cNvSpPr>
            <p:nvPr/>
          </p:nvSpPr>
          <p:spPr bwMode="auto">
            <a:xfrm>
              <a:off x="2079256" y="5137150"/>
              <a:ext cx="204659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6</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总结和展望</a:t>
              </a:r>
              <a:endParaRPr lang="en-US" altLang="zh-CN" sz="2800" dirty="0">
                <a:solidFill>
                  <a:srgbClr val="000000"/>
                </a:solidFill>
                <a:latin typeface="+mn-lt"/>
                <a:ea typeface="黑体" pitchFamily="2" charset="-122"/>
              </a:endParaRPr>
            </a:p>
          </p:txBody>
        </p:sp>
      </p:grpSp>
    </p:spTree>
    <p:extLst>
      <p:ext uri="{BB962C8B-B14F-4D97-AF65-F5344CB8AC3E}">
        <p14:creationId xmlns:p14="http://schemas.microsoft.com/office/powerpoint/2010/main" val="2101580468"/>
      </p:ext>
    </p:extLst>
  </p:cSld>
  <p:clrMapOvr>
    <a:masterClrMapping/>
  </p:clrMapOvr>
  <p:transition spd="med" advTm="1981">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a:off x="0" y="908050"/>
            <a:ext cx="2339975" cy="5949950"/>
          </a:xfrm>
          <a:prstGeom prst="flowChartDelay">
            <a:avLst/>
          </a:prstGeom>
          <a:gradFill rotWithShape="1">
            <a:gsLst>
              <a:gs pos="0">
                <a:srgbClr val="E1FFFF"/>
              </a:gs>
              <a:gs pos="100000">
                <a:schemeClr val="bg1">
                  <a:alpha val="15999"/>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CD8EBE1-956C-468C-A486-E0AEC9D62EFD}" type="slidenum">
              <a:rPr lang="en-US" altLang="zh-CN" sz="1400" smtClean="0">
                <a:solidFill>
                  <a:srgbClr val="CC0000"/>
                </a:solidFill>
                <a:latin typeface="Lucida Console" panose="020B0609040504020204" pitchFamily="49" charset="0"/>
                <a:ea typeface="Arial Unicode MS" panose="020B0604020202020204" pitchFamily="34" charset="-122"/>
              </a:rPr>
              <a:pPr/>
              <a:t>2</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48" name="Text Box 148"/>
          <p:cNvSpPr txBox="1">
            <a:spLocks noChangeArrowheads="1"/>
          </p:cNvSpPr>
          <p:nvPr/>
        </p:nvSpPr>
        <p:spPr bwMode="auto">
          <a:xfrm>
            <a:off x="354013" y="2659063"/>
            <a:ext cx="800100" cy="2736850"/>
          </a:xfrm>
          <a:prstGeom prst="rect">
            <a:avLst/>
          </a:prstGeom>
          <a:noFill/>
          <a:ln w="9525">
            <a:noFill/>
            <a:miter lim="800000"/>
            <a:headEnd/>
            <a:tailEnd/>
          </a:ln>
        </p:spPr>
        <p:txBody>
          <a:bodyPr vert="eaVert">
            <a:spAutoFit/>
          </a:bodyPr>
          <a:lstStyle/>
          <a:p>
            <a:pPr eaLnBrk="1" hangingPunct="1">
              <a:spcBef>
                <a:spcPct val="50000"/>
              </a:spcBef>
              <a:defRPr/>
            </a:pPr>
            <a:r>
              <a:rPr lang="zh-CN" altLang="en-US" sz="4000" b="1" dirty="0">
                <a:solidFill>
                  <a:srgbClr val="006600"/>
                </a:solidFill>
                <a:effectLst>
                  <a:outerShdw blurRad="38100" dist="38100" dir="2700000" algn="tl">
                    <a:srgbClr val="000000">
                      <a:alpha val="43137"/>
                    </a:srgbClr>
                  </a:outerShdw>
                </a:effectLst>
                <a:ea typeface="黑体" pitchFamily="2" charset="-122"/>
              </a:rPr>
              <a:t>汇 报 提 纲</a:t>
            </a:r>
          </a:p>
        </p:txBody>
      </p:sp>
      <p:sp>
        <p:nvSpPr>
          <p:cNvPr id="36" name="标题 1"/>
          <p:cNvSpPr txBox="1">
            <a:spLocks/>
          </p:cNvSpPr>
          <p:nvPr/>
        </p:nvSpPr>
        <p:spPr bwMode="auto">
          <a:xfrm>
            <a:off x="1169988" y="188913"/>
            <a:ext cx="6786562"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buFont typeface="Wingdings" pitchFamily="2" charset="2"/>
              <a:buNone/>
              <a:defRPr/>
            </a:pPr>
            <a:r>
              <a:rPr kumimoji="0" lang="zh-CN" altLang="en-US" sz="2200" dirty="0">
                <a:latin typeface="Verdana" pitchFamily="34" charset="0"/>
                <a:ea typeface="黑体" pitchFamily="2" charset="-122"/>
              </a:rPr>
              <a:t>基于</a:t>
            </a:r>
            <a:r>
              <a:rPr kumimoji="0" lang="en-US" altLang="zh-CN" sz="2200" dirty="0">
                <a:latin typeface="Verdana" pitchFamily="34" charset="0"/>
                <a:ea typeface="黑体" pitchFamily="2" charset="-122"/>
              </a:rPr>
              <a:t>GIS</a:t>
            </a:r>
            <a:r>
              <a:rPr kumimoji="0" lang="zh-CN" altLang="en-US" sz="2200" dirty="0">
                <a:latin typeface="Verdana" pitchFamily="34" charset="0"/>
                <a:ea typeface="黑体" pitchFamily="2" charset="-122"/>
              </a:rPr>
              <a:t>的</a:t>
            </a:r>
            <a:r>
              <a:rPr kumimoji="0" lang="en-US" altLang="zh-CN" sz="2200" dirty="0" err="1">
                <a:latin typeface="Verdana" pitchFamily="34" charset="0"/>
                <a:ea typeface="黑体" pitchFamily="2" charset="-122"/>
              </a:rPr>
              <a:t>LoRawan</a:t>
            </a:r>
            <a:r>
              <a:rPr kumimoji="0" lang="zh-CN" altLang="en-US" sz="2200" dirty="0">
                <a:latin typeface="Verdana" pitchFamily="34" charset="0"/>
                <a:ea typeface="黑体" pitchFamily="2" charset="-122"/>
              </a:rPr>
              <a:t>物联网信号分析</a:t>
            </a:r>
          </a:p>
        </p:txBody>
      </p:sp>
      <p:grpSp>
        <p:nvGrpSpPr>
          <p:cNvPr id="8198" name="组合 6"/>
          <p:cNvGrpSpPr>
            <a:grpSpLocks/>
          </p:cNvGrpSpPr>
          <p:nvPr/>
        </p:nvGrpSpPr>
        <p:grpSpPr bwMode="auto">
          <a:xfrm>
            <a:off x="1260475" y="1392238"/>
            <a:ext cx="7334250" cy="623887"/>
            <a:chOff x="1835150" y="1392238"/>
            <a:chExt cx="6661150" cy="623888"/>
          </a:xfrm>
        </p:grpSpPr>
        <p:sp>
          <p:nvSpPr>
            <p:cNvPr id="8235" name="AutoShape 14"/>
            <p:cNvSpPr>
              <a:spLocks noChangeArrowheads="1"/>
            </p:cNvSpPr>
            <p:nvPr/>
          </p:nvSpPr>
          <p:spPr bwMode="gray">
            <a:xfrm rot="2700000">
              <a:off x="1835151" y="1833563"/>
              <a:ext cx="182562" cy="182563"/>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6" name="AutoShape 15"/>
            <p:cNvSpPr>
              <a:spLocks noChangeArrowheads="1"/>
            </p:cNvSpPr>
            <p:nvPr/>
          </p:nvSpPr>
          <p:spPr bwMode="gray">
            <a:xfrm rot="18900000" flipH="1">
              <a:off x="1835151" y="1833563"/>
              <a:ext cx="182562" cy="182563"/>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cxnSp>
          <p:nvCxnSpPr>
            <p:cNvPr id="8237" name="直接连接符 42"/>
            <p:cNvCxnSpPr>
              <a:cxnSpLocks noChangeShapeType="1"/>
            </p:cNvCxnSpPr>
            <p:nvPr/>
          </p:nvCxnSpPr>
          <p:spPr bwMode="auto">
            <a:xfrm>
              <a:off x="2051050" y="19248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0" name="Text Box 16"/>
            <p:cNvSpPr txBox="1">
              <a:spLocks noChangeArrowheads="1"/>
            </p:cNvSpPr>
            <p:nvPr/>
          </p:nvSpPr>
          <p:spPr bwMode="auto">
            <a:xfrm>
              <a:off x="2080257" y="1392238"/>
              <a:ext cx="1064545" cy="523221"/>
            </a:xfrm>
            <a:prstGeom prst="rect">
              <a:avLst/>
            </a:prstGeom>
            <a:noFill/>
            <a:ln w="9525" algn="ctr">
              <a:noFill/>
              <a:miter lim="800000"/>
              <a:headEnd/>
              <a:tailEnd/>
            </a:ln>
          </p:spPr>
          <p:txBody>
            <a:bodyPr wrap="none">
              <a:spAutoFit/>
            </a:bodyPr>
            <a:lstStyle/>
            <a:p>
              <a:pPr>
                <a:defRPr/>
              </a:pPr>
              <a:r>
                <a:rPr lang="en-US" altLang="zh-CN" sz="2800" dirty="0">
                  <a:solidFill>
                    <a:srgbClr val="FF0000"/>
                  </a:solidFill>
                  <a:latin typeface="+mj-lt"/>
                  <a:ea typeface="黑体" pitchFamily="2" charset="-122"/>
                </a:rPr>
                <a:t>1.</a:t>
              </a:r>
              <a:r>
                <a:rPr lang="zh-CN" altLang="en-US" sz="2800" dirty="0">
                  <a:solidFill>
                    <a:srgbClr val="FF0000"/>
                  </a:solidFill>
                  <a:latin typeface="+mj-lt"/>
                  <a:ea typeface="黑体" pitchFamily="2" charset="-122"/>
                </a:rPr>
                <a:t>绪论</a:t>
              </a:r>
              <a:endParaRPr lang="en-US" altLang="zh-CN" sz="2800" dirty="0">
                <a:solidFill>
                  <a:srgbClr val="FF0000"/>
                </a:solidFill>
                <a:latin typeface="+mj-lt"/>
                <a:ea typeface="黑体" pitchFamily="2" charset="-122"/>
              </a:endParaRPr>
            </a:p>
          </p:txBody>
        </p:sp>
      </p:grpSp>
      <p:grpSp>
        <p:nvGrpSpPr>
          <p:cNvPr id="8199" name="组合 5"/>
          <p:cNvGrpSpPr>
            <a:grpSpLocks/>
          </p:cNvGrpSpPr>
          <p:nvPr/>
        </p:nvGrpSpPr>
        <p:grpSpPr bwMode="auto">
          <a:xfrm>
            <a:off x="1260475" y="2141538"/>
            <a:ext cx="7334250" cy="623887"/>
            <a:chOff x="1835150" y="2141538"/>
            <a:chExt cx="6661150" cy="623887"/>
          </a:xfrm>
        </p:grpSpPr>
        <p:grpSp>
          <p:nvGrpSpPr>
            <p:cNvPr id="8230" name="Group 13"/>
            <p:cNvGrpSpPr>
              <a:grpSpLocks/>
            </p:cNvGrpSpPr>
            <p:nvPr/>
          </p:nvGrpSpPr>
          <p:grpSpPr bwMode="auto">
            <a:xfrm>
              <a:off x="1835150" y="2582863"/>
              <a:ext cx="182563" cy="182562"/>
              <a:chOff x="1239" y="1515"/>
              <a:chExt cx="115" cy="115"/>
            </a:xfrm>
          </p:grpSpPr>
          <p:sp>
            <p:nvSpPr>
              <p:cNvPr id="823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31" name="直接连接符 41"/>
            <p:cNvCxnSpPr>
              <a:cxnSpLocks noChangeShapeType="1"/>
            </p:cNvCxnSpPr>
            <p:nvPr/>
          </p:nvCxnSpPr>
          <p:spPr bwMode="auto">
            <a:xfrm>
              <a:off x="2051050" y="26741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1" name="Text Box 16"/>
            <p:cNvSpPr txBox="1">
              <a:spLocks noChangeArrowheads="1"/>
            </p:cNvSpPr>
            <p:nvPr/>
          </p:nvSpPr>
          <p:spPr bwMode="auto">
            <a:xfrm>
              <a:off x="2080258" y="2141538"/>
              <a:ext cx="456910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2</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 </a:t>
              </a:r>
              <a:r>
                <a:rPr lang="en-US" altLang="zh-CN" sz="2800" dirty="0" err="1">
                  <a:solidFill>
                    <a:srgbClr val="000000"/>
                  </a:solidFill>
                  <a:latin typeface="+mn-lt"/>
                  <a:ea typeface="黑体" pitchFamily="2" charset="-122"/>
                </a:rPr>
                <a:t>LoRaWAN</a:t>
              </a:r>
              <a:r>
                <a:rPr lang="zh-CN" altLang="en-US" sz="2800" dirty="0">
                  <a:solidFill>
                    <a:srgbClr val="000000"/>
                  </a:solidFill>
                  <a:latin typeface="+mn-lt"/>
                  <a:ea typeface="黑体" pitchFamily="2" charset="-122"/>
                </a:rPr>
                <a:t>无线通信框架设计</a:t>
              </a:r>
              <a:endParaRPr lang="en-US" altLang="zh-CN" sz="2800" dirty="0">
                <a:solidFill>
                  <a:srgbClr val="000000"/>
                </a:solidFill>
                <a:latin typeface="+mn-lt"/>
                <a:ea typeface="黑体" pitchFamily="2" charset="-122"/>
              </a:endParaRPr>
            </a:p>
          </p:txBody>
        </p:sp>
      </p:grpSp>
      <p:grpSp>
        <p:nvGrpSpPr>
          <p:cNvPr id="8200" name="组合 4"/>
          <p:cNvGrpSpPr>
            <a:grpSpLocks/>
          </p:cNvGrpSpPr>
          <p:nvPr/>
        </p:nvGrpSpPr>
        <p:grpSpPr bwMode="auto">
          <a:xfrm>
            <a:off x="1260475" y="2890838"/>
            <a:ext cx="7370763" cy="622300"/>
            <a:chOff x="1835150" y="2890838"/>
            <a:chExt cx="6661150" cy="622300"/>
          </a:xfrm>
        </p:grpSpPr>
        <p:grpSp>
          <p:nvGrpSpPr>
            <p:cNvPr id="8225" name="Group 13"/>
            <p:cNvGrpSpPr>
              <a:grpSpLocks/>
            </p:cNvGrpSpPr>
            <p:nvPr/>
          </p:nvGrpSpPr>
          <p:grpSpPr bwMode="auto">
            <a:xfrm>
              <a:off x="1835150" y="3330575"/>
              <a:ext cx="182563" cy="182563"/>
              <a:chOff x="1239" y="1515"/>
              <a:chExt cx="115" cy="115"/>
            </a:xfrm>
          </p:grpSpPr>
          <p:sp>
            <p:nvSpPr>
              <p:cNvPr id="822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6" name="直接连接符 39"/>
            <p:cNvCxnSpPr>
              <a:cxnSpLocks noChangeShapeType="1"/>
            </p:cNvCxnSpPr>
            <p:nvPr/>
          </p:nvCxnSpPr>
          <p:spPr bwMode="auto">
            <a:xfrm>
              <a:off x="2051050" y="34218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2" name="Text Box 16"/>
            <p:cNvSpPr txBox="1">
              <a:spLocks noChangeArrowheads="1"/>
            </p:cNvSpPr>
            <p:nvPr/>
          </p:nvSpPr>
          <p:spPr bwMode="auto">
            <a:xfrm>
              <a:off x="2079043" y="2890838"/>
              <a:ext cx="5840522" cy="519112"/>
            </a:xfrm>
            <a:prstGeom prst="rect">
              <a:avLst/>
            </a:prstGeom>
            <a:noFill/>
            <a:ln>
              <a:noFill/>
            </a:ln>
            <a:extLst/>
          </p:spPr>
          <p:txBody>
            <a:bodyPr>
              <a:spAutoFit/>
            </a:bodyPr>
            <a:lstStyle/>
            <a:p>
              <a:pPr>
                <a:defRPr/>
              </a:pPr>
              <a:r>
                <a:rPr lang="en-US" altLang="zh-CN" sz="2800" dirty="0">
                  <a:solidFill>
                    <a:srgbClr val="000000"/>
                  </a:solidFill>
                  <a:latin typeface="+mn-lt"/>
                  <a:ea typeface="黑体" pitchFamily="2" charset="-122"/>
                </a:rPr>
                <a:t>3</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空间信号分析</a:t>
              </a:r>
              <a:endParaRPr lang="en-US" altLang="zh-CN" sz="2800" dirty="0">
                <a:solidFill>
                  <a:srgbClr val="000000"/>
                </a:solidFill>
                <a:latin typeface="+mn-lt"/>
                <a:ea typeface="黑体" pitchFamily="2" charset="-122"/>
              </a:endParaRPr>
            </a:p>
          </p:txBody>
        </p:sp>
      </p:grpSp>
      <p:grpSp>
        <p:nvGrpSpPr>
          <p:cNvPr id="8201" name="组合 3"/>
          <p:cNvGrpSpPr>
            <a:grpSpLocks/>
          </p:cNvGrpSpPr>
          <p:nvPr/>
        </p:nvGrpSpPr>
        <p:grpSpPr bwMode="auto">
          <a:xfrm>
            <a:off x="1260475" y="3605213"/>
            <a:ext cx="7405688" cy="622300"/>
            <a:chOff x="1835150" y="3640138"/>
            <a:chExt cx="6661150" cy="622300"/>
          </a:xfrm>
        </p:grpSpPr>
        <p:grpSp>
          <p:nvGrpSpPr>
            <p:cNvPr id="8220" name="Group 13"/>
            <p:cNvGrpSpPr>
              <a:grpSpLocks/>
            </p:cNvGrpSpPr>
            <p:nvPr/>
          </p:nvGrpSpPr>
          <p:grpSpPr bwMode="auto">
            <a:xfrm>
              <a:off x="1835150" y="4079875"/>
              <a:ext cx="182563" cy="182563"/>
              <a:chOff x="1239" y="1515"/>
              <a:chExt cx="115" cy="115"/>
            </a:xfrm>
          </p:grpSpPr>
          <p:sp>
            <p:nvSpPr>
              <p:cNvPr id="822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1" name="直接连接符 43"/>
            <p:cNvCxnSpPr>
              <a:cxnSpLocks noChangeShapeType="1"/>
            </p:cNvCxnSpPr>
            <p:nvPr/>
          </p:nvCxnSpPr>
          <p:spPr bwMode="auto">
            <a:xfrm>
              <a:off x="2051050" y="41711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3" name="Text Box 16"/>
            <p:cNvSpPr txBox="1">
              <a:spLocks noChangeArrowheads="1"/>
            </p:cNvSpPr>
            <p:nvPr/>
          </p:nvSpPr>
          <p:spPr bwMode="auto">
            <a:xfrm>
              <a:off x="2079321" y="3640138"/>
              <a:ext cx="3638059"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4</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信号测试手持终端设计</a:t>
              </a:r>
              <a:endParaRPr lang="en-US" altLang="zh-CN" sz="2800" dirty="0">
                <a:solidFill>
                  <a:srgbClr val="000000"/>
                </a:solidFill>
                <a:latin typeface="+mn-lt"/>
                <a:ea typeface="黑体" pitchFamily="2" charset="-122"/>
              </a:endParaRPr>
            </a:p>
          </p:txBody>
        </p:sp>
      </p:grpSp>
      <p:grpSp>
        <p:nvGrpSpPr>
          <p:cNvPr id="8202" name="组合 2"/>
          <p:cNvGrpSpPr>
            <a:grpSpLocks/>
          </p:cNvGrpSpPr>
          <p:nvPr/>
        </p:nvGrpSpPr>
        <p:grpSpPr bwMode="auto">
          <a:xfrm>
            <a:off x="1260475" y="4387850"/>
            <a:ext cx="8604250" cy="622300"/>
            <a:chOff x="1835150" y="4387850"/>
            <a:chExt cx="7776643" cy="622300"/>
          </a:xfrm>
        </p:grpSpPr>
        <p:grpSp>
          <p:nvGrpSpPr>
            <p:cNvPr id="8215" name="Group 13"/>
            <p:cNvGrpSpPr>
              <a:grpSpLocks/>
            </p:cNvGrpSpPr>
            <p:nvPr/>
          </p:nvGrpSpPr>
          <p:grpSpPr bwMode="auto">
            <a:xfrm>
              <a:off x="1835150" y="4827588"/>
              <a:ext cx="182563" cy="182562"/>
              <a:chOff x="1239" y="1515"/>
              <a:chExt cx="115" cy="115"/>
            </a:xfrm>
          </p:grpSpPr>
          <p:sp>
            <p:nvSpPr>
              <p:cNvPr id="821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6" name="直接连接符 44"/>
            <p:cNvCxnSpPr>
              <a:cxnSpLocks noChangeShapeType="1"/>
            </p:cNvCxnSpPr>
            <p:nvPr/>
          </p:nvCxnSpPr>
          <p:spPr bwMode="auto">
            <a:xfrm>
              <a:off x="2051050" y="49188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4" name="Text Box 16"/>
            <p:cNvSpPr txBox="1">
              <a:spLocks noChangeArrowheads="1"/>
            </p:cNvSpPr>
            <p:nvPr/>
          </p:nvSpPr>
          <p:spPr bwMode="auto">
            <a:xfrm>
              <a:off x="2079067" y="4387850"/>
              <a:ext cx="7532726" cy="523875"/>
            </a:xfrm>
            <a:prstGeom prst="rect">
              <a:avLst/>
            </a:prstGeom>
            <a:noFill/>
            <a:ln w="9525" algn="ctr">
              <a:noFill/>
              <a:miter lim="800000"/>
              <a:headEnd/>
              <a:tailEnd/>
            </a:ln>
          </p:spPr>
          <p:txBody>
            <a:bodyPr>
              <a:spAutoFit/>
            </a:bodyPr>
            <a:lstStyle/>
            <a:p>
              <a:pPr>
                <a:defRPr/>
              </a:pPr>
              <a:r>
                <a:rPr lang="en-US" altLang="zh-CN" sz="2800" dirty="0">
                  <a:solidFill>
                    <a:srgbClr val="000000"/>
                  </a:solidFill>
                  <a:latin typeface="+mn-lt"/>
                  <a:ea typeface="黑体" pitchFamily="2" charset="-122"/>
                </a:rPr>
                <a:t>5</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仪器测试与实验分析</a:t>
              </a:r>
              <a:endParaRPr lang="en-US" altLang="zh-CN" sz="2800" dirty="0">
                <a:solidFill>
                  <a:srgbClr val="000000"/>
                </a:solidFill>
                <a:latin typeface="+mn-lt"/>
                <a:ea typeface="黑体" pitchFamily="2" charset="-122"/>
              </a:endParaRPr>
            </a:p>
          </p:txBody>
        </p:sp>
      </p:grpSp>
      <p:grpSp>
        <p:nvGrpSpPr>
          <p:cNvPr id="8203" name="组合 1"/>
          <p:cNvGrpSpPr>
            <a:grpSpLocks/>
          </p:cNvGrpSpPr>
          <p:nvPr/>
        </p:nvGrpSpPr>
        <p:grpSpPr bwMode="auto">
          <a:xfrm>
            <a:off x="1260475" y="5137150"/>
            <a:ext cx="7321033" cy="622300"/>
            <a:chOff x="1835150" y="5137150"/>
            <a:chExt cx="6661150" cy="622300"/>
          </a:xfrm>
        </p:grpSpPr>
        <p:grpSp>
          <p:nvGrpSpPr>
            <p:cNvPr id="8210" name="Group 13"/>
            <p:cNvGrpSpPr>
              <a:grpSpLocks/>
            </p:cNvGrpSpPr>
            <p:nvPr/>
          </p:nvGrpSpPr>
          <p:grpSpPr bwMode="auto">
            <a:xfrm>
              <a:off x="1835150" y="5576888"/>
              <a:ext cx="182563" cy="182562"/>
              <a:chOff x="1239" y="1515"/>
              <a:chExt cx="115" cy="115"/>
            </a:xfrm>
          </p:grpSpPr>
          <p:sp>
            <p:nvSpPr>
              <p:cNvPr id="821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1" name="直接连接符 45"/>
            <p:cNvCxnSpPr>
              <a:cxnSpLocks noChangeShapeType="1"/>
            </p:cNvCxnSpPr>
            <p:nvPr/>
          </p:nvCxnSpPr>
          <p:spPr bwMode="auto">
            <a:xfrm>
              <a:off x="2051050" y="56681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5" name="Text Box 16"/>
            <p:cNvSpPr txBox="1">
              <a:spLocks noChangeArrowheads="1"/>
            </p:cNvSpPr>
            <p:nvPr/>
          </p:nvSpPr>
          <p:spPr bwMode="auto">
            <a:xfrm>
              <a:off x="2079256" y="5137150"/>
              <a:ext cx="204659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6</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总结和展望</a:t>
              </a:r>
              <a:endParaRPr lang="en-US" altLang="zh-CN" sz="2800" dirty="0">
                <a:solidFill>
                  <a:srgbClr val="000000"/>
                </a:solidFill>
                <a:latin typeface="+mn-lt"/>
                <a:ea typeface="黑体" pitchFamily="2" charset="-122"/>
              </a:endParaRPr>
            </a:p>
          </p:txBody>
        </p:sp>
      </p:grpSp>
    </p:spTree>
  </p:cSld>
  <p:clrMapOvr>
    <a:masterClrMapping/>
  </p:clrMapOvr>
  <p:transition spd="med" advTm="1981">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a:off x="0" y="908050"/>
            <a:ext cx="2339975" cy="5949950"/>
          </a:xfrm>
          <a:prstGeom prst="flowChartDelay">
            <a:avLst/>
          </a:prstGeom>
          <a:gradFill rotWithShape="1">
            <a:gsLst>
              <a:gs pos="0">
                <a:srgbClr val="E1FFFF"/>
              </a:gs>
              <a:gs pos="100000">
                <a:schemeClr val="bg1">
                  <a:alpha val="15999"/>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CD8EBE1-956C-468C-A486-E0AEC9D62EFD}" type="slidenum">
              <a:rPr lang="en-US" altLang="zh-CN" sz="1400" smtClean="0">
                <a:solidFill>
                  <a:srgbClr val="CC0000"/>
                </a:solidFill>
                <a:latin typeface="Lucida Console" panose="020B0609040504020204" pitchFamily="49" charset="0"/>
                <a:ea typeface="Arial Unicode MS" panose="020B0604020202020204" pitchFamily="34" charset="-122"/>
              </a:rPr>
              <a:pPr/>
              <a:t>20</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48" name="Text Box 148"/>
          <p:cNvSpPr txBox="1">
            <a:spLocks noChangeArrowheads="1"/>
          </p:cNvSpPr>
          <p:nvPr/>
        </p:nvSpPr>
        <p:spPr bwMode="auto">
          <a:xfrm>
            <a:off x="354013" y="2659063"/>
            <a:ext cx="800100" cy="2736850"/>
          </a:xfrm>
          <a:prstGeom prst="rect">
            <a:avLst/>
          </a:prstGeom>
          <a:noFill/>
          <a:ln w="9525">
            <a:noFill/>
            <a:miter lim="800000"/>
            <a:headEnd/>
            <a:tailEnd/>
          </a:ln>
        </p:spPr>
        <p:txBody>
          <a:bodyPr vert="eaVert">
            <a:spAutoFit/>
          </a:bodyPr>
          <a:lstStyle/>
          <a:p>
            <a:pPr eaLnBrk="1" hangingPunct="1">
              <a:spcBef>
                <a:spcPct val="50000"/>
              </a:spcBef>
              <a:defRPr/>
            </a:pPr>
            <a:r>
              <a:rPr lang="zh-CN" altLang="en-US" sz="4000" b="1" dirty="0">
                <a:solidFill>
                  <a:srgbClr val="006600"/>
                </a:solidFill>
                <a:effectLst>
                  <a:outerShdw blurRad="38100" dist="38100" dir="2700000" algn="tl">
                    <a:srgbClr val="000000">
                      <a:alpha val="43137"/>
                    </a:srgbClr>
                  </a:outerShdw>
                </a:effectLst>
                <a:ea typeface="黑体" pitchFamily="2" charset="-122"/>
              </a:rPr>
              <a:t>汇 报 提 纲</a:t>
            </a:r>
          </a:p>
        </p:txBody>
      </p:sp>
      <p:sp>
        <p:nvSpPr>
          <p:cNvPr id="36" name="标题 1"/>
          <p:cNvSpPr txBox="1">
            <a:spLocks/>
          </p:cNvSpPr>
          <p:nvPr/>
        </p:nvSpPr>
        <p:spPr bwMode="auto">
          <a:xfrm>
            <a:off x="1169988" y="188913"/>
            <a:ext cx="6786562"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buFont typeface="Wingdings" pitchFamily="2" charset="2"/>
              <a:buNone/>
              <a:defRPr/>
            </a:pPr>
            <a:r>
              <a:rPr kumimoji="0" lang="zh-CN" altLang="en-US" sz="2200" dirty="0">
                <a:latin typeface="Verdana" pitchFamily="34" charset="0"/>
                <a:ea typeface="黑体" pitchFamily="2" charset="-122"/>
              </a:rPr>
              <a:t>基于</a:t>
            </a:r>
            <a:r>
              <a:rPr kumimoji="0" lang="en-US" altLang="zh-CN" sz="2200" dirty="0">
                <a:latin typeface="Verdana" pitchFamily="34" charset="0"/>
                <a:ea typeface="黑体" pitchFamily="2" charset="-122"/>
              </a:rPr>
              <a:t>GIS</a:t>
            </a:r>
            <a:r>
              <a:rPr kumimoji="0" lang="zh-CN" altLang="en-US" sz="2200" dirty="0">
                <a:latin typeface="Verdana" pitchFamily="34" charset="0"/>
                <a:ea typeface="黑体" pitchFamily="2" charset="-122"/>
              </a:rPr>
              <a:t>的</a:t>
            </a:r>
            <a:r>
              <a:rPr kumimoji="0" lang="en-US" altLang="zh-CN" sz="2200" dirty="0" err="1">
                <a:latin typeface="Verdana" pitchFamily="34" charset="0"/>
                <a:ea typeface="黑体" pitchFamily="2" charset="-122"/>
              </a:rPr>
              <a:t>LoRawan</a:t>
            </a:r>
            <a:r>
              <a:rPr kumimoji="0" lang="zh-CN" altLang="en-US" sz="2200" dirty="0">
                <a:latin typeface="Verdana" pitchFamily="34" charset="0"/>
                <a:ea typeface="黑体" pitchFamily="2" charset="-122"/>
              </a:rPr>
              <a:t>物联网信号分析</a:t>
            </a:r>
          </a:p>
        </p:txBody>
      </p:sp>
      <p:grpSp>
        <p:nvGrpSpPr>
          <p:cNvPr id="8198" name="组合 6"/>
          <p:cNvGrpSpPr>
            <a:grpSpLocks/>
          </p:cNvGrpSpPr>
          <p:nvPr/>
        </p:nvGrpSpPr>
        <p:grpSpPr bwMode="auto">
          <a:xfrm>
            <a:off x="1260475" y="1392238"/>
            <a:ext cx="7334250" cy="623887"/>
            <a:chOff x="1835150" y="1392238"/>
            <a:chExt cx="6661150" cy="623888"/>
          </a:xfrm>
        </p:grpSpPr>
        <p:sp>
          <p:nvSpPr>
            <p:cNvPr id="8235" name="AutoShape 14"/>
            <p:cNvSpPr>
              <a:spLocks noChangeArrowheads="1"/>
            </p:cNvSpPr>
            <p:nvPr/>
          </p:nvSpPr>
          <p:spPr bwMode="gray">
            <a:xfrm rot="2700000">
              <a:off x="1835151" y="1833563"/>
              <a:ext cx="182562" cy="182563"/>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6" name="AutoShape 15"/>
            <p:cNvSpPr>
              <a:spLocks noChangeArrowheads="1"/>
            </p:cNvSpPr>
            <p:nvPr/>
          </p:nvSpPr>
          <p:spPr bwMode="gray">
            <a:xfrm rot="18900000" flipH="1">
              <a:off x="1835151" y="1833563"/>
              <a:ext cx="182562" cy="182563"/>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cxnSp>
          <p:nvCxnSpPr>
            <p:cNvPr id="8237" name="直接连接符 42"/>
            <p:cNvCxnSpPr>
              <a:cxnSpLocks noChangeShapeType="1"/>
            </p:cNvCxnSpPr>
            <p:nvPr/>
          </p:nvCxnSpPr>
          <p:spPr bwMode="auto">
            <a:xfrm>
              <a:off x="2051050" y="19248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0" name="Text Box 16"/>
            <p:cNvSpPr txBox="1">
              <a:spLocks noChangeArrowheads="1"/>
            </p:cNvSpPr>
            <p:nvPr/>
          </p:nvSpPr>
          <p:spPr bwMode="auto">
            <a:xfrm>
              <a:off x="2080257" y="1392238"/>
              <a:ext cx="1064545" cy="523221"/>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1.</a:t>
              </a:r>
              <a:r>
                <a:rPr lang="zh-CN" altLang="en-US" sz="2800" dirty="0">
                  <a:solidFill>
                    <a:srgbClr val="000000"/>
                  </a:solidFill>
                  <a:latin typeface="+mn-lt"/>
                  <a:ea typeface="黑体" pitchFamily="2" charset="-122"/>
                </a:rPr>
                <a:t>绪论</a:t>
              </a:r>
              <a:endParaRPr lang="en-US" altLang="zh-CN" sz="2800" dirty="0">
                <a:solidFill>
                  <a:srgbClr val="000000"/>
                </a:solidFill>
                <a:latin typeface="+mn-lt"/>
                <a:ea typeface="黑体" pitchFamily="2" charset="-122"/>
              </a:endParaRPr>
            </a:p>
          </p:txBody>
        </p:sp>
      </p:grpSp>
      <p:grpSp>
        <p:nvGrpSpPr>
          <p:cNvPr id="8199" name="组合 5"/>
          <p:cNvGrpSpPr>
            <a:grpSpLocks/>
          </p:cNvGrpSpPr>
          <p:nvPr/>
        </p:nvGrpSpPr>
        <p:grpSpPr bwMode="auto">
          <a:xfrm>
            <a:off x="1260475" y="2141538"/>
            <a:ext cx="7334250" cy="623887"/>
            <a:chOff x="1835150" y="2141538"/>
            <a:chExt cx="6661150" cy="623887"/>
          </a:xfrm>
        </p:grpSpPr>
        <p:grpSp>
          <p:nvGrpSpPr>
            <p:cNvPr id="8230" name="Group 13"/>
            <p:cNvGrpSpPr>
              <a:grpSpLocks/>
            </p:cNvGrpSpPr>
            <p:nvPr/>
          </p:nvGrpSpPr>
          <p:grpSpPr bwMode="auto">
            <a:xfrm>
              <a:off x="1835150" y="2582863"/>
              <a:ext cx="182563" cy="182562"/>
              <a:chOff x="1239" y="1515"/>
              <a:chExt cx="115" cy="115"/>
            </a:xfrm>
          </p:grpSpPr>
          <p:sp>
            <p:nvSpPr>
              <p:cNvPr id="823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31" name="直接连接符 41"/>
            <p:cNvCxnSpPr>
              <a:cxnSpLocks noChangeShapeType="1"/>
            </p:cNvCxnSpPr>
            <p:nvPr/>
          </p:nvCxnSpPr>
          <p:spPr bwMode="auto">
            <a:xfrm>
              <a:off x="2051050" y="26741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1" name="Text Box 16"/>
            <p:cNvSpPr txBox="1">
              <a:spLocks noChangeArrowheads="1"/>
            </p:cNvSpPr>
            <p:nvPr/>
          </p:nvSpPr>
          <p:spPr bwMode="auto">
            <a:xfrm>
              <a:off x="2080258" y="2141538"/>
              <a:ext cx="456910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2.</a:t>
              </a:r>
              <a:r>
                <a:rPr lang="zh-CN" altLang="en-US" sz="2800" dirty="0">
                  <a:solidFill>
                    <a:srgbClr val="000000"/>
                  </a:solidFill>
                  <a:latin typeface="+mn-lt"/>
                  <a:ea typeface="黑体" pitchFamily="2" charset="-122"/>
                </a:rPr>
                <a:t> </a:t>
              </a:r>
              <a:r>
                <a:rPr lang="en-US" altLang="zh-CN" sz="2800" dirty="0" err="1">
                  <a:solidFill>
                    <a:srgbClr val="000000"/>
                  </a:solidFill>
                  <a:latin typeface="+mn-lt"/>
                  <a:ea typeface="黑体" pitchFamily="2" charset="-122"/>
                </a:rPr>
                <a:t>LoRaWAN</a:t>
              </a:r>
              <a:r>
                <a:rPr lang="zh-CN" altLang="en-US" sz="2800" dirty="0">
                  <a:solidFill>
                    <a:srgbClr val="000000"/>
                  </a:solidFill>
                  <a:latin typeface="+mn-lt"/>
                  <a:ea typeface="黑体" pitchFamily="2" charset="-122"/>
                </a:rPr>
                <a:t>无线通信框架设计</a:t>
              </a:r>
              <a:endParaRPr lang="en-US" altLang="zh-CN" sz="2800" dirty="0">
                <a:solidFill>
                  <a:srgbClr val="000000"/>
                </a:solidFill>
                <a:latin typeface="+mn-lt"/>
                <a:ea typeface="黑体" pitchFamily="2" charset="-122"/>
              </a:endParaRPr>
            </a:p>
          </p:txBody>
        </p:sp>
      </p:grpSp>
      <p:grpSp>
        <p:nvGrpSpPr>
          <p:cNvPr id="8200" name="组合 4"/>
          <p:cNvGrpSpPr>
            <a:grpSpLocks/>
          </p:cNvGrpSpPr>
          <p:nvPr/>
        </p:nvGrpSpPr>
        <p:grpSpPr bwMode="auto">
          <a:xfrm>
            <a:off x="1260475" y="2890838"/>
            <a:ext cx="7370763" cy="622300"/>
            <a:chOff x="1835150" y="2890838"/>
            <a:chExt cx="6661150" cy="622300"/>
          </a:xfrm>
        </p:grpSpPr>
        <p:grpSp>
          <p:nvGrpSpPr>
            <p:cNvPr id="8225" name="Group 13"/>
            <p:cNvGrpSpPr>
              <a:grpSpLocks/>
            </p:cNvGrpSpPr>
            <p:nvPr/>
          </p:nvGrpSpPr>
          <p:grpSpPr bwMode="auto">
            <a:xfrm>
              <a:off x="1835150" y="3330575"/>
              <a:ext cx="182563" cy="182563"/>
              <a:chOff x="1239" y="1515"/>
              <a:chExt cx="115" cy="115"/>
            </a:xfrm>
          </p:grpSpPr>
          <p:sp>
            <p:nvSpPr>
              <p:cNvPr id="822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6" name="直接连接符 39"/>
            <p:cNvCxnSpPr>
              <a:cxnSpLocks noChangeShapeType="1"/>
            </p:cNvCxnSpPr>
            <p:nvPr/>
          </p:nvCxnSpPr>
          <p:spPr bwMode="auto">
            <a:xfrm>
              <a:off x="2051050" y="34218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2" name="Text Box 16"/>
            <p:cNvSpPr txBox="1">
              <a:spLocks noChangeArrowheads="1"/>
            </p:cNvSpPr>
            <p:nvPr/>
          </p:nvSpPr>
          <p:spPr bwMode="auto">
            <a:xfrm>
              <a:off x="2079043" y="2890838"/>
              <a:ext cx="5840522" cy="519112"/>
            </a:xfrm>
            <a:prstGeom prst="rect">
              <a:avLst/>
            </a:prstGeom>
            <a:noFill/>
            <a:ln>
              <a:noFill/>
            </a:ln>
            <a:extLst/>
          </p:spPr>
          <p:txBody>
            <a:bodyPr>
              <a:spAutoFit/>
            </a:bodyPr>
            <a:lstStyle/>
            <a:p>
              <a:pPr>
                <a:defRPr/>
              </a:pPr>
              <a:r>
                <a:rPr lang="en-US" altLang="zh-CN" sz="2800" dirty="0">
                  <a:solidFill>
                    <a:srgbClr val="000000"/>
                  </a:solidFill>
                  <a:latin typeface="+mn-lt"/>
                  <a:ea typeface="黑体" pitchFamily="2" charset="-122"/>
                </a:rPr>
                <a:t>3.</a:t>
              </a:r>
              <a:r>
                <a:rPr lang="zh-CN" altLang="en-US" sz="2800" dirty="0">
                  <a:solidFill>
                    <a:srgbClr val="000000"/>
                  </a:solidFill>
                  <a:latin typeface="+mn-lt"/>
                  <a:ea typeface="黑体" pitchFamily="2" charset="-122"/>
                </a:rPr>
                <a:t>空间信号分析</a:t>
              </a:r>
              <a:endParaRPr lang="en-US" altLang="zh-CN" sz="2800" dirty="0">
                <a:solidFill>
                  <a:srgbClr val="000000"/>
                </a:solidFill>
                <a:latin typeface="+mn-lt"/>
                <a:ea typeface="黑体" pitchFamily="2" charset="-122"/>
              </a:endParaRPr>
            </a:p>
          </p:txBody>
        </p:sp>
      </p:grpSp>
      <p:grpSp>
        <p:nvGrpSpPr>
          <p:cNvPr id="8201" name="组合 3"/>
          <p:cNvGrpSpPr>
            <a:grpSpLocks/>
          </p:cNvGrpSpPr>
          <p:nvPr/>
        </p:nvGrpSpPr>
        <p:grpSpPr bwMode="auto">
          <a:xfrm>
            <a:off x="1260475" y="3605213"/>
            <a:ext cx="7405688" cy="622300"/>
            <a:chOff x="1835150" y="3640138"/>
            <a:chExt cx="6661150" cy="622300"/>
          </a:xfrm>
        </p:grpSpPr>
        <p:grpSp>
          <p:nvGrpSpPr>
            <p:cNvPr id="8220" name="Group 13"/>
            <p:cNvGrpSpPr>
              <a:grpSpLocks/>
            </p:cNvGrpSpPr>
            <p:nvPr/>
          </p:nvGrpSpPr>
          <p:grpSpPr bwMode="auto">
            <a:xfrm>
              <a:off x="1835150" y="4079875"/>
              <a:ext cx="182563" cy="182563"/>
              <a:chOff x="1239" y="1515"/>
              <a:chExt cx="115" cy="115"/>
            </a:xfrm>
          </p:grpSpPr>
          <p:sp>
            <p:nvSpPr>
              <p:cNvPr id="822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1" name="直接连接符 43"/>
            <p:cNvCxnSpPr>
              <a:cxnSpLocks noChangeShapeType="1"/>
            </p:cNvCxnSpPr>
            <p:nvPr/>
          </p:nvCxnSpPr>
          <p:spPr bwMode="auto">
            <a:xfrm>
              <a:off x="2051050" y="41711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3" name="Text Box 16"/>
            <p:cNvSpPr txBox="1">
              <a:spLocks noChangeArrowheads="1"/>
            </p:cNvSpPr>
            <p:nvPr/>
          </p:nvSpPr>
          <p:spPr bwMode="auto">
            <a:xfrm>
              <a:off x="2079321" y="3640138"/>
              <a:ext cx="3638059"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4.</a:t>
              </a:r>
              <a:r>
                <a:rPr lang="zh-CN" altLang="en-US" sz="2800" dirty="0">
                  <a:solidFill>
                    <a:srgbClr val="000000"/>
                  </a:solidFill>
                  <a:latin typeface="+mn-lt"/>
                  <a:ea typeface="黑体" pitchFamily="2" charset="-122"/>
                </a:rPr>
                <a:t>信号测试手持终端设计</a:t>
              </a:r>
              <a:endParaRPr lang="en-US" altLang="zh-CN" sz="2800" dirty="0">
                <a:solidFill>
                  <a:srgbClr val="000000"/>
                </a:solidFill>
                <a:latin typeface="+mn-lt"/>
                <a:ea typeface="黑体" pitchFamily="2" charset="-122"/>
              </a:endParaRPr>
            </a:p>
          </p:txBody>
        </p:sp>
      </p:grpSp>
      <p:grpSp>
        <p:nvGrpSpPr>
          <p:cNvPr id="8202" name="组合 2"/>
          <p:cNvGrpSpPr>
            <a:grpSpLocks/>
          </p:cNvGrpSpPr>
          <p:nvPr/>
        </p:nvGrpSpPr>
        <p:grpSpPr bwMode="auto">
          <a:xfrm>
            <a:off x="1260475" y="4387850"/>
            <a:ext cx="8604250" cy="622300"/>
            <a:chOff x="1835150" y="4387850"/>
            <a:chExt cx="7776643" cy="622300"/>
          </a:xfrm>
        </p:grpSpPr>
        <p:grpSp>
          <p:nvGrpSpPr>
            <p:cNvPr id="8215" name="Group 13"/>
            <p:cNvGrpSpPr>
              <a:grpSpLocks/>
            </p:cNvGrpSpPr>
            <p:nvPr/>
          </p:nvGrpSpPr>
          <p:grpSpPr bwMode="auto">
            <a:xfrm>
              <a:off x="1835150" y="4827588"/>
              <a:ext cx="182563" cy="182562"/>
              <a:chOff x="1239" y="1515"/>
              <a:chExt cx="115" cy="115"/>
            </a:xfrm>
          </p:grpSpPr>
          <p:sp>
            <p:nvSpPr>
              <p:cNvPr id="821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6" name="直接连接符 44"/>
            <p:cNvCxnSpPr>
              <a:cxnSpLocks noChangeShapeType="1"/>
            </p:cNvCxnSpPr>
            <p:nvPr/>
          </p:nvCxnSpPr>
          <p:spPr bwMode="auto">
            <a:xfrm>
              <a:off x="2051050" y="49188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4" name="Text Box 16"/>
            <p:cNvSpPr txBox="1">
              <a:spLocks noChangeArrowheads="1"/>
            </p:cNvSpPr>
            <p:nvPr/>
          </p:nvSpPr>
          <p:spPr bwMode="auto">
            <a:xfrm>
              <a:off x="2079067" y="4387850"/>
              <a:ext cx="7532726" cy="523875"/>
            </a:xfrm>
            <a:prstGeom prst="rect">
              <a:avLst/>
            </a:prstGeom>
            <a:noFill/>
            <a:ln w="9525" algn="ctr">
              <a:noFill/>
              <a:miter lim="800000"/>
              <a:headEnd/>
              <a:tailEnd/>
            </a:ln>
          </p:spPr>
          <p:txBody>
            <a:bodyPr>
              <a:spAutoFit/>
            </a:bodyPr>
            <a:lstStyle/>
            <a:p>
              <a:pPr>
                <a:defRPr/>
              </a:pPr>
              <a:r>
                <a:rPr lang="en-US" altLang="zh-CN" sz="2800" dirty="0">
                  <a:solidFill>
                    <a:srgbClr val="FF0000"/>
                  </a:solidFill>
                  <a:latin typeface="+mj-lt"/>
                  <a:ea typeface="黑体" pitchFamily="2" charset="-122"/>
                </a:rPr>
                <a:t>5.</a:t>
              </a:r>
              <a:r>
                <a:rPr lang="zh-CN" altLang="en-US" sz="2800" dirty="0">
                  <a:solidFill>
                    <a:srgbClr val="FF0000"/>
                  </a:solidFill>
                  <a:latin typeface="+mj-lt"/>
                  <a:ea typeface="黑体" pitchFamily="2" charset="-122"/>
                </a:rPr>
                <a:t>仪器测试与实验分析</a:t>
              </a:r>
              <a:endParaRPr lang="en-US" altLang="zh-CN" sz="2800" dirty="0">
                <a:solidFill>
                  <a:srgbClr val="FF0000"/>
                </a:solidFill>
                <a:latin typeface="+mj-lt"/>
                <a:ea typeface="黑体" pitchFamily="2" charset="-122"/>
              </a:endParaRPr>
            </a:p>
          </p:txBody>
        </p:sp>
      </p:grpSp>
      <p:grpSp>
        <p:nvGrpSpPr>
          <p:cNvPr id="8203" name="组合 1"/>
          <p:cNvGrpSpPr>
            <a:grpSpLocks/>
          </p:cNvGrpSpPr>
          <p:nvPr/>
        </p:nvGrpSpPr>
        <p:grpSpPr bwMode="auto">
          <a:xfrm>
            <a:off x="1260475" y="5137150"/>
            <a:ext cx="7321033" cy="622300"/>
            <a:chOff x="1835150" y="5137150"/>
            <a:chExt cx="6661150" cy="622300"/>
          </a:xfrm>
        </p:grpSpPr>
        <p:grpSp>
          <p:nvGrpSpPr>
            <p:cNvPr id="8210" name="Group 13"/>
            <p:cNvGrpSpPr>
              <a:grpSpLocks/>
            </p:cNvGrpSpPr>
            <p:nvPr/>
          </p:nvGrpSpPr>
          <p:grpSpPr bwMode="auto">
            <a:xfrm>
              <a:off x="1835150" y="5576888"/>
              <a:ext cx="182563" cy="182562"/>
              <a:chOff x="1239" y="1515"/>
              <a:chExt cx="115" cy="115"/>
            </a:xfrm>
          </p:grpSpPr>
          <p:sp>
            <p:nvSpPr>
              <p:cNvPr id="821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1" name="直接连接符 45"/>
            <p:cNvCxnSpPr>
              <a:cxnSpLocks noChangeShapeType="1"/>
            </p:cNvCxnSpPr>
            <p:nvPr/>
          </p:nvCxnSpPr>
          <p:spPr bwMode="auto">
            <a:xfrm>
              <a:off x="2051050" y="56681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5" name="Text Box 16"/>
            <p:cNvSpPr txBox="1">
              <a:spLocks noChangeArrowheads="1"/>
            </p:cNvSpPr>
            <p:nvPr/>
          </p:nvSpPr>
          <p:spPr bwMode="auto">
            <a:xfrm>
              <a:off x="2079256" y="5137150"/>
              <a:ext cx="204659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6</a:t>
              </a:r>
              <a:r>
                <a:rPr lang="en-US" altLang="zh-CN" sz="2800" dirty="0" smtClean="0">
                  <a:solidFill>
                    <a:srgbClr val="000000"/>
                  </a:solidFill>
                  <a:latin typeface="+mn-lt"/>
                  <a:ea typeface="黑体" pitchFamily="2" charset="-122"/>
                </a:rPr>
                <a:t>.</a:t>
              </a:r>
              <a:r>
                <a:rPr lang="zh-CN" altLang="en-US" sz="2800" dirty="0">
                  <a:solidFill>
                    <a:srgbClr val="000000"/>
                  </a:solidFill>
                  <a:latin typeface="+mn-lt"/>
                  <a:ea typeface="黑体" pitchFamily="2" charset="-122"/>
                </a:rPr>
                <a:t>总结和展望</a:t>
              </a:r>
              <a:endParaRPr lang="en-US" altLang="zh-CN" sz="2800" dirty="0">
                <a:solidFill>
                  <a:srgbClr val="000000"/>
                </a:solidFill>
                <a:latin typeface="+mn-lt"/>
                <a:ea typeface="黑体" pitchFamily="2" charset="-122"/>
              </a:endParaRPr>
            </a:p>
          </p:txBody>
        </p:sp>
      </p:grpSp>
    </p:spTree>
    <p:extLst>
      <p:ext uri="{BB962C8B-B14F-4D97-AF65-F5344CB8AC3E}">
        <p14:creationId xmlns:p14="http://schemas.microsoft.com/office/powerpoint/2010/main" val="1600420186"/>
      </p:ext>
    </p:extLst>
  </p:cSld>
  <p:clrMapOvr>
    <a:masterClrMapping/>
  </p:clrMapOvr>
  <p:transition spd="med" advTm="1981">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ChangeArrowheads="1"/>
          </p:cNvSpPr>
          <p:nvPr/>
        </p:nvSpPr>
        <p:spPr bwMode="auto">
          <a:xfrm>
            <a:off x="0" y="908050"/>
            <a:ext cx="2339975" cy="5949950"/>
          </a:xfrm>
          <a:prstGeom prst="flowChartDelay">
            <a:avLst/>
          </a:prstGeom>
          <a:gradFill rotWithShape="1">
            <a:gsLst>
              <a:gs pos="0">
                <a:srgbClr val="E1FFFF"/>
              </a:gs>
              <a:gs pos="100000">
                <a:schemeClr val="bg1">
                  <a:alpha val="15999"/>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19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CD8EBE1-956C-468C-A486-E0AEC9D62EFD}" type="slidenum">
              <a:rPr lang="en-US" altLang="zh-CN" sz="1400" smtClean="0">
                <a:solidFill>
                  <a:srgbClr val="CC0000"/>
                </a:solidFill>
                <a:latin typeface="Lucida Console" panose="020B0609040504020204" pitchFamily="49" charset="0"/>
                <a:ea typeface="Arial Unicode MS" panose="020B0604020202020204" pitchFamily="34" charset="-122"/>
              </a:rPr>
              <a:pPr/>
              <a:t>21</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48" name="Text Box 148"/>
          <p:cNvSpPr txBox="1">
            <a:spLocks noChangeArrowheads="1"/>
          </p:cNvSpPr>
          <p:nvPr/>
        </p:nvSpPr>
        <p:spPr bwMode="auto">
          <a:xfrm>
            <a:off x="354013" y="2659063"/>
            <a:ext cx="800100" cy="2736850"/>
          </a:xfrm>
          <a:prstGeom prst="rect">
            <a:avLst/>
          </a:prstGeom>
          <a:noFill/>
          <a:ln w="9525">
            <a:noFill/>
            <a:miter lim="800000"/>
            <a:headEnd/>
            <a:tailEnd/>
          </a:ln>
        </p:spPr>
        <p:txBody>
          <a:bodyPr vert="eaVert">
            <a:spAutoFit/>
          </a:bodyPr>
          <a:lstStyle/>
          <a:p>
            <a:pPr eaLnBrk="1" hangingPunct="1">
              <a:spcBef>
                <a:spcPct val="50000"/>
              </a:spcBef>
              <a:defRPr/>
            </a:pPr>
            <a:r>
              <a:rPr lang="zh-CN" altLang="en-US" sz="4000" b="1" dirty="0">
                <a:solidFill>
                  <a:srgbClr val="006600"/>
                </a:solidFill>
                <a:effectLst>
                  <a:outerShdw blurRad="38100" dist="38100" dir="2700000" algn="tl">
                    <a:srgbClr val="000000">
                      <a:alpha val="43137"/>
                    </a:srgbClr>
                  </a:outerShdw>
                </a:effectLst>
                <a:ea typeface="黑体" pitchFamily="2" charset="-122"/>
              </a:rPr>
              <a:t>汇 报 提 纲</a:t>
            </a:r>
          </a:p>
        </p:txBody>
      </p:sp>
      <p:sp>
        <p:nvSpPr>
          <p:cNvPr id="36" name="标题 1"/>
          <p:cNvSpPr txBox="1">
            <a:spLocks/>
          </p:cNvSpPr>
          <p:nvPr/>
        </p:nvSpPr>
        <p:spPr bwMode="auto">
          <a:xfrm>
            <a:off x="1169988" y="188913"/>
            <a:ext cx="6786562"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buFont typeface="Wingdings" pitchFamily="2" charset="2"/>
              <a:buNone/>
              <a:defRPr/>
            </a:pPr>
            <a:r>
              <a:rPr kumimoji="0" lang="zh-CN" altLang="en-US" sz="2200" dirty="0">
                <a:latin typeface="Verdana" pitchFamily="34" charset="0"/>
                <a:ea typeface="黑体" pitchFamily="2" charset="-122"/>
              </a:rPr>
              <a:t>基于</a:t>
            </a:r>
            <a:r>
              <a:rPr kumimoji="0" lang="en-US" altLang="zh-CN" sz="2200" dirty="0">
                <a:latin typeface="Verdana" pitchFamily="34" charset="0"/>
                <a:ea typeface="黑体" pitchFamily="2" charset="-122"/>
              </a:rPr>
              <a:t>GIS</a:t>
            </a:r>
            <a:r>
              <a:rPr kumimoji="0" lang="zh-CN" altLang="en-US" sz="2200" dirty="0">
                <a:latin typeface="Verdana" pitchFamily="34" charset="0"/>
                <a:ea typeface="黑体" pitchFamily="2" charset="-122"/>
              </a:rPr>
              <a:t>的</a:t>
            </a:r>
            <a:r>
              <a:rPr kumimoji="0" lang="en-US" altLang="zh-CN" sz="2200" dirty="0" err="1">
                <a:latin typeface="Verdana" pitchFamily="34" charset="0"/>
                <a:ea typeface="黑体" pitchFamily="2" charset="-122"/>
              </a:rPr>
              <a:t>LoRawan</a:t>
            </a:r>
            <a:r>
              <a:rPr kumimoji="0" lang="zh-CN" altLang="en-US" sz="2200" dirty="0">
                <a:latin typeface="Verdana" pitchFamily="34" charset="0"/>
                <a:ea typeface="黑体" pitchFamily="2" charset="-122"/>
              </a:rPr>
              <a:t>物联网信号分析</a:t>
            </a:r>
          </a:p>
        </p:txBody>
      </p:sp>
      <p:grpSp>
        <p:nvGrpSpPr>
          <p:cNvPr id="8198" name="组合 6"/>
          <p:cNvGrpSpPr>
            <a:grpSpLocks/>
          </p:cNvGrpSpPr>
          <p:nvPr/>
        </p:nvGrpSpPr>
        <p:grpSpPr bwMode="auto">
          <a:xfrm>
            <a:off x="1260475" y="1392238"/>
            <a:ext cx="7334250" cy="623887"/>
            <a:chOff x="1835150" y="1392238"/>
            <a:chExt cx="6661150" cy="623888"/>
          </a:xfrm>
        </p:grpSpPr>
        <p:sp>
          <p:nvSpPr>
            <p:cNvPr id="8235" name="AutoShape 14"/>
            <p:cNvSpPr>
              <a:spLocks noChangeArrowheads="1"/>
            </p:cNvSpPr>
            <p:nvPr/>
          </p:nvSpPr>
          <p:spPr bwMode="gray">
            <a:xfrm rot="2700000">
              <a:off x="1835151" y="1833563"/>
              <a:ext cx="182562" cy="182563"/>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6" name="AutoShape 15"/>
            <p:cNvSpPr>
              <a:spLocks noChangeArrowheads="1"/>
            </p:cNvSpPr>
            <p:nvPr/>
          </p:nvSpPr>
          <p:spPr bwMode="gray">
            <a:xfrm rot="18900000" flipH="1">
              <a:off x="1835151" y="1833563"/>
              <a:ext cx="182562" cy="182563"/>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cxnSp>
          <p:nvCxnSpPr>
            <p:cNvPr id="8237" name="直接连接符 42"/>
            <p:cNvCxnSpPr>
              <a:cxnSpLocks noChangeShapeType="1"/>
            </p:cNvCxnSpPr>
            <p:nvPr/>
          </p:nvCxnSpPr>
          <p:spPr bwMode="auto">
            <a:xfrm>
              <a:off x="2051050" y="19248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0" name="Text Box 16"/>
            <p:cNvSpPr txBox="1">
              <a:spLocks noChangeArrowheads="1"/>
            </p:cNvSpPr>
            <p:nvPr/>
          </p:nvSpPr>
          <p:spPr bwMode="auto">
            <a:xfrm>
              <a:off x="2080257" y="1392238"/>
              <a:ext cx="1064545" cy="523221"/>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1.</a:t>
              </a:r>
              <a:r>
                <a:rPr lang="zh-CN" altLang="en-US" sz="2800" dirty="0">
                  <a:solidFill>
                    <a:srgbClr val="000000"/>
                  </a:solidFill>
                  <a:latin typeface="+mn-lt"/>
                  <a:ea typeface="黑体" pitchFamily="2" charset="-122"/>
                </a:rPr>
                <a:t>绪论</a:t>
              </a:r>
              <a:endParaRPr lang="en-US" altLang="zh-CN" sz="2800" dirty="0">
                <a:solidFill>
                  <a:srgbClr val="000000"/>
                </a:solidFill>
                <a:latin typeface="+mn-lt"/>
                <a:ea typeface="黑体" pitchFamily="2" charset="-122"/>
              </a:endParaRPr>
            </a:p>
          </p:txBody>
        </p:sp>
      </p:grpSp>
      <p:grpSp>
        <p:nvGrpSpPr>
          <p:cNvPr id="8199" name="组合 5"/>
          <p:cNvGrpSpPr>
            <a:grpSpLocks/>
          </p:cNvGrpSpPr>
          <p:nvPr/>
        </p:nvGrpSpPr>
        <p:grpSpPr bwMode="auto">
          <a:xfrm>
            <a:off x="1260475" y="2141538"/>
            <a:ext cx="7334250" cy="623887"/>
            <a:chOff x="1835150" y="2141538"/>
            <a:chExt cx="6661150" cy="623887"/>
          </a:xfrm>
        </p:grpSpPr>
        <p:grpSp>
          <p:nvGrpSpPr>
            <p:cNvPr id="8230" name="Group 13"/>
            <p:cNvGrpSpPr>
              <a:grpSpLocks/>
            </p:cNvGrpSpPr>
            <p:nvPr/>
          </p:nvGrpSpPr>
          <p:grpSpPr bwMode="auto">
            <a:xfrm>
              <a:off x="1835150" y="2582863"/>
              <a:ext cx="182563" cy="182562"/>
              <a:chOff x="1239" y="1515"/>
              <a:chExt cx="115" cy="115"/>
            </a:xfrm>
          </p:grpSpPr>
          <p:sp>
            <p:nvSpPr>
              <p:cNvPr id="823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3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31" name="直接连接符 41"/>
            <p:cNvCxnSpPr>
              <a:cxnSpLocks noChangeShapeType="1"/>
            </p:cNvCxnSpPr>
            <p:nvPr/>
          </p:nvCxnSpPr>
          <p:spPr bwMode="auto">
            <a:xfrm>
              <a:off x="2051050" y="2674144"/>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1" name="Text Box 16"/>
            <p:cNvSpPr txBox="1">
              <a:spLocks noChangeArrowheads="1"/>
            </p:cNvSpPr>
            <p:nvPr/>
          </p:nvSpPr>
          <p:spPr bwMode="auto">
            <a:xfrm>
              <a:off x="2080258" y="2141538"/>
              <a:ext cx="4569100"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2.</a:t>
              </a:r>
              <a:r>
                <a:rPr lang="zh-CN" altLang="en-US" sz="2800" dirty="0">
                  <a:solidFill>
                    <a:srgbClr val="000000"/>
                  </a:solidFill>
                  <a:latin typeface="+mn-lt"/>
                  <a:ea typeface="黑体" pitchFamily="2" charset="-122"/>
                </a:rPr>
                <a:t> </a:t>
              </a:r>
              <a:r>
                <a:rPr lang="en-US" altLang="zh-CN" sz="2800" dirty="0" err="1">
                  <a:solidFill>
                    <a:srgbClr val="000000"/>
                  </a:solidFill>
                  <a:latin typeface="+mn-lt"/>
                  <a:ea typeface="黑体" pitchFamily="2" charset="-122"/>
                </a:rPr>
                <a:t>LoRaWAN</a:t>
              </a:r>
              <a:r>
                <a:rPr lang="zh-CN" altLang="en-US" sz="2800" dirty="0">
                  <a:solidFill>
                    <a:srgbClr val="000000"/>
                  </a:solidFill>
                  <a:latin typeface="+mn-lt"/>
                  <a:ea typeface="黑体" pitchFamily="2" charset="-122"/>
                </a:rPr>
                <a:t>无线通信框架设计</a:t>
              </a:r>
              <a:endParaRPr lang="en-US" altLang="zh-CN" sz="2800" dirty="0">
                <a:solidFill>
                  <a:srgbClr val="000000"/>
                </a:solidFill>
                <a:latin typeface="+mn-lt"/>
                <a:ea typeface="黑体" pitchFamily="2" charset="-122"/>
              </a:endParaRPr>
            </a:p>
          </p:txBody>
        </p:sp>
      </p:grpSp>
      <p:grpSp>
        <p:nvGrpSpPr>
          <p:cNvPr id="8200" name="组合 4"/>
          <p:cNvGrpSpPr>
            <a:grpSpLocks/>
          </p:cNvGrpSpPr>
          <p:nvPr/>
        </p:nvGrpSpPr>
        <p:grpSpPr bwMode="auto">
          <a:xfrm>
            <a:off x="1260475" y="2890838"/>
            <a:ext cx="7370763" cy="622300"/>
            <a:chOff x="1835150" y="2890838"/>
            <a:chExt cx="6661150" cy="622300"/>
          </a:xfrm>
        </p:grpSpPr>
        <p:grpSp>
          <p:nvGrpSpPr>
            <p:cNvPr id="8225" name="Group 13"/>
            <p:cNvGrpSpPr>
              <a:grpSpLocks/>
            </p:cNvGrpSpPr>
            <p:nvPr/>
          </p:nvGrpSpPr>
          <p:grpSpPr bwMode="auto">
            <a:xfrm>
              <a:off x="1835150" y="3330575"/>
              <a:ext cx="182563" cy="182563"/>
              <a:chOff x="1239" y="1515"/>
              <a:chExt cx="115" cy="115"/>
            </a:xfrm>
          </p:grpSpPr>
          <p:sp>
            <p:nvSpPr>
              <p:cNvPr id="822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6" name="直接连接符 39"/>
            <p:cNvCxnSpPr>
              <a:cxnSpLocks noChangeShapeType="1"/>
            </p:cNvCxnSpPr>
            <p:nvPr/>
          </p:nvCxnSpPr>
          <p:spPr bwMode="auto">
            <a:xfrm>
              <a:off x="2051050" y="34218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2" name="Text Box 16"/>
            <p:cNvSpPr txBox="1">
              <a:spLocks noChangeArrowheads="1"/>
            </p:cNvSpPr>
            <p:nvPr/>
          </p:nvSpPr>
          <p:spPr bwMode="auto">
            <a:xfrm>
              <a:off x="2079043" y="2890838"/>
              <a:ext cx="5840522" cy="519112"/>
            </a:xfrm>
            <a:prstGeom prst="rect">
              <a:avLst/>
            </a:prstGeom>
            <a:noFill/>
            <a:ln>
              <a:noFill/>
            </a:ln>
            <a:extLst/>
          </p:spPr>
          <p:txBody>
            <a:bodyPr>
              <a:spAutoFit/>
            </a:bodyPr>
            <a:lstStyle/>
            <a:p>
              <a:pPr>
                <a:defRPr/>
              </a:pPr>
              <a:r>
                <a:rPr lang="en-US" altLang="zh-CN" sz="2800" dirty="0">
                  <a:solidFill>
                    <a:srgbClr val="000000"/>
                  </a:solidFill>
                  <a:latin typeface="+mn-lt"/>
                  <a:ea typeface="黑体" pitchFamily="2" charset="-122"/>
                </a:rPr>
                <a:t>3.</a:t>
              </a:r>
              <a:r>
                <a:rPr lang="zh-CN" altLang="en-US" sz="2800" dirty="0">
                  <a:solidFill>
                    <a:srgbClr val="000000"/>
                  </a:solidFill>
                  <a:latin typeface="+mn-lt"/>
                  <a:ea typeface="黑体" pitchFamily="2" charset="-122"/>
                </a:rPr>
                <a:t>空间信号分析</a:t>
              </a:r>
              <a:endParaRPr lang="en-US" altLang="zh-CN" sz="2800" dirty="0">
                <a:solidFill>
                  <a:srgbClr val="000000"/>
                </a:solidFill>
                <a:latin typeface="+mn-lt"/>
                <a:ea typeface="黑体" pitchFamily="2" charset="-122"/>
              </a:endParaRPr>
            </a:p>
          </p:txBody>
        </p:sp>
      </p:grpSp>
      <p:grpSp>
        <p:nvGrpSpPr>
          <p:cNvPr id="8201" name="组合 3"/>
          <p:cNvGrpSpPr>
            <a:grpSpLocks/>
          </p:cNvGrpSpPr>
          <p:nvPr/>
        </p:nvGrpSpPr>
        <p:grpSpPr bwMode="auto">
          <a:xfrm>
            <a:off x="1260475" y="3605213"/>
            <a:ext cx="7405688" cy="622300"/>
            <a:chOff x="1835150" y="3640138"/>
            <a:chExt cx="6661150" cy="622300"/>
          </a:xfrm>
        </p:grpSpPr>
        <p:grpSp>
          <p:nvGrpSpPr>
            <p:cNvPr id="8220" name="Group 13"/>
            <p:cNvGrpSpPr>
              <a:grpSpLocks/>
            </p:cNvGrpSpPr>
            <p:nvPr/>
          </p:nvGrpSpPr>
          <p:grpSpPr bwMode="auto">
            <a:xfrm>
              <a:off x="1835150" y="4079875"/>
              <a:ext cx="182563" cy="182563"/>
              <a:chOff x="1239" y="1515"/>
              <a:chExt cx="115" cy="115"/>
            </a:xfrm>
          </p:grpSpPr>
          <p:sp>
            <p:nvSpPr>
              <p:cNvPr id="822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2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21" name="直接连接符 43"/>
            <p:cNvCxnSpPr>
              <a:cxnSpLocks noChangeShapeType="1"/>
            </p:cNvCxnSpPr>
            <p:nvPr/>
          </p:nvCxnSpPr>
          <p:spPr bwMode="auto">
            <a:xfrm>
              <a:off x="2051050" y="4171156"/>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3" name="Text Box 16"/>
            <p:cNvSpPr txBox="1">
              <a:spLocks noChangeArrowheads="1"/>
            </p:cNvSpPr>
            <p:nvPr/>
          </p:nvSpPr>
          <p:spPr bwMode="auto">
            <a:xfrm>
              <a:off x="2079321" y="3640138"/>
              <a:ext cx="3638059" cy="523220"/>
            </a:xfrm>
            <a:prstGeom prst="rect">
              <a:avLst/>
            </a:prstGeom>
            <a:noFill/>
            <a:ln w="9525" algn="ctr">
              <a:noFill/>
              <a:miter lim="800000"/>
              <a:headEnd/>
              <a:tailEnd/>
            </a:ln>
          </p:spPr>
          <p:txBody>
            <a:bodyPr wrap="none">
              <a:spAutoFit/>
            </a:bodyPr>
            <a:lstStyle/>
            <a:p>
              <a:pPr>
                <a:defRPr/>
              </a:pPr>
              <a:r>
                <a:rPr lang="en-US" altLang="zh-CN" sz="2800" dirty="0">
                  <a:solidFill>
                    <a:srgbClr val="000000"/>
                  </a:solidFill>
                  <a:latin typeface="+mn-lt"/>
                  <a:ea typeface="黑体" pitchFamily="2" charset="-122"/>
                </a:rPr>
                <a:t>4.</a:t>
              </a:r>
              <a:r>
                <a:rPr lang="zh-CN" altLang="en-US" sz="2800" dirty="0">
                  <a:solidFill>
                    <a:srgbClr val="000000"/>
                  </a:solidFill>
                  <a:latin typeface="+mn-lt"/>
                  <a:ea typeface="黑体" pitchFamily="2" charset="-122"/>
                </a:rPr>
                <a:t>信号测试手持终端设计</a:t>
              </a:r>
              <a:endParaRPr lang="en-US" altLang="zh-CN" sz="2800" dirty="0">
                <a:solidFill>
                  <a:srgbClr val="000000"/>
                </a:solidFill>
                <a:latin typeface="+mn-lt"/>
                <a:ea typeface="黑体" pitchFamily="2" charset="-122"/>
              </a:endParaRPr>
            </a:p>
          </p:txBody>
        </p:sp>
      </p:grpSp>
      <p:grpSp>
        <p:nvGrpSpPr>
          <p:cNvPr id="8202" name="组合 2"/>
          <p:cNvGrpSpPr>
            <a:grpSpLocks/>
          </p:cNvGrpSpPr>
          <p:nvPr/>
        </p:nvGrpSpPr>
        <p:grpSpPr bwMode="auto">
          <a:xfrm>
            <a:off x="1260475" y="4387850"/>
            <a:ext cx="8604250" cy="622300"/>
            <a:chOff x="1835150" y="4387850"/>
            <a:chExt cx="7776643" cy="622300"/>
          </a:xfrm>
        </p:grpSpPr>
        <p:grpSp>
          <p:nvGrpSpPr>
            <p:cNvPr id="8215" name="Group 13"/>
            <p:cNvGrpSpPr>
              <a:grpSpLocks/>
            </p:cNvGrpSpPr>
            <p:nvPr/>
          </p:nvGrpSpPr>
          <p:grpSpPr bwMode="auto">
            <a:xfrm>
              <a:off x="1835150" y="4827588"/>
              <a:ext cx="182563" cy="182562"/>
              <a:chOff x="1239" y="1515"/>
              <a:chExt cx="115" cy="115"/>
            </a:xfrm>
          </p:grpSpPr>
          <p:sp>
            <p:nvSpPr>
              <p:cNvPr id="8218"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9"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6" name="直接连接符 44"/>
            <p:cNvCxnSpPr>
              <a:cxnSpLocks noChangeShapeType="1"/>
            </p:cNvCxnSpPr>
            <p:nvPr/>
          </p:nvCxnSpPr>
          <p:spPr bwMode="auto">
            <a:xfrm>
              <a:off x="2051050" y="49188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4" name="Text Box 16"/>
            <p:cNvSpPr txBox="1">
              <a:spLocks noChangeArrowheads="1"/>
            </p:cNvSpPr>
            <p:nvPr/>
          </p:nvSpPr>
          <p:spPr bwMode="auto">
            <a:xfrm>
              <a:off x="2079067" y="4387850"/>
              <a:ext cx="7532726" cy="523875"/>
            </a:xfrm>
            <a:prstGeom prst="rect">
              <a:avLst/>
            </a:prstGeom>
            <a:noFill/>
            <a:ln w="9525" algn="ctr">
              <a:noFill/>
              <a:miter lim="800000"/>
              <a:headEnd/>
              <a:tailEnd/>
            </a:ln>
          </p:spPr>
          <p:txBody>
            <a:bodyPr>
              <a:spAutoFit/>
            </a:bodyPr>
            <a:lstStyle/>
            <a:p>
              <a:pPr>
                <a:defRPr/>
              </a:pPr>
              <a:r>
                <a:rPr lang="en-US" altLang="zh-CN" sz="2800" dirty="0">
                  <a:solidFill>
                    <a:srgbClr val="000000"/>
                  </a:solidFill>
                  <a:latin typeface="+mn-lt"/>
                  <a:ea typeface="黑体" pitchFamily="2" charset="-122"/>
                </a:rPr>
                <a:t>5.</a:t>
              </a:r>
              <a:r>
                <a:rPr lang="zh-CN" altLang="en-US" sz="2800" dirty="0">
                  <a:solidFill>
                    <a:srgbClr val="000000"/>
                  </a:solidFill>
                  <a:latin typeface="+mn-lt"/>
                  <a:ea typeface="黑体" pitchFamily="2" charset="-122"/>
                </a:rPr>
                <a:t>仪器测试与实验分析</a:t>
              </a:r>
              <a:endParaRPr lang="en-US" altLang="zh-CN" sz="2800" dirty="0">
                <a:solidFill>
                  <a:srgbClr val="000000"/>
                </a:solidFill>
                <a:latin typeface="+mn-lt"/>
                <a:ea typeface="黑体" pitchFamily="2" charset="-122"/>
              </a:endParaRPr>
            </a:p>
          </p:txBody>
        </p:sp>
      </p:grpSp>
      <p:grpSp>
        <p:nvGrpSpPr>
          <p:cNvPr id="8203" name="组合 1"/>
          <p:cNvGrpSpPr>
            <a:grpSpLocks/>
          </p:cNvGrpSpPr>
          <p:nvPr/>
        </p:nvGrpSpPr>
        <p:grpSpPr bwMode="auto">
          <a:xfrm>
            <a:off x="1260475" y="5137150"/>
            <a:ext cx="7321033" cy="622300"/>
            <a:chOff x="1835150" y="5137150"/>
            <a:chExt cx="6661150" cy="622300"/>
          </a:xfrm>
        </p:grpSpPr>
        <p:grpSp>
          <p:nvGrpSpPr>
            <p:cNvPr id="8210" name="Group 13"/>
            <p:cNvGrpSpPr>
              <a:grpSpLocks/>
            </p:cNvGrpSpPr>
            <p:nvPr/>
          </p:nvGrpSpPr>
          <p:grpSpPr bwMode="auto">
            <a:xfrm>
              <a:off x="1835150" y="5576888"/>
              <a:ext cx="182563" cy="182562"/>
              <a:chOff x="1239" y="1515"/>
              <a:chExt cx="115" cy="115"/>
            </a:xfrm>
          </p:grpSpPr>
          <p:sp>
            <p:nvSpPr>
              <p:cNvPr id="8213" name="AutoShape 14"/>
              <p:cNvSpPr>
                <a:spLocks noChangeArrowheads="1"/>
              </p:cNvSpPr>
              <p:nvPr/>
            </p:nvSpPr>
            <p:spPr bwMode="gray">
              <a:xfrm rot="2700000">
                <a:off x="1239" y="1515"/>
                <a:ext cx="115" cy="115"/>
              </a:xfrm>
              <a:prstGeom prst="rtTriangle">
                <a:avLst/>
              </a:prstGeom>
              <a:solidFill>
                <a:srgbClr val="808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214" name="AutoShape 15"/>
              <p:cNvSpPr>
                <a:spLocks noChangeArrowheads="1"/>
              </p:cNvSpPr>
              <p:nvPr/>
            </p:nvSpPr>
            <p:spPr bwMode="gray">
              <a:xfrm rot="18900000" flipH="1">
                <a:off x="1239" y="1515"/>
                <a:ext cx="115" cy="115"/>
              </a:xfrm>
              <a:prstGeom prst="rtTriangle">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8211" name="直接连接符 45"/>
            <p:cNvCxnSpPr>
              <a:cxnSpLocks noChangeShapeType="1"/>
            </p:cNvCxnSpPr>
            <p:nvPr/>
          </p:nvCxnSpPr>
          <p:spPr bwMode="auto">
            <a:xfrm>
              <a:off x="2051050" y="5668169"/>
              <a:ext cx="6445250" cy="0"/>
            </a:xfrm>
            <a:prstGeom prst="line">
              <a:avLst/>
            </a:prstGeom>
            <a:noFill/>
            <a:ln w="12700" algn="ctr">
              <a:solidFill>
                <a:schemeClr val="tx1"/>
              </a:solidFill>
              <a:prstDash val="dash"/>
              <a:round/>
              <a:headEnd/>
              <a:tailEnd type="diamond" w="med" len="med"/>
            </a:ln>
            <a:extLst>
              <a:ext uri="{909E8E84-426E-40DD-AFC4-6F175D3DCCD1}">
                <a14:hiddenFill xmlns:a14="http://schemas.microsoft.com/office/drawing/2010/main">
                  <a:noFill/>
                </a14:hiddenFill>
              </a:ext>
            </a:extLst>
          </p:spPr>
        </p:cxnSp>
        <p:sp>
          <p:nvSpPr>
            <p:cNvPr id="55" name="Text Box 16"/>
            <p:cNvSpPr txBox="1">
              <a:spLocks noChangeArrowheads="1"/>
            </p:cNvSpPr>
            <p:nvPr/>
          </p:nvSpPr>
          <p:spPr bwMode="auto">
            <a:xfrm>
              <a:off x="2079256" y="5137150"/>
              <a:ext cx="2046590" cy="523220"/>
            </a:xfrm>
            <a:prstGeom prst="rect">
              <a:avLst/>
            </a:prstGeom>
            <a:noFill/>
            <a:ln w="9525" algn="ctr">
              <a:noFill/>
              <a:miter lim="800000"/>
              <a:headEnd/>
              <a:tailEnd/>
            </a:ln>
          </p:spPr>
          <p:txBody>
            <a:bodyPr wrap="none">
              <a:spAutoFit/>
            </a:bodyPr>
            <a:lstStyle/>
            <a:p>
              <a:pPr>
                <a:defRPr/>
              </a:pPr>
              <a:r>
                <a:rPr lang="en-US" altLang="zh-CN" sz="2800" dirty="0">
                  <a:solidFill>
                    <a:srgbClr val="FF0000"/>
                  </a:solidFill>
                  <a:latin typeface="+mj-lt"/>
                  <a:ea typeface="黑体" pitchFamily="2" charset="-122"/>
                </a:rPr>
                <a:t>6.</a:t>
              </a:r>
              <a:r>
                <a:rPr lang="zh-CN" altLang="en-US" sz="2800" dirty="0">
                  <a:solidFill>
                    <a:srgbClr val="FF0000"/>
                  </a:solidFill>
                  <a:latin typeface="+mj-lt"/>
                  <a:ea typeface="黑体" pitchFamily="2" charset="-122"/>
                </a:rPr>
                <a:t>总结和展望</a:t>
              </a:r>
              <a:endParaRPr lang="en-US" altLang="zh-CN" sz="2800" dirty="0">
                <a:solidFill>
                  <a:srgbClr val="FF0000"/>
                </a:solidFill>
                <a:latin typeface="+mj-lt"/>
                <a:ea typeface="黑体" pitchFamily="2" charset="-122"/>
              </a:endParaRPr>
            </a:p>
          </p:txBody>
        </p:sp>
      </p:grpSp>
    </p:spTree>
    <p:extLst>
      <p:ext uri="{BB962C8B-B14F-4D97-AF65-F5344CB8AC3E}">
        <p14:creationId xmlns:p14="http://schemas.microsoft.com/office/powerpoint/2010/main" val="1692274400"/>
      </p:ext>
    </p:extLst>
  </p:cSld>
  <p:clrMapOvr>
    <a:masterClrMapping/>
  </p:clrMapOvr>
  <p:transition spd="med" advTm="1981">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7C4A62-0CE9-43C4-B77D-FAAFB4D812AB}" type="slidenum">
              <a:rPr lang="en-US" altLang="zh-CN" sz="1400" smtClean="0">
                <a:solidFill>
                  <a:srgbClr val="CC0000"/>
                </a:solidFill>
                <a:latin typeface="Lucida Console" panose="020B0609040504020204" pitchFamily="49" charset="0"/>
                <a:ea typeface="Arial Unicode MS" panose="020B0604020202020204" pitchFamily="34" charset="-122"/>
              </a:rPr>
              <a:pPr/>
              <a:t>22</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25" name="Rectangle 4"/>
          <p:cNvSpPr>
            <a:spLocks noChangeArrowheads="1"/>
          </p:cNvSpPr>
          <p:nvPr/>
        </p:nvSpPr>
        <p:spPr bwMode="auto">
          <a:xfrm>
            <a:off x="357188" y="1071563"/>
            <a:ext cx="2786062" cy="431800"/>
          </a:xfrm>
          <a:prstGeom prst="rect">
            <a:avLst/>
          </a:prstGeom>
          <a:gradFill rotWithShape="1">
            <a:gsLst>
              <a:gs pos="0">
                <a:schemeClr val="accent5">
                  <a:lumMod val="60000"/>
                  <a:lumOff val="40000"/>
                </a:schemeClr>
              </a:gs>
              <a:gs pos="100000">
                <a:schemeClr val="bg1"/>
              </a:gs>
            </a:gsLst>
            <a:lin ang="5400000" scaled="1"/>
          </a:gradFill>
          <a:ln w="9525">
            <a:noFill/>
            <a:miter lim="800000"/>
            <a:headEnd/>
            <a:tailEnd/>
          </a:ln>
          <a:effectLst>
            <a:outerShdw dist="71842" dir="2700000" algn="ctr" rotWithShape="0">
              <a:srgbClr val="FFCC66"/>
            </a:outerShdw>
          </a:effectLst>
        </p:spPr>
        <p:txBody>
          <a:bodyPr anchor="ctr"/>
          <a:lstStyle/>
          <a:p>
            <a:pPr eaLnBrk="1" hangingPunct="1">
              <a:buClr>
                <a:srgbClr val="0066FF"/>
              </a:buClr>
              <a:buFont typeface="Wingdings" pitchFamily="2" charset="2"/>
              <a:buChar char="p"/>
              <a:defRPr/>
            </a:pPr>
            <a:r>
              <a:rPr lang="zh-CN" altLang="en-US" b="1" dirty="0">
                <a:ea typeface="黑体" pitchFamily="2" charset="-122"/>
              </a:rPr>
              <a:t> </a:t>
            </a:r>
            <a:r>
              <a:rPr lang="zh-CN" altLang="en-US" b="1" dirty="0" smtClean="0">
                <a:ea typeface="黑体" pitchFamily="2" charset="-122"/>
              </a:rPr>
              <a:t>研究内容</a:t>
            </a:r>
            <a:endParaRPr lang="zh-CN" altLang="en-US" b="1" dirty="0">
              <a:ea typeface="黑体" pitchFamily="2" charset="-122"/>
            </a:endParaRPr>
          </a:p>
        </p:txBody>
      </p:sp>
      <p:sp>
        <p:nvSpPr>
          <p:cNvPr id="27" name="标题 1"/>
          <p:cNvSpPr txBox="1">
            <a:spLocks/>
          </p:cNvSpPr>
          <p:nvPr/>
        </p:nvSpPr>
        <p:spPr bwMode="auto">
          <a:xfrm>
            <a:off x="1619250" y="188913"/>
            <a:ext cx="5976938"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defRPr/>
            </a:pPr>
            <a:r>
              <a:rPr kumimoji="0" lang="zh-CN" altLang="en-US" sz="2800" b="1" kern="0" dirty="0">
                <a:solidFill>
                  <a:srgbClr val="CC0000"/>
                </a:solidFill>
                <a:effectLst>
                  <a:outerShdw blurRad="38100" dist="38100" dir="2700000" algn="tl">
                    <a:srgbClr val="C0C0C0"/>
                  </a:outerShdw>
                </a:effectLst>
                <a:latin typeface="黑体" pitchFamily="2" charset="-122"/>
                <a:ea typeface="+mj-ea"/>
                <a:cs typeface="+mj-cs"/>
              </a:rPr>
              <a:t>一、绪论</a:t>
            </a:r>
            <a:endParaRPr lang="zh-CN" altLang="en-US" sz="2800" b="1" kern="0" dirty="0">
              <a:solidFill>
                <a:srgbClr val="CC0000"/>
              </a:solidFill>
              <a:latin typeface="+mj-lt"/>
              <a:ea typeface="+mj-ea"/>
              <a:cs typeface="+mj-cs"/>
            </a:endParaRPr>
          </a:p>
        </p:txBody>
      </p:sp>
      <p:sp>
        <p:nvSpPr>
          <p:cNvPr id="2" name="圆角矩形 1"/>
          <p:cNvSpPr/>
          <p:nvPr/>
        </p:nvSpPr>
        <p:spPr bwMode="auto">
          <a:xfrm>
            <a:off x="331685" y="1757851"/>
            <a:ext cx="8532440" cy="4392488"/>
          </a:xfrm>
          <a:prstGeom prst="roundRect">
            <a:avLst/>
          </a:prstGeom>
          <a:solidFill>
            <a:schemeClr val="bg1"/>
          </a:solidFill>
          <a:ln w="28575" cap="flat" cmpd="sng" algn="ctr">
            <a:solidFill>
              <a:schemeClr val="accent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457200" algn="just">
              <a:lnSpc>
                <a:spcPts val="2800"/>
              </a:lnSpc>
            </a:pPr>
            <a:r>
              <a:rPr lang="en-US" altLang="zh-CN" b="1" dirty="0" smtClean="0"/>
              <a:t>1.</a:t>
            </a:r>
            <a:r>
              <a:rPr lang="zh-CN" altLang="zh-CN" b="1" dirty="0" smtClean="0"/>
              <a:t>对</a:t>
            </a:r>
            <a:r>
              <a:rPr lang="en-US" altLang="zh-CN" b="1" dirty="0" err="1"/>
              <a:t>LoRa</a:t>
            </a:r>
            <a:r>
              <a:rPr lang="zh-CN" altLang="zh-CN" b="1" dirty="0"/>
              <a:t>的基本原理和理论依据进行研究与分析。通过与其他无线技术相比突出了</a:t>
            </a:r>
            <a:r>
              <a:rPr lang="en-US" altLang="zh-CN" b="1" dirty="0" err="1"/>
              <a:t>LoRa</a:t>
            </a:r>
            <a:r>
              <a:rPr lang="zh-CN" altLang="zh-CN" b="1" dirty="0"/>
              <a:t>技术的优势和</a:t>
            </a:r>
            <a:r>
              <a:rPr lang="zh-CN" altLang="zh-CN" b="1" dirty="0" smtClean="0"/>
              <a:t>特点</a:t>
            </a:r>
            <a:r>
              <a:rPr lang="zh-CN" altLang="en-US" b="1" dirty="0" smtClean="0"/>
              <a:t>；</a:t>
            </a:r>
            <a:endParaRPr lang="en-US" altLang="zh-CN" b="1" dirty="0" smtClean="0"/>
          </a:p>
          <a:p>
            <a:pPr indent="457200" algn="just">
              <a:lnSpc>
                <a:spcPts val="2800"/>
              </a:lnSpc>
            </a:pPr>
            <a:r>
              <a:rPr lang="en-US" altLang="zh-CN" b="1" dirty="0" smtClean="0"/>
              <a:t>2.</a:t>
            </a:r>
            <a:r>
              <a:rPr lang="zh-CN" altLang="zh-CN" b="1" dirty="0" smtClean="0"/>
              <a:t>提出</a:t>
            </a:r>
            <a:r>
              <a:rPr lang="zh-CN" altLang="zh-CN" b="1" dirty="0"/>
              <a:t>在</a:t>
            </a:r>
            <a:r>
              <a:rPr lang="en-US" altLang="zh-CN" b="1" dirty="0" err="1"/>
              <a:t>LoRaWAN</a:t>
            </a:r>
            <a:r>
              <a:rPr lang="zh-CN" altLang="zh-CN" b="1" dirty="0"/>
              <a:t>物联网设备部署过程中存在部署困难、未知性强的问题。针对这个问题，引入空间信号分析的</a:t>
            </a:r>
            <a:r>
              <a:rPr lang="zh-CN" altLang="zh-CN" b="1" dirty="0" smtClean="0"/>
              <a:t>方法；</a:t>
            </a:r>
            <a:endParaRPr lang="zh-CN" altLang="zh-CN" b="1" dirty="0"/>
          </a:p>
          <a:p>
            <a:pPr indent="457200" algn="just">
              <a:lnSpc>
                <a:spcPts val="2800"/>
              </a:lnSpc>
            </a:pPr>
            <a:r>
              <a:rPr lang="en-US" altLang="zh-CN" b="1" dirty="0" smtClean="0"/>
              <a:t>3..</a:t>
            </a:r>
            <a:r>
              <a:rPr lang="zh-CN" altLang="zh-CN" b="1" dirty="0" smtClean="0"/>
              <a:t>基于</a:t>
            </a:r>
            <a:r>
              <a:rPr lang="zh-CN" altLang="zh-CN" b="1" dirty="0"/>
              <a:t>对</a:t>
            </a:r>
            <a:r>
              <a:rPr lang="en-US" altLang="zh-CN" b="1" dirty="0" err="1"/>
              <a:t>LoRaWAN</a:t>
            </a:r>
            <a:r>
              <a:rPr lang="zh-CN" altLang="zh-CN" b="1" dirty="0"/>
              <a:t>物联网进行信号分析，设计了一款手持测试</a:t>
            </a:r>
            <a:r>
              <a:rPr lang="zh-CN" altLang="zh-CN" b="1" dirty="0" smtClean="0"/>
              <a:t>仪</a:t>
            </a:r>
            <a:r>
              <a:rPr lang="zh-CN" altLang="en-US" b="1" dirty="0" smtClean="0"/>
              <a:t>，</a:t>
            </a:r>
            <a:r>
              <a:rPr lang="zh-CN" altLang="zh-CN" b="1" dirty="0"/>
              <a:t>完成对测试仪</a:t>
            </a:r>
            <a:r>
              <a:rPr lang="zh-CN" altLang="en-US" b="1" dirty="0"/>
              <a:t>硬件和</a:t>
            </a:r>
            <a:r>
              <a:rPr lang="zh-CN" altLang="zh-CN" b="1" dirty="0"/>
              <a:t>软件的</a:t>
            </a:r>
            <a:r>
              <a:rPr lang="zh-CN" altLang="zh-CN" b="1" dirty="0" smtClean="0"/>
              <a:t>设计</a:t>
            </a:r>
            <a:r>
              <a:rPr lang="zh-CN" altLang="en-US" b="1" dirty="0" smtClean="0"/>
              <a:t>；</a:t>
            </a:r>
            <a:endParaRPr lang="en-US" altLang="zh-CN" b="1" dirty="0" smtClean="0"/>
          </a:p>
          <a:p>
            <a:pPr indent="457200" algn="just">
              <a:lnSpc>
                <a:spcPts val="2800"/>
              </a:lnSpc>
            </a:pPr>
            <a:r>
              <a:rPr lang="en-US" altLang="zh-CN" b="1" dirty="0" smtClean="0"/>
              <a:t>4.</a:t>
            </a:r>
            <a:r>
              <a:rPr lang="zh-CN" altLang="zh-CN" b="1" dirty="0"/>
              <a:t>对整个信号分析系统进行实验，定性和定量地分析了多种方案，得到了最后的区域信号分析图。</a:t>
            </a:r>
          </a:p>
          <a:p>
            <a:pPr indent="457200" algn="just"/>
            <a:endParaRPr lang="zh-CN" altLang="zh-CN" b="1" dirty="0"/>
          </a:p>
        </p:txBody>
      </p:sp>
    </p:spTree>
    <p:custDataLst>
      <p:tags r:id="rId1"/>
    </p:custDataLst>
    <p:extLst>
      <p:ext uri="{BB962C8B-B14F-4D97-AF65-F5344CB8AC3E}">
        <p14:creationId xmlns:p14="http://schemas.microsoft.com/office/powerpoint/2010/main" val="3429704444"/>
      </p:ext>
    </p:extLst>
  </p:cSld>
  <p:clrMapOvr>
    <a:masterClrMapping/>
  </p:clrMapOvr>
  <p:transition advTm="21777">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7C4A62-0CE9-43C4-B77D-FAAFB4D812AB}" type="slidenum">
              <a:rPr lang="en-US" altLang="zh-CN" sz="1400" smtClean="0">
                <a:solidFill>
                  <a:srgbClr val="CC0000"/>
                </a:solidFill>
                <a:latin typeface="Lucida Console" panose="020B0609040504020204" pitchFamily="49" charset="0"/>
                <a:ea typeface="Arial Unicode MS" panose="020B0604020202020204" pitchFamily="34" charset="-122"/>
              </a:rPr>
              <a:pPr/>
              <a:t>3</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25" name="Rectangle 4"/>
          <p:cNvSpPr>
            <a:spLocks noChangeArrowheads="1"/>
          </p:cNvSpPr>
          <p:nvPr/>
        </p:nvSpPr>
        <p:spPr bwMode="auto">
          <a:xfrm>
            <a:off x="138408" y="981685"/>
            <a:ext cx="2786062" cy="431800"/>
          </a:xfrm>
          <a:prstGeom prst="rect">
            <a:avLst/>
          </a:prstGeom>
          <a:gradFill rotWithShape="1">
            <a:gsLst>
              <a:gs pos="0">
                <a:schemeClr val="accent5">
                  <a:lumMod val="60000"/>
                  <a:lumOff val="40000"/>
                </a:schemeClr>
              </a:gs>
              <a:gs pos="100000">
                <a:schemeClr val="bg1"/>
              </a:gs>
            </a:gsLst>
            <a:lin ang="5400000" scaled="1"/>
          </a:gradFill>
          <a:ln w="9525">
            <a:noFill/>
            <a:miter lim="800000"/>
            <a:headEnd/>
            <a:tailEnd/>
          </a:ln>
          <a:effectLst>
            <a:outerShdw dist="71842" dir="2700000" algn="ctr" rotWithShape="0">
              <a:srgbClr val="FFCC66"/>
            </a:outerShdw>
          </a:effectLst>
        </p:spPr>
        <p:txBody>
          <a:bodyPr anchor="ctr"/>
          <a:lstStyle/>
          <a:p>
            <a:pPr eaLnBrk="1" hangingPunct="1">
              <a:buClr>
                <a:srgbClr val="0066FF"/>
              </a:buClr>
              <a:buFont typeface="Wingdings" pitchFamily="2" charset="2"/>
              <a:buChar char="p"/>
              <a:defRPr/>
            </a:pPr>
            <a:r>
              <a:rPr lang="zh-CN" altLang="en-US" b="1" dirty="0">
                <a:ea typeface="黑体" pitchFamily="2" charset="-122"/>
              </a:rPr>
              <a:t> </a:t>
            </a:r>
            <a:r>
              <a:rPr lang="zh-CN" altLang="en-US" b="1" dirty="0" smtClean="0">
                <a:ea typeface="黑体" pitchFamily="2" charset="-122"/>
              </a:rPr>
              <a:t>研究</a:t>
            </a:r>
            <a:r>
              <a:rPr lang="zh-CN" altLang="en-US" b="1" dirty="0" smtClean="0">
                <a:ea typeface="黑体" pitchFamily="2" charset="-122"/>
              </a:rPr>
              <a:t>背景及意义</a:t>
            </a:r>
            <a:endParaRPr lang="zh-CN" altLang="en-US" b="1" dirty="0">
              <a:ea typeface="黑体" pitchFamily="2" charset="-122"/>
            </a:endParaRPr>
          </a:p>
        </p:txBody>
      </p:sp>
      <p:sp>
        <p:nvSpPr>
          <p:cNvPr id="27" name="标题 1"/>
          <p:cNvSpPr txBox="1">
            <a:spLocks/>
          </p:cNvSpPr>
          <p:nvPr/>
        </p:nvSpPr>
        <p:spPr bwMode="auto">
          <a:xfrm>
            <a:off x="1619250" y="188913"/>
            <a:ext cx="5976938"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defRPr/>
            </a:pPr>
            <a:r>
              <a:rPr kumimoji="0" lang="zh-CN" altLang="en-US" sz="2800" b="1" kern="0" dirty="0">
                <a:solidFill>
                  <a:srgbClr val="CC0000"/>
                </a:solidFill>
                <a:effectLst>
                  <a:outerShdw blurRad="38100" dist="38100" dir="2700000" algn="tl">
                    <a:srgbClr val="C0C0C0"/>
                  </a:outerShdw>
                </a:effectLst>
                <a:latin typeface="黑体" pitchFamily="2" charset="-122"/>
                <a:ea typeface="+mj-ea"/>
                <a:cs typeface="+mj-cs"/>
              </a:rPr>
              <a:t>一、绪论</a:t>
            </a:r>
            <a:endParaRPr lang="zh-CN" altLang="en-US" sz="2800" b="1" kern="0" dirty="0">
              <a:solidFill>
                <a:srgbClr val="CC0000"/>
              </a:solidFill>
              <a:latin typeface="+mj-lt"/>
              <a:ea typeface="+mj-ea"/>
              <a:cs typeface="+mj-cs"/>
            </a:endParaRPr>
          </a:p>
        </p:txBody>
      </p:sp>
      <p:sp>
        <p:nvSpPr>
          <p:cNvPr id="7" name="TextBox 6"/>
          <p:cNvSpPr txBox="1"/>
          <p:nvPr/>
        </p:nvSpPr>
        <p:spPr>
          <a:xfrm>
            <a:off x="138408" y="1587978"/>
            <a:ext cx="8681742" cy="1015663"/>
          </a:xfrm>
          <a:prstGeom prst="rect">
            <a:avLst/>
          </a:prstGeom>
          <a:noFill/>
          <a:ln w="28575">
            <a:solidFill>
              <a:schemeClr val="accent1"/>
            </a:solidFill>
          </a:ln>
        </p:spPr>
        <p:txBody>
          <a:bodyPr wrap="square">
            <a:spAutoFit/>
          </a:bodyPr>
          <a:lstStyle/>
          <a:p>
            <a:pPr indent="457200" eaLnBrk="1" fontAlgn="auto" hangingPunct="1">
              <a:lnSpc>
                <a:spcPct val="150000"/>
              </a:lnSpc>
              <a:spcBef>
                <a:spcPts val="0"/>
              </a:spcBef>
              <a:spcAft>
                <a:spcPts val="0"/>
              </a:spcAft>
              <a:defRPr/>
            </a:pPr>
            <a:r>
              <a:rPr lang="zh-CN" altLang="zh-CN" sz="2000" b="1" dirty="0" smtClean="0"/>
              <a:t>信号</a:t>
            </a:r>
            <a:r>
              <a:rPr lang="zh-CN" altLang="zh-CN" sz="2000" b="1" dirty="0"/>
              <a:t>的优劣决定了物联网的终端是否能够正常工作</a:t>
            </a:r>
            <a:r>
              <a:rPr lang="zh-CN" altLang="zh-CN" sz="2000" b="1" dirty="0"/>
              <a:t>。对物</a:t>
            </a:r>
            <a:r>
              <a:rPr lang="zh-CN" altLang="zh-CN" sz="2000" b="1" dirty="0" smtClean="0"/>
              <a:t>联网</a:t>
            </a:r>
            <a:r>
              <a:rPr lang="zh-CN" altLang="en-US" sz="2000" b="1" dirty="0" smtClean="0"/>
              <a:t>而言，</a:t>
            </a:r>
            <a:r>
              <a:rPr lang="zh-CN" altLang="zh-CN" sz="2000" b="1" dirty="0" smtClean="0"/>
              <a:t>信号</a:t>
            </a:r>
            <a:r>
              <a:rPr lang="zh-CN" altLang="en-US" sz="2000" b="1" dirty="0" smtClean="0"/>
              <a:t>分析</a:t>
            </a:r>
            <a:r>
              <a:rPr lang="zh-CN" altLang="zh-CN" sz="2000" b="1" dirty="0" smtClean="0"/>
              <a:t>发挥</a:t>
            </a:r>
            <a:r>
              <a:rPr lang="zh-CN" altLang="zh-CN" sz="2000" b="1" dirty="0" smtClean="0"/>
              <a:t>着重</a:t>
            </a:r>
            <a:r>
              <a:rPr lang="zh-CN" altLang="zh-CN" sz="2000" b="1" dirty="0"/>
              <a:t>要的作用</a:t>
            </a:r>
            <a:r>
              <a:rPr lang="zh-CN" altLang="zh-CN" sz="2000" b="1" dirty="0" smtClean="0"/>
              <a:t>，信号</a:t>
            </a:r>
            <a:r>
              <a:rPr lang="zh-CN" altLang="zh-CN" sz="2000" b="1" dirty="0"/>
              <a:t>的质量决定了一个物联网系统的稳定性</a:t>
            </a:r>
            <a:r>
              <a:rPr lang="zh-CN" altLang="zh-CN" sz="2000" b="1" dirty="0" smtClean="0"/>
              <a:t>。</a:t>
            </a:r>
            <a:endParaRPr lang="en-US" altLang="zh-CN" sz="2000" b="1" dirty="0" smtClean="0"/>
          </a:p>
        </p:txBody>
      </p:sp>
      <p:grpSp>
        <p:nvGrpSpPr>
          <p:cNvPr id="8" name="组合 7"/>
          <p:cNvGrpSpPr/>
          <p:nvPr/>
        </p:nvGrpSpPr>
        <p:grpSpPr>
          <a:xfrm>
            <a:off x="251520" y="3140968"/>
            <a:ext cx="4896544" cy="2677059"/>
            <a:chOff x="401321" y="3606499"/>
            <a:chExt cx="8412796" cy="2824675"/>
          </a:xfrm>
        </p:grpSpPr>
        <p:cxnSp>
          <p:nvCxnSpPr>
            <p:cNvPr id="9" name="直接箭头连接符 8"/>
            <p:cNvCxnSpPr>
              <a:stCxn id="12" idx="2"/>
            </p:cNvCxnSpPr>
            <p:nvPr/>
          </p:nvCxnSpPr>
          <p:spPr bwMode="auto">
            <a:xfrm>
              <a:off x="4701215" y="4236037"/>
              <a:ext cx="44604" cy="6436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p:cNvCxnSpPr>
              <a:endCxn id="29" idx="0"/>
            </p:cNvCxnSpPr>
            <p:nvPr/>
          </p:nvCxnSpPr>
          <p:spPr bwMode="auto">
            <a:xfrm>
              <a:off x="6078135" y="4261392"/>
              <a:ext cx="1482565" cy="6115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11" name="组合 10"/>
            <p:cNvGrpSpPr/>
            <p:nvPr/>
          </p:nvGrpSpPr>
          <p:grpSpPr>
            <a:xfrm>
              <a:off x="401321" y="3606499"/>
              <a:ext cx="8412796" cy="2824675"/>
              <a:chOff x="456240" y="3584168"/>
              <a:chExt cx="8412796" cy="2824675"/>
            </a:xfrm>
          </p:grpSpPr>
          <p:sp>
            <p:nvSpPr>
              <p:cNvPr id="12" name="圆角矩形 11"/>
              <p:cNvSpPr/>
              <p:nvPr/>
            </p:nvSpPr>
            <p:spPr bwMode="auto">
              <a:xfrm>
                <a:off x="2188288" y="3584168"/>
                <a:ext cx="5135692" cy="629538"/>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endParaRPr>
              </a:p>
            </p:txBody>
          </p:sp>
          <p:grpSp>
            <p:nvGrpSpPr>
              <p:cNvPr id="13" name="组合 12"/>
              <p:cNvGrpSpPr/>
              <p:nvPr/>
            </p:nvGrpSpPr>
            <p:grpSpPr>
              <a:xfrm>
                <a:off x="6362202" y="4850655"/>
                <a:ext cx="2506834" cy="1538071"/>
                <a:chOff x="407647" y="4810440"/>
                <a:chExt cx="2471007" cy="1365289"/>
              </a:xfrm>
            </p:grpSpPr>
            <p:sp>
              <p:nvSpPr>
                <p:cNvPr id="29" name="圆角矩形 28"/>
                <p:cNvSpPr/>
                <p:nvPr/>
              </p:nvSpPr>
              <p:spPr bwMode="auto">
                <a:xfrm>
                  <a:off x="407647" y="4810440"/>
                  <a:ext cx="2471007" cy="1365289"/>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endParaRPr>
                </a:p>
              </p:txBody>
            </p:sp>
            <p:sp>
              <p:nvSpPr>
                <p:cNvPr id="30" name="圆角矩形 29"/>
                <p:cNvSpPr/>
                <p:nvPr/>
              </p:nvSpPr>
              <p:spPr bwMode="auto">
                <a:xfrm>
                  <a:off x="723160" y="5073306"/>
                  <a:ext cx="1839978" cy="366554"/>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sz="1800" b="1" kern="0" dirty="0">
                      <a:solidFill>
                        <a:prstClr val="black"/>
                      </a:solidFill>
                      <a:latin typeface="微软雅黑" panose="020B0503020204020204" pitchFamily="34" charset="-122"/>
                      <a:ea typeface="微软雅黑" panose="020B0503020204020204" pitchFamily="34" charset="-122"/>
                    </a:rPr>
                    <a:t>丢包</a:t>
                  </a:r>
                </a:p>
              </p:txBody>
            </p:sp>
            <p:sp>
              <p:nvSpPr>
                <p:cNvPr id="31" name="圆角矩形 30"/>
                <p:cNvSpPr/>
                <p:nvPr/>
              </p:nvSpPr>
              <p:spPr bwMode="auto">
                <a:xfrm>
                  <a:off x="723161" y="5592549"/>
                  <a:ext cx="1839976" cy="368209"/>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sz="1800" b="1" kern="0" dirty="0">
                      <a:solidFill>
                        <a:prstClr val="black"/>
                      </a:solidFill>
                      <a:latin typeface="微软雅黑" panose="020B0503020204020204" pitchFamily="34" charset="-122"/>
                      <a:ea typeface="微软雅黑" panose="020B0503020204020204" pitchFamily="34" charset="-122"/>
                    </a:rPr>
                    <a:t>失联</a:t>
                  </a:r>
                </a:p>
              </p:txBody>
            </p:sp>
          </p:grpSp>
          <p:grpSp>
            <p:nvGrpSpPr>
              <p:cNvPr id="14" name="组合 13"/>
              <p:cNvGrpSpPr/>
              <p:nvPr/>
            </p:nvGrpSpPr>
            <p:grpSpPr>
              <a:xfrm>
                <a:off x="3476177" y="4857325"/>
                <a:ext cx="2521623" cy="1551518"/>
                <a:chOff x="512118" y="4810441"/>
                <a:chExt cx="2471007" cy="1354863"/>
              </a:xfrm>
            </p:grpSpPr>
            <p:sp>
              <p:nvSpPr>
                <p:cNvPr id="24" name="圆角矩形 23"/>
                <p:cNvSpPr/>
                <p:nvPr/>
              </p:nvSpPr>
              <p:spPr bwMode="auto">
                <a:xfrm>
                  <a:off x="512118" y="4810441"/>
                  <a:ext cx="2471007" cy="135486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endParaRPr>
                </a:p>
              </p:txBody>
            </p:sp>
            <p:sp>
              <p:nvSpPr>
                <p:cNvPr id="26" name="圆角矩形 25"/>
                <p:cNvSpPr/>
                <p:nvPr/>
              </p:nvSpPr>
              <p:spPr bwMode="auto">
                <a:xfrm>
                  <a:off x="688149" y="5044804"/>
                  <a:ext cx="2118942" cy="379011"/>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sz="1800" b="1" kern="0" dirty="0" smtClean="0">
                      <a:solidFill>
                        <a:prstClr val="black"/>
                      </a:solidFill>
                      <a:latin typeface="微软雅黑" panose="020B0503020204020204" pitchFamily="34" charset="-122"/>
                      <a:ea typeface="微软雅黑" panose="020B0503020204020204" pitchFamily="34" charset="-122"/>
                    </a:rPr>
                    <a:t>信号强度</a:t>
                  </a:r>
                  <a:endParaRPr kumimoji="0" lang="zh-CN" altLang="en-US" sz="1800" b="1" kern="0" dirty="0">
                    <a:solidFill>
                      <a:prstClr val="black"/>
                    </a:solidFill>
                    <a:latin typeface="微软雅黑" panose="020B0503020204020204" pitchFamily="34" charset="-122"/>
                    <a:ea typeface="微软雅黑" panose="020B0503020204020204" pitchFamily="34" charset="-122"/>
                  </a:endParaRPr>
                </a:p>
              </p:txBody>
            </p:sp>
            <p:sp>
              <p:nvSpPr>
                <p:cNvPr id="28" name="圆角矩形 27"/>
                <p:cNvSpPr/>
                <p:nvPr/>
              </p:nvSpPr>
              <p:spPr bwMode="auto">
                <a:xfrm>
                  <a:off x="688149" y="5584593"/>
                  <a:ext cx="2118942" cy="341102"/>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sz="1800" b="1" kern="0" dirty="0">
                      <a:solidFill>
                        <a:prstClr val="black"/>
                      </a:solidFill>
                      <a:latin typeface="微软雅黑" panose="020B0503020204020204" pitchFamily="34" charset="-122"/>
                      <a:ea typeface="微软雅黑" panose="020B0503020204020204" pitchFamily="34" charset="-122"/>
                    </a:rPr>
                    <a:t>信噪比</a:t>
                  </a:r>
                </a:p>
              </p:txBody>
            </p:sp>
          </p:grpSp>
          <p:grpSp>
            <p:nvGrpSpPr>
              <p:cNvPr id="15" name="组合 14"/>
              <p:cNvGrpSpPr/>
              <p:nvPr/>
            </p:nvGrpSpPr>
            <p:grpSpPr>
              <a:xfrm>
                <a:off x="456240" y="4857325"/>
                <a:ext cx="2471007" cy="1531404"/>
                <a:chOff x="396105" y="4810441"/>
                <a:chExt cx="2471007" cy="1354863"/>
              </a:xfrm>
            </p:grpSpPr>
            <p:sp>
              <p:nvSpPr>
                <p:cNvPr id="21" name="圆角矩形 20"/>
                <p:cNvSpPr/>
                <p:nvPr/>
              </p:nvSpPr>
              <p:spPr bwMode="auto">
                <a:xfrm>
                  <a:off x="396105" y="4810441"/>
                  <a:ext cx="2471007" cy="1354863"/>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endParaRPr>
                </a:p>
              </p:txBody>
            </p:sp>
            <p:sp>
              <p:nvSpPr>
                <p:cNvPr id="22" name="圆角矩形 21"/>
                <p:cNvSpPr/>
                <p:nvPr/>
              </p:nvSpPr>
              <p:spPr bwMode="auto">
                <a:xfrm>
                  <a:off x="607393" y="5001559"/>
                  <a:ext cx="2155492" cy="383643"/>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sz="1800" b="1" kern="0" dirty="0" smtClean="0">
                      <a:solidFill>
                        <a:prstClr val="black"/>
                      </a:solidFill>
                      <a:latin typeface="微软雅黑" panose="020B0503020204020204" pitchFamily="34" charset="-122"/>
                      <a:ea typeface="微软雅黑" panose="020B0503020204020204" pitchFamily="34" charset="-122"/>
                    </a:rPr>
                    <a:t>频率段</a:t>
                  </a:r>
                  <a:endParaRPr kumimoji="0" lang="zh-CN" altLang="en-US" sz="1800" b="1" kern="0" dirty="0">
                    <a:solidFill>
                      <a:prstClr val="black"/>
                    </a:solidFill>
                    <a:latin typeface="微软雅黑" panose="020B0503020204020204" pitchFamily="34" charset="-122"/>
                    <a:ea typeface="微软雅黑" panose="020B0503020204020204" pitchFamily="34" charset="-122"/>
                  </a:endParaRPr>
                </a:p>
              </p:txBody>
            </p:sp>
            <p:sp>
              <p:nvSpPr>
                <p:cNvPr id="23" name="圆角矩形 22"/>
                <p:cNvSpPr/>
                <p:nvPr/>
              </p:nvSpPr>
              <p:spPr bwMode="auto">
                <a:xfrm>
                  <a:off x="607393" y="5496770"/>
                  <a:ext cx="2155492" cy="368209"/>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zh-CN" sz="1800" b="1" kern="0" dirty="0">
                      <a:solidFill>
                        <a:prstClr val="black"/>
                      </a:solidFill>
                      <a:latin typeface="微软雅黑" panose="020B0503020204020204" pitchFamily="34" charset="-122"/>
                      <a:ea typeface="微软雅黑" panose="020B0503020204020204" pitchFamily="34" charset="-122"/>
                    </a:rPr>
                    <a:t>调制方案</a:t>
                  </a:r>
                  <a:endParaRPr kumimoji="0" lang="zh-CN" altLang="en-US" sz="1800" b="1" kern="0" dirty="0">
                    <a:solidFill>
                      <a:prstClr val="black"/>
                    </a:solidFill>
                    <a:latin typeface="微软雅黑" panose="020B0503020204020204" pitchFamily="34" charset="-122"/>
                    <a:ea typeface="微软雅黑" panose="020B0503020204020204" pitchFamily="34" charset="-122"/>
                  </a:endParaRPr>
                </a:p>
              </p:txBody>
            </p:sp>
          </p:grpSp>
          <p:sp>
            <p:nvSpPr>
              <p:cNvPr id="16" name="圆角矩形 15"/>
              <p:cNvSpPr/>
              <p:nvPr/>
            </p:nvSpPr>
            <p:spPr bwMode="auto">
              <a:xfrm>
                <a:off x="3094479" y="3673449"/>
                <a:ext cx="3587810" cy="449201"/>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r>
                  <a:rPr lang="zh-CN" altLang="en-US" sz="1800" b="1" dirty="0"/>
                  <a:t>无线物联网信号</a:t>
                </a:r>
              </a:p>
            </p:txBody>
          </p:sp>
          <p:cxnSp>
            <p:nvCxnSpPr>
              <p:cNvPr id="17" name="直接箭头连接符 16"/>
              <p:cNvCxnSpPr/>
              <p:nvPr/>
            </p:nvCxnSpPr>
            <p:spPr bwMode="auto">
              <a:xfrm flipH="1">
                <a:off x="1835696" y="4213706"/>
                <a:ext cx="1718601" cy="64361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1239509" y="4260753"/>
                <a:ext cx="1415772" cy="461665"/>
              </a:xfrm>
              <a:prstGeom prst="rect">
                <a:avLst/>
              </a:prstGeom>
              <a:noFill/>
            </p:spPr>
            <p:txBody>
              <a:bodyPr wrap="none" rtlCol="0">
                <a:spAutoFit/>
              </a:bodyPr>
              <a:lstStyle/>
              <a:p>
                <a:r>
                  <a:rPr lang="zh-CN" altLang="en-US" b="1" dirty="0" smtClean="0">
                    <a:solidFill>
                      <a:schemeClr val="accent1">
                        <a:lumMod val="50000"/>
                      </a:schemeClr>
                    </a:solidFill>
                  </a:rPr>
                  <a:t>影响因素</a:t>
                </a:r>
                <a:endParaRPr lang="zh-CN" altLang="en-US" b="1" dirty="0">
                  <a:solidFill>
                    <a:schemeClr val="accent1">
                      <a:lumMod val="50000"/>
                    </a:schemeClr>
                  </a:solidFill>
                </a:endParaRPr>
              </a:p>
            </p:txBody>
          </p:sp>
          <p:sp>
            <p:nvSpPr>
              <p:cNvPr id="19" name="文本框 18"/>
              <p:cNvSpPr txBox="1"/>
              <p:nvPr/>
            </p:nvSpPr>
            <p:spPr>
              <a:xfrm>
                <a:off x="3713345" y="4260753"/>
                <a:ext cx="1415772" cy="461665"/>
              </a:xfrm>
              <a:prstGeom prst="rect">
                <a:avLst/>
              </a:prstGeom>
              <a:noFill/>
            </p:spPr>
            <p:txBody>
              <a:bodyPr wrap="none" rtlCol="0">
                <a:spAutoFit/>
              </a:bodyPr>
              <a:lstStyle/>
              <a:p>
                <a:r>
                  <a:rPr lang="zh-CN" altLang="en-US" b="1" dirty="0" smtClean="0">
                    <a:solidFill>
                      <a:schemeClr val="accent1">
                        <a:lumMod val="50000"/>
                      </a:schemeClr>
                    </a:solidFill>
                  </a:rPr>
                  <a:t>技术指标</a:t>
                </a:r>
                <a:endParaRPr lang="zh-CN" altLang="en-US" b="1" dirty="0">
                  <a:solidFill>
                    <a:schemeClr val="accent1">
                      <a:lumMod val="50000"/>
                    </a:schemeClr>
                  </a:solidFill>
                </a:endParaRPr>
              </a:p>
            </p:txBody>
          </p:sp>
          <p:sp>
            <p:nvSpPr>
              <p:cNvPr id="20" name="文本框 19"/>
              <p:cNvSpPr txBox="1"/>
              <p:nvPr/>
            </p:nvSpPr>
            <p:spPr>
              <a:xfrm>
                <a:off x="6199846" y="4302983"/>
                <a:ext cx="1415772" cy="461665"/>
              </a:xfrm>
              <a:prstGeom prst="rect">
                <a:avLst/>
              </a:prstGeom>
              <a:noFill/>
            </p:spPr>
            <p:txBody>
              <a:bodyPr wrap="none" rtlCol="0">
                <a:spAutoFit/>
              </a:bodyPr>
              <a:lstStyle/>
              <a:p>
                <a:r>
                  <a:rPr lang="zh-CN" altLang="en-US" b="1" dirty="0" smtClean="0">
                    <a:solidFill>
                      <a:schemeClr val="accent1">
                        <a:lumMod val="50000"/>
                      </a:schemeClr>
                    </a:solidFill>
                  </a:rPr>
                  <a:t>产生后果</a:t>
                </a:r>
                <a:endParaRPr lang="zh-CN" altLang="en-US" b="1" dirty="0">
                  <a:solidFill>
                    <a:schemeClr val="accent1">
                      <a:lumMod val="50000"/>
                    </a:schemeClr>
                  </a:solidFill>
                </a:endParaRPr>
              </a:p>
            </p:txBody>
          </p:sp>
        </p:grpSp>
      </p:grpSp>
      <p:sp>
        <p:nvSpPr>
          <p:cNvPr id="32" name="TextBox 6"/>
          <p:cNvSpPr txBox="1"/>
          <p:nvPr/>
        </p:nvSpPr>
        <p:spPr>
          <a:xfrm>
            <a:off x="5263037" y="2675408"/>
            <a:ext cx="3620375" cy="3785652"/>
          </a:xfrm>
          <a:prstGeom prst="rect">
            <a:avLst/>
          </a:prstGeom>
          <a:noFill/>
          <a:ln w="28575">
            <a:solidFill>
              <a:schemeClr val="accent1"/>
            </a:solidFill>
            <a:prstDash val="dash"/>
          </a:ln>
        </p:spPr>
        <p:txBody>
          <a:bodyPr wrap="square">
            <a:spAutoFit/>
          </a:bodyPr>
          <a:lstStyle/>
          <a:p>
            <a:pPr indent="457200" eaLnBrk="1" fontAlgn="auto" hangingPunct="1">
              <a:lnSpc>
                <a:spcPct val="150000"/>
              </a:lnSpc>
              <a:spcBef>
                <a:spcPts val="0"/>
              </a:spcBef>
              <a:spcAft>
                <a:spcPts val="0"/>
              </a:spcAft>
              <a:defRPr/>
            </a:pPr>
            <a:r>
              <a:rPr lang="en-US" altLang="zh-CN" sz="2000" b="1" dirty="0"/>
              <a:t>Long Range</a:t>
            </a:r>
            <a:r>
              <a:rPr lang="zh-CN" altLang="zh-CN" sz="2000" b="1" dirty="0"/>
              <a:t>（简称</a:t>
            </a:r>
            <a:r>
              <a:rPr lang="en-US" altLang="zh-CN" sz="2000" b="1" dirty="0" err="1"/>
              <a:t>LoRa</a:t>
            </a:r>
            <a:r>
              <a:rPr lang="zh-CN" altLang="zh-CN" sz="2000" b="1" dirty="0"/>
              <a:t>）</a:t>
            </a:r>
            <a:r>
              <a:rPr lang="zh-CN" altLang="zh-CN" sz="2000" b="1" dirty="0" smtClean="0"/>
              <a:t>技术是</a:t>
            </a:r>
            <a:r>
              <a:rPr lang="zh-CN" altLang="zh-CN" sz="2000" b="1" dirty="0"/>
              <a:t>一种</a:t>
            </a:r>
            <a:r>
              <a:rPr lang="zh-CN" altLang="zh-CN" sz="2000" b="1" dirty="0" smtClean="0"/>
              <a:t>新型的</a:t>
            </a:r>
            <a:r>
              <a:rPr lang="zh-CN" altLang="zh-CN" sz="2000" b="1" dirty="0"/>
              <a:t>无线技术，具有</a:t>
            </a:r>
            <a:r>
              <a:rPr lang="zh-CN" altLang="zh-CN" sz="2000" b="1" u="sng" dirty="0">
                <a:solidFill>
                  <a:schemeClr val="accent2"/>
                </a:solidFill>
              </a:rPr>
              <a:t>远距离、低功耗、低数据速率、低复杂度、低成本及双向无线通信等特点</a:t>
            </a:r>
            <a:r>
              <a:rPr lang="zh-CN" altLang="zh-CN" sz="2000" b="1" dirty="0"/>
              <a:t>，适合于自动控制、数据采集和物联网等领域</a:t>
            </a:r>
            <a:r>
              <a:rPr lang="zh-CN" altLang="zh-CN" sz="2000" b="1" dirty="0" smtClean="0"/>
              <a:t>。</a:t>
            </a:r>
            <a:r>
              <a:rPr lang="zh-CN" altLang="en-US" sz="2000" b="1" dirty="0" smtClean="0"/>
              <a:t>采用</a:t>
            </a:r>
            <a:r>
              <a:rPr lang="en-US" altLang="zh-CN" sz="2000" b="1" dirty="0" err="1" smtClean="0"/>
              <a:t>LoRa</a:t>
            </a:r>
            <a:r>
              <a:rPr lang="zh-CN" altLang="zh-CN" sz="2000" b="1" dirty="0" smtClean="0"/>
              <a:t>技术提高</a:t>
            </a:r>
            <a:r>
              <a:rPr lang="zh-CN" altLang="zh-CN" sz="2000" b="1" dirty="0"/>
              <a:t>无线传导的</a:t>
            </a:r>
            <a:r>
              <a:rPr lang="zh-CN" altLang="zh-CN" sz="2000" b="1" dirty="0" smtClean="0"/>
              <a:t>性能</a:t>
            </a:r>
            <a:r>
              <a:rPr lang="zh-CN" altLang="en-US" sz="2000" b="1" dirty="0" smtClean="0"/>
              <a:t>十分重要。</a:t>
            </a:r>
            <a:endParaRPr lang="en-US" altLang="zh-CN" sz="2000" b="1" dirty="0" smtClean="0"/>
          </a:p>
        </p:txBody>
      </p:sp>
      <p:sp>
        <p:nvSpPr>
          <p:cNvPr id="35" name="圆角矩形标注 34"/>
          <p:cNvSpPr/>
          <p:nvPr/>
        </p:nvSpPr>
        <p:spPr bwMode="auto">
          <a:xfrm>
            <a:off x="5079809" y="2610255"/>
            <a:ext cx="2664296" cy="1532198"/>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r>
              <a:rPr lang="zh-CN" altLang="zh-CN" b="1" dirty="0">
                <a:solidFill>
                  <a:schemeClr val="accent2"/>
                </a:solidFill>
              </a:rPr>
              <a:t>辅助使用者做出更好的决策，使施工更加</a:t>
            </a:r>
            <a:r>
              <a:rPr lang="zh-CN" altLang="zh-CN" b="1" dirty="0" smtClean="0">
                <a:solidFill>
                  <a:schemeClr val="accent2"/>
                </a:solidFill>
              </a:rPr>
              <a:t>简便</a:t>
            </a:r>
            <a:r>
              <a:rPr lang="zh-CN" altLang="en-US" b="1" dirty="0" smtClean="0">
                <a:solidFill>
                  <a:schemeClr val="accent2"/>
                </a:solidFill>
              </a:rPr>
              <a:t>。</a:t>
            </a:r>
            <a:endParaRPr kumimoji="1" lang="zh-CN" altLang="en-US" sz="2400" b="1" i="0" u="none" strike="noStrike" cap="none" normalizeH="0" baseline="0" dirty="0" smtClean="0">
              <a:ln>
                <a:noFill/>
              </a:ln>
              <a:solidFill>
                <a:schemeClr val="accent2"/>
              </a:solidFill>
              <a:effectLst>
                <a:outerShdw blurRad="38100" dist="38100" dir="2700000" algn="tl">
                  <a:srgbClr val="000000">
                    <a:alpha val="43137"/>
                  </a:srgbClr>
                </a:outerShdw>
              </a:effectLst>
              <a:ea typeface="黑体" pitchFamily="2" charset="-122"/>
            </a:endParaRPr>
          </a:p>
        </p:txBody>
      </p:sp>
      <p:sp>
        <p:nvSpPr>
          <p:cNvPr id="36" name="圆角矩形标注 35"/>
          <p:cNvSpPr/>
          <p:nvPr/>
        </p:nvSpPr>
        <p:spPr bwMode="auto">
          <a:xfrm>
            <a:off x="6011838" y="3820284"/>
            <a:ext cx="2808312" cy="1709751"/>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r>
              <a:rPr lang="zh-CN" altLang="zh-CN" b="1" dirty="0">
                <a:solidFill>
                  <a:schemeClr val="accent2"/>
                </a:solidFill>
              </a:rPr>
              <a:t>在工程项目的信号分析上，避免了重复工作，缩短项目的周期。</a:t>
            </a:r>
            <a:endParaRPr lang="zh-CN" altLang="en-US" b="1" dirty="0">
              <a:solidFill>
                <a:schemeClr val="accent2"/>
              </a:solidFill>
            </a:endParaRPr>
          </a:p>
        </p:txBody>
      </p:sp>
    </p:spTree>
    <p:custDataLst>
      <p:tags r:id="rId1"/>
    </p:custDataLst>
    <p:extLst>
      <p:ext uri="{BB962C8B-B14F-4D97-AF65-F5344CB8AC3E}">
        <p14:creationId xmlns:p14="http://schemas.microsoft.com/office/powerpoint/2010/main" val="2448275998"/>
      </p:ext>
    </p:extLst>
  </p:cSld>
  <p:clrMapOvr>
    <a:masterClrMapping/>
  </p:clrMapOvr>
  <p:transition advTm="21777">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ppt_x"/>
                                          </p:val>
                                        </p:tav>
                                        <p:tav tm="100000">
                                          <p:val>
                                            <p:strVal val="#ppt_x"/>
                                          </p:val>
                                        </p:tav>
                                      </p:tavLst>
                                    </p:anim>
                                    <p:anim calcmode="lin" valueType="num">
                                      <p:cBhvr additive="base">
                                        <p:cTn id="1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7C4A62-0CE9-43C4-B77D-FAAFB4D812AB}" type="slidenum">
              <a:rPr lang="en-US" altLang="zh-CN" sz="1400" smtClean="0">
                <a:solidFill>
                  <a:srgbClr val="CC0000"/>
                </a:solidFill>
                <a:latin typeface="Lucida Console" panose="020B0609040504020204" pitchFamily="49" charset="0"/>
                <a:ea typeface="Arial Unicode MS" panose="020B0604020202020204" pitchFamily="34" charset="-122"/>
              </a:rPr>
              <a:pPr/>
              <a:t>4</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25" name="Rectangle 4"/>
          <p:cNvSpPr>
            <a:spLocks noChangeArrowheads="1"/>
          </p:cNvSpPr>
          <p:nvPr/>
        </p:nvSpPr>
        <p:spPr bwMode="auto">
          <a:xfrm>
            <a:off x="193758" y="984023"/>
            <a:ext cx="2786062" cy="431800"/>
          </a:xfrm>
          <a:prstGeom prst="rect">
            <a:avLst/>
          </a:prstGeom>
          <a:gradFill rotWithShape="1">
            <a:gsLst>
              <a:gs pos="0">
                <a:schemeClr val="accent5">
                  <a:lumMod val="60000"/>
                  <a:lumOff val="40000"/>
                </a:schemeClr>
              </a:gs>
              <a:gs pos="100000">
                <a:schemeClr val="bg1"/>
              </a:gs>
            </a:gsLst>
            <a:lin ang="5400000" scaled="1"/>
          </a:gradFill>
          <a:ln w="9525">
            <a:noFill/>
            <a:miter lim="800000"/>
            <a:headEnd/>
            <a:tailEnd/>
          </a:ln>
          <a:effectLst>
            <a:outerShdw dist="71842" dir="2700000" algn="ctr" rotWithShape="0">
              <a:srgbClr val="FFCC66"/>
            </a:outerShdw>
          </a:effectLst>
        </p:spPr>
        <p:txBody>
          <a:bodyPr anchor="ctr"/>
          <a:lstStyle/>
          <a:p>
            <a:pPr eaLnBrk="1" hangingPunct="1">
              <a:buClr>
                <a:srgbClr val="0066FF"/>
              </a:buClr>
              <a:buFont typeface="Wingdings" pitchFamily="2" charset="2"/>
              <a:buChar char="p"/>
              <a:defRPr/>
            </a:pPr>
            <a:r>
              <a:rPr lang="zh-CN" altLang="en-US" b="1" dirty="0">
                <a:ea typeface="黑体" pitchFamily="2" charset="-122"/>
              </a:rPr>
              <a:t> </a:t>
            </a:r>
            <a:r>
              <a:rPr lang="zh-CN" altLang="en-US" b="1" dirty="0" smtClean="0">
                <a:ea typeface="黑体" pitchFamily="2" charset="-122"/>
              </a:rPr>
              <a:t>国内外研究现状</a:t>
            </a:r>
            <a:endParaRPr lang="zh-CN" altLang="en-US" b="1" dirty="0">
              <a:ea typeface="黑体" pitchFamily="2" charset="-122"/>
            </a:endParaRPr>
          </a:p>
        </p:txBody>
      </p:sp>
      <p:sp>
        <p:nvSpPr>
          <p:cNvPr id="27" name="标题 1"/>
          <p:cNvSpPr txBox="1">
            <a:spLocks/>
          </p:cNvSpPr>
          <p:nvPr/>
        </p:nvSpPr>
        <p:spPr bwMode="auto">
          <a:xfrm>
            <a:off x="1619250" y="188913"/>
            <a:ext cx="5976938"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defRPr/>
            </a:pPr>
            <a:r>
              <a:rPr kumimoji="0" lang="zh-CN" altLang="en-US" sz="2800" b="1" kern="0" dirty="0">
                <a:solidFill>
                  <a:srgbClr val="CC0000"/>
                </a:solidFill>
                <a:effectLst>
                  <a:outerShdw blurRad="38100" dist="38100" dir="2700000" algn="tl">
                    <a:srgbClr val="C0C0C0"/>
                  </a:outerShdw>
                </a:effectLst>
                <a:latin typeface="黑体" pitchFamily="2" charset="-122"/>
                <a:ea typeface="+mj-ea"/>
                <a:cs typeface="+mj-cs"/>
              </a:rPr>
              <a:t>一、绪论</a:t>
            </a:r>
            <a:endParaRPr lang="zh-CN" altLang="en-US" sz="2800" b="1" kern="0" dirty="0">
              <a:solidFill>
                <a:srgbClr val="CC0000"/>
              </a:solidFill>
              <a:latin typeface="+mj-lt"/>
              <a:ea typeface="+mj-ea"/>
              <a:cs typeface="+mj-cs"/>
            </a:endParaRPr>
          </a:p>
        </p:txBody>
      </p:sp>
      <p:pic>
        <p:nvPicPr>
          <p:cNvPr id="26" name="图片 25"/>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95814" y="3789040"/>
            <a:ext cx="3024336" cy="2556763"/>
          </a:xfrm>
          <a:prstGeom prst="rect">
            <a:avLst/>
          </a:prstGeom>
        </p:spPr>
      </p:pic>
      <p:pic>
        <p:nvPicPr>
          <p:cNvPr id="28" name="图片 27"/>
          <p:cNvPicPr>
            <a:picLocks/>
          </p:cNvPicPr>
          <p:nvPr/>
        </p:nvPicPr>
        <p:blipFill>
          <a:blip r:embed="rId4">
            <a:extLst>
              <a:ext uri="{28A0092B-C50C-407E-A947-70E740481C1C}">
                <a14:useLocalDpi xmlns:a14="http://schemas.microsoft.com/office/drawing/2010/main" val="0"/>
              </a:ext>
            </a:extLst>
          </a:blip>
          <a:stretch>
            <a:fillRect/>
          </a:stretch>
        </p:blipFill>
        <p:spPr>
          <a:xfrm>
            <a:off x="5833636" y="1593568"/>
            <a:ext cx="2986514" cy="2105267"/>
          </a:xfrm>
          <a:prstGeom prst="rect">
            <a:avLst/>
          </a:prstGeom>
        </p:spPr>
      </p:pic>
    </p:spTree>
    <p:custDataLst>
      <p:tags r:id="rId1"/>
    </p:custDataLst>
    <p:extLst>
      <p:ext uri="{BB962C8B-B14F-4D97-AF65-F5344CB8AC3E}">
        <p14:creationId xmlns:p14="http://schemas.microsoft.com/office/powerpoint/2010/main" val="185968142"/>
      </p:ext>
    </p:extLst>
  </p:cSld>
  <p:clrMapOvr>
    <a:masterClrMapping/>
  </p:clrMapOvr>
  <p:transition advTm="21777">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7C4A62-0CE9-43C4-B77D-FAAFB4D812AB}" type="slidenum">
              <a:rPr lang="en-US" altLang="zh-CN" sz="1400" smtClean="0">
                <a:solidFill>
                  <a:srgbClr val="CC0000"/>
                </a:solidFill>
                <a:latin typeface="Lucida Console" panose="020B0609040504020204" pitchFamily="49" charset="0"/>
                <a:ea typeface="Arial Unicode MS" panose="020B0604020202020204" pitchFamily="34" charset="-122"/>
              </a:rPr>
              <a:pPr/>
              <a:t>5</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25" name="Rectangle 4"/>
          <p:cNvSpPr>
            <a:spLocks noChangeArrowheads="1"/>
          </p:cNvSpPr>
          <p:nvPr/>
        </p:nvSpPr>
        <p:spPr bwMode="auto">
          <a:xfrm>
            <a:off x="357188" y="1071563"/>
            <a:ext cx="2786062" cy="431800"/>
          </a:xfrm>
          <a:prstGeom prst="rect">
            <a:avLst/>
          </a:prstGeom>
          <a:gradFill rotWithShape="1">
            <a:gsLst>
              <a:gs pos="0">
                <a:schemeClr val="accent5">
                  <a:lumMod val="60000"/>
                  <a:lumOff val="40000"/>
                </a:schemeClr>
              </a:gs>
              <a:gs pos="100000">
                <a:schemeClr val="bg1"/>
              </a:gs>
            </a:gsLst>
            <a:lin ang="5400000" scaled="1"/>
          </a:gradFill>
          <a:ln w="9525">
            <a:noFill/>
            <a:miter lim="800000"/>
            <a:headEnd/>
            <a:tailEnd/>
          </a:ln>
          <a:effectLst>
            <a:outerShdw dist="71842" dir="2700000" algn="ctr" rotWithShape="0">
              <a:srgbClr val="FFCC66"/>
            </a:outerShdw>
          </a:effectLst>
        </p:spPr>
        <p:txBody>
          <a:bodyPr anchor="ctr"/>
          <a:lstStyle/>
          <a:p>
            <a:pPr eaLnBrk="1" hangingPunct="1">
              <a:buClr>
                <a:srgbClr val="0066FF"/>
              </a:buClr>
              <a:buFont typeface="Wingdings" pitchFamily="2" charset="2"/>
              <a:buChar char="p"/>
              <a:defRPr/>
            </a:pPr>
            <a:r>
              <a:rPr lang="zh-CN" altLang="en-US" b="1" dirty="0">
                <a:ea typeface="黑体" pitchFamily="2" charset="-122"/>
              </a:rPr>
              <a:t> </a:t>
            </a:r>
            <a:r>
              <a:rPr lang="zh-CN" altLang="en-US" b="1" dirty="0" smtClean="0">
                <a:ea typeface="黑体" pitchFamily="2" charset="-122"/>
              </a:rPr>
              <a:t>研究</a:t>
            </a:r>
            <a:r>
              <a:rPr lang="zh-CN" altLang="en-US" b="1" dirty="0" smtClean="0">
                <a:ea typeface="黑体" pitchFamily="2" charset="-122"/>
              </a:rPr>
              <a:t>背景及意义</a:t>
            </a:r>
            <a:endParaRPr lang="zh-CN" altLang="en-US" b="1" dirty="0">
              <a:ea typeface="黑体" pitchFamily="2" charset="-122"/>
            </a:endParaRPr>
          </a:p>
        </p:txBody>
      </p:sp>
      <p:sp>
        <p:nvSpPr>
          <p:cNvPr id="27" name="标题 1"/>
          <p:cNvSpPr txBox="1">
            <a:spLocks/>
          </p:cNvSpPr>
          <p:nvPr/>
        </p:nvSpPr>
        <p:spPr bwMode="auto">
          <a:xfrm>
            <a:off x="1619250" y="188913"/>
            <a:ext cx="5976938"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defRPr/>
            </a:pPr>
            <a:r>
              <a:rPr kumimoji="0" lang="zh-CN" altLang="en-US" sz="2800" b="1" kern="0" dirty="0">
                <a:solidFill>
                  <a:srgbClr val="CC0000"/>
                </a:solidFill>
                <a:effectLst>
                  <a:outerShdw blurRad="38100" dist="38100" dir="2700000" algn="tl">
                    <a:srgbClr val="C0C0C0"/>
                  </a:outerShdw>
                </a:effectLst>
                <a:latin typeface="黑体" pitchFamily="2" charset="-122"/>
                <a:ea typeface="+mj-ea"/>
                <a:cs typeface="+mj-cs"/>
              </a:rPr>
              <a:t>一、绪论</a:t>
            </a:r>
            <a:endParaRPr lang="zh-CN" altLang="en-US" sz="2800" b="1" kern="0" dirty="0">
              <a:solidFill>
                <a:srgbClr val="CC0000"/>
              </a:solidFill>
              <a:latin typeface="+mj-lt"/>
              <a:ea typeface="+mj-ea"/>
              <a:cs typeface="+mj-cs"/>
            </a:endParaRPr>
          </a:p>
        </p:txBody>
      </p:sp>
      <p:sp>
        <p:nvSpPr>
          <p:cNvPr id="7" name="TextBox 6"/>
          <p:cNvSpPr txBox="1"/>
          <p:nvPr/>
        </p:nvSpPr>
        <p:spPr>
          <a:xfrm>
            <a:off x="357188" y="1636822"/>
            <a:ext cx="5340970" cy="4247317"/>
          </a:xfrm>
          <a:prstGeom prst="rect">
            <a:avLst/>
          </a:prstGeom>
          <a:noFill/>
          <a:ln w="28575">
            <a:solidFill>
              <a:schemeClr val="accent1"/>
            </a:solidFill>
          </a:ln>
        </p:spPr>
        <p:txBody>
          <a:bodyPr wrap="square">
            <a:spAutoFit/>
          </a:bodyPr>
          <a:lstStyle/>
          <a:p>
            <a:pPr indent="457200" eaLnBrk="1" fontAlgn="auto" hangingPunct="1">
              <a:lnSpc>
                <a:spcPct val="150000"/>
              </a:lnSpc>
              <a:spcBef>
                <a:spcPts val="0"/>
              </a:spcBef>
              <a:spcAft>
                <a:spcPts val="0"/>
              </a:spcAft>
              <a:defRPr/>
            </a:pPr>
            <a:endParaRPr lang="en-US" altLang="zh-CN" sz="2000" dirty="0" smtClean="0"/>
          </a:p>
          <a:p>
            <a:pPr indent="457200" eaLnBrk="1" fontAlgn="auto" hangingPunct="1">
              <a:lnSpc>
                <a:spcPct val="150000"/>
              </a:lnSpc>
              <a:spcBef>
                <a:spcPts val="0"/>
              </a:spcBef>
              <a:spcAft>
                <a:spcPts val="0"/>
              </a:spcAft>
              <a:defRPr/>
            </a:pPr>
            <a:r>
              <a:rPr lang="zh-CN" altLang="zh-CN" sz="2000" b="1" dirty="0"/>
              <a:t>无线传导技术作为物联网发展的关键部分，对其传导性能的研究尤为重要。当无线技术的传导性能过差时，设备之间的数据将无法正常传输，将导致整个物联网系统无法正常工作。</a:t>
            </a:r>
            <a:endParaRPr lang="en-US" altLang="zh-CN" sz="2000" b="1" dirty="0" smtClean="0"/>
          </a:p>
          <a:p>
            <a:pPr indent="457200" eaLnBrk="1" fontAlgn="auto" hangingPunct="1">
              <a:lnSpc>
                <a:spcPct val="150000"/>
              </a:lnSpc>
              <a:spcBef>
                <a:spcPts val="0"/>
              </a:spcBef>
              <a:spcAft>
                <a:spcPts val="0"/>
              </a:spcAft>
              <a:defRPr/>
            </a:pPr>
            <a:r>
              <a:rPr lang="zh-CN" altLang="zh-CN" sz="2000" b="1" dirty="0"/>
              <a:t>目前信号测量的发展方向为：</a:t>
            </a:r>
            <a:r>
              <a:rPr lang="zh-CN" altLang="zh-CN" sz="2000" b="1" dirty="0" smtClean="0"/>
              <a:t>微型化；集成化；网络化。 </a:t>
            </a:r>
            <a:endParaRPr lang="en-US" altLang="zh-CN" sz="2000" b="1" dirty="0" smtClean="0"/>
          </a:p>
          <a:p>
            <a:pPr indent="457200" eaLnBrk="1" fontAlgn="auto" hangingPunct="1">
              <a:lnSpc>
                <a:spcPct val="150000"/>
              </a:lnSpc>
              <a:spcBef>
                <a:spcPts val="0"/>
              </a:spcBef>
              <a:spcAft>
                <a:spcPts val="0"/>
              </a:spcAft>
              <a:defRPr/>
            </a:pPr>
            <a:endParaRPr lang="en-US" altLang="zh-CN" sz="2000" b="1" dirty="0"/>
          </a:p>
          <a:p>
            <a:pPr indent="457200" eaLnBrk="1" fontAlgn="auto" hangingPunct="1">
              <a:lnSpc>
                <a:spcPct val="150000"/>
              </a:lnSpc>
              <a:spcBef>
                <a:spcPts val="0"/>
              </a:spcBef>
              <a:spcAft>
                <a:spcPts val="0"/>
              </a:spcAft>
              <a:defRPr/>
            </a:pPr>
            <a:endParaRPr lang="zh-CN" altLang="zh-CN" sz="2000" dirty="0"/>
          </a:p>
        </p:txBody>
      </p:sp>
      <p:pic>
        <p:nvPicPr>
          <p:cNvPr id="2" name="图片 1"/>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95814" y="3789040"/>
            <a:ext cx="3024336" cy="2556763"/>
          </a:xfrm>
          <a:prstGeom prst="rect">
            <a:avLst/>
          </a:prstGeom>
        </p:spPr>
      </p:pic>
      <p:pic>
        <p:nvPicPr>
          <p:cNvPr id="5" name="图片 4"/>
          <p:cNvPicPr>
            <a:picLocks/>
          </p:cNvPicPr>
          <p:nvPr/>
        </p:nvPicPr>
        <p:blipFill>
          <a:blip r:embed="rId4">
            <a:extLst>
              <a:ext uri="{28A0092B-C50C-407E-A947-70E740481C1C}">
                <a14:useLocalDpi xmlns:a14="http://schemas.microsoft.com/office/drawing/2010/main" val="0"/>
              </a:ext>
            </a:extLst>
          </a:blip>
          <a:stretch>
            <a:fillRect/>
          </a:stretch>
        </p:blipFill>
        <p:spPr>
          <a:xfrm>
            <a:off x="5833636" y="1593568"/>
            <a:ext cx="2986514" cy="2105267"/>
          </a:xfrm>
          <a:prstGeom prst="rect">
            <a:avLst/>
          </a:prstGeom>
        </p:spPr>
      </p:pic>
    </p:spTree>
    <p:custDataLst>
      <p:tags r:id="rId1"/>
    </p:custDataLst>
    <p:extLst>
      <p:ext uri="{BB962C8B-B14F-4D97-AF65-F5344CB8AC3E}">
        <p14:creationId xmlns:p14="http://schemas.microsoft.com/office/powerpoint/2010/main" val="1520287653"/>
      </p:ext>
    </p:extLst>
  </p:cSld>
  <p:clrMapOvr>
    <a:masterClrMapping/>
  </p:clrMapOvr>
  <p:transition advTm="21777">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7C4A62-0CE9-43C4-B77D-FAAFB4D812AB}" type="slidenum">
              <a:rPr lang="en-US" altLang="zh-CN" sz="1400" smtClean="0">
                <a:solidFill>
                  <a:srgbClr val="CC0000"/>
                </a:solidFill>
                <a:latin typeface="Lucida Console" panose="020B0609040504020204" pitchFamily="49" charset="0"/>
                <a:ea typeface="Arial Unicode MS" panose="020B0604020202020204" pitchFamily="34" charset="-122"/>
              </a:rPr>
              <a:pPr/>
              <a:t>6</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25" name="Rectangle 4"/>
          <p:cNvSpPr>
            <a:spLocks noChangeArrowheads="1"/>
          </p:cNvSpPr>
          <p:nvPr/>
        </p:nvSpPr>
        <p:spPr bwMode="auto">
          <a:xfrm>
            <a:off x="193758" y="984023"/>
            <a:ext cx="2786062" cy="431800"/>
          </a:xfrm>
          <a:prstGeom prst="rect">
            <a:avLst/>
          </a:prstGeom>
          <a:gradFill rotWithShape="1">
            <a:gsLst>
              <a:gs pos="0">
                <a:schemeClr val="accent5">
                  <a:lumMod val="60000"/>
                  <a:lumOff val="40000"/>
                </a:schemeClr>
              </a:gs>
              <a:gs pos="100000">
                <a:schemeClr val="bg1"/>
              </a:gs>
            </a:gsLst>
            <a:lin ang="5400000" scaled="1"/>
          </a:gradFill>
          <a:ln w="9525">
            <a:noFill/>
            <a:miter lim="800000"/>
            <a:headEnd/>
            <a:tailEnd/>
          </a:ln>
          <a:effectLst>
            <a:outerShdw dist="71842" dir="2700000" algn="ctr" rotWithShape="0">
              <a:srgbClr val="FFCC66"/>
            </a:outerShdw>
          </a:effectLst>
        </p:spPr>
        <p:txBody>
          <a:bodyPr anchor="ctr"/>
          <a:lstStyle/>
          <a:p>
            <a:pPr eaLnBrk="1" hangingPunct="1">
              <a:buClr>
                <a:srgbClr val="0066FF"/>
              </a:buClr>
              <a:buFont typeface="Wingdings" pitchFamily="2" charset="2"/>
              <a:buChar char="p"/>
              <a:defRPr/>
            </a:pPr>
            <a:r>
              <a:rPr lang="zh-CN" altLang="en-US" b="1" dirty="0">
                <a:ea typeface="黑体" pitchFamily="2" charset="-122"/>
              </a:rPr>
              <a:t> 研究目的及意义</a:t>
            </a:r>
          </a:p>
        </p:txBody>
      </p:sp>
      <p:sp>
        <p:nvSpPr>
          <p:cNvPr id="27" name="标题 1"/>
          <p:cNvSpPr txBox="1">
            <a:spLocks/>
          </p:cNvSpPr>
          <p:nvPr/>
        </p:nvSpPr>
        <p:spPr bwMode="auto">
          <a:xfrm>
            <a:off x="1619250" y="188913"/>
            <a:ext cx="5976938"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defRPr/>
            </a:pPr>
            <a:r>
              <a:rPr kumimoji="0" lang="zh-CN" altLang="en-US" sz="2800" b="1" kern="0" dirty="0">
                <a:solidFill>
                  <a:srgbClr val="CC0000"/>
                </a:solidFill>
                <a:effectLst>
                  <a:outerShdw blurRad="38100" dist="38100" dir="2700000" algn="tl">
                    <a:srgbClr val="C0C0C0"/>
                  </a:outerShdw>
                </a:effectLst>
                <a:latin typeface="黑体" pitchFamily="2" charset="-122"/>
                <a:ea typeface="+mj-ea"/>
                <a:cs typeface="+mj-cs"/>
              </a:rPr>
              <a:t>一、绪论</a:t>
            </a:r>
            <a:endParaRPr lang="zh-CN" altLang="en-US" sz="2800" b="1" kern="0" dirty="0">
              <a:solidFill>
                <a:srgbClr val="CC0000"/>
              </a:solidFill>
              <a:latin typeface="+mj-lt"/>
              <a:ea typeface="+mj-ea"/>
              <a:cs typeface="+mj-cs"/>
            </a:endParaRPr>
          </a:p>
        </p:txBody>
      </p:sp>
      <p:sp>
        <p:nvSpPr>
          <p:cNvPr id="7" name="TextBox 6"/>
          <p:cNvSpPr txBox="1"/>
          <p:nvPr/>
        </p:nvSpPr>
        <p:spPr>
          <a:xfrm>
            <a:off x="265466" y="1572468"/>
            <a:ext cx="8337550" cy="3785652"/>
          </a:xfrm>
          <a:prstGeom prst="rect">
            <a:avLst/>
          </a:prstGeom>
          <a:noFill/>
          <a:ln w="28575">
            <a:solidFill>
              <a:schemeClr val="accent1"/>
            </a:solidFill>
          </a:ln>
        </p:spPr>
        <p:txBody>
          <a:bodyPr>
            <a:spAutoFit/>
          </a:bodyPr>
          <a:lstStyle/>
          <a:p>
            <a:pPr eaLnBrk="1" fontAlgn="auto" hangingPunct="1">
              <a:lnSpc>
                <a:spcPct val="150000"/>
              </a:lnSpc>
              <a:spcBef>
                <a:spcPts val="0"/>
              </a:spcBef>
              <a:spcAft>
                <a:spcPts val="0"/>
              </a:spcAft>
              <a:defRPr/>
            </a:pPr>
            <a:endParaRPr lang="en-US" altLang="zh-CN" sz="2000" dirty="0"/>
          </a:p>
          <a:p>
            <a:pPr marL="342900" indent="-342900" eaLnBrk="1" fontAlgn="auto" hangingPunct="1">
              <a:lnSpc>
                <a:spcPct val="150000"/>
              </a:lnSpc>
              <a:spcBef>
                <a:spcPts val="0"/>
              </a:spcBef>
              <a:spcAft>
                <a:spcPts val="0"/>
              </a:spcAft>
              <a:buFont typeface="Wingdings" panose="05000000000000000000" pitchFamily="2" charset="2"/>
              <a:buChar char="u"/>
              <a:defRPr/>
            </a:pPr>
            <a:r>
              <a:rPr lang="zh-CN" altLang="zh-CN" sz="2000" b="1" dirty="0" smtClean="0"/>
              <a:t>建立</a:t>
            </a:r>
            <a:r>
              <a:rPr lang="zh-CN" altLang="zh-CN" sz="2000" b="1" dirty="0"/>
              <a:t>一套完整的</a:t>
            </a:r>
            <a:r>
              <a:rPr lang="en-US" altLang="zh-CN" sz="2000" b="1" dirty="0" err="1"/>
              <a:t>LoRaWAN</a:t>
            </a:r>
            <a:r>
              <a:rPr lang="zh-CN" altLang="zh-CN" sz="2000" b="1" dirty="0"/>
              <a:t>物联网信号分析方案，包括设计一个物联网终端去判别信号质量的</a:t>
            </a:r>
            <a:r>
              <a:rPr lang="zh-CN" altLang="zh-CN" sz="2000" b="1" dirty="0" smtClean="0"/>
              <a:t>好坏</a:t>
            </a:r>
            <a:r>
              <a:rPr lang="zh-CN" altLang="en-US" sz="2000" b="1" dirty="0" smtClean="0"/>
              <a:t>；</a:t>
            </a:r>
            <a:endParaRPr lang="en-US" altLang="zh-CN" sz="2000" b="1" dirty="0"/>
          </a:p>
          <a:p>
            <a:pPr marL="342900" indent="-342900" eaLnBrk="1" fontAlgn="auto" hangingPunct="1">
              <a:lnSpc>
                <a:spcPct val="150000"/>
              </a:lnSpc>
              <a:spcBef>
                <a:spcPts val="0"/>
              </a:spcBef>
              <a:spcAft>
                <a:spcPts val="0"/>
              </a:spcAft>
              <a:buFont typeface="Wingdings" panose="05000000000000000000" pitchFamily="2" charset="2"/>
              <a:buChar char="u"/>
              <a:defRPr/>
            </a:pPr>
            <a:r>
              <a:rPr lang="zh-CN" altLang="zh-CN" sz="2000" b="1" dirty="0" smtClean="0"/>
              <a:t>设计</a:t>
            </a:r>
            <a:r>
              <a:rPr lang="zh-CN" altLang="zh-CN" sz="2000" b="1" dirty="0"/>
              <a:t>一个具体的物联网信号分析方案</a:t>
            </a:r>
            <a:r>
              <a:rPr lang="zh-CN" altLang="zh-CN" sz="2000" b="1" dirty="0" smtClean="0"/>
              <a:t>，能够</a:t>
            </a:r>
            <a:r>
              <a:rPr lang="zh-CN" altLang="zh-CN" sz="2000" b="1" dirty="0"/>
              <a:t>给出区域内设备信号质量的分布图，而且基于该方案上能够更深一步研究有关物联网的信号分析</a:t>
            </a:r>
            <a:r>
              <a:rPr lang="zh-CN" altLang="zh-CN" sz="2000" b="1" dirty="0" smtClean="0"/>
              <a:t>。</a:t>
            </a:r>
            <a:endParaRPr lang="en-US" altLang="zh-CN" sz="2000" b="1" dirty="0" smtClean="0"/>
          </a:p>
          <a:p>
            <a:pPr marL="342900" indent="-342900" eaLnBrk="1" fontAlgn="auto" hangingPunct="1">
              <a:lnSpc>
                <a:spcPct val="150000"/>
              </a:lnSpc>
              <a:spcBef>
                <a:spcPts val="0"/>
              </a:spcBef>
              <a:spcAft>
                <a:spcPts val="0"/>
              </a:spcAft>
              <a:buFont typeface="Wingdings" panose="05000000000000000000" pitchFamily="2" charset="2"/>
              <a:buChar char="u"/>
              <a:defRPr/>
            </a:pPr>
            <a:endParaRPr lang="en-US" altLang="zh-CN" sz="2000" b="1" dirty="0"/>
          </a:p>
          <a:p>
            <a:pPr eaLnBrk="1" fontAlgn="auto" hangingPunct="1">
              <a:lnSpc>
                <a:spcPct val="150000"/>
              </a:lnSpc>
              <a:spcBef>
                <a:spcPts val="0"/>
              </a:spcBef>
              <a:spcAft>
                <a:spcPts val="0"/>
              </a:spcAft>
              <a:defRPr/>
            </a:pPr>
            <a:endParaRPr lang="zh-CN" altLang="zh-CN" sz="2000" b="1" dirty="0"/>
          </a:p>
        </p:txBody>
      </p:sp>
      <p:sp>
        <p:nvSpPr>
          <p:cNvPr id="64" name="圆角矩形标注 63"/>
          <p:cNvSpPr/>
          <p:nvPr/>
        </p:nvSpPr>
        <p:spPr bwMode="auto">
          <a:xfrm>
            <a:off x="971600" y="4574419"/>
            <a:ext cx="2664296" cy="1532198"/>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r>
              <a:rPr lang="zh-CN" altLang="zh-CN" b="1" dirty="0">
                <a:solidFill>
                  <a:schemeClr val="accent2"/>
                </a:solidFill>
              </a:rPr>
              <a:t>辅助使用者做出更好的决策，使施工更加</a:t>
            </a:r>
            <a:r>
              <a:rPr lang="zh-CN" altLang="zh-CN" b="1" dirty="0" smtClean="0">
                <a:solidFill>
                  <a:schemeClr val="accent2"/>
                </a:solidFill>
              </a:rPr>
              <a:t>简便</a:t>
            </a:r>
            <a:r>
              <a:rPr lang="zh-CN" altLang="en-US" b="1" dirty="0" smtClean="0">
                <a:solidFill>
                  <a:schemeClr val="accent2"/>
                </a:solidFill>
              </a:rPr>
              <a:t>。</a:t>
            </a:r>
            <a:endParaRPr kumimoji="1" lang="zh-CN" altLang="en-US" sz="2400" b="1" i="0" u="none" strike="noStrike" cap="none" normalizeH="0" baseline="0" dirty="0" smtClean="0">
              <a:ln>
                <a:noFill/>
              </a:ln>
              <a:solidFill>
                <a:schemeClr val="accent2"/>
              </a:solidFill>
              <a:effectLst>
                <a:outerShdw blurRad="38100" dist="38100" dir="2700000" algn="tl">
                  <a:srgbClr val="000000">
                    <a:alpha val="43137"/>
                  </a:srgbClr>
                </a:outerShdw>
              </a:effectLst>
              <a:ea typeface="黑体" pitchFamily="2" charset="-122"/>
            </a:endParaRPr>
          </a:p>
        </p:txBody>
      </p:sp>
      <p:sp>
        <p:nvSpPr>
          <p:cNvPr id="70" name="圆角矩形标注 69"/>
          <p:cNvSpPr/>
          <p:nvPr/>
        </p:nvSpPr>
        <p:spPr bwMode="auto">
          <a:xfrm>
            <a:off x="5292080" y="4239528"/>
            <a:ext cx="2808312" cy="1709751"/>
          </a:xfrm>
          <a:prstGeom prst="wedgeRoundRect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r>
              <a:rPr lang="zh-CN" altLang="zh-CN" b="1" dirty="0">
                <a:solidFill>
                  <a:schemeClr val="accent2"/>
                </a:solidFill>
              </a:rPr>
              <a:t>在工程项目的信号分析上，避免了重复工作，缩短项目的周期。</a:t>
            </a:r>
            <a:endParaRPr lang="zh-CN" altLang="en-US" b="1" dirty="0">
              <a:solidFill>
                <a:schemeClr val="accent2"/>
              </a:solidFill>
            </a:endParaRPr>
          </a:p>
        </p:txBody>
      </p:sp>
    </p:spTree>
    <p:custDataLst>
      <p:tags r:id="rId1"/>
    </p:custDataLst>
  </p:cSld>
  <p:clrMapOvr>
    <a:masterClrMapping/>
  </p:clrMapOvr>
  <p:transition advTm="21777">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7C4A62-0CE9-43C4-B77D-FAAFB4D812AB}" type="slidenum">
              <a:rPr lang="en-US" altLang="zh-CN" sz="1400" smtClean="0">
                <a:solidFill>
                  <a:srgbClr val="CC0000"/>
                </a:solidFill>
                <a:latin typeface="Lucida Console" panose="020B0609040504020204" pitchFamily="49" charset="0"/>
                <a:ea typeface="Arial Unicode MS" panose="020B0604020202020204" pitchFamily="34" charset="-122"/>
              </a:rPr>
              <a:pPr/>
              <a:t>7</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25" name="Rectangle 4"/>
          <p:cNvSpPr>
            <a:spLocks noChangeArrowheads="1"/>
          </p:cNvSpPr>
          <p:nvPr/>
        </p:nvSpPr>
        <p:spPr bwMode="auto">
          <a:xfrm>
            <a:off x="193758" y="984023"/>
            <a:ext cx="2786062" cy="431800"/>
          </a:xfrm>
          <a:prstGeom prst="rect">
            <a:avLst/>
          </a:prstGeom>
          <a:gradFill rotWithShape="1">
            <a:gsLst>
              <a:gs pos="0">
                <a:schemeClr val="accent5">
                  <a:lumMod val="60000"/>
                  <a:lumOff val="40000"/>
                </a:schemeClr>
              </a:gs>
              <a:gs pos="100000">
                <a:schemeClr val="bg1"/>
              </a:gs>
            </a:gsLst>
            <a:lin ang="5400000" scaled="1"/>
          </a:gradFill>
          <a:ln w="9525">
            <a:noFill/>
            <a:miter lim="800000"/>
            <a:headEnd/>
            <a:tailEnd/>
          </a:ln>
          <a:effectLst>
            <a:outerShdw dist="71842" dir="2700000" algn="ctr" rotWithShape="0">
              <a:srgbClr val="FFCC66"/>
            </a:outerShdw>
          </a:effectLst>
        </p:spPr>
        <p:txBody>
          <a:bodyPr anchor="ctr"/>
          <a:lstStyle/>
          <a:p>
            <a:pPr eaLnBrk="1" hangingPunct="1">
              <a:buClr>
                <a:srgbClr val="0066FF"/>
              </a:buClr>
              <a:buFont typeface="Wingdings" pitchFamily="2" charset="2"/>
              <a:buChar char="p"/>
              <a:defRPr/>
            </a:pPr>
            <a:r>
              <a:rPr lang="zh-CN" altLang="en-US" b="1" dirty="0">
                <a:ea typeface="黑体" pitchFamily="2" charset="-122"/>
              </a:rPr>
              <a:t> 研究目的及意义</a:t>
            </a:r>
          </a:p>
        </p:txBody>
      </p:sp>
      <p:sp>
        <p:nvSpPr>
          <p:cNvPr id="27" name="标题 1"/>
          <p:cNvSpPr txBox="1">
            <a:spLocks/>
          </p:cNvSpPr>
          <p:nvPr/>
        </p:nvSpPr>
        <p:spPr bwMode="auto">
          <a:xfrm>
            <a:off x="1619250" y="188913"/>
            <a:ext cx="5976938"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defRPr/>
            </a:pPr>
            <a:r>
              <a:rPr kumimoji="0" lang="zh-CN" altLang="en-US" sz="2800" b="1" kern="0" dirty="0">
                <a:solidFill>
                  <a:srgbClr val="CC0000"/>
                </a:solidFill>
                <a:effectLst>
                  <a:outerShdw blurRad="38100" dist="38100" dir="2700000" algn="tl">
                    <a:srgbClr val="C0C0C0"/>
                  </a:outerShdw>
                </a:effectLst>
                <a:latin typeface="黑体" pitchFamily="2" charset="-122"/>
                <a:ea typeface="+mj-ea"/>
                <a:cs typeface="+mj-cs"/>
              </a:rPr>
              <a:t>一、绪论</a:t>
            </a:r>
            <a:endParaRPr lang="zh-CN" altLang="en-US" sz="2800" b="1" kern="0" dirty="0">
              <a:solidFill>
                <a:srgbClr val="CC0000"/>
              </a:solidFill>
              <a:latin typeface="+mj-lt"/>
              <a:ea typeface="+mj-ea"/>
              <a:cs typeface="+mj-cs"/>
            </a:endParaRPr>
          </a:p>
        </p:txBody>
      </p:sp>
      <p:sp>
        <p:nvSpPr>
          <p:cNvPr id="7" name="TextBox 6"/>
          <p:cNvSpPr txBox="1"/>
          <p:nvPr/>
        </p:nvSpPr>
        <p:spPr>
          <a:xfrm>
            <a:off x="265466" y="1572468"/>
            <a:ext cx="8337550" cy="1938992"/>
          </a:xfrm>
          <a:prstGeom prst="rect">
            <a:avLst/>
          </a:prstGeom>
          <a:noFill/>
          <a:ln w="28575">
            <a:solidFill>
              <a:schemeClr val="accent1"/>
            </a:solidFill>
          </a:ln>
        </p:spPr>
        <p:txBody>
          <a:bodyPr>
            <a:spAutoFit/>
          </a:bodyPr>
          <a:lstStyle/>
          <a:p>
            <a:pPr indent="457200" eaLnBrk="1" fontAlgn="auto" hangingPunct="1">
              <a:lnSpc>
                <a:spcPct val="150000"/>
              </a:lnSpc>
              <a:spcBef>
                <a:spcPts val="0"/>
              </a:spcBef>
              <a:spcAft>
                <a:spcPts val="0"/>
              </a:spcAft>
              <a:defRPr/>
            </a:pPr>
            <a:r>
              <a:rPr lang="zh-CN" altLang="zh-CN" sz="2000" b="1" dirty="0" smtClean="0"/>
              <a:t>信号</a:t>
            </a:r>
            <a:r>
              <a:rPr lang="zh-CN" altLang="zh-CN" sz="2000" b="1" dirty="0"/>
              <a:t>分析对于项目的开展而言具有十分重大的意义，能够减少项目的前期调研的时间，缩小项目工作人员花费在重复工作上的精力</a:t>
            </a:r>
            <a:r>
              <a:rPr lang="zh-CN" altLang="zh-CN" sz="2000" b="1" dirty="0" smtClean="0"/>
              <a:t>。通过</a:t>
            </a:r>
            <a:r>
              <a:rPr lang="zh-CN" altLang="zh-CN" sz="2000" b="1" dirty="0"/>
              <a:t>测量的信号所生成的空间信号分析将帮助设计人员更直观的进行设备的布局，节约了施工成本</a:t>
            </a:r>
            <a:r>
              <a:rPr lang="zh-CN" altLang="zh-CN" sz="2000" b="1" dirty="0" smtClean="0"/>
              <a:t>。</a:t>
            </a:r>
            <a:endParaRPr lang="zh-CN" altLang="zh-CN" sz="2000" b="1" dirty="0"/>
          </a:p>
        </p:txBody>
      </p:sp>
      <p:grpSp>
        <p:nvGrpSpPr>
          <p:cNvPr id="3" name="组合 2"/>
          <p:cNvGrpSpPr/>
          <p:nvPr/>
        </p:nvGrpSpPr>
        <p:grpSpPr>
          <a:xfrm>
            <a:off x="265466" y="3592244"/>
            <a:ext cx="8412796" cy="2824675"/>
            <a:chOff x="401321" y="3606499"/>
            <a:chExt cx="8412796" cy="2824675"/>
          </a:xfrm>
        </p:grpSpPr>
        <p:cxnSp>
          <p:nvCxnSpPr>
            <p:cNvPr id="51" name="直接箭头连接符 50"/>
            <p:cNvCxnSpPr>
              <a:stCxn id="16" idx="2"/>
            </p:cNvCxnSpPr>
            <p:nvPr/>
          </p:nvCxnSpPr>
          <p:spPr bwMode="auto">
            <a:xfrm flipH="1">
              <a:off x="4745817" y="4236037"/>
              <a:ext cx="1" cy="6436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直接箭头连接符 54"/>
            <p:cNvCxnSpPr>
              <a:endCxn id="14" idx="0"/>
            </p:cNvCxnSpPr>
            <p:nvPr/>
          </p:nvCxnSpPr>
          <p:spPr bwMode="auto">
            <a:xfrm>
              <a:off x="6078135" y="4261392"/>
              <a:ext cx="1482565" cy="6115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2" name="组合 1"/>
            <p:cNvGrpSpPr/>
            <p:nvPr/>
          </p:nvGrpSpPr>
          <p:grpSpPr>
            <a:xfrm>
              <a:off x="401321" y="3606499"/>
              <a:ext cx="8412796" cy="2824675"/>
              <a:chOff x="456240" y="3584168"/>
              <a:chExt cx="8412796" cy="2824675"/>
            </a:xfrm>
          </p:grpSpPr>
          <p:sp>
            <p:nvSpPr>
              <p:cNvPr id="16" name="圆角矩形 15"/>
              <p:cNvSpPr/>
              <p:nvPr/>
            </p:nvSpPr>
            <p:spPr bwMode="auto">
              <a:xfrm>
                <a:off x="3290464" y="3584168"/>
                <a:ext cx="3020545" cy="629538"/>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endParaRPr>
              </a:p>
            </p:txBody>
          </p:sp>
          <p:grpSp>
            <p:nvGrpSpPr>
              <p:cNvPr id="15" name="组合 14"/>
              <p:cNvGrpSpPr/>
              <p:nvPr/>
            </p:nvGrpSpPr>
            <p:grpSpPr>
              <a:xfrm>
                <a:off x="6362202" y="4850655"/>
                <a:ext cx="2506834" cy="1538071"/>
                <a:chOff x="407647" y="4810440"/>
                <a:chExt cx="2471007" cy="1365289"/>
              </a:xfrm>
            </p:grpSpPr>
            <p:sp>
              <p:nvSpPr>
                <p:cNvPr id="14" name="圆角矩形 13"/>
                <p:cNvSpPr/>
                <p:nvPr/>
              </p:nvSpPr>
              <p:spPr bwMode="auto">
                <a:xfrm>
                  <a:off x="407647" y="4810440"/>
                  <a:ext cx="2471007" cy="136528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endParaRPr>
                </a:p>
              </p:txBody>
            </p:sp>
            <p:sp>
              <p:nvSpPr>
                <p:cNvPr id="65" name="圆角矩形 64"/>
                <p:cNvSpPr/>
                <p:nvPr/>
              </p:nvSpPr>
              <p:spPr bwMode="auto">
                <a:xfrm>
                  <a:off x="734644" y="5073306"/>
                  <a:ext cx="1817012" cy="398739"/>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b="1" kern="0" dirty="0">
                      <a:solidFill>
                        <a:prstClr val="black"/>
                      </a:solidFill>
                      <a:latin typeface="微软雅黑" panose="020B0503020204020204" pitchFamily="34" charset="-122"/>
                      <a:ea typeface="微软雅黑" panose="020B0503020204020204" pitchFamily="34" charset="-122"/>
                    </a:rPr>
                    <a:t>丢包</a:t>
                  </a:r>
                </a:p>
              </p:txBody>
            </p:sp>
            <p:sp>
              <p:nvSpPr>
                <p:cNvPr id="66" name="圆角矩形 65"/>
                <p:cNvSpPr/>
                <p:nvPr/>
              </p:nvSpPr>
              <p:spPr bwMode="auto">
                <a:xfrm>
                  <a:off x="723161" y="5592549"/>
                  <a:ext cx="1839976" cy="368209"/>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b="1" kern="0" dirty="0">
                      <a:solidFill>
                        <a:prstClr val="black"/>
                      </a:solidFill>
                      <a:latin typeface="微软雅黑" panose="020B0503020204020204" pitchFamily="34" charset="-122"/>
                      <a:ea typeface="微软雅黑" panose="020B0503020204020204" pitchFamily="34" charset="-122"/>
                    </a:rPr>
                    <a:t>失联</a:t>
                  </a:r>
                </a:p>
              </p:txBody>
            </p:sp>
          </p:grpSp>
          <p:grpSp>
            <p:nvGrpSpPr>
              <p:cNvPr id="42" name="组合 41"/>
              <p:cNvGrpSpPr/>
              <p:nvPr/>
            </p:nvGrpSpPr>
            <p:grpSpPr>
              <a:xfrm>
                <a:off x="3476177" y="4857325"/>
                <a:ext cx="2521623" cy="1551518"/>
                <a:chOff x="512118" y="4810441"/>
                <a:chExt cx="2471007" cy="1354863"/>
              </a:xfrm>
            </p:grpSpPr>
            <p:sp>
              <p:nvSpPr>
                <p:cNvPr id="43" name="圆角矩形 42"/>
                <p:cNvSpPr/>
                <p:nvPr/>
              </p:nvSpPr>
              <p:spPr bwMode="auto">
                <a:xfrm>
                  <a:off x="512118" y="4810441"/>
                  <a:ext cx="2471007" cy="13548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endParaRPr>
                </a:p>
              </p:txBody>
            </p:sp>
            <p:sp>
              <p:nvSpPr>
                <p:cNvPr id="44" name="圆角矩形 43"/>
                <p:cNvSpPr/>
                <p:nvPr/>
              </p:nvSpPr>
              <p:spPr bwMode="auto">
                <a:xfrm>
                  <a:off x="829408" y="5038267"/>
                  <a:ext cx="1836427" cy="379011"/>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b="1" kern="0" dirty="0" smtClean="0">
                      <a:solidFill>
                        <a:prstClr val="black"/>
                      </a:solidFill>
                      <a:latin typeface="微软雅黑" panose="020B0503020204020204" pitchFamily="34" charset="-122"/>
                      <a:ea typeface="微软雅黑" panose="020B0503020204020204" pitchFamily="34" charset="-122"/>
                    </a:rPr>
                    <a:t>信号强度</a:t>
                  </a:r>
                  <a:endParaRPr kumimoji="0" lang="zh-CN" altLang="en-US" b="1" kern="0" dirty="0">
                    <a:solidFill>
                      <a:prstClr val="black"/>
                    </a:solidFill>
                    <a:latin typeface="微软雅黑" panose="020B0503020204020204" pitchFamily="34" charset="-122"/>
                    <a:ea typeface="微软雅黑" panose="020B0503020204020204" pitchFamily="34" charset="-122"/>
                  </a:endParaRPr>
                </a:p>
              </p:txBody>
            </p:sp>
            <p:sp>
              <p:nvSpPr>
                <p:cNvPr id="45" name="圆角矩形 44"/>
                <p:cNvSpPr/>
                <p:nvPr/>
              </p:nvSpPr>
              <p:spPr bwMode="auto">
                <a:xfrm>
                  <a:off x="812457" y="5584593"/>
                  <a:ext cx="1870328" cy="341102"/>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b="1" kern="0" dirty="0">
                      <a:solidFill>
                        <a:prstClr val="black"/>
                      </a:solidFill>
                      <a:latin typeface="微软雅黑" panose="020B0503020204020204" pitchFamily="34" charset="-122"/>
                      <a:ea typeface="微软雅黑" panose="020B0503020204020204" pitchFamily="34" charset="-122"/>
                    </a:rPr>
                    <a:t>信噪比</a:t>
                  </a:r>
                </a:p>
              </p:txBody>
            </p:sp>
          </p:grpSp>
          <p:grpSp>
            <p:nvGrpSpPr>
              <p:cNvPr id="46" name="组合 45"/>
              <p:cNvGrpSpPr/>
              <p:nvPr/>
            </p:nvGrpSpPr>
            <p:grpSpPr>
              <a:xfrm>
                <a:off x="456240" y="4857325"/>
                <a:ext cx="2471007" cy="1531404"/>
                <a:chOff x="396105" y="4810441"/>
                <a:chExt cx="2471007" cy="1354863"/>
              </a:xfrm>
            </p:grpSpPr>
            <p:sp>
              <p:nvSpPr>
                <p:cNvPr id="47" name="圆角矩形 46"/>
                <p:cNvSpPr/>
                <p:nvPr/>
              </p:nvSpPr>
              <p:spPr bwMode="auto">
                <a:xfrm>
                  <a:off x="396105" y="4810441"/>
                  <a:ext cx="2471007" cy="13548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endParaRPr>
                </a:p>
              </p:txBody>
            </p:sp>
            <p:sp>
              <p:nvSpPr>
                <p:cNvPr id="48" name="圆角矩形 47"/>
                <p:cNvSpPr/>
                <p:nvPr/>
              </p:nvSpPr>
              <p:spPr bwMode="auto">
                <a:xfrm>
                  <a:off x="734550" y="5001559"/>
                  <a:ext cx="1806639" cy="383643"/>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en-US" b="1" kern="0" dirty="0" smtClean="0">
                      <a:solidFill>
                        <a:prstClr val="black"/>
                      </a:solidFill>
                      <a:latin typeface="微软雅黑" panose="020B0503020204020204" pitchFamily="34" charset="-122"/>
                      <a:ea typeface="微软雅黑" panose="020B0503020204020204" pitchFamily="34" charset="-122"/>
                    </a:rPr>
                    <a:t>频率段</a:t>
                  </a:r>
                  <a:endParaRPr kumimoji="0" lang="zh-CN" altLang="en-US" b="1" kern="0" dirty="0">
                    <a:solidFill>
                      <a:prstClr val="black"/>
                    </a:solidFill>
                    <a:latin typeface="微软雅黑" panose="020B0503020204020204" pitchFamily="34" charset="-122"/>
                    <a:ea typeface="微软雅黑" panose="020B0503020204020204" pitchFamily="34" charset="-122"/>
                  </a:endParaRPr>
                </a:p>
              </p:txBody>
            </p:sp>
            <p:sp>
              <p:nvSpPr>
                <p:cNvPr id="49" name="圆角矩形 48"/>
                <p:cNvSpPr/>
                <p:nvPr/>
              </p:nvSpPr>
              <p:spPr bwMode="auto">
                <a:xfrm>
                  <a:off x="711620" y="5503166"/>
                  <a:ext cx="1839976" cy="368209"/>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pPr algn="ctr" eaLnBrk="1" fontAlgn="auto" hangingPunct="1">
                    <a:spcBef>
                      <a:spcPts val="0"/>
                    </a:spcBef>
                    <a:spcAft>
                      <a:spcPts val="0"/>
                    </a:spcAft>
                    <a:defRPr/>
                  </a:pPr>
                  <a:r>
                    <a:rPr kumimoji="0" lang="zh-CN" altLang="zh-CN" b="1" kern="0" dirty="0">
                      <a:solidFill>
                        <a:prstClr val="black"/>
                      </a:solidFill>
                      <a:latin typeface="微软雅黑" panose="020B0503020204020204" pitchFamily="34" charset="-122"/>
                      <a:ea typeface="微软雅黑" panose="020B0503020204020204" pitchFamily="34" charset="-122"/>
                    </a:rPr>
                    <a:t>调制方案</a:t>
                  </a:r>
                  <a:endParaRPr kumimoji="0" lang="zh-CN" altLang="en-US" b="1" kern="0" dirty="0">
                    <a:solidFill>
                      <a:prstClr val="black"/>
                    </a:solidFill>
                    <a:latin typeface="微软雅黑" panose="020B0503020204020204" pitchFamily="34" charset="-122"/>
                    <a:ea typeface="微软雅黑" panose="020B0503020204020204" pitchFamily="34" charset="-122"/>
                  </a:endParaRPr>
                </a:p>
              </p:txBody>
            </p:sp>
          </p:grpSp>
          <p:sp>
            <p:nvSpPr>
              <p:cNvPr id="50" name="圆角矩形 49"/>
              <p:cNvSpPr/>
              <p:nvPr/>
            </p:nvSpPr>
            <p:spPr bwMode="auto">
              <a:xfrm>
                <a:off x="3554297" y="3698029"/>
                <a:ext cx="2529871" cy="449201"/>
              </a:xfrm>
              <a:prstGeom prst="roundRect">
                <a:avLst/>
              </a:prstGeom>
              <a:solidFill>
                <a:sysClr val="window" lastClr="FFFFFF"/>
              </a:solidFill>
              <a:ln w="25400" cap="flat" cmpd="sng" algn="ctr">
                <a:solidFill>
                  <a:srgbClr val="C0504D"/>
                </a:solidFill>
                <a:prstDash val="sysDot"/>
                <a:headEnd type="none" w="med" len="med"/>
                <a:tailEnd type="none" w="med" len="med"/>
              </a:ln>
              <a:effectLst/>
            </p:spPr>
            <p:txBody>
              <a:bodyPr anchor="ctr"/>
              <a:lstStyle/>
              <a:p>
                <a:r>
                  <a:rPr lang="zh-CN" altLang="en-US" dirty="0"/>
                  <a:t>无线物联网信号</a:t>
                </a:r>
              </a:p>
            </p:txBody>
          </p:sp>
          <p:cxnSp>
            <p:nvCxnSpPr>
              <p:cNvPr id="20" name="直接箭头连接符 19"/>
              <p:cNvCxnSpPr/>
              <p:nvPr/>
            </p:nvCxnSpPr>
            <p:spPr bwMode="auto">
              <a:xfrm flipH="1">
                <a:off x="1835696" y="4213706"/>
                <a:ext cx="1718601" cy="64361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987110" y="4245728"/>
                <a:ext cx="1415772" cy="461665"/>
              </a:xfrm>
              <a:prstGeom prst="rect">
                <a:avLst/>
              </a:prstGeom>
              <a:noFill/>
            </p:spPr>
            <p:txBody>
              <a:bodyPr wrap="none" rtlCol="0">
                <a:spAutoFit/>
              </a:bodyPr>
              <a:lstStyle/>
              <a:p>
                <a:r>
                  <a:rPr lang="zh-CN" altLang="en-US" b="1" dirty="0" smtClean="0">
                    <a:solidFill>
                      <a:schemeClr val="accent1">
                        <a:lumMod val="50000"/>
                      </a:schemeClr>
                    </a:solidFill>
                  </a:rPr>
                  <a:t>影响因素</a:t>
                </a:r>
                <a:endParaRPr lang="zh-CN" altLang="en-US" b="1" dirty="0">
                  <a:solidFill>
                    <a:schemeClr val="accent1">
                      <a:lumMod val="50000"/>
                    </a:schemeClr>
                  </a:solidFill>
                </a:endParaRPr>
              </a:p>
            </p:txBody>
          </p:sp>
          <p:sp>
            <p:nvSpPr>
              <p:cNvPr id="56" name="文本框 55"/>
              <p:cNvSpPr txBox="1"/>
              <p:nvPr/>
            </p:nvSpPr>
            <p:spPr>
              <a:xfrm>
                <a:off x="4129842" y="4297162"/>
                <a:ext cx="1415772" cy="461665"/>
              </a:xfrm>
              <a:prstGeom prst="rect">
                <a:avLst/>
              </a:prstGeom>
              <a:noFill/>
            </p:spPr>
            <p:txBody>
              <a:bodyPr wrap="none" rtlCol="0">
                <a:spAutoFit/>
              </a:bodyPr>
              <a:lstStyle/>
              <a:p>
                <a:r>
                  <a:rPr lang="zh-CN" altLang="en-US" b="1" dirty="0" smtClean="0">
                    <a:solidFill>
                      <a:schemeClr val="accent1">
                        <a:lumMod val="50000"/>
                      </a:schemeClr>
                    </a:solidFill>
                  </a:rPr>
                  <a:t>技术指标</a:t>
                </a:r>
                <a:endParaRPr lang="zh-CN" altLang="en-US" b="1" dirty="0">
                  <a:solidFill>
                    <a:schemeClr val="accent1">
                      <a:lumMod val="50000"/>
                    </a:schemeClr>
                  </a:solidFill>
                </a:endParaRPr>
              </a:p>
            </p:txBody>
          </p:sp>
          <p:sp>
            <p:nvSpPr>
              <p:cNvPr id="57" name="文本框 56"/>
              <p:cNvSpPr txBox="1"/>
              <p:nvPr/>
            </p:nvSpPr>
            <p:spPr>
              <a:xfrm>
                <a:off x="6174111" y="4304683"/>
                <a:ext cx="1415772" cy="461665"/>
              </a:xfrm>
              <a:prstGeom prst="rect">
                <a:avLst/>
              </a:prstGeom>
              <a:noFill/>
            </p:spPr>
            <p:txBody>
              <a:bodyPr wrap="none" rtlCol="0">
                <a:spAutoFit/>
              </a:bodyPr>
              <a:lstStyle/>
              <a:p>
                <a:r>
                  <a:rPr lang="zh-CN" altLang="en-US" b="1" dirty="0" smtClean="0">
                    <a:solidFill>
                      <a:schemeClr val="accent1">
                        <a:lumMod val="50000"/>
                      </a:schemeClr>
                    </a:solidFill>
                  </a:rPr>
                  <a:t>产生后果</a:t>
                </a:r>
                <a:endParaRPr lang="zh-CN" altLang="en-US" b="1" dirty="0">
                  <a:solidFill>
                    <a:schemeClr val="accent1">
                      <a:lumMod val="50000"/>
                    </a:schemeClr>
                  </a:solidFill>
                </a:endParaRPr>
              </a:p>
            </p:txBody>
          </p:sp>
        </p:grpSp>
      </p:grpSp>
    </p:spTree>
    <p:custDataLst>
      <p:tags r:id="rId1"/>
    </p:custDataLst>
    <p:extLst>
      <p:ext uri="{BB962C8B-B14F-4D97-AF65-F5344CB8AC3E}">
        <p14:creationId xmlns:p14="http://schemas.microsoft.com/office/powerpoint/2010/main" val="3921229150"/>
      </p:ext>
    </p:extLst>
  </p:cSld>
  <p:clrMapOvr>
    <a:masterClrMapping/>
  </p:clrMapOvr>
  <p:transition advTm="21777">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7C4A62-0CE9-43C4-B77D-FAAFB4D812AB}" type="slidenum">
              <a:rPr lang="en-US" altLang="zh-CN" sz="1400" smtClean="0">
                <a:solidFill>
                  <a:srgbClr val="CC0000"/>
                </a:solidFill>
                <a:latin typeface="Lucida Console" panose="020B0609040504020204" pitchFamily="49" charset="0"/>
                <a:ea typeface="Arial Unicode MS" panose="020B0604020202020204" pitchFamily="34" charset="-122"/>
              </a:rPr>
              <a:pPr/>
              <a:t>8</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25" name="Rectangle 4"/>
          <p:cNvSpPr>
            <a:spLocks noChangeArrowheads="1"/>
          </p:cNvSpPr>
          <p:nvPr/>
        </p:nvSpPr>
        <p:spPr bwMode="auto">
          <a:xfrm>
            <a:off x="357188" y="1071563"/>
            <a:ext cx="2786062" cy="431800"/>
          </a:xfrm>
          <a:prstGeom prst="rect">
            <a:avLst/>
          </a:prstGeom>
          <a:gradFill rotWithShape="1">
            <a:gsLst>
              <a:gs pos="0">
                <a:schemeClr val="accent5">
                  <a:lumMod val="60000"/>
                  <a:lumOff val="40000"/>
                </a:schemeClr>
              </a:gs>
              <a:gs pos="100000">
                <a:schemeClr val="bg1"/>
              </a:gs>
            </a:gsLst>
            <a:lin ang="5400000" scaled="1"/>
          </a:gradFill>
          <a:ln w="9525">
            <a:noFill/>
            <a:miter lim="800000"/>
            <a:headEnd/>
            <a:tailEnd/>
          </a:ln>
          <a:effectLst>
            <a:outerShdw dist="71842" dir="2700000" algn="ctr" rotWithShape="0">
              <a:srgbClr val="FFCC66"/>
            </a:outerShdw>
          </a:effectLst>
        </p:spPr>
        <p:txBody>
          <a:bodyPr anchor="ctr"/>
          <a:lstStyle/>
          <a:p>
            <a:pPr eaLnBrk="1" hangingPunct="1">
              <a:buClr>
                <a:srgbClr val="0066FF"/>
              </a:buClr>
              <a:buFont typeface="Wingdings" pitchFamily="2" charset="2"/>
              <a:buChar char="p"/>
              <a:defRPr/>
            </a:pPr>
            <a:r>
              <a:rPr lang="zh-CN" altLang="en-US" b="1" dirty="0">
                <a:ea typeface="黑体" pitchFamily="2" charset="-122"/>
              </a:rPr>
              <a:t> </a:t>
            </a:r>
            <a:r>
              <a:rPr lang="zh-CN" altLang="en-US" b="1" dirty="0" smtClean="0">
                <a:ea typeface="黑体" pitchFamily="2" charset="-122"/>
              </a:rPr>
              <a:t>研究内容</a:t>
            </a:r>
            <a:endParaRPr lang="zh-CN" altLang="en-US" b="1" dirty="0">
              <a:ea typeface="黑体" pitchFamily="2" charset="-122"/>
            </a:endParaRPr>
          </a:p>
        </p:txBody>
      </p:sp>
      <p:sp>
        <p:nvSpPr>
          <p:cNvPr id="27" name="标题 1"/>
          <p:cNvSpPr txBox="1">
            <a:spLocks/>
          </p:cNvSpPr>
          <p:nvPr/>
        </p:nvSpPr>
        <p:spPr bwMode="auto">
          <a:xfrm>
            <a:off x="1619250" y="188913"/>
            <a:ext cx="5976938"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defRPr/>
            </a:pPr>
            <a:r>
              <a:rPr kumimoji="0" lang="zh-CN" altLang="en-US" sz="2800" b="1" kern="0" dirty="0">
                <a:solidFill>
                  <a:srgbClr val="CC0000"/>
                </a:solidFill>
                <a:effectLst>
                  <a:outerShdw blurRad="38100" dist="38100" dir="2700000" algn="tl">
                    <a:srgbClr val="C0C0C0"/>
                  </a:outerShdw>
                </a:effectLst>
                <a:latin typeface="黑体" pitchFamily="2" charset="-122"/>
                <a:ea typeface="+mj-ea"/>
                <a:cs typeface="+mj-cs"/>
              </a:rPr>
              <a:t>一、绪论</a:t>
            </a:r>
            <a:endParaRPr lang="zh-CN" altLang="en-US" sz="2800" b="1" kern="0" dirty="0">
              <a:solidFill>
                <a:srgbClr val="CC0000"/>
              </a:solidFill>
              <a:latin typeface="+mj-lt"/>
              <a:ea typeface="+mj-ea"/>
              <a:cs typeface="+mj-cs"/>
            </a:endParaRPr>
          </a:p>
        </p:txBody>
      </p:sp>
      <p:sp>
        <p:nvSpPr>
          <p:cNvPr id="2" name="圆角矩形 1"/>
          <p:cNvSpPr/>
          <p:nvPr/>
        </p:nvSpPr>
        <p:spPr bwMode="auto">
          <a:xfrm>
            <a:off x="331685" y="1757851"/>
            <a:ext cx="8532440" cy="4392488"/>
          </a:xfrm>
          <a:prstGeom prst="roundRect">
            <a:avLst/>
          </a:prstGeom>
          <a:solidFill>
            <a:schemeClr val="bg1"/>
          </a:solidFill>
          <a:ln w="28575" cap="flat" cmpd="sng" algn="ctr">
            <a:solidFill>
              <a:schemeClr val="accent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457200" algn="just">
              <a:lnSpc>
                <a:spcPts val="2800"/>
              </a:lnSpc>
            </a:pPr>
            <a:r>
              <a:rPr lang="en-US" altLang="zh-CN" b="1" dirty="0" smtClean="0"/>
              <a:t>1.</a:t>
            </a:r>
            <a:r>
              <a:rPr lang="zh-CN" altLang="en-US" b="1" dirty="0" smtClean="0"/>
              <a:t> 对课题的背景与意义展开了研究，</a:t>
            </a:r>
            <a:r>
              <a:rPr lang="zh-CN" altLang="en-US" b="1" dirty="0"/>
              <a:t>并对</a:t>
            </a:r>
            <a:r>
              <a:rPr lang="en-US" altLang="zh-CN" b="1" dirty="0" err="1"/>
              <a:t>LoRaWAN</a:t>
            </a:r>
            <a:r>
              <a:rPr lang="zh-CN" altLang="en-US" b="1" dirty="0"/>
              <a:t>物联网和</a:t>
            </a:r>
            <a:r>
              <a:rPr lang="en-US" altLang="zh-CN" b="1" dirty="0"/>
              <a:t>GIS</a:t>
            </a:r>
            <a:r>
              <a:rPr lang="zh-CN" altLang="en-US" b="1" dirty="0"/>
              <a:t>的信号分析的关最新技术及其应用与发展进行了相应的阐述。</a:t>
            </a:r>
          </a:p>
          <a:p>
            <a:pPr indent="457200" algn="just">
              <a:lnSpc>
                <a:spcPts val="2800"/>
              </a:lnSpc>
            </a:pPr>
            <a:r>
              <a:rPr lang="en-US" altLang="zh-CN" b="1" dirty="0" smtClean="0"/>
              <a:t>2.</a:t>
            </a:r>
            <a:r>
              <a:rPr lang="zh-CN" altLang="en-US" b="1" dirty="0" smtClean="0"/>
              <a:t>对</a:t>
            </a:r>
            <a:r>
              <a:rPr lang="zh-CN" altLang="en-US" b="1" dirty="0"/>
              <a:t>物联网</a:t>
            </a:r>
            <a:r>
              <a:rPr lang="en-US" altLang="zh-CN" b="1" dirty="0" err="1"/>
              <a:t>LoRa</a:t>
            </a:r>
            <a:r>
              <a:rPr lang="zh-CN" altLang="en-US" b="1" dirty="0"/>
              <a:t>技术进行相关</a:t>
            </a:r>
            <a:r>
              <a:rPr lang="zh-CN" altLang="en-US" b="1" dirty="0" smtClean="0"/>
              <a:t>的分析与研究，</a:t>
            </a:r>
            <a:r>
              <a:rPr lang="zh-CN" altLang="en-US" b="1" dirty="0"/>
              <a:t>分析了</a:t>
            </a:r>
            <a:r>
              <a:rPr lang="en-US" altLang="zh-CN" b="1" dirty="0" err="1"/>
              <a:t>LoRa</a:t>
            </a:r>
            <a:r>
              <a:rPr lang="zh-CN" altLang="en-US" b="1" dirty="0"/>
              <a:t>对比其他的通信技术的不同，并对在</a:t>
            </a:r>
            <a:r>
              <a:rPr lang="en-US" altLang="zh-CN" b="1" dirty="0"/>
              <a:t>SX1278</a:t>
            </a:r>
            <a:r>
              <a:rPr lang="zh-CN" altLang="en-US" b="1" dirty="0"/>
              <a:t>芯片中使用的的</a:t>
            </a:r>
            <a:r>
              <a:rPr lang="en-US" altLang="zh-CN" b="1" dirty="0" err="1"/>
              <a:t>LoRaWAN</a:t>
            </a:r>
            <a:r>
              <a:rPr lang="zh-CN" altLang="en-US" b="1" dirty="0"/>
              <a:t>协议的框架</a:t>
            </a:r>
            <a:r>
              <a:rPr lang="zh-CN" altLang="en-US" b="1" dirty="0" smtClean="0"/>
              <a:t>进行研究，</a:t>
            </a:r>
            <a:r>
              <a:rPr lang="zh-CN" altLang="en-US" b="1" dirty="0"/>
              <a:t>阐释了芯片与服务器之间的关联模式。</a:t>
            </a:r>
          </a:p>
          <a:p>
            <a:pPr indent="457200" algn="just">
              <a:lnSpc>
                <a:spcPts val="2800"/>
              </a:lnSpc>
            </a:pPr>
            <a:r>
              <a:rPr lang="en-US" altLang="zh-CN" b="1" dirty="0" smtClean="0"/>
              <a:t>3.</a:t>
            </a:r>
            <a:r>
              <a:rPr lang="zh-CN" altLang="en-US" b="1" dirty="0" smtClean="0"/>
              <a:t> 论述</a:t>
            </a:r>
            <a:r>
              <a:rPr lang="zh-CN" altLang="en-US" b="1" dirty="0"/>
              <a:t>了</a:t>
            </a:r>
            <a:r>
              <a:rPr lang="en-US" altLang="zh-CN" b="1" dirty="0"/>
              <a:t>GIS</a:t>
            </a:r>
            <a:r>
              <a:rPr lang="zh-CN" altLang="en-US" b="1" dirty="0"/>
              <a:t>的仿真理论，介绍在形成空间分布图中常用的插值方法，对几种不同的方法进行比较，为后面信号分析图的生成奠定了基础。</a:t>
            </a:r>
          </a:p>
          <a:p>
            <a:pPr indent="457200" algn="just"/>
            <a:endParaRPr lang="zh-CN" altLang="zh-CN" b="1" dirty="0"/>
          </a:p>
        </p:txBody>
      </p:sp>
    </p:spTree>
    <p:custDataLst>
      <p:tags r:id="rId1"/>
    </p:custDataLst>
    <p:extLst>
      <p:ext uri="{BB962C8B-B14F-4D97-AF65-F5344CB8AC3E}">
        <p14:creationId xmlns:p14="http://schemas.microsoft.com/office/powerpoint/2010/main" val="2709814235"/>
      </p:ext>
    </p:extLst>
  </p:cSld>
  <p:clrMapOvr>
    <a:masterClrMapping/>
  </p:clrMapOvr>
  <p:transition advTm="21777">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97C4A62-0CE9-43C4-B77D-FAAFB4D812AB}" type="slidenum">
              <a:rPr lang="en-US" altLang="zh-CN" sz="1400" smtClean="0">
                <a:solidFill>
                  <a:srgbClr val="CC0000"/>
                </a:solidFill>
                <a:latin typeface="Lucida Console" panose="020B0609040504020204" pitchFamily="49" charset="0"/>
                <a:ea typeface="Arial Unicode MS" panose="020B0604020202020204" pitchFamily="34" charset="-122"/>
              </a:rPr>
              <a:pPr/>
              <a:t>9</a:t>
            </a:fld>
            <a:endParaRPr lang="en-US" altLang="zh-CN" sz="1400" smtClean="0">
              <a:solidFill>
                <a:srgbClr val="CC0000"/>
              </a:solidFill>
              <a:latin typeface="Lucida Console" panose="020B0609040504020204" pitchFamily="49" charset="0"/>
              <a:ea typeface="Arial Unicode MS" panose="020B0604020202020204" pitchFamily="34" charset="-122"/>
            </a:endParaRPr>
          </a:p>
        </p:txBody>
      </p:sp>
      <p:sp>
        <p:nvSpPr>
          <p:cNvPr id="25" name="Rectangle 4"/>
          <p:cNvSpPr>
            <a:spLocks noChangeArrowheads="1"/>
          </p:cNvSpPr>
          <p:nvPr/>
        </p:nvSpPr>
        <p:spPr bwMode="auto">
          <a:xfrm>
            <a:off x="357188" y="1071563"/>
            <a:ext cx="2786062" cy="431800"/>
          </a:xfrm>
          <a:prstGeom prst="rect">
            <a:avLst/>
          </a:prstGeom>
          <a:gradFill rotWithShape="1">
            <a:gsLst>
              <a:gs pos="0">
                <a:schemeClr val="accent5">
                  <a:lumMod val="60000"/>
                  <a:lumOff val="40000"/>
                </a:schemeClr>
              </a:gs>
              <a:gs pos="100000">
                <a:schemeClr val="bg1"/>
              </a:gs>
            </a:gsLst>
            <a:lin ang="5400000" scaled="1"/>
          </a:gradFill>
          <a:ln w="9525">
            <a:noFill/>
            <a:miter lim="800000"/>
            <a:headEnd/>
            <a:tailEnd/>
          </a:ln>
          <a:effectLst>
            <a:outerShdw dist="71842" dir="2700000" algn="ctr" rotWithShape="0">
              <a:srgbClr val="FFCC66"/>
            </a:outerShdw>
          </a:effectLst>
        </p:spPr>
        <p:txBody>
          <a:bodyPr anchor="ctr"/>
          <a:lstStyle/>
          <a:p>
            <a:pPr eaLnBrk="1" hangingPunct="1">
              <a:buClr>
                <a:srgbClr val="0066FF"/>
              </a:buClr>
              <a:buFont typeface="Wingdings" pitchFamily="2" charset="2"/>
              <a:buChar char="p"/>
              <a:defRPr/>
            </a:pPr>
            <a:r>
              <a:rPr lang="zh-CN" altLang="en-US" b="1" dirty="0">
                <a:ea typeface="黑体" pitchFamily="2" charset="-122"/>
              </a:rPr>
              <a:t> </a:t>
            </a:r>
            <a:r>
              <a:rPr lang="zh-CN" altLang="en-US" b="1" dirty="0" smtClean="0">
                <a:ea typeface="黑体" pitchFamily="2" charset="-122"/>
              </a:rPr>
              <a:t>研究内容</a:t>
            </a:r>
            <a:endParaRPr lang="zh-CN" altLang="en-US" b="1" dirty="0">
              <a:ea typeface="黑体" pitchFamily="2" charset="-122"/>
            </a:endParaRPr>
          </a:p>
        </p:txBody>
      </p:sp>
      <p:sp>
        <p:nvSpPr>
          <p:cNvPr id="27" name="标题 1"/>
          <p:cNvSpPr txBox="1">
            <a:spLocks/>
          </p:cNvSpPr>
          <p:nvPr/>
        </p:nvSpPr>
        <p:spPr bwMode="auto">
          <a:xfrm>
            <a:off x="1619250" y="188913"/>
            <a:ext cx="5976938" cy="649287"/>
          </a:xfrm>
          <a:prstGeom prst="rect">
            <a:avLst/>
          </a:prstGeom>
          <a:noFill/>
          <a:ln w="9525">
            <a:noFill/>
            <a:miter lim="800000"/>
            <a:headEnd/>
            <a:tailEnd/>
          </a:ln>
          <a:effectLst>
            <a:outerShdw dist="17961" dir="2700000" algn="ctr" rotWithShape="0">
              <a:schemeClr val="folHlink"/>
            </a:outerShdw>
          </a:effectLst>
        </p:spPr>
        <p:txBody>
          <a:bodyPr anchor="ctr"/>
          <a:lstStyle/>
          <a:p>
            <a:pPr algn="ctr">
              <a:defRPr/>
            </a:pPr>
            <a:r>
              <a:rPr kumimoji="0" lang="zh-CN" altLang="en-US" sz="2800" b="1" kern="0" dirty="0">
                <a:solidFill>
                  <a:srgbClr val="CC0000"/>
                </a:solidFill>
                <a:effectLst>
                  <a:outerShdw blurRad="38100" dist="38100" dir="2700000" algn="tl">
                    <a:srgbClr val="C0C0C0"/>
                  </a:outerShdw>
                </a:effectLst>
                <a:latin typeface="黑体" pitchFamily="2" charset="-122"/>
                <a:ea typeface="+mj-ea"/>
                <a:cs typeface="+mj-cs"/>
              </a:rPr>
              <a:t>一、绪论</a:t>
            </a:r>
            <a:endParaRPr lang="zh-CN" altLang="en-US" sz="2800" b="1" kern="0" dirty="0">
              <a:solidFill>
                <a:srgbClr val="CC0000"/>
              </a:solidFill>
              <a:latin typeface="+mj-lt"/>
              <a:ea typeface="+mj-ea"/>
              <a:cs typeface="+mj-cs"/>
            </a:endParaRPr>
          </a:p>
        </p:txBody>
      </p:sp>
      <p:sp>
        <p:nvSpPr>
          <p:cNvPr id="2" name="圆角矩形 1"/>
          <p:cNvSpPr/>
          <p:nvPr/>
        </p:nvSpPr>
        <p:spPr bwMode="auto">
          <a:xfrm>
            <a:off x="331685" y="1757851"/>
            <a:ext cx="8532440" cy="4392488"/>
          </a:xfrm>
          <a:prstGeom prst="roundRect">
            <a:avLst/>
          </a:prstGeom>
          <a:solidFill>
            <a:schemeClr val="bg1"/>
          </a:solidFill>
          <a:ln w="28575" cap="flat" cmpd="sng" algn="ctr">
            <a:solidFill>
              <a:schemeClr val="accent1"/>
            </a:solidFill>
            <a:prstDash val="lg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indent="457200" algn="just">
              <a:lnSpc>
                <a:spcPts val="2800"/>
              </a:lnSpc>
            </a:pPr>
            <a:r>
              <a:rPr lang="en-US" altLang="zh-CN" b="1" dirty="0" smtClean="0"/>
              <a:t>4.</a:t>
            </a:r>
            <a:r>
              <a:rPr lang="zh-CN" altLang="zh-CN" b="1" dirty="0" smtClean="0"/>
              <a:t>基于对</a:t>
            </a:r>
            <a:r>
              <a:rPr lang="en-US" altLang="zh-CN" b="1" dirty="0" err="1" smtClean="0"/>
              <a:t>LoRaWAN</a:t>
            </a:r>
            <a:r>
              <a:rPr lang="zh-CN" altLang="zh-CN" b="1" dirty="0" smtClean="0"/>
              <a:t>物联网进行信号分析，设计了一款手持测试仪</a:t>
            </a:r>
            <a:r>
              <a:rPr lang="zh-CN" altLang="en-US" b="1" dirty="0" smtClean="0"/>
              <a:t>，</a:t>
            </a:r>
            <a:r>
              <a:rPr lang="zh-CN" altLang="zh-CN" b="1" dirty="0" smtClean="0"/>
              <a:t>完成对测试仪</a:t>
            </a:r>
            <a:r>
              <a:rPr lang="zh-CN" altLang="en-US" b="1" dirty="0" smtClean="0"/>
              <a:t>硬件和</a:t>
            </a:r>
            <a:r>
              <a:rPr lang="zh-CN" altLang="zh-CN" b="1" dirty="0" smtClean="0"/>
              <a:t>软件的设计</a:t>
            </a:r>
            <a:r>
              <a:rPr lang="zh-CN" altLang="en-US" b="1" dirty="0" smtClean="0"/>
              <a:t>；</a:t>
            </a:r>
            <a:endParaRPr lang="en-US" altLang="zh-CN" b="1" dirty="0" smtClean="0"/>
          </a:p>
          <a:p>
            <a:pPr indent="457200" algn="just">
              <a:lnSpc>
                <a:spcPts val="2800"/>
              </a:lnSpc>
            </a:pPr>
            <a:r>
              <a:rPr lang="en-US" altLang="zh-CN" b="1" dirty="0" smtClean="0"/>
              <a:t>5.</a:t>
            </a:r>
            <a:r>
              <a:rPr lang="zh-CN" altLang="en-US" b="1" dirty="0" smtClean="0"/>
              <a:t> 以深圳南山科苑地区为例进行</a:t>
            </a:r>
            <a:r>
              <a:rPr lang="zh-CN" altLang="en-US" b="1" dirty="0"/>
              <a:t>实验</a:t>
            </a:r>
            <a:r>
              <a:rPr lang="zh-CN" altLang="en-US" b="1" dirty="0" smtClean="0"/>
              <a:t>，用手持测试仪对该区域的信号进行采集，提取结果，用专业的</a:t>
            </a:r>
            <a:r>
              <a:rPr lang="en-US" altLang="zh-CN" b="1" dirty="0" smtClean="0"/>
              <a:t>GIS</a:t>
            </a:r>
            <a:r>
              <a:rPr lang="zh-CN" altLang="en-US" b="1" dirty="0" smtClean="0"/>
              <a:t>系统建模工具软件，用不同方法对数据仿真建模，对个方法的结果的均方差比较，将不同的差值误差进行定性和定量的分析，得到最后的结果。</a:t>
            </a:r>
          </a:p>
          <a:p>
            <a:pPr indent="457200" algn="just"/>
            <a:endParaRPr lang="zh-CN" altLang="zh-CN" b="1" dirty="0"/>
          </a:p>
        </p:txBody>
      </p:sp>
    </p:spTree>
    <p:custDataLst>
      <p:tags r:id="rId1"/>
    </p:custDataLst>
    <p:extLst>
      <p:ext uri="{BB962C8B-B14F-4D97-AF65-F5344CB8AC3E}">
        <p14:creationId xmlns:p14="http://schemas.microsoft.com/office/powerpoint/2010/main" val="3723394631"/>
      </p:ext>
    </p:extLst>
  </p:cSld>
  <p:clrMapOvr>
    <a:masterClrMapping/>
  </p:clrMapOvr>
  <p:transition advTm="21777">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5.2"/>
</p:tagLst>
</file>

<file path=ppt/tags/tag2.xml><?xml version="1.0" encoding="utf-8"?>
<p:tagLst xmlns:a="http://schemas.openxmlformats.org/drawingml/2006/main" xmlns:r="http://schemas.openxmlformats.org/officeDocument/2006/relationships" xmlns:p="http://schemas.openxmlformats.org/presentationml/2006/main">
  <p:tag name="TIMING" val="|25.2"/>
</p:tagLst>
</file>

<file path=ppt/tags/tag3.xml><?xml version="1.0" encoding="utf-8"?>
<p:tagLst xmlns:a="http://schemas.openxmlformats.org/drawingml/2006/main" xmlns:r="http://schemas.openxmlformats.org/officeDocument/2006/relationships" xmlns:p="http://schemas.openxmlformats.org/presentationml/2006/main">
  <p:tag name="TIMING" val="|25.2"/>
</p:tagLst>
</file>

<file path=ppt/tags/tag4.xml><?xml version="1.0" encoding="utf-8"?>
<p:tagLst xmlns:a="http://schemas.openxmlformats.org/drawingml/2006/main" xmlns:r="http://schemas.openxmlformats.org/officeDocument/2006/relationships" xmlns:p="http://schemas.openxmlformats.org/presentationml/2006/main">
  <p:tag name="TIMING" val="|25.2"/>
</p:tagLst>
</file>

<file path=ppt/tags/tag5.xml><?xml version="1.0" encoding="utf-8"?>
<p:tagLst xmlns:a="http://schemas.openxmlformats.org/drawingml/2006/main" xmlns:r="http://schemas.openxmlformats.org/officeDocument/2006/relationships" xmlns:p="http://schemas.openxmlformats.org/presentationml/2006/main">
  <p:tag name="TIMING" val="|25.2"/>
</p:tagLst>
</file>

<file path=ppt/tags/tag6.xml><?xml version="1.0" encoding="utf-8"?>
<p:tagLst xmlns:a="http://schemas.openxmlformats.org/drawingml/2006/main" xmlns:r="http://schemas.openxmlformats.org/officeDocument/2006/relationships" xmlns:p="http://schemas.openxmlformats.org/presentationml/2006/main">
  <p:tag name="TIMING" val="|25.2"/>
</p:tagLst>
</file>

<file path=ppt/tags/tag7.xml><?xml version="1.0" encoding="utf-8"?>
<p:tagLst xmlns:a="http://schemas.openxmlformats.org/drawingml/2006/main" xmlns:r="http://schemas.openxmlformats.org/officeDocument/2006/relationships" xmlns:p="http://schemas.openxmlformats.org/presentationml/2006/main">
  <p:tag name="TIMING" val="|25.2"/>
</p:tagLst>
</file>

<file path=ppt/tags/tag8.xml><?xml version="1.0" encoding="utf-8"?>
<p:tagLst xmlns:a="http://schemas.openxmlformats.org/drawingml/2006/main" xmlns:r="http://schemas.openxmlformats.org/officeDocument/2006/relationships" xmlns:p="http://schemas.openxmlformats.org/presentationml/2006/main">
  <p:tag name="TIMING" val="|25.2"/>
</p:tagLst>
</file>

<file path=ppt/tags/tag9.xml><?xml version="1.0" encoding="utf-8"?>
<p:tagLst xmlns:a="http://schemas.openxmlformats.org/drawingml/2006/main" xmlns:r="http://schemas.openxmlformats.org/officeDocument/2006/relationships" xmlns:p="http://schemas.openxmlformats.org/presentationml/2006/main">
  <p:tag name="TIMING" val="|25.2"/>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黑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26739</TotalTime>
  <Words>1383</Words>
  <Application>Microsoft Office PowerPoint</Application>
  <PresentationFormat>全屏显示(4:3)</PresentationFormat>
  <Paragraphs>249</Paragraphs>
  <Slides>22</Slides>
  <Notes>6</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8" baseType="lpstr">
      <vt:lpstr>Arial Unicode MS</vt:lpstr>
      <vt:lpstr>黑体</vt:lpstr>
      <vt:lpstr>华文细黑</vt:lpstr>
      <vt:lpstr>楷体_GB2312</vt:lpstr>
      <vt:lpstr>宋体</vt:lpstr>
      <vt:lpstr>微软雅黑</vt:lpstr>
      <vt:lpstr>Arial</vt:lpstr>
      <vt:lpstr>Calibri</vt:lpstr>
      <vt:lpstr>Helvetica</vt:lpstr>
      <vt:lpstr>Lucida Console</vt:lpstr>
      <vt:lpstr>Times New Roman</vt:lpstr>
      <vt:lpstr>Verdana</vt:lpstr>
      <vt:lpstr>Wingdings</vt:lpstr>
      <vt:lpstr>默认设计模板</vt:lpstr>
      <vt:lpstr>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LoRaWAN无线通信框架设计</vt:lpstr>
      <vt:lpstr>LoRaWAN无线通信框架设计</vt:lpstr>
      <vt:lpstr>LoRaWAN无线通信框架设计</vt:lpstr>
      <vt:lpstr>LoRaWAN无线通信框架设计</vt:lpstr>
      <vt:lpstr>LoRaWAN无线通信框架设计</vt:lpstr>
      <vt:lpstr>LoRaWAN无线通信框架设计</vt:lpstr>
      <vt:lpstr>PowerPoint 演示文稿</vt:lpstr>
      <vt:lpstr>PowerPoint 演示文稿</vt:lpstr>
      <vt:lpstr>PowerPoint 演示文稿</vt:lpstr>
      <vt:lpstr>PowerPoint 演示文稿</vt:lpstr>
      <vt:lpstr>PowerPoint 演示文稿</vt:lpstr>
    </vt:vector>
  </TitlesOfParts>
  <Company>laboratory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xss</dc:creator>
  <cp:lastModifiedBy>JL</cp:lastModifiedBy>
  <cp:revision>2180</cp:revision>
  <dcterms:created xsi:type="dcterms:W3CDTF">2005-04-17T12:04:19Z</dcterms:created>
  <dcterms:modified xsi:type="dcterms:W3CDTF">2018-05-07T11:15:44Z</dcterms:modified>
</cp:coreProperties>
</file>