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60" y="6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66C6E8-924A-44F7-B90A-FDD64D57BF56}" type="datetimeFigureOut">
              <a:rPr lang="en-IN" smtClean="0"/>
              <a:t>05-04-2021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811E52-5347-405C-8855-5415D68AA854}" type="slidenum">
              <a:rPr lang="en-IN" smtClean="0"/>
              <a:t>‹#›</a:t>
            </a:fld>
            <a:endParaRPr lang="en-IN"/>
          </a:p>
        </p:txBody>
      </p:sp>
    </p:spTree>
    <p:extLst>
      <p:ext uri="{BB962C8B-B14F-4D97-AF65-F5344CB8AC3E}">
        <p14:creationId xmlns:p14="http://schemas.microsoft.com/office/powerpoint/2010/main" val="2819254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F2D408-F3DE-467D-B9F1-EAEBD1FB9708}" type="datetime1">
              <a:rPr lang="en-IN" smtClean="0"/>
              <a:t>05-04-2021</a:t>
            </a:fld>
            <a:endParaRPr lang="en-IN"/>
          </a:p>
        </p:txBody>
      </p:sp>
      <p:sp>
        <p:nvSpPr>
          <p:cNvPr id="5" name="Footer Placeholder 4"/>
          <p:cNvSpPr>
            <a:spLocks noGrp="1"/>
          </p:cNvSpPr>
          <p:nvPr>
            <p:ph type="ftr" sz="quarter" idx="11"/>
          </p:nvPr>
        </p:nvSpPr>
        <p:spPr/>
        <p:txBody>
          <a:bodyPr/>
          <a:lstStyle/>
          <a:p>
            <a:r>
              <a:rPr lang="en-IN"/>
              <a:t>ML301, EES</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677EDB6-EA22-4672-8790-EA3FEF730A8D}" type="slidenum">
              <a:rPr lang="en-IN" smtClean="0"/>
              <a:t>‹#›</a:t>
            </a:fld>
            <a:endParaRPr lang="en-IN" dirty="0"/>
          </a:p>
        </p:txBody>
      </p:sp>
    </p:spTree>
    <p:extLst>
      <p:ext uri="{BB962C8B-B14F-4D97-AF65-F5344CB8AC3E}">
        <p14:creationId xmlns:p14="http://schemas.microsoft.com/office/powerpoint/2010/main" val="1066015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D1627-6E1A-4619-B9B3-3BE5EB7FA9BB}" type="datetime1">
              <a:rPr lang="en-IN" smtClean="0"/>
              <a:t>05-04-2021</a:t>
            </a:fld>
            <a:endParaRPr lang="en-IN"/>
          </a:p>
        </p:txBody>
      </p:sp>
      <p:sp>
        <p:nvSpPr>
          <p:cNvPr id="5" name="Footer Placeholder 4"/>
          <p:cNvSpPr>
            <a:spLocks noGrp="1"/>
          </p:cNvSpPr>
          <p:nvPr>
            <p:ph type="ftr" sz="quarter" idx="11"/>
          </p:nvPr>
        </p:nvSpPr>
        <p:spPr/>
        <p:txBody>
          <a:bodyPr/>
          <a:lstStyle/>
          <a:p>
            <a:r>
              <a:rPr lang="en-IN"/>
              <a:t>ML301, EES</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77EDB6-EA22-4672-8790-EA3FEF730A8D}" type="slidenum">
              <a:rPr lang="en-IN" smtClean="0"/>
              <a:t>‹#›</a:t>
            </a:fld>
            <a:endParaRPr lang="en-IN"/>
          </a:p>
        </p:txBody>
      </p:sp>
    </p:spTree>
    <p:extLst>
      <p:ext uri="{BB962C8B-B14F-4D97-AF65-F5344CB8AC3E}">
        <p14:creationId xmlns:p14="http://schemas.microsoft.com/office/powerpoint/2010/main" val="1851758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190812-2083-4E0E-A3F2-A3DD8B3538BC}" type="datetime1">
              <a:rPr lang="en-IN" smtClean="0"/>
              <a:t>05-04-2021</a:t>
            </a:fld>
            <a:endParaRPr lang="en-IN"/>
          </a:p>
        </p:txBody>
      </p:sp>
      <p:sp>
        <p:nvSpPr>
          <p:cNvPr id="5" name="Footer Placeholder 4"/>
          <p:cNvSpPr>
            <a:spLocks noGrp="1"/>
          </p:cNvSpPr>
          <p:nvPr>
            <p:ph type="ftr" sz="quarter" idx="11"/>
          </p:nvPr>
        </p:nvSpPr>
        <p:spPr/>
        <p:txBody>
          <a:bodyPr/>
          <a:lstStyle/>
          <a:p>
            <a:r>
              <a:rPr lang="en-IN"/>
              <a:t>ML301, EES</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77EDB6-EA22-4672-8790-EA3FEF730A8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32892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86B0102-95CE-469B-9F3F-41F43E24F6FB}" type="datetime1">
              <a:rPr lang="en-IN" smtClean="0"/>
              <a:t>05-04-2021</a:t>
            </a:fld>
            <a:endParaRPr lang="en-IN"/>
          </a:p>
        </p:txBody>
      </p:sp>
      <p:sp>
        <p:nvSpPr>
          <p:cNvPr id="6" name="Footer Placeholder 5"/>
          <p:cNvSpPr>
            <a:spLocks noGrp="1"/>
          </p:cNvSpPr>
          <p:nvPr>
            <p:ph type="ftr" sz="quarter" idx="11"/>
          </p:nvPr>
        </p:nvSpPr>
        <p:spPr/>
        <p:txBody>
          <a:bodyPr/>
          <a:lstStyle/>
          <a:p>
            <a:r>
              <a:rPr lang="en-IN"/>
              <a:t>ML301, EES</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77EDB6-EA22-4672-8790-EA3FEF730A8D}" type="slidenum">
              <a:rPr lang="en-IN" smtClean="0"/>
              <a:t>‹#›</a:t>
            </a:fld>
            <a:endParaRPr lang="en-IN"/>
          </a:p>
        </p:txBody>
      </p:sp>
    </p:spTree>
    <p:extLst>
      <p:ext uri="{BB962C8B-B14F-4D97-AF65-F5344CB8AC3E}">
        <p14:creationId xmlns:p14="http://schemas.microsoft.com/office/powerpoint/2010/main" val="983485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6B7DDE8-6E2B-4F6D-8F66-9D0510A4755C}" type="datetime1">
              <a:rPr lang="en-IN" smtClean="0"/>
              <a:t>05-04-2021</a:t>
            </a:fld>
            <a:endParaRPr lang="en-IN"/>
          </a:p>
        </p:txBody>
      </p:sp>
      <p:sp>
        <p:nvSpPr>
          <p:cNvPr id="6" name="Footer Placeholder 5"/>
          <p:cNvSpPr>
            <a:spLocks noGrp="1"/>
          </p:cNvSpPr>
          <p:nvPr>
            <p:ph type="ftr" sz="quarter" idx="11"/>
          </p:nvPr>
        </p:nvSpPr>
        <p:spPr/>
        <p:txBody>
          <a:bodyPr/>
          <a:lstStyle/>
          <a:p>
            <a:r>
              <a:rPr lang="en-IN"/>
              <a:t>ML301, EES</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77EDB6-EA22-4672-8790-EA3FEF730A8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10841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6874048-9785-4E72-BCA0-2B64CCF353E4}" type="datetime1">
              <a:rPr lang="en-IN" smtClean="0"/>
              <a:t>05-04-2021</a:t>
            </a:fld>
            <a:endParaRPr lang="en-IN"/>
          </a:p>
        </p:txBody>
      </p:sp>
      <p:sp>
        <p:nvSpPr>
          <p:cNvPr id="6" name="Footer Placeholder 5"/>
          <p:cNvSpPr>
            <a:spLocks noGrp="1"/>
          </p:cNvSpPr>
          <p:nvPr>
            <p:ph type="ftr" sz="quarter" idx="11"/>
          </p:nvPr>
        </p:nvSpPr>
        <p:spPr/>
        <p:txBody>
          <a:bodyPr/>
          <a:lstStyle/>
          <a:p>
            <a:r>
              <a:rPr lang="en-IN"/>
              <a:t>ML301, EES</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77EDB6-EA22-4672-8790-EA3FEF730A8D}" type="slidenum">
              <a:rPr lang="en-IN" smtClean="0"/>
              <a:t>‹#›</a:t>
            </a:fld>
            <a:endParaRPr lang="en-IN"/>
          </a:p>
        </p:txBody>
      </p:sp>
    </p:spTree>
    <p:extLst>
      <p:ext uri="{BB962C8B-B14F-4D97-AF65-F5344CB8AC3E}">
        <p14:creationId xmlns:p14="http://schemas.microsoft.com/office/powerpoint/2010/main" val="3245887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EBFBD8-F7EF-44B6-A3E1-7D688C661AB8}" type="datetime1">
              <a:rPr lang="en-IN" smtClean="0"/>
              <a:t>05-04-2021</a:t>
            </a:fld>
            <a:endParaRPr lang="en-IN"/>
          </a:p>
        </p:txBody>
      </p:sp>
      <p:sp>
        <p:nvSpPr>
          <p:cNvPr id="5" name="Footer Placeholder 4"/>
          <p:cNvSpPr>
            <a:spLocks noGrp="1"/>
          </p:cNvSpPr>
          <p:nvPr>
            <p:ph type="ftr" sz="quarter" idx="11"/>
          </p:nvPr>
        </p:nvSpPr>
        <p:spPr/>
        <p:txBody>
          <a:bodyPr/>
          <a:lstStyle/>
          <a:p>
            <a:r>
              <a:rPr lang="en-IN"/>
              <a:t>ML301, EES</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77EDB6-EA22-4672-8790-EA3FEF730A8D}" type="slidenum">
              <a:rPr lang="en-IN" smtClean="0"/>
              <a:t>‹#›</a:t>
            </a:fld>
            <a:endParaRPr lang="en-IN"/>
          </a:p>
        </p:txBody>
      </p:sp>
    </p:spTree>
    <p:extLst>
      <p:ext uri="{BB962C8B-B14F-4D97-AF65-F5344CB8AC3E}">
        <p14:creationId xmlns:p14="http://schemas.microsoft.com/office/powerpoint/2010/main" val="3812427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464202-6F45-4A0E-98A0-67D10EC4AD57}" type="datetime1">
              <a:rPr lang="en-IN" smtClean="0"/>
              <a:t>05-04-2021</a:t>
            </a:fld>
            <a:endParaRPr lang="en-IN"/>
          </a:p>
        </p:txBody>
      </p:sp>
      <p:sp>
        <p:nvSpPr>
          <p:cNvPr id="5" name="Footer Placeholder 4"/>
          <p:cNvSpPr>
            <a:spLocks noGrp="1"/>
          </p:cNvSpPr>
          <p:nvPr>
            <p:ph type="ftr" sz="quarter" idx="11"/>
          </p:nvPr>
        </p:nvSpPr>
        <p:spPr/>
        <p:txBody>
          <a:bodyPr/>
          <a:lstStyle/>
          <a:p>
            <a:r>
              <a:rPr lang="en-IN"/>
              <a:t>ML301, EES</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77EDB6-EA22-4672-8790-EA3FEF730A8D}" type="slidenum">
              <a:rPr lang="en-IN" smtClean="0"/>
              <a:t>‹#›</a:t>
            </a:fld>
            <a:endParaRPr lang="en-IN"/>
          </a:p>
        </p:txBody>
      </p:sp>
    </p:spTree>
    <p:extLst>
      <p:ext uri="{BB962C8B-B14F-4D97-AF65-F5344CB8AC3E}">
        <p14:creationId xmlns:p14="http://schemas.microsoft.com/office/powerpoint/2010/main" val="53600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C64BE0-7938-4781-BCC1-12DC3CD952A9}" type="datetime1">
              <a:rPr lang="en-IN" smtClean="0"/>
              <a:t>05-04-2021</a:t>
            </a:fld>
            <a:endParaRPr lang="en-IN"/>
          </a:p>
        </p:txBody>
      </p:sp>
      <p:sp>
        <p:nvSpPr>
          <p:cNvPr id="5" name="Footer Placeholder 4"/>
          <p:cNvSpPr>
            <a:spLocks noGrp="1"/>
          </p:cNvSpPr>
          <p:nvPr>
            <p:ph type="ftr" sz="quarter" idx="11"/>
          </p:nvPr>
        </p:nvSpPr>
        <p:spPr/>
        <p:txBody>
          <a:bodyPr/>
          <a:lstStyle/>
          <a:p>
            <a:r>
              <a:rPr lang="en-IN"/>
              <a:t>ML301, EES</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77EDB6-EA22-4672-8790-EA3FEF730A8D}" type="slidenum">
              <a:rPr lang="en-IN" smtClean="0"/>
              <a:t>‹#›</a:t>
            </a:fld>
            <a:endParaRPr lang="en-IN"/>
          </a:p>
        </p:txBody>
      </p:sp>
    </p:spTree>
    <p:extLst>
      <p:ext uri="{BB962C8B-B14F-4D97-AF65-F5344CB8AC3E}">
        <p14:creationId xmlns:p14="http://schemas.microsoft.com/office/powerpoint/2010/main" val="3581411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62ADF1-03F5-4AE4-AEF2-3766223CA3FD}" type="datetime1">
              <a:rPr lang="en-IN" smtClean="0"/>
              <a:t>05-04-2021</a:t>
            </a:fld>
            <a:endParaRPr lang="en-IN"/>
          </a:p>
        </p:txBody>
      </p:sp>
      <p:sp>
        <p:nvSpPr>
          <p:cNvPr id="5" name="Footer Placeholder 4"/>
          <p:cNvSpPr>
            <a:spLocks noGrp="1"/>
          </p:cNvSpPr>
          <p:nvPr>
            <p:ph type="ftr" sz="quarter" idx="11"/>
          </p:nvPr>
        </p:nvSpPr>
        <p:spPr/>
        <p:txBody>
          <a:bodyPr/>
          <a:lstStyle/>
          <a:p>
            <a:r>
              <a:rPr lang="en-IN"/>
              <a:t>ML301, EES</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77EDB6-EA22-4672-8790-EA3FEF730A8D}" type="slidenum">
              <a:rPr lang="en-IN" smtClean="0"/>
              <a:t>‹#›</a:t>
            </a:fld>
            <a:endParaRPr lang="en-IN"/>
          </a:p>
        </p:txBody>
      </p:sp>
    </p:spTree>
    <p:extLst>
      <p:ext uri="{BB962C8B-B14F-4D97-AF65-F5344CB8AC3E}">
        <p14:creationId xmlns:p14="http://schemas.microsoft.com/office/powerpoint/2010/main" val="1855517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6236C0-20B9-4FDD-82EC-A70182CE108D}" type="datetime1">
              <a:rPr lang="en-IN" smtClean="0"/>
              <a:t>05-04-2021</a:t>
            </a:fld>
            <a:endParaRPr lang="en-IN"/>
          </a:p>
        </p:txBody>
      </p:sp>
      <p:sp>
        <p:nvSpPr>
          <p:cNvPr id="6" name="Footer Placeholder 5"/>
          <p:cNvSpPr>
            <a:spLocks noGrp="1"/>
          </p:cNvSpPr>
          <p:nvPr>
            <p:ph type="ftr" sz="quarter" idx="11"/>
          </p:nvPr>
        </p:nvSpPr>
        <p:spPr/>
        <p:txBody>
          <a:bodyPr/>
          <a:lstStyle/>
          <a:p>
            <a:r>
              <a:rPr lang="en-IN"/>
              <a:t>ML301, EES</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677EDB6-EA22-4672-8790-EA3FEF730A8D}" type="slidenum">
              <a:rPr lang="en-IN" smtClean="0"/>
              <a:t>‹#›</a:t>
            </a:fld>
            <a:endParaRPr lang="en-IN"/>
          </a:p>
        </p:txBody>
      </p:sp>
    </p:spTree>
    <p:extLst>
      <p:ext uri="{BB962C8B-B14F-4D97-AF65-F5344CB8AC3E}">
        <p14:creationId xmlns:p14="http://schemas.microsoft.com/office/powerpoint/2010/main" val="3437318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633C42-AC31-4F8F-9BBA-12DAC5C7D569}" type="datetime1">
              <a:rPr lang="en-IN" smtClean="0"/>
              <a:t>05-04-2021</a:t>
            </a:fld>
            <a:endParaRPr lang="en-IN"/>
          </a:p>
        </p:txBody>
      </p:sp>
      <p:sp>
        <p:nvSpPr>
          <p:cNvPr id="8" name="Footer Placeholder 7"/>
          <p:cNvSpPr>
            <a:spLocks noGrp="1"/>
          </p:cNvSpPr>
          <p:nvPr>
            <p:ph type="ftr" sz="quarter" idx="11"/>
          </p:nvPr>
        </p:nvSpPr>
        <p:spPr/>
        <p:txBody>
          <a:bodyPr/>
          <a:lstStyle/>
          <a:p>
            <a:r>
              <a:rPr lang="en-IN"/>
              <a:t>ML301, EES</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677EDB6-EA22-4672-8790-EA3FEF730A8D}" type="slidenum">
              <a:rPr lang="en-IN" smtClean="0"/>
              <a:t>‹#›</a:t>
            </a:fld>
            <a:endParaRPr lang="en-IN"/>
          </a:p>
        </p:txBody>
      </p:sp>
    </p:spTree>
    <p:extLst>
      <p:ext uri="{BB962C8B-B14F-4D97-AF65-F5344CB8AC3E}">
        <p14:creationId xmlns:p14="http://schemas.microsoft.com/office/powerpoint/2010/main" val="304202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CD4DC2-3A2B-40AD-8959-B3F951FBCBF2}" type="datetime1">
              <a:rPr lang="en-IN" smtClean="0"/>
              <a:t>05-04-2021</a:t>
            </a:fld>
            <a:endParaRPr lang="en-IN"/>
          </a:p>
        </p:txBody>
      </p:sp>
      <p:sp>
        <p:nvSpPr>
          <p:cNvPr id="4" name="Footer Placeholder 3"/>
          <p:cNvSpPr>
            <a:spLocks noGrp="1"/>
          </p:cNvSpPr>
          <p:nvPr>
            <p:ph type="ftr" sz="quarter" idx="11"/>
          </p:nvPr>
        </p:nvSpPr>
        <p:spPr/>
        <p:txBody>
          <a:bodyPr/>
          <a:lstStyle/>
          <a:p>
            <a:r>
              <a:rPr lang="en-IN"/>
              <a:t>ML301, EES</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677EDB6-EA22-4672-8790-EA3FEF730A8D}" type="slidenum">
              <a:rPr lang="en-IN" smtClean="0"/>
              <a:t>‹#›</a:t>
            </a:fld>
            <a:endParaRPr lang="en-IN"/>
          </a:p>
        </p:txBody>
      </p:sp>
    </p:spTree>
    <p:extLst>
      <p:ext uri="{BB962C8B-B14F-4D97-AF65-F5344CB8AC3E}">
        <p14:creationId xmlns:p14="http://schemas.microsoft.com/office/powerpoint/2010/main" val="3925655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61EFA6-7B7D-49FE-BC1C-BEE9A03EA05B}" type="datetime1">
              <a:rPr lang="en-IN" smtClean="0"/>
              <a:t>05-04-2021</a:t>
            </a:fld>
            <a:endParaRPr lang="en-IN"/>
          </a:p>
        </p:txBody>
      </p:sp>
      <p:sp>
        <p:nvSpPr>
          <p:cNvPr id="3" name="Footer Placeholder 2"/>
          <p:cNvSpPr>
            <a:spLocks noGrp="1"/>
          </p:cNvSpPr>
          <p:nvPr>
            <p:ph type="ftr" sz="quarter" idx="11"/>
          </p:nvPr>
        </p:nvSpPr>
        <p:spPr/>
        <p:txBody>
          <a:bodyPr/>
          <a:lstStyle/>
          <a:p>
            <a:r>
              <a:rPr lang="en-IN"/>
              <a:t>ML301, EES</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677EDB6-EA22-4672-8790-EA3FEF730A8D}" type="slidenum">
              <a:rPr lang="en-IN" smtClean="0"/>
              <a:t>‹#›</a:t>
            </a:fld>
            <a:endParaRPr lang="en-IN"/>
          </a:p>
        </p:txBody>
      </p:sp>
    </p:spTree>
    <p:extLst>
      <p:ext uri="{BB962C8B-B14F-4D97-AF65-F5344CB8AC3E}">
        <p14:creationId xmlns:p14="http://schemas.microsoft.com/office/powerpoint/2010/main" val="1146424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BA9995-804F-4FDD-9072-F14B7138267E}" type="datetime1">
              <a:rPr lang="en-IN" smtClean="0"/>
              <a:t>05-04-2021</a:t>
            </a:fld>
            <a:endParaRPr lang="en-IN"/>
          </a:p>
        </p:txBody>
      </p:sp>
      <p:sp>
        <p:nvSpPr>
          <p:cNvPr id="6" name="Footer Placeholder 5"/>
          <p:cNvSpPr>
            <a:spLocks noGrp="1"/>
          </p:cNvSpPr>
          <p:nvPr>
            <p:ph type="ftr" sz="quarter" idx="11"/>
          </p:nvPr>
        </p:nvSpPr>
        <p:spPr/>
        <p:txBody>
          <a:bodyPr/>
          <a:lstStyle/>
          <a:p>
            <a:r>
              <a:rPr lang="en-IN"/>
              <a:t>ML301, EES</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677EDB6-EA22-4672-8790-EA3FEF730A8D}" type="slidenum">
              <a:rPr lang="en-IN" smtClean="0"/>
              <a:t>‹#›</a:t>
            </a:fld>
            <a:endParaRPr lang="en-IN"/>
          </a:p>
        </p:txBody>
      </p:sp>
    </p:spTree>
    <p:extLst>
      <p:ext uri="{BB962C8B-B14F-4D97-AF65-F5344CB8AC3E}">
        <p14:creationId xmlns:p14="http://schemas.microsoft.com/office/powerpoint/2010/main" val="3929743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38932D-FFEB-4F61-B3BE-1BDD8420A573}" type="datetime1">
              <a:rPr lang="en-IN" smtClean="0"/>
              <a:t>05-04-2021</a:t>
            </a:fld>
            <a:endParaRPr lang="en-IN"/>
          </a:p>
        </p:txBody>
      </p:sp>
      <p:sp>
        <p:nvSpPr>
          <p:cNvPr id="6" name="Footer Placeholder 5"/>
          <p:cNvSpPr>
            <a:spLocks noGrp="1"/>
          </p:cNvSpPr>
          <p:nvPr>
            <p:ph type="ftr" sz="quarter" idx="11"/>
          </p:nvPr>
        </p:nvSpPr>
        <p:spPr/>
        <p:txBody>
          <a:bodyPr/>
          <a:lstStyle/>
          <a:p>
            <a:r>
              <a:rPr lang="en-IN"/>
              <a:t>ML301, EES</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77EDB6-EA22-4672-8790-EA3FEF730A8D}" type="slidenum">
              <a:rPr lang="en-IN" smtClean="0"/>
              <a:t>‹#›</a:t>
            </a:fld>
            <a:endParaRPr lang="en-IN"/>
          </a:p>
        </p:txBody>
      </p:sp>
    </p:spTree>
    <p:extLst>
      <p:ext uri="{BB962C8B-B14F-4D97-AF65-F5344CB8AC3E}">
        <p14:creationId xmlns:p14="http://schemas.microsoft.com/office/powerpoint/2010/main" val="47745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AB8460C-39C7-4E59-A378-80F28C0CDB92}" type="datetime1">
              <a:rPr lang="en-IN" smtClean="0"/>
              <a:t>05-04-2021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a:t>ML301, EES</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677EDB6-EA22-4672-8790-EA3FEF730A8D}" type="slidenum">
              <a:rPr lang="en-IN" smtClean="0"/>
              <a:t>‹#›</a:t>
            </a:fld>
            <a:endParaRPr lang="en-IN"/>
          </a:p>
        </p:txBody>
      </p:sp>
    </p:spTree>
    <p:extLst>
      <p:ext uri="{BB962C8B-B14F-4D97-AF65-F5344CB8AC3E}">
        <p14:creationId xmlns:p14="http://schemas.microsoft.com/office/powerpoint/2010/main" val="20855275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hindi.indiawaterportal.org/content/water-crisis-rajasthan/content-type-page/53102" TargetMode="External"/><Relationship Id="rId2" Type="http://schemas.openxmlformats.org/officeDocument/2006/relationships/hyperlink" Target="https://www.greenfacts.org/en/water-resources/l-3/7-protecting-water-resources.htm#0p0" TargetMode="External"/><Relationship Id="rId1" Type="http://schemas.openxmlformats.org/officeDocument/2006/relationships/slideLayout" Target="../slideLayouts/slideLayout2.xml"/><Relationship Id="rId6" Type="http://schemas.openxmlformats.org/officeDocument/2006/relationships/hyperlink" Target="https://www.earthreminder.com/ways-to-save-natural-resources-its-conservation/" TargetMode="External"/><Relationship Id="rId5" Type="http://schemas.openxmlformats.org/officeDocument/2006/relationships/hyperlink" Target="https://www.tutorialspoint.com/environmental_studies/environmental_studies_water_resources.htm" TargetMode="External"/><Relationship Id="rId4" Type="http://schemas.openxmlformats.org/officeDocument/2006/relationships/hyperlink" Target="https://www.commonfloor.com/guide/10-innovative-ways-to-save-water-in-your-apartment-community-2710#:~:text=Shorten%20your%20shower%20by%20a,washing%20machines%2C%20showers%20and%20baths"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5ACD5-AC37-47EA-9C29-12CF6416745B}"/>
              </a:ext>
            </a:extLst>
          </p:cNvPr>
          <p:cNvSpPr>
            <a:spLocks noGrp="1"/>
          </p:cNvSpPr>
          <p:nvPr>
            <p:ph type="ctrTitle"/>
          </p:nvPr>
        </p:nvSpPr>
        <p:spPr>
          <a:xfrm>
            <a:off x="1027700" y="357067"/>
            <a:ext cx="10986109" cy="2262781"/>
          </a:xfrm>
        </p:spPr>
        <p:txBody>
          <a:bodyPr>
            <a:normAutofit fontScale="90000"/>
          </a:bodyPr>
          <a:lstStyle/>
          <a:p>
            <a:r>
              <a:rPr lang="en-US" sz="6000" b="0" strike="noStrike" spc="-1" dirty="0">
                <a:solidFill>
                  <a:srgbClr val="262626"/>
                </a:solidFill>
                <a:latin typeface="Century Gothic"/>
              </a:rPr>
              <a:t>Water Resource:</a:t>
            </a:r>
            <a:br>
              <a:rPr lang="en-US" dirty="0"/>
            </a:br>
            <a:r>
              <a:rPr lang="en-US" sz="5400" b="0" strike="noStrike" spc="-1" dirty="0">
                <a:solidFill>
                  <a:srgbClr val="262626"/>
                </a:solidFill>
                <a:latin typeface="Century Gothic"/>
              </a:rPr>
              <a:t>Conservation and Management</a:t>
            </a:r>
            <a:br>
              <a:rPr lang="en-US" sz="5400" b="0" strike="noStrike" spc="-1" dirty="0">
                <a:solidFill>
                  <a:srgbClr val="000000"/>
                </a:solidFill>
                <a:latin typeface="Century Gothic"/>
              </a:rPr>
            </a:br>
            <a:endParaRPr lang="en-IN" dirty="0"/>
          </a:p>
        </p:txBody>
      </p:sp>
      <p:sp>
        <p:nvSpPr>
          <p:cNvPr id="3" name="Subtitle 2">
            <a:extLst>
              <a:ext uri="{FF2B5EF4-FFF2-40B4-BE49-F238E27FC236}">
                <a16:creationId xmlns:a16="http://schemas.microsoft.com/office/drawing/2014/main" id="{6863FACA-84C9-47AC-8F77-1F6DC620B44B}"/>
              </a:ext>
            </a:extLst>
          </p:cNvPr>
          <p:cNvSpPr>
            <a:spLocks noGrp="1"/>
          </p:cNvSpPr>
          <p:nvPr>
            <p:ph type="subTitle" idx="1"/>
          </p:nvPr>
        </p:nvSpPr>
        <p:spPr>
          <a:xfrm>
            <a:off x="1941511" y="4238153"/>
            <a:ext cx="10250489" cy="1126283"/>
          </a:xfrm>
        </p:spPr>
        <p:txBody>
          <a:bodyPr>
            <a:normAutofit lnSpcReduction="10000"/>
          </a:bodyPr>
          <a:lstStyle/>
          <a:p>
            <a:pPr>
              <a:lnSpc>
                <a:spcPct val="100000"/>
              </a:lnSpc>
              <a:spcBef>
                <a:spcPts val="1001"/>
              </a:spcBef>
              <a:tabLst>
                <a:tab pos="0" algn="l"/>
              </a:tabLst>
            </a:pPr>
            <a:r>
              <a:rPr lang="en-US" sz="1800" b="0" strike="noStrike" spc="-1" dirty="0">
                <a:solidFill>
                  <a:srgbClr val="595959"/>
                </a:solidFill>
                <a:latin typeface="Century Gothic"/>
              </a:rPr>
              <a:t>Submitted to:									Submitted by:</a:t>
            </a:r>
            <a:endParaRPr lang="en-US" sz="1800" spc="-1" dirty="0">
              <a:solidFill>
                <a:srgbClr val="595959"/>
              </a:solidFill>
              <a:latin typeface="Century Gothic"/>
            </a:endParaRPr>
          </a:p>
          <a:p>
            <a:pPr>
              <a:lnSpc>
                <a:spcPct val="100000"/>
              </a:lnSpc>
              <a:spcBef>
                <a:spcPts val="1001"/>
              </a:spcBef>
              <a:tabLst>
                <a:tab pos="0" algn="l"/>
              </a:tabLst>
            </a:pPr>
            <a:r>
              <a:rPr lang="en-US" sz="1800" b="0" strike="noStrike" spc="-1" dirty="0">
                <a:solidFill>
                  <a:srgbClr val="595959"/>
                </a:solidFill>
                <a:latin typeface="Century Gothic"/>
              </a:rPr>
              <a:t>Prof. Shiraz Hussain								Ashutosh Namdev(18100BTCMCI02943)</a:t>
            </a:r>
          </a:p>
          <a:p>
            <a:pPr>
              <a:lnSpc>
                <a:spcPct val="100000"/>
              </a:lnSpc>
              <a:spcBef>
                <a:spcPts val="1001"/>
              </a:spcBef>
              <a:tabLst>
                <a:tab pos="0" algn="l"/>
              </a:tabLst>
            </a:pPr>
            <a:r>
              <a:rPr lang="en-US" sz="1800" spc="-1" dirty="0">
                <a:solidFill>
                  <a:srgbClr val="595959"/>
                </a:solidFill>
                <a:latin typeface="Century Gothic"/>
              </a:rPr>
              <a:t>													Vaibhav Verma(19100BTCMCI05563)</a:t>
            </a:r>
            <a:endParaRPr lang="en-US" sz="1800" b="0" strike="noStrike" spc="-1" dirty="0">
              <a:latin typeface="Arial"/>
            </a:endParaRPr>
          </a:p>
          <a:p>
            <a:endParaRPr lang="en-IN" dirty="0"/>
          </a:p>
        </p:txBody>
      </p:sp>
      <p:sp>
        <p:nvSpPr>
          <p:cNvPr id="4" name="Footer Placeholder 3">
            <a:extLst>
              <a:ext uri="{FF2B5EF4-FFF2-40B4-BE49-F238E27FC236}">
                <a16:creationId xmlns:a16="http://schemas.microsoft.com/office/drawing/2014/main" id="{D9AB99AE-45FA-42A5-8608-FD7E9DCA7E88}"/>
              </a:ext>
            </a:extLst>
          </p:cNvPr>
          <p:cNvSpPr>
            <a:spLocks noGrp="1"/>
          </p:cNvSpPr>
          <p:nvPr>
            <p:ph type="ftr" sz="quarter" idx="11"/>
          </p:nvPr>
        </p:nvSpPr>
        <p:spPr/>
        <p:txBody>
          <a:bodyPr/>
          <a:lstStyle/>
          <a:p>
            <a:r>
              <a:rPr lang="en-IN"/>
              <a:t>ML301, EES</a:t>
            </a:r>
          </a:p>
        </p:txBody>
      </p:sp>
      <p:sp>
        <p:nvSpPr>
          <p:cNvPr id="5" name="Slide Number Placeholder 4">
            <a:extLst>
              <a:ext uri="{FF2B5EF4-FFF2-40B4-BE49-F238E27FC236}">
                <a16:creationId xmlns:a16="http://schemas.microsoft.com/office/drawing/2014/main" id="{20082D17-E38D-4B28-9E98-BE5C4D00643A}"/>
              </a:ext>
            </a:extLst>
          </p:cNvPr>
          <p:cNvSpPr>
            <a:spLocks noGrp="1"/>
          </p:cNvSpPr>
          <p:nvPr>
            <p:ph type="sldNum" sz="quarter" idx="12"/>
          </p:nvPr>
        </p:nvSpPr>
        <p:spPr/>
        <p:txBody>
          <a:bodyPr/>
          <a:lstStyle/>
          <a:p>
            <a:fld id="{8677EDB6-EA22-4672-8790-EA3FEF730A8D}" type="slidenum">
              <a:rPr lang="en-IN" smtClean="0"/>
              <a:t>1</a:t>
            </a:fld>
            <a:endParaRPr lang="en-IN" dirty="0"/>
          </a:p>
        </p:txBody>
      </p:sp>
    </p:spTree>
    <p:extLst>
      <p:ext uri="{BB962C8B-B14F-4D97-AF65-F5344CB8AC3E}">
        <p14:creationId xmlns:p14="http://schemas.microsoft.com/office/powerpoint/2010/main" val="2543271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D09DB-FF6A-4483-BD3A-8596DD644C3B}"/>
              </a:ext>
            </a:extLst>
          </p:cNvPr>
          <p:cNvSpPr>
            <a:spLocks noGrp="1"/>
          </p:cNvSpPr>
          <p:nvPr>
            <p:ph type="title"/>
          </p:nvPr>
        </p:nvSpPr>
        <p:spPr/>
        <p:txBody>
          <a:bodyPr/>
          <a:lstStyle/>
          <a:p>
            <a:r>
              <a:rPr lang="en-US" sz="3600" b="0" strike="noStrike" spc="-1" dirty="0">
                <a:solidFill>
                  <a:srgbClr val="000000"/>
                </a:solidFill>
                <a:latin typeface="Century Gothic"/>
              </a:rPr>
              <a:t>Uses of Water Resources:</a:t>
            </a:r>
            <a:endParaRPr lang="en-IN" dirty="0"/>
          </a:p>
        </p:txBody>
      </p:sp>
      <p:sp>
        <p:nvSpPr>
          <p:cNvPr id="3" name="Content Placeholder 2">
            <a:extLst>
              <a:ext uri="{FF2B5EF4-FFF2-40B4-BE49-F238E27FC236}">
                <a16:creationId xmlns:a16="http://schemas.microsoft.com/office/drawing/2014/main" id="{36A53B83-2DCA-4A10-BDC1-8041B1BE9FB3}"/>
              </a:ext>
            </a:extLst>
          </p:cNvPr>
          <p:cNvSpPr>
            <a:spLocks noGrp="1"/>
          </p:cNvSpPr>
          <p:nvPr>
            <p:ph idx="1"/>
          </p:nvPr>
        </p:nvSpPr>
        <p:spPr/>
        <p:txBody>
          <a:bodyPr/>
          <a:lstStyle/>
          <a:p>
            <a:pPr marL="432000" indent="-324000">
              <a:spcBef>
                <a:spcPts val="1417"/>
              </a:spcBef>
              <a:buClr>
                <a:srgbClr val="000000"/>
              </a:buClr>
              <a:buSzPct val="45000"/>
              <a:buFont typeface="Wingdings" charset="2"/>
              <a:buChar char=""/>
            </a:pPr>
            <a:r>
              <a:rPr lang="en-US" sz="1800" b="0" strike="noStrike" spc="-1" dirty="0">
                <a:solidFill>
                  <a:srgbClr val="000000"/>
                </a:solidFill>
                <a:latin typeface="Century Gothic"/>
              </a:rPr>
              <a:t>Use for Hydropower Generation</a:t>
            </a:r>
            <a:endParaRPr lang="en-US" sz="1800" b="0" strike="noStrike" spc="-1" dirty="0">
              <a:solidFill>
                <a:srgbClr val="404040"/>
              </a:solidFill>
              <a:latin typeface="Century Gothic"/>
            </a:endParaRP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Century Gothic"/>
              </a:rPr>
              <a:t>Electricity produced from water is hydropower.</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Century Gothic"/>
              </a:rPr>
              <a:t>Hydropower is the leading renewable source of electricity in the world.</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Century Gothic"/>
              </a:rPr>
              <a:t>It accounts for about 16 percent of total electricity generation globally.</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Century Gothic"/>
              </a:rPr>
              <a:t>There are many opportunities for hydropower development throughout the world.</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Century Gothic"/>
              </a:rPr>
              <a:t>Today, the leading hydropower generating countries are China, the US, Brazil, Canada, India, and Russia.</a:t>
            </a:r>
          </a:p>
          <a:p>
            <a:pPr marL="0" indent="0">
              <a:buNone/>
            </a:pPr>
            <a:endParaRPr lang="en-IN" dirty="0"/>
          </a:p>
        </p:txBody>
      </p:sp>
      <p:sp>
        <p:nvSpPr>
          <p:cNvPr id="4" name="Footer Placeholder 3">
            <a:extLst>
              <a:ext uri="{FF2B5EF4-FFF2-40B4-BE49-F238E27FC236}">
                <a16:creationId xmlns:a16="http://schemas.microsoft.com/office/drawing/2014/main" id="{1F174CF2-DE69-4FE9-B233-91AC99D711F6}"/>
              </a:ext>
            </a:extLst>
          </p:cNvPr>
          <p:cNvSpPr>
            <a:spLocks noGrp="1"/>
          </p:cNvSpPr>
          <p:nvPr>
            <p:ph type="ftr" sz="quarter" idx="11"/>
          </p:nvPr>
        </p:nvSpPr>
        <p:spPr/>
        <p:txBody>
          <a:bodyPr/>
          <a:lstStyle/>
          <a:p>
            <a:r>
              <a:rPr lang="en-IN"/>
              <a:t>ML301, EES</a:t>
            </a:r>
          </a:p>
        </p:txBody>
      </p:sp>
      <p:sp>
        <p:nvSpPr>
          <p:cNvPr id="5" name="Slide Number Placeholder 4">
            <a:extLst>
              <a:ext uri="{FF2B5EF4-FFF2-40B4-BE49-F238E27FC236}">
                <a16:creationId xmlns:a16="http://schemas.microsoft.com/office/drawing/2014/main" id="{2B495137-B9A1-4208-8E5C-8C34CDDD3E55}"/>
              </a:ext>
            </a:extLst>
          </p:cNvPr>
          <p:cNvSpPr>
            <a:spLocks noGrp="1"/>
          </p:cNvSpPr>
          <p:nvPr>
            <p:ph type="sldNum" sz="quarter" idx="12"/>
          </p:nvPr>
        </p:nvSpPr>
        <p:spPr/>
        <p:txBody>
          <a:bodyPr/>
          <a:lstStyle/>
          <a:p>
            <a:fld id="{8677EDB6-EA22-4672-8790-EA3FEF730A8D}" type="slidenum">
              <a:rPr lang="en-IN" smtClean="0"/>
              <a:t>10</a:t>
            </a:fld>
            <a:endParaRPr lang="en-IN"/>
          </a:p>
        </p:txBody>
      </p:sp>
    </p:spTree>
    <p:extLst>
      <p:ext uri="{BB962C8B-B14F-4D97-AF65-F5344CB8AC3E}">
        <p14:creationId xmlns:p14="http://schemas.microsoft.com/office/powerpoint/2010/main" val="2799443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47C5-95EB-4738-86A5-A29578FBC24B}"/>
              </a:ext>
            </a:extLst>
          </p:cNvPr>
          <p:cNvSpPr>
            <a:spLocks noGrp="1"/>
          </p:cNvSpPr>
          <p:nvPr>
            <p:ph type="title"/>
          </p:nvPr>
        </p:nvSpPr>
        <p:spPr/>
        <p:txBody>
          <a:bodyPr>
            <a:normAutofit fontScale="90000"/>
          </a:bodyPr>
          <a:lstStyle/>
          <a:p>
            <a:r>
              <a:rPr lang="en-US" sz="3600" b="0" strike="noStrike" spc="-1" dirty="0">
                <a:solidFill>
                  <a:srgbClr val="000000"/>
                </a:solidFill>
                <a:latin typeface="Century Gothic"/>
              </a:rPr>
              <a:t>Overutilization of Surface and Ground Water</a:t>
            </a:r>
            <a:br>
              <a:rPr lang="en-US" dirty="0"/>
            </a:br>
            <a:br>
              <a:rPr lang="en-US" sz="3600" b="0" strike="noStrike" spc="-1" dirty="0">
                <a:solidFill>
                  <a:srgbClr val="000000"/>
                </a:solidFill>
                <a:latin typeface="Century Gothic"/>
              </a:rPr>
            </a:br>
            <a:endParaRPr lang="en-IN" dirty="0"/>
          </a:p>
        </p:txBody>
      </p:sp>
      <p:sp>
        <p:nvSpPr>
          <p:cNvPr id="3" name="Content Placeholder 2">
            <a:extLst>
              <a:ext uri="{FF2B5EF4-FFF2-40B4-BE49-F238E27FC236}">
                <a16:creationId xmlns:a16="http://schemas.microsoft.com/office/drawing/2014/main" id="{C73E9915-E849-423B-A828-250C000FC821}"/>
              </a:ext>
            </a:extLst>
          </p:cNvPr>
          <p:cNvSpPr>
            <a:spLocks noGrp="1"/>
          </p:cNvSpPr>
          <p:nvPr>
            <p:ph idx="1"/>
          </p:nvPr>
        </p:nvSpPr>
        <p:spPr>
          <a:xfrm>
            <a:off x="531813" y="2133600"/>
            <a:ext cx="10972800" cy="4002208"/>
          </a:xfrm>
        </p:spPr>
        <p:txBody>
          <a:bodyPr>
            <a:normAutofit fontScale="92500" lnSpcReduction="10000"/>
          </a:bodyPr>
          <a:lstStyle/>
          <a:p>
            <a:pPr marL="432000" indent="-324000">
              <a:spcBef>
                <a:spcPts val="1417"/>
              </a:spcBef>
              <a:buClr>
                <a:srgbClr val="000000"/>
              </a:buClr>
              <a:buSzPct val="45000"/>
              <a:buFont typeface="Wingdings" charset="2"/>
              <a:buChar char=""/>
            </a:pPr>
            <a:r>
              <a:rPr lang="en-US" sz="1800" b="0" strike="noStrike" spc="-1" dirty="0">
                <a:solidFill>
                  <a:srgbClr val="404040"/>
                </a:solidFill>
                <a:latin typeface="Century Gothic"/>
              </a:rPr>
              <a:t>Water scarcity has become a burning global issue.</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Century Gothic"/>
              </a:rPr>
              <a:t>The UN has held several conventions on water in recent decades.</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Century Gothic"/>
              </a:rPr>
              <a:t>Continuous overutilization of surface and ground water has led to virtual water scarcity in the world today.</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Century Gothic"/>
              </a:rPr>
              <a:t>The depleting sources for high growth in human population over the centuries and increased man-induced water pollution across the world have created unforeseen water scarcity around the globe.</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Century Gothic"/>
              </a:rPr>
              <a:t>As a result, there has been continuous overutilization of the existing water sources due to mammoth growth in world population.</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Century Gothic"/>
              </a:rPr>
              <a:t>Groundwater is the major source of water in many parts of the world.</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Century Gothic"/>
              </a:rPr>
              <a:t>However, there has been continuous depletion of this source due to its overexploitation by rising human population and the rapid rise in industrialization and urbanization in modern times.</a:t>
            </a:r>
          </a:p>
          <a:p>
            <a:endParaRPr lang="en-IN" dirty="0"/>
          </a:p>
        </p:txBody>
      </p:sp>
      <p:sp>
        <p:nvSpPr>
          <p:cNvPr id="4" name="Footer Placeholder 3">
            <a:extLst>
              <a:ext uri="{FF2B5EF4-FFF2-40B4-BE49-F238E27FC236}">
                <a16:creationId xmlns:a16="http://schemas.microsoft.com/office/drawing/2014/main" id="{23B33660-BB5F-4870-B8C9-263B945D11FC}"/>
              </a:ext>
            </a:extLst>
          </p:cNvPr>
          <p:cNvSpPr>
            <a:spLocks noGrp="1"/>
          </p:cNvSpPr>
          <p:nvPr>
            <p:ph type="ftr" sz="quarter" idx="11"/>
          </p:nvPr>
        </p:nvSpPr>
        <p:spPr/>
        <p:txBody>
          <a:bodyPr/>
          <a:lstStyle/>
          <a:p>
            <a:r>
              <a:rPr lang="en-IN"/>
              <a:t>ML301, EES</a:t>
            </a:r>
          </a:p>
        </p:txBody>
      </p:sp>
      <p:sp>
        <p:nvSpPr>
          <p:cNvPr id="5" name="Slide Number Placeholder 4">
            <a:extLst>
              <a:ext uri="{FF2B5EF4-FFF2-40B4-BE49-F238E27FC236}">
                <a16:creationId xmlns:a16="http://schemas.microsoft.com/office/drawing/2014/main" id="{20C7EC8F-F049-44A9-95F4-BAC6D9156613}"/>
              </a:ext>
            </a:extLst>
          </p:cNvPr>
          <p:cNvSpPr>
            <a:spLocks noGrp="1"/>
          </p:cNvSpPr>
          <p:nvPr>
            <p:ph type="sldNum" sz="quarter" idx="12"/>
          </p:nvPr>
        </p:nvSpPr>
        <p:spPr/>
        <p:txBody>
          <a:bodyPr/>
          <a:lstStyle/>
          <a:p>
            <a:fld id="{8677EDB6-EA22-4672-8790-EA3FEF730A8D}" type="slidenum">
              <a:rPr lang="en-IN" smtClean="0"/>
              <a:t>11</a:t>
            </a:fld>
            <a:endParaRPr lang="en-IN"/>
          </a:p>
        </p:txBody>
      </p:sp>
    </p:spTree>
    <p:extLst>
      <p:ext uri="{BB962C8B-B14F-4D97-AF65-F5344CB8AC3E}">
        <p14:creationId xmlns:p14="http://schemas.microsoft.com/office/powerpoint/2010/main" val="1510848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B3BC0-F5CA-45AC-A347-177EE3453A43}"/>
              </a:ext>
            </a:extLst>
          </p:cNvPr>
          <p:cNvSpPr>
            <a:spLocks noGrp="1"/>
          </p:cNvSpPr>
          <p:nvPr>
            <p:ph type="title"/>
          </p:nvPr>
        </p:nvSpPr>
        <p:spPr/>
        <p:txBody>
          <a:bodyPr>
            <a:normAutofit fontScale="90000"/>
          </a:bodyPr>
          <a:lstStyle/>
          <a:p>
            <a:r>
              <a:rPr lang="en-US" sz="3600" b="0" strike="noStrike" spc="-1" dirty="0">
                <a:solidFill>
                  <a:srgbClr val="000000"/>
                </a:solidFill>
                <a:latin typeface="Century Gothic"/>
              </a:rPr>
              <a:t>Consequences of Overutilization</a:t>
            </a:r>
            <a:br>
              <a:rPr lang="en-US" dirty="0"/>
            </a:br>
            <a:br>
              <a:rPr lang="en-US" sz="3600" b="0" strike="noStrike" spc="-1" dirty="0">
                <a:solidFill>
                  <a:srgbClr val="000000"/>
                </a:solidFill>
                <a:latin typeface="Century Gothic"/>
              </a:rPr>
            </a:br>
            <a:endParaRPr lang="en-IN" dirty="0"/>
          </a:p>
        </p:txBody>
      </p:sp>
      <p:sp>
        <p:nvSpPr>
          <p:cNvPr id="3" name="Content Placeholder 2">
            <a:extLst>
              <a:ext uri="{FF2B5EF4-FFF2-40B4-BE49-F238E27FC236}">
                <a16:creationId xmlns:a16="http://schemas.microsoft.com/office/drawing/2014/main" id="{02687284-0A93-4EB6-9ECF-C7FF2B30278E}"/>
              </a:ext>
            </a:extLst>
          </p:cNvPr>
          <p:cNvSpPr>
            <a:spLocks noGrp="1"/>
          </p:cNvSpPr>
          <p:nvPr>
            <p:ph idx="1"/>
          </p:nvPr>
        </p:nvSpPr>
        <p:spPr/>
        <p:txBody>
          <a:bodyPr>
            <a:normAutofit fontScale="92500"/>
          </a:bodyPr>
          <a:lstStyle/>
          <a:p>
            <a:pPr marL="432000" indent="-324000">
              <a:spcBef>
                <a:spcPts val="1417"/>
              </a:spcBef>
              <a:buClr>
                <a:srgbClr val="000000"/>
              </a:buClr>
              <a:buSzPct val="45000"/>
              <a:buFont typeface="Wingdings" charset="2"/>
              <a:buChar char=""/>
            </a:pPr>
            <a:r>
              <a:rPr lang="en-US" sz="1800" b="0" strike="noStrike" spc="-1" dirty="0">
                <a:solidFill>
                  <a:srgbClr val="404040"/>
                </a:solidFill>
                <a:latin typeface="Century Gothic"/>
              </a:rPr>
              <a:t>Water scarcity now becomes an important topic in international diplomacy.</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Century Gothic"/>
              </a:rPr>
              <a:t>From village to the United Nations, water scarcity is a widely-discussed topic in decision making.</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Century Gothic"/>
              </a:rPr>
              <a:t>Nearly three billion people in the world suffer from water scarcity.</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Century Gothic"/>
              </a:rPr>
              <a:t>International, intrastate and regional rivalries on water are not new to world.</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Century Gothic"/>
              </a:rPr>
              <a:t>The ongoing Jordan River conflict, Nile River conflict, and Aral Sea conflict are cases in point.</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Century Gothic"/>
              </a:rPr>
              <a:t>The intra-state issues such as Cauvery Water dispute in South India, 2000 Cochabamba protests in Bolivia is still a simmering cauldron causing periodic tension at the national and regional levels.</a:t>
            </a:r>
            <a:endParaRPr lang="en-IN" dirty="0"/>
          </a:p>
        </p:txBody>
      </p:sp>
      <p:sp>
        <p:nvSpPr>
          <p:cNvPr id="4" name="Footer Placeholder 3">
            <a:extLst>
              <a:ext uri="{FF2B5EF4-FFF2-40B4-BE49-F238E27FC236}">
                <a16:creationId xmlns:a16="http://schemas.microsoft.com/office/drawing/2014/main" id="{60390251-EBB0-42FB-AE32-933AA5E1A69F}"/>
              </a:ext>
            </a:extLst>
          </p:cNvPr>
          <p:cNvSpPr>
            <a:spLocks noGrp="1"/>
          </p:cNvSpPr>
          <p:nvPr>
            <p:ph type="ftr" sz="quarter" idx="11"/>
          </p:nvPr>
        </p:nvSpPr>
        <p:spPr/>
        <p:txBody>
          <a:bodyPr/>
          <a:lstStyle/>
          <a:p>
            <a:r>
              <a:rPr lang="en-IN"/>
              <a:t>ML301, EES</a:t>
            </a:r>
          </a:p>
        </p:txBody>
      </p:sp>
      <p:sp>
        <p:nvSpPr>
          <p:cNvPr id="5" name="Slide Number Placeholder 4">
            <a:extLst>
              <a:ext uri="{FF2B5EF4-FFF2-40B4-BE49-F238E27FC236}">
                <a16:creationId xmlns:a16="http://schemas.microsoft.com/office/drawing/2014/main" id="{5AC8EF59-5D00-464E-BF1E-EDA23F29430B}"/>
              </a:ext>
            </a:extLst>
          </p:cNvPr>
          <p:cNvSpPr>
            <a:spLocks noGrp="1"/>
          </p:cNvSpPr>
          <p:nvPr>
            <p:ph type="sldNum" sz="quarter" idx="12"/>
          </p:nvPr>
        </p:nvSpPr>
        <p:spPr/>
        <p:txBody>
          <a:bodyPr/>
          <a:lstStyle/>
          <a:p>
            <a:fld id="{8677EDB6-EA22-4672-8790-EA3FEF730A8D}" type="slidenum">
              <a:rPr lang="en-IN" smtClean="0"/>
              <a:t>12</a:t>
            </a:fld>
            <a:endParaRPr lang="en-IN"/>
          </a:p>
        </p:txBody>
      </p:sp>
    </p:spTree>
    <p:extLst>
      <p:ext uri="{BB962C8B-B14F-4D97-AF65-F5344CB8AC3E}">
        <p14:creationId xmlns:p14="http://schemas.microsoft.com/office/powerpoint/2010/main" val="3427742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754BA-B811-4F41-BCEB-AB8172DDAF80}"/>
              </a:ext>
            </a:extLst>
          </p:cNvPr>
          <p:cNvSpPr>
            <a:spLocks noGrp="1"/>
          </p:cNvSpPr>
          <p:nvPr>
            <p:ph type="title"/>
          </p:nvPr>
        </p:nvSpPr>
        <p:spPr/>
        <p:txBody>
          <a:bodyPr>
            <a:normAutofit fontScale="90000"/>
          </a:bodyPr>
          <a:lstStyle/>
          <a:p>
            <a:r>
              <a:rPr lang="en-US" sz="3600" b="0" strike="noStrike" spc="-1" dirty="0">
                <a:solidFill>
                  <a:srgbClr val="000000"/>
                </a:solidFill>
                <a:latin typeface="Century Gothic"/>
              </a:rPr>
              <a:t>Climate Change</a:t>
            </a:r>
            <a:br>
              <a:rPr lang="en-US" dirty="0"/>
            </a:br>
            <a:br>
              <a:rPr lang="en-US" sz="3600" b="0" strike="noStrike" spc="-1" dirty="0">
                <a:solidFill>
                  <a:srgbClr val="000000"/>
                </a:solidFill>
                <a:latin typeface="Century Gothic"/>
              </a:rPr>
            </a:br>
            <a:endParaRPr lang="en-IN" dirty="0"/>
          </a:p>
        </p:txBody>
      </p:sp>
      <p:sp>
        <p:nvSpPr>
          <p:cNvPr id="3" name="Content Placeholder 2">
            <a:extLst>
              <a:ext uri="{FF2B5EF4-FFF2-40B4-BE49-F238E27FC236}">
                <a16:creationId xmlns:a16="http://schemas.microsoft.com/office/drawing/2014/main" id="{937BA78D-4893-4DBB-8A72-90B6FEDB032B}"/>
              </a:ext>
            </a:extLst>
          </p:cNvPr>
          <p:cNvSpPr>
            <a:spLocks noGrp="1"/>
          </p:cNvSpPr>
          <p:nvPr>
            <p:ph idx="1"/>
          </p:nvPr>
        </p:nvSpPr>
        <p:spPr/>
        <p:txBody>
          <a:bodyPr>
            <a:normAutofit lnSpcReduction="10000"/>
          </a:bodyPr>
          <a:lstStyle/>
          <a:p>
            <a:pPr marL="432000" indent="-324000">
              <a:spcBef>
                <a:spcPts val="1417"/>
              </a:spcBef>
              <a:buClr>
                <a:srgbClr val="000000"/>
              </a:buClr>
              <a:buSzPct val="45000"/>
              <a:buFont typeface="Wingdings" charset="2"/>
              <a:buChar char=""/>
            </a:pPr>
            <a:r>
              <a:rPr lang="en-US" sz="1800" b="0" strike="noStrike" spc="-1" dirty="0">
                <a:solidFill>
                  <a:srgbClr val="404040"/>
                </a:solidFill>
                <a:latin typeface="Century Gothic"/>
              </a:rPr>
              <a:t>Scientists, environmentalists, and biologists worldwide are now alarmed that climate change can have an impact on the drainage pattern and hydrological cycle on the earth thereby severely affecting the surface and groundwater availability.</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Century Gothic"/>
              </a:rPr>
              <a:t>Climate change is believed to rise the global temperature at an increasing pace.</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Century Gothic"/>
              </a:rPr>
              <a:t>Temperature increase affects the hydrological cycle by directly increasing evaporation of available surface water and vegetation transpiration. </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Century Gothic"/>
              </a:rPr>
              <a:t>As a result, precipitation amount, timing and intensity rates are largely affected. </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Century Gothic"/>
              </a:rPr>
              <a:t>It impacts the flux and storage of water in surface and subsurface reservoirs.</a:t>
            </a:r>
          </a:p>
          <a:p>
            <a:endParaRPr lang="en-IN" dirty="0"/>
          </a:p>
        </p:txBody>
      </p:sp>
      <p:sp>
        <p:nvSpPr>
          <p:cNvPr id="4" name="Footer Placeholder 3">
            <a:extLst>
              <a:ext uri="{FF2B5EF4-FFF2-40B4-BE49-F238E27FC236}">
                <a16:creationId xmlns:a16="http://schemas.microsoft.com/office/drawing/2014/main" id="{AF19EF7C-D365-4469-BA95-4A1FCAAF547F}"/>
              </a:ext>
            </a:extLst>
          </p:cNvPr>
          <p:cNvSpPr>
            <a:spLocks noGrp="1"/>
          </p:cNvSpPr>
          <p:nvPr>
            <p:ph type="ftr" sz="quarter" idx="11"/>
          </p:nvPr>
        </p:nvSpPr>
        <p:spPr/>
        <p:txBody>
          <a:bodyPr/>
          <a:lstStyle/>
          <a:p>
            <a:r>
              <a:rPr lang="en-IN"/>
              <a:t>ML301, EES</a:t>
            </a:r>
          </a:p>
        </p:txBody>
      </p:sp>
      <p:sp>
        <p:nvSpPr>
          <p:cNvPr id="5" name="Slide Number Placeholder 4">
            <a:extLst>
              <a:ext uri="{FF2B5EF4-FFF2-40B4-BE49-F238E27FC236}">
                <a16:creationId xmlns:a16="http://schemas.microsoft.com/office/drawing/2014/main" id="{064F7787-1CCF-4559-A030-088BF3D7075D}"/>
              </a:ext>
            </a:extLst>
          </p:cNvPr>
          <p:cNvSpPr>
            <a:spLocks noGrp="1"/>
          </p:cNvSpPr>
          <p:nvPr>
            <p:ph type="sldNum" sz="quarter" idx="12"/>
          </p:nvPr>
        </p:nvSpPr>
        <p:spPr/>
        <p:txBody>
          <a:bodyPr/>
          <a:lstStyle/>
          <a:p>
            <a:fld id="{8677EDB6-EA22-4672-8790-EA3FEF730A8D}" type="slidenum">
              <a:rPr lang="en-IN" smtClean="0"/>
              <a:t>13</a:t>
            </a:fld>
            <a:endParaRPr lang="en-IN"/>
          </a:p>
        </p:txBody>
      </p:sp>
    </p:spTree>
    <p:extLst>
      <p:ext uri="{BB962C8B-B14F-4D97-AF65-F5344CB8AC3E}">
        <p14:creationId xmlns:p14="http://schemas.microsoft.com/office/powerpoint/2010/main" val="475014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459A6-A07B-48F0-A718-BB8F4501939C}"/>
              </a:ext>
            </a:extLst>
          </p:cNvPr>
          <p:cNvSpPr>
            <a:spLocks noGrp="1"/>
          </p:cNvSpPr>
          <p:nvPr>
            <p:ph type="title"/>
          </p:nvPr>
        </p:nvSpPr>
        <p:spPr/>
        <p:txBody>
          <a:bodyPr/>
          <a:lstStyle/>
          <a:p>
            <a:r>
              <a:rPr lang="en-US" sz="3600" b="0" strike="noStrike" spc="-1" dirty="0">
                <a:solidFill>
                  <a:srgbClr val="000000"/>
                </a:solidFill>
                <a:latin typeface="Century Gothic"/>
              </a:rPr>
              <a:t>Floods</a:t>
            </a:r>
            <a:br>
              <a:rPr lang="en-US" sz="3600" b="0" strike="noStrike" spc="-1" dirty="0">
                <a:solidFill>
                  <a:srgbClr val="000000"/>
                </a:solidFill>
                <a:latin typeface="Century Gothic"/>
              </a:rPr>
            </a:br>
            <a:endParaRPr lang="en-IN" dirty="0"/>
          </a:p>
        </p:txBody>
      </p:sp>
      <p:sp>
        <p:nvSpPr>
          <p:cNvPr id="3" name="Content Placeholder 2">
            <a:extLst>
              <a:ext uri="{FF2B5EF4-FFF2-40B4-BE49-F238E27FC236}">
                <a16:creationId xmlns:a16="http://schemas.microsoft.com/office/drawing/2014/main" id="{527995D6-C14A-4705-AF4E-78EEDBAFDFFB}"/>
              </a:ext>
            </a:extLst>
          </p:cNvPr>
          <p:cNvSpPr>
            <a:spLocks noGrp="1"/>
          </p:cNvSpPr>
          <p:nvPr>
            <p:ph idx="1"/>
          </p:nvPr>
        </p:nvSpPr>
        <p:spPr>
          <a:xfrm>
            <a:off x="886265" y="2133600"/>
            <a:ext cx="10618347" cy="3777622"/>
          </a:xfrm>
        </p:spPr>
        <p:txBody>
          <a:bodyPr>
            <a:normAutofit lnSpcReduction="10000"/>
          </a:bodyPr>
          <a:lstStyle/>
          <a:p>
            <a:pPr marL="432000" indent="-324000">
              <a:spcBef>
                <a:spcPts val="1417"/>
              </a:spcBef>
              <a:buClr>
                <a:srgbClr val="000000"/>
              </a:buClr>
              <a:buSzPct val="45000"/>
              <a:buFont typeface="Wingdings" charset="2"/>
              <a:buChar char=""/>
            </a:pPr>
            <a:r>
              <a:rPr lang="en-US" b="0" strike="noStrike" spc="-1" dirty="0">
                <a:solidFill>
                  <a:srgbClr val="404040"/>
                </a:solidFill>
                <a:latin typeface="Century Gothic"/>
              </a:rPr>
              <a:t>Floods and droughts are two well-known natural hazards in the world.</a:t>
            </a:r>
          </a:p>
          <a:p>
            <a:pPr marL="432000" indent="-324000">
              <a:spcBef>
                <a:spcPts val="1417"/>
              </a:spcBef>
              <a:buClr>
                <a:srgbClr val="000000"/>
              </a:buClr>
              <a:buSzPct val="45000"/>
              <a:buFont typeface="Wingdings" charset="2"/>
              <a:buChar char=""/>
            </a:pPr>
            <a:r>
              <a:rPr lang="en-US" b="0" strike="noStrike" spc="-1" dirty="0">
                <a:solidFill>
                  <a:srgbClr val="404040"/>
                </a:solidFill>
                <a:latin typeface="Century Gothic"/>
              </a:rPr>
              <a:t>The former is due to excess in water flow and the latter is due to scarcity of water.</a:t>
            </a:r>
          </a:p>
          <a:p>
            <a:pPr marL="432000" indent="-324000">
              <a:spcBef>
                <a:spcPts val="1417"/>
              </a:spcBef>
              <a:buClr>
                <a:srgbClr val="000000"/>
              </a:buClr>
              <a:buSzPct val="45000"/>
              <a:buFont typeface="Wingdings" charset="2"/>
              <a:buChar char=""/>
            </a:pPr>
            <a:r>
              <a:rPr lang="en-US" b="0" strike="noStrike" spc="-1" dirty="0">
                <a:solidFill>
                  <a:srgbClr val="404040"/>
                </a:solidFill>
                <a:latin typeface="Century Gothic"/>
              </a:rPr>
              <a:t>The amount of rainfall received by an area varies from one place to another depending on the location of the place.</a:t>
            </a:r>
          </a:p>
          <a:p>
            <a:pPr marL="432000" indent="-324000">
              <a:spcBef>
                <a:spcPts val="1417"/>
              </a:spcBef>
              <a:buClr>
                <a:srgbClr val="000000"/>
              </a:buClr>
              <a:buSzPct val="45000"/>
              <a:buFont typeface="Wingdings" charset="2"/>
              <a:buChar char=""/>
            </a:pPr>
            <a:r>
              <a:rPr lang="en-US" b="0" strike="noStrike" spc="-1" dirty="0">
                <a:solidFill>
                  <a:srgbClr val="404040"/>
                </a:solidFill>
                <a:latin typeface="Century Gothic"/>
              </a:rPr>
              <a:t>In some places it rains almost throughout the year whereas in other places it might rain for only few days. India records most of its rainfall in the monsoon season.</a:t>
            </a:r>
          </a:p>
          <a:p>
            <a:pPr marL="432000" indent="-324000">
              <a:spcBef>
                <a:spcPts val="1417"/>
              </a:spcBef>
              <a:buClr>
                <a:srgbClr val="000000"/>
              </a:buClr>
              <a:buSzPct val="45000"/>
              <a:buFont typeface="Wingdings" charset="2"/>
              <a:buChar char=""/>
            </a:pPr>
            <a:r>
              <a:rPr lang="en-US" b="0" strike="noStrike" spc="-1" dirty="0">
                <a:solidFill>
                  <a:srgbClr val="404040"/>
                </a:solidFill>
                <a:latin typeface="Century Gothic"/>
              </a:rPr>
              <a:t>Heavy rains lead to rise in the water level of rivers, seas, and oceans.</a:t>
            </a:r>
          </a:p>
          <a:p>
            <a:pPr marL="432000" indent="-324000">
              <a:spcBef>
                <a:spcPts val="1417"/>
              </a:spcBef>
              <a:buClr>
                <a:srgbClr val="000000"/>
              </a:buClr>
              <a:buSzPct val="45000"/>
              <a:buFont typeface="Wingdings" charset="2"/>
              <a:buChar char=""/>
            </a:pPr>
            <a:r>
              <a:rPr lang="en-US" b="0" strike="noStrike" spc="-1" dirty="0">
                <a:solidFill>
                  <a:srgbClr val="404040"/>
                </a:solidFill>
                <a:latin typeface="Century Gothic"/>
              </a:rPr>
              <a:t>Water gets accumulated in the coastal areas, which results in floods.</a:t>
            </a:r>
          </a:p>
          <a:p>
            <a:pPr marL="432000" indent="-324000">
              <a:spcBef>
                <a:spcPts val="1417"/>
              </a:spcBef>
              <a:buClr>
                <a:srgbClr val="000000"/>
              </a:buClr>
              <a:buSzPct val="45000"/>
              <a:buFont typeface="Wingdings" charset="2"/>
              <a:buChar char=""/>
            </a:pPr>
            <a:r>
              <a:rPr lang="en-US" b="0" strike="noStrike" spc="-1" dirty="0">
                <a:solidFill>
                  <a:srgbClr val="404040"/>
                </a:solidFill>
                <a:latin typeface="Century Gothic"/>
              </a:rPr>
              <a:t>Floods bring in extensive damage to crops, domestic animals, property and human life. During floods, many animals get carried away by the force of water and eventually die.</a:t>
            </a:r>
            <a:endParaRPr lang="en-US" sz="1400" b="0" strike="noStrike" spc="-1" dirty="0">
              <a:solidFill>
                <a:srgbClr val="404040"/>
              </a:solidFill>
              <a:latin typeface="Century Gothic"/>
            </a:endParaRPr>
          </a:p>
          <a:p>
            <a:endParaRPr lang="en-IN" dirty="0"/>
          </a:p>
        </p:txBody>
      </p:sp>
      <p:sp>
        <p:nvSpPr>
          <p:cNvPr id="4" name="Footer Placeholder 3">
            <a:extLst>
              <a:ext uri="{FF2B5EF4-FFF2-40B4-BE49-F238E27FC236}">
                <a16:creationId xmlns:a16="http://schemas.microsoft.com/office/drawing/2014/main" id="{2C06CF64-0B61-42CA-B987-E459534C4F32}"/>
              </a:ext>
            </a:extLst>
          </p:cNvPr>
          <p:cNvSpPr>
            <a:spLocks noGrp="1"/>
          </p:cNvSpPr>
          <p:nvPr>
            <p:ph type="ftr" sz="quarter" idx="11"/>
          </p:nvPr>
        </p:nvSpPr>
        <p:spPr/>
        <p:txBody>
          <a:bodyPr/>
          <a:lstStyle/>
          <a:p>
            <a:r>
              <a:rPr lang="en-IN"/>
              <a:t>ML301, EES</a:t>
            </a:r>
          </a:p>
        </p:txBody>
      </p:sp>
      <p:sp>
        <p:nvSpPr>
          <p:cNvPr id="5" name="Slide Number Placeholder 4">
            <a:extLst>
              <a:ext uri="{FF2B5EF4-FFF2-40B4-BE49-F238E27FC236}">
                <a16:creationId xmlns:a16="http://schemas.microsoft.com/office/drawing/2014/main" id="{E897A047-2470-4E43-8DDE-23E0C9966EE9}"/>
              </a:ext>
            </a:extLst>
          </p:cNvPr>
          <p:cNvSpPr>
            <a:spLocks noGrp="1"/>
          </p:cNvSpPr>
          <p:nvPr>
            <p:ph type="sldNum" sz="quarter" idx="12"/>
          </p:nvPr>
        </p:nvSpPr>
        <p:spPr/>
        <p:txBody>
          <a:bodyPr/>
          <a:lstStyle/>
          <a:p>
            <a:fld id="{8677EDB6-EA22-4672-8790-EA3FEF730A8D}" type="slidenum">
              <a:rPr lang="en-IN" smtClean="0"/>
              <a:t>14</a:t>
            </a:fld>
            <a:endParaRPr lang="en-IN"/>
          </a:p>
        </p:txBody>
      </p:sp>
    </p:spTree>
    <p:extLst>
      <p:ext uri="{BB962C8B-B14F-4D97-AF65-F5344CB8AC3E}">
        <p14:creationId xmlns:p14="http://schemas.microsoft.com/office/powerpoint/2010/main" val="1013659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D8320-CD78-40B8-9DD3-0D96B364B999}"/>
              </a:ext>
            </a:extLst>
          </p:cNvPr>
          <p:cNvSpPr>
            <a:spLocks noGrp="1"/>
          </p:cNvSpPr>
          <p:nvPr>
            <p:ph type="title"/>
          </p:nvPr>
        </p:nvSpPr>
        <p:spPr/>
        <p:txBody>
          <a:bodyPr/>
          <a:lstStyle/>
          <a:p>
            <a:r>
              <a:rPr lang="en-US" sz="3600" b="0" strike="noStrike" spc="-1" dirty="0">
                <a:solidFill>
                  <a:srgbClr val="000000"/>
                </a:solidFill>
                <a:latin typeface="Century Gothic"/>
              </a:rPr>
              <a:t>Draughts</a:t>
            </a:r>
            <a:endParaRPr lang="en-IN" dirty="0"/>
          </a:p>
        </p:txBody>
      </p:sp>
      <p:sp>
        <p:nvSpPr>
          <p:cNvPr id="3" name="Content Placeholder 2">
            <a:extLst>
              <a:ext uri="{FF2B5EF4-FFF2-40B4-BE49-F238E27FC236}">
                <a16:creationId xmlns:a16="http://schemas.microsoft.com/office/drawing/2014/main" id="{D36D1C1C-B5B4-4964-93A2-7B30F67F89BA}"/>
              </a:ext>
            </a:extLst>
          </p:cNvPr>
          <p:cNvSpPr>
            <a:spLocks noGrp="1"/>
          </p:cNvSpPr>
          <p:nvPr>
            <p:ph idx="1"/>
          </p:nvPr>
        </p:nvSpPr>
        <p:spPr>
          <a:xfrm>
            <a:off x="703385" y="1659988"/>
            <a:ext cx="10801227" cy="4573902"/>
          </a:xfrm>
        </p:spPr>
        <p:txBody>
          <a:bodyPr>
            <a:normAutofit fontScale="92500" lnSpcReduction="20000"/>
          </a:bodyPr>
          <a:lstStyle/>
          <a:p>
            <a:pPr marL="432000" indent="-324000">
              <a:lnSpc>
                <a:spcPct val="100000"/>
              </a:lnSpc>
              <a:spcBef>
                <a:spcPts val="1417"/>
              </a:spcBef>
              <a:buClr>
                <a:srgbClr val="000000"/>
              </a:buClr>
              <a:buSzPct val="45000"/>
              <a:buFont typeface="Wingdings" charset="2"/>
              <a:buChar char=""/>
            </a:pPr>
            <a:r>
              <a:rPr lang="en-US" sz="1800" b="0" strike="noStrike" spc="-1" dirty="0">
                <a:solidFill>
                  <a:srgbClr val="404040"/>
                </a:solidFill>
                <a:latin typeface="Century Gothic"/>
              </a:rPr>
              <a:t>On the other hand, droughts set in when a particular region goes without rain for a long period of time.</a:t>
            </a:r>
          </a:p>
          <a:p>
            <a:pPr marL="432000" indent="-324000">
              <a:lnSpc>
                <a:spcPct val="100000"/>
              </a:lnSpc>
              <a:spcBef>
                <a:spcPts val="1417"/>
              </a:spcBef>
              <a:buClr>
                <a:srgbClr val="000000"/>
              </a:buClr>
              <a:buSzPct val="45000"/>
              <a:buFont typeface="Wingdings" charset="2"/>
              <a:buChar char=""/>
            </a:pPr>
            <a:r>
              <a:rPr lang="en-US" sz="1800" b="0" strike="noStrike" spc="-1" dirty="0">
                <a:solidFill>
                  <a:srgbClr val="404040"/>
                </a:solidFill>
                <a:latin typeface="Century Gothic"/>
              </a:rPr>
              <a:t>In the meantime, the soil will continuously lose groundwater by the process of evaporation and transpiration.</a:t>
            </a:r>
          </a:p>
          <a:p>
            <a:pPr marL="432000" indent="-324000">
              <a:lnSpc>
                <a:spcPct val="100000"/>
              </a:lnSpc>
              <a:spcBef>
                <a:spcPts val="1417"/>
              </a:spcBef>
              <a:buClr>
                <a:srgbClr val="000000"/>
              </a:buClr>
              <a:buSzPct val="45000"/>
              <a:buFont typeface="Wingdings" charset="2"/>
              <a:buChar char=""/>
            </a:pPr>
            <a:r>
              <a:rPr lang="en-US" sz="1800" b="0" strike="noStrike" spc="-1" dirty="0">
                <a:solidFill>
                  <a:srgbClr val="404040"/>
                </a:solidFill>
                <a:latin typeface="Century Gothic"/>
              </a:rPr>
              <a:t>Since this water is not brought back to earth in the form of rains, the soil becomes very dry.</a:t>
            </a:r>
          </a:p>
          <a:p>
            <a:pPr marL="432000" indent="-324000">
              <a:lnSpc>
                <a:spcPct val="100000"/>
              </a:lnSpc>
              <a:spcBef>
                <a:spcPts val="1417"/>
              </a:spcBef>
              <a:buClr>
                <a:srgbClr val="000000"/>
              </a:buClr>
              <a:buSzPct val="45000"/>
              <a:buFont typeface="Wingdings" charset="2"/>
              <a:buChar char=""/>
            </a:pPr>
            <a:r>
              <a:rPr lang="en-US" sz="1800" b="0" strike="noStrike" spc="-1" dirty="0">
                <a:solidFill>
                  <a:srgbClr val="404040"/>
                </a:solidFill>
                <a:latin typeface="Century Gothic"/>
              </a:rPr>
              <a:t>The level of water in the ponds and rivers goes down and in some cases water bodies get dried up completely.</a:t>
            </a:r>
          </a:p>
          <a:p>
            <a:pPr marL="432000" indent="-324000">
              <a:lnSpc>
                <a:spcPct val="100000"/>
              </a:lnSpc>
              <a:spcBef>
                <a:spcPts val="1417"/>
              </a:spcBef>
              <a:buClr>
                <a:srgbClr val="000000"/>
              </a:buClr>
              <a:buSzPct val="45000"/>
              <a:buFont typeface="Wingdings" charset="2"/>
              <a:buChar char=""/>
            </a:pPr>
            <a:r>
              <a:rPr lang="en-US" sz="1800" b="0" strike="noStrike" spc="-1" dirty="0">
                <a:solidFill>
                  <a:srgbClr val="404040"/>
                </a:solidFill>
                <a:latin typeface="Century Gothic"/>
              </a:rPr>
              <a:t>Ground water becomes scarce and this leads to droughts.</a:t>
            </a:r>
          </a:p>
          <a:p>
            <a:pPr marL="432000" indent="-324000">
              <a:lnSpc>
                <a:spcPct val="100000"/>
              </a:lnSpc>
              <a:spcBef>
                <a:spcPts val="1417"/>
              </a:spcBef>
              <a:buClr>
                <a:srgbClr val="000000"/>
              </a:buClr>
              <a:buSzPct val="45000"/>
              <a:buFont typeface="Wingdings" charset="2"/>
              <a:buChar char=""/>
            </a:pPr>
            <a:r>
              <a:rPr lang="en-US" sz="1800" b="0" strike="noStrike" spc="-1" dirty="0">
                <a:solidFill>
                  <a:srgbClr val="404040"/>
                </a:solidFill>
                <a:latin typeface="Century Gothic"/>
              </a:rPr>
              <a:t>In this conditions, it is very difficult to get food and fodder for the survival. Life gets difficult and many animals perish in such conditions</a:t>
            </a:r>
          </a:p>
          <a:p>
            <a:pPr marL="432000" indent="-324000">
              <a:lnSpc>
                <a:spcPct val="100000"/>
              </a:lnSpc>
              <a:spcBef>
                <a:spcPts val="1417"/>
              </a:spcBef>
              <a:buClr>
                <a:srgbClr val="000000"/>
              </a:buClr>
              <a:buSzPct val="45000"/>
              <a:buFont typeface="Wingdings" charset="2"/>
              <a:buChar char=""/>
            </a:pPr>
            <a:r>
              <a:rPr lang="en-US" sz="2400" b="0" strike="noStrike" spc="-1" dirty="0">
                <a:solidFill>
                  <a:srgbClr val="404040"/>
                </a:solidFill>
                <a:latin typeface="Century Gothic"/>
              </a:rPr>
              <a:t>F</a:t>
            </a:r>
            <a:r>
              <a:rPr lang="en-US" sz="1800" b="0" strike="noStrike" spc="-1" dirty="0">
                <a:solidFill>
                  <a:srgbClr val="404040"/>
                </a:solidFill>
                <a:latin typeface="Century Gothic"/>
              </a:rPr>
              <a:t>requent floods and droughts are mostly due to climate change and global warming.</a:t>
            </a:r>
          </a:p>
          <a:p>
            <a:pPr marL="432000" indent="-324000">
              <a:lnSpc>
                <a:spcPct val="100000"/>
              </a:lnSpc>
              <a:spcBef>
                <a:spcPts val="1417"/>
              </a:spcBef>
              <a:buClr>
                <a:srgbClr val="000000"/>
              </a:buClr>
              <a:buSzPct val="45000"/>
              <a:buFont typeface="Wingdings" charset="2"/>
              <a:buChar char=""/>
            </a:pPr>
            <a:r>
              <a:rPr lang="en-US" sz="1800" b="0" strike="noStrike" spc="-1" dirty="0">
                <a:solidFill>
                  <a:srgbClr val="404040"/>
                </a:solidFill>
                <a:latin typeface="Century Gothic"/>
              </a:rPr>
              <a:t>Various environmental organizations world over are of the view that climate change is a long-term change in weather patterns, either in average weather conditions or in the distribution of extreme weather events</a:t>
            </a:r>
          </a:p>
        </p:txBody>
      </p:sp>
      <p:sp>
        <p:nvSpPr>
          <p:cNvPr id="4" name="Footer Placeholder 3">
            <a:extLst>
              <a:ext uri="{FF2B5EF4-FFF2-40B4-BE49-F238E27FC236}">
                <a16:creationId xmlns:a16="http://schemas.microsoft.com/office/drawing/2014/main" id="{E8B96F86-B529-43C6-A00D-518266ECFCC6}"/>
              </a:ext>
            </a:extLst>
          </p:cNvPr>
          <p:cNvSpPr>
            <a:spLocks noGrp="1"/>
          </p:cNvSpPr>
          <p:nvPr>
            <p:ph type="ftr" sz="quarter" idx="11"/>
          </p:nvPr>
        </p:nvSpPr>
        <p:spPr/>
        <p:txBody>
          <a:bodyPr/>
          <a:lstStyle/>
          <a:p>
            <a:r>
              <a:rPr lang="en-IN"/>
              <a:t>ML301, EES</a:t>
            </a:r>
          </a:p>
        </p:txBody>
      </p:sp>
      <p:sp>
        <p:nvSpPr>
          <p:cNvPr id="5" name="Slide Number Placeholder 4">
            <a:extLst>
              <a:ext uri="{FF2B5EF4-FFF2-40B4-BE49-F238E27FC236}">
                <a16:creationId xmlns:a16="http://schemas.microsoft.com/office/drawing/2014/main" id="{04D311B6-0FF9-455E-A680-3C6CEB1F6541}"/>
              </a:ext>
            </a:extLst>
          </p:cNvPr>
          <p:cNvSpPr>
            <a:spLocks noGrp="1"/>
          </p:cNvSpPr>
          <p:nvPr>
            <p:ph type="sldNum" sz="quarter" idx="12"/>
          </p:nvPr>
        </p:nvSpPr>
        <p:spPr/>
        <p:txBody>
          <a:bodyPr/>
          <a:lstStyle/>
          <a:p>
            <a:fld id="{8677EDB6-EA22-4672-8790-EA3FEF730A8D}" type="slidenum">
              <a:rPr lang="en-IN" smtClean="0"/>
              <a:t>15</a:t>
            </a:fld>
            <a:endParaRPr lang="en-IN"/>
          </a:p>
        </p:txBody>
      </p:sp>
    </p:spTree>
    <p:extLst>
      <p:ext uri="{BB962C8B-B14F-4D97-AF65-F5344CB8AC3E}">
        <p14:creationId xmlns:p14="http://schemas.microsoft.com/office/powerpoint/2010/main" val="325572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37B2D-2958-4FE2-AB7D-82C5EDBA83A0}"/>
              </a:ext>
            </a:extLst>
          </p:cNvPr>
          <p:cNvSpPr>
            <a:spLocks noGrp="1"/>
          </p:cNvSpPr>
          <p:nvPr>
            <p:ph type="title"/>
          </p:nvPr>
        </p:nvSpPr>
        <p:spPr>
          <a:xfrm>
            <a:off x="1943367" y="815909"/>
            <a:ext cx="8911687" cy="1280890"/>
          </a:xfrm>
        </p:spPr>
        <p:txBody>
          <a:bodyPr>
            <a:normAutofit/>
          </a:bodyPr>
          <a:lstStyle/>
          <a:p>
            <a:r>
              <a:rPr lang="en-US" b="1" i="0" dirty="0">
                <a:solidFill>
                  <a:srgbClr val="2C2F34"/>
                </a:solidFill>
                <a:effectLst/>
                <a:latin typeface="Arial" panose="020B0604020202020204" pitchFamily="34" charset="0"/>
              </a:rPr>
              <a:t>Ways to Conserve Water Resources</a:t>
            </a:r>
            <a:endParaRPr lang="en-IN" dirty="0"/>
          </a:p>
        </p:txBody>
      </p:sp>
      <p:sp>
        <p:nvSpPr>
          <p:cNvPr id="3" name="Content Placeholder 2">
            <a:extLst>
              <a:ext uri="{FF2B5EF4-FFF2-40B4-BE49-F238E27FC236}">
                <a16:creationId xmlns:a16="http://schemas.microsoft.com/office/drawing/2014/main" id="{7F6FB446-D96C-44DE-BC1F-A3BFF4410BDC}"/>
              </a:ext>
            </a:extLst>
          </p:cNvPr>
          <p:cNvSpPr>
            <a:spLocks noGrp="1"/>
          </p:cNvSpPr>
          <p:nvPr>
            <p:ph idx="1"/>
          </p:nvPr>
        </p:nvSpPr>
        <p:spPr>
          <a:xfrm>
            <a:off x="531813" y="2133599"/>
            <a:ext cx="11172508" cy="4367333"/>
          </a:xfrm>
        </p:spPr>
        <p:txBody>
          <a:bodyPr>
            <a:normAutofit/>
          </a:bodyPr>
          <a:lstStyle/>
          <a:p>
            <a:pPr algn="l">
              <a:buFont typeface="Arial" panose="020B0604020202020204" pitchFamily="34" charset="0"/>
              <a:buChar char="•"/>
            </a:pPr>
            <a:r>
              <a:rPr lang="en-US" b="0" i="0" dirty="0">
                <a:solidFill>
                  <a:srgbClr val="2C2F34"/>
                </a:solidFill>
                <a:effectLst/>
                <a:latin typeface="Arial" panose="020B0604020202020204" pitchFamily="34" charset="0"/>
              </a:rPr>
              <a:t>Turn off the faucet/taps when not in use while brushing, bathing, washing clothes, dishes, etc.</a:t>
            </a:r>
          </a:p>
          <a:p>
            <a:pPr algn="l">
              <a:buFont typeface="Arial" panose="020B0604020202020204" pitchFamily="34" charset="0"/>
              <a:buChar char="•"/>
            </a:pPr>
            <a:r>
              <a:rPr lang="en-US" b="0" i="0" dirty="0">
                <a:solidFill>
                  <a:srgbClr val="2C2F34"/>
                </a:solidFill>
                <a:effectLst/>
                <a:latin typeface="Arial" panose="020B0604020202020204" pitchFamily="34" charset="0"/>
              </a:rPr>
              <a:t>Do not flush chemicals, sprays, medicine, and other toxins as they contaminate groundwater, rivers, lakes, and</a:t>
            </a:r>
          </a:p>
          <a:p>
            <a:pPr algn="l">
              <a:buFont typeface="Arial" panose="020B0604020202020204" pitchFamily="34" charset="0"/>
              <a:buChar char="•"/>
            </a:pPr>
            <a:r>
              <a:rPr lang="en-US" b="0" i="0" dirty="0">
                <a:solidFill>
                  <a:srgbClr val="2C2F34"/>
                </a:solidFill>
                <a:effectLst/>
                <a:latin typeface="Arial" panose="020B0604020202020204" pitchFamily="34" charset="0"/>
              </a:rPr>
              <a:t>Reduce shower time.</a:t>
            </a:r>
          </a:p>
          <a:p>
            <a:pPr algn="l">
              <a:buFont typeface="Arial" panose="020B0604020202020204" pitchFamily="34" charset="0"/>
              <a:buChar char="•"/>
            </a:pPr>
            <a:r>
              <a:rPr lang="en-US" b="0" i="0" dirty="0">
                <a:solidFill>
                  <a:srgbClr val="2C2F34"/>
                </a:solidFill>
                <a:effectLst/>
                <a:latin typeface="Arial" panose="020B0604020202020204" pitchFamily="34" charset="0"/>
              </a:rPr>
              <a:t>Install water-efficient shower-heads, toilet flush and other appliances at homes or business.</a:t>
            </a:r>
          </a:p>
          <a:p>
            <a:pPr algn="l">
              <a:buFont typeface="Arial" panose="020B0604020202020204" pitchFamily="34" charset="0"/>
              <a:buChar char="•"/>
            </a:pPr>
            <a:r>
              <a:rPr lang="en-US" b="0" i="0" dirty="0">
                <a:solidFill>
                  <a:srgbClr val="2C2F34"/>
                </a:solidFill>
                <a:effectLst/>
                <a:latin typeface="Arial" panose="020B0604020202020204" pitchFamily="34" charset="0"/>
              </a:rPr>
              <a:t>Reuse Gray-water for watering plants and flushing toilets.</a:t>
            </a:r>
          </a:p>
          <a:p>
            <a:pPr algn="l">
              <a:buFont typeface="Arial" panose="020B0604020202020204" pitchFamily="34" charset="0"/>
              <a:buChar char="•"/>
            </a:pPr>
            <a:r>
              <a:rPr lang="en-US" b="0" i="0" dirty="0">
                <a:solidFill>
                  <a:srgbClr val="2C2F34"/>
                </a:solidFill>
                <a:effectLst/>
                <a:latin typeface="Arial" panose="020B0604020202020204" pitchFamily="34" charset="0"/>
              </a:rPr>
              <a:t>Ensure that there is not any leakage.</a:t>
            </a:r>
          </a:p>
          <a:p>
            <a:pPr algn="l">
              <a:buFont typeface="Arial" panose="020B0604020202020204" pitchFamily="34" charset="0"/>
              <a:buChar char="•"/>
            </a:pPr>
            <a:r>
              <a:rPr lang="en-US" b="0" i="0" dirty="0">
                <a:solidFill>
                  <a:srgbClr val="2C2F34"/>
                </a:solidFill>
                <a:effectLst/>
                <a:latin typeface="Arial" panose="020B0604020202020204" pitchFamily="34" charset="0"/>
              </a:rPr>
              <a:t>Practice rainwater harvesting.</a:t>
            </a:r>
          </a:p>
          <a:p>
            <a:pPr algn="l">
              <a:buFont typeface="Arial" panose="020B0604020202020204" pitchFamily="34" charset="0"/>
              <a:buChar char="•"/>
            </a:pPr>
            <a:r>
              <a:rPr lang="en-US" b="0" i="0" dirty="0">
                <a:solidFill>
                  <a:srgbClr val="2C2F34"/>
                </a:solidFill>
                <a:effectLst/>
                <a:latin typeface="Arial" panose="020B0604020202020204" pitchFamily="34" charset="0"/>
              </a:rPr>
              <a:t>Install water treatment plants and seawater desalination plants.</a:t>
            </a:r>
          </a:p>
          <a:p>
            <a:endParaRPr lang="en-IN" dirty="0"/>
          </a:p>
        </p:txBody>
      </p:sp>
      <p:sp>
        <p:nvSpPr>
          <p:cNvPr id="4" name="Footer Placeholder 3">
            <a:extLst>
              <a:ext uri="{FF2B5EF4-FFF2-40B4-BE49-F238E27FC236}">
                <a16:creationId xmlns:a16="http://schemas.microsoft.com/office/drawing/2014/main" id="{F9B2B530-9433-4694-9822-B0320AB33C7A}"/>
              </a:ext>
            </a:extLst>
          </p:cNvPr>
          <p:cNvSpPr>
            <a:spLocks noGrp="1"/>
          </p:cNvSpPr>
          <p:nvPr>
            <p:ph type="ftr" sz="quarter" idx="11"/>
          </p:nvPr>
        </p:nvSpPr>
        <p:spPr/>
        <p:txBody>
          <a:bodyPr/>
          <a:lstStyle/>
          <a:p>
            <a:r>
              <a:rPr lang="en-IN"/>
              <a:t>ML301, EES</a:t>
            </a:r>
          </a:p>
        </p:txBody>
      </p:sp>
      <p:sp>
        <p:nvSpPr>
          <p:cNvPr id="5" name="Slide Number Placeholder 4">
            <a:extLst>
              <a:ext uri="{FF2B5EF4-FFF2-40B4-BE49-F238E27FC236}">
                <a16:creationId xmlns:a16="http://schemas.microsoft.com/office/drawing/2014/main" id="{55BCA963-A2B0-4B55-8DE9-FB10BC309666}"/>
              </a:ext>
            </a:extLst>
          </p:cNvPr>
          <p:cNvSpPr>
            <a:spLocks noGrp="1"/>
          </p:cNvSpPr>
          <p:nvPr>
            <p:ph type="sldNum" sz="quarter" idx="12"/>
          </p:nvPr>
        </p:nvSpPr>
        <p:spPr/>
        <p:txBody>
          <a:bodyPr/>
          <a:lstStyle/>
          <a:p>
            <a:fld id="{8677EDB6-EA22-4672-8790-EA3FEF730A8D}" type="slidenum">
              <a:rPr lang="en-IN" smtClean="0"/>
              <a:t>16</a:t>
            </a:fld>
            <a:endParaRPr lang="en-IN"/>
          </a:p>
        </p:txBody>
      </p:sp>
    </p:spTree>
    <p:extLst>
      <p:ext uri="{BB962C8B-B14F-4D97-AF65-F5344CB8AC3E}">
        <p14:creationId xmlns:p14="http://schemas.microsoft.com/office/powerpoint/2010/main" val="2357541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46A5-0841-4C76-A76F-FE8D198841AB}"/>
              </a:ext>
            </a:extLst>
          </p:cNvPr>
          <p:cNvSpPr>
            <a:spLocks noGrp="1"/>
          </p:cNvSpPr>
          <p:nvPr>
            <p:ph type="title"/>
          </p:nvPr>
        </p:nvSpPr>
        <p:spPr/>
        <p:txBody>
          <a:bodyPr/>
          <a:lstStyle/>
          <a:p>
            <a:r>
              <a:rPr lang="en-US" dirty="0"/>
              <a:t>Water Resource Management System</a:t>
            </a:r>
            <a:endParaRPr lang="en-IN" dirty="0"/>
          </a:p>
        </p:txBody>
      </p:sp>
      <p:sp>
        <p:nvSpPr>
          <p:cNvPr id="3" name="Content Placeholder 2">
            <a:extLst>
              <a:ext uri="{FF2B5EF4-FFF2-40B4-BE49-F238E27FC236}">
                <a16:creationId xmlns:a16="http://schemas.microsoft.com/office/drawing/2014/main" id="{8253C506-5E4D-401E-9078-F61EC762AE72}"/>
              </a:ext>
            </a:extLst>
          </p:cNvPr>
          <p:cNvSpPr>
            <a:spLocks noGrp="1"/>
          </p:cNvSpPr>
          <p:nvPr>
            <p:ph idx="1"/>
          </p:nvPr>
        </p:nvSpPr>
        <p:spPr>
          <a:xfrm>
            <a:off x="531812" y="2133600"/>
            <a:ext cx="11425726" cy="4100290"/>
          </a:xfrm>
        </p:spPr>
        <p:txBody>
          <a:bodyPr/>
          <a:lstStyle/>
          <a:p>
            <a:r>
              <a:rPr lang="en-US" b="1" i="0" dirty="0">
                <a:solidFill>
                  <a:srgbClr val="333333"/>
                </a:solidFill>
                <a:effectLst/>
                <a:latin typeface="Open Sans" panose="020B0606030504020204" pitchFamily="34" charset="0"/>
              </a:rPr>
              <a:t>Water Resources Management</a:t>
            </a:r>
            <a:r>
              <a:rPr lang="en-US" b="0" i="0" dirty="0">
                <a:solidFill>
                  <a:srgbClr val="333333"/>
                </a:solidFill>
                <a:effectLst/>
                <a:latin typeface="Open Sans" panose="020B0606030504020204" pitchFamily="34" charset="0"/>
              </a:rPr>
              <a:t> (WRM) is the process of planning, developing, and managing water resources, in terms of both water quantity and quality, across all water uses.</a:t>
            </a:r>
          </a:p>
          <a:p>
            <a:r>
              <a:rPr lang="en-US" b="0" i="0" dirty="0">
                <a:solidFill>
                  <a:srgbClr val="333333"/>
                </a:solidFill>
                <a:effectLst/>
                <a:latin typeface="Open Sans" panose="020B0606030504020204" pitchFamily="34" charset="0"/>
              </a:rPr>
              <a:t>Water resources management seeks to harness the benefits of water by ensuring there is sufficient water of adequate quality for drinking water and sanitation services and protecting the aesthetic and spiritual values of lakes, rivers, and estuaries.</a:t>
            </a:r>
            <a:endParaRPr lang="en-US" dirty="0">
              <a:solidFill>
                <a:srgbClr val="333333"/>
              </a:solidFill>
              <a:latin typeface="Open Sans" panose="020B0606030504020204" pitchFamily="34" charset="0"/>
            </a:endParaRPr>
          </a:p>
          <a:p>
            <a:r>
              <a:rPr lang="en-US" b="1" i="0" dirty="0">
                <a:solidFill>
                  <a:srgbClr val="333333"/>
                </a:solidFill>
                <a:effectLst/>
                <a:latin typeface="Open Sans" panose="020B0606030504020204" pitchFamily="34" charset="0"/>
              </a:rPr>
              <a:t>Water security is achieved when water's productive potential is leveraged and its destructive potential is managed</a:t>
            </a:r>
            <a:r>
              <a:rPr lang="en-US" b="0" i="0" dirty="0">
                <a:solidFill>
                  <a:srgbClr val="333333"/>
                </a:solidFill>
                <a:effectLst/>
                <a:latin typeface="Open Sans" panose="020B0606030504020204" pitchFamily="34" charset="0"/>
              </a:rPr>
              <a:t>.</a:t>
            </a:r>
          </a:p>
          <a:p>
            <a:r>
              <a:rPr lang="en-US" b="1" i="0" dirty="0">
                <a:solidFill>
                  <a:srgbClr val="333333"/>
                </a:solidFill>
                <a:effectLst/>
                <a:latin typeface="Open Sans" panose="020B0606030504020204" pitchFamily="34" charset="0"/>
              </a:rPr>
              <a:t>The Water Security and Integrated Water Resources Management Global Solutions Group (GSG) supports</a:t>
            </a:r>
            <a:r>
              <a:rPr lang="en-US" b="0" i="0" dirty="0">
                <a:solidFill>
                  <a:srgbClr val="333333"/>
                </a:solidFill>
                <a:effectLst/>
                <a:latin typeface="Open Sans" panose="020B0606030504020204" pitchFamily="34" charset="0"/>
              </a:rPr>
              <a:t> the Bank's analytical, advisory, and operational engagements to help clients achieve their goals of water security.</a:t>
            </a:r>
            <a:endParaRPr lang="en-IN" dirty="0"/>
          </a:p>
        </p:txBody>
      </p:sp>
      <p:sp>
        <p:nvSpPr>
          <p:cNvPr id="4" name="Footer Placeholder 3">
            <a:extLst>
              <a:ext uri="{FF2B5EF4-FFF2-40B4-BE49-F238E27FC236}">
                <a16:creationId xmlns:a16="http://schemas.microsoft.com/office/drawing/2014/main" id="{081E4AEB-E8B1-469D-884D-5F4878A06D45}"/>
              </a:ext>
            </a:extLst>
          </p:cNvPr>
          <p:cNvSpPr>
            <a:spLocks noGrp="1"/>
          </p:cNvSpPr>
          <p:nvPr>
            <p:ph type="ftr" sz="quarter" idx="11"/>
          </p:nvPr>
        </p:nvSpPr>
        <p:spPr/>
        <p:txBody>
          <a:bodyPr/>
          <a:lstStyle/>
          <a:p>
            <a:r>
              <a:rPr lang="en-IN"/>
              <a:t>ML301, EES</a:t>
            </a:r>
          </a:p>
        </p:txBody>
      </p:sp>
      <p:sp>
        <p:nvSpPr>
          <p:cNvPr id="5" name="Slide Number Placeholder 4">
            <a:extLst>
              <a:ext uri="{FF2B5EF4-FFF2-40B4-BE49-F238E27FC236}">
                <a16:creationId xmlns:a16="http://schemas.microsoft.com/office/drawing/2014/main" id="{8D194C15-A15A-4099-BDFB-7D61E224C71A}"/>
              </a:ext>
            </a:extLst>
          </p:cNvPr>
          <p:cNvSpPr>
            <a:spLocks noGrp="1"/>
          </p:cNvSpPr>
          <p:nvPr>
            <p:ph type="sldNum" sz="quarter" idx="12"/>
          </p:nvPr>
        </p:nvSpPr>
        <p:spPr/>
        <p:txBody>
          <a:bodyPr/>
          <a:lstStyle/>
          <a:p>
            <a:fld id="{8677EDB6-EA22-4672-8790-EA3FEF730A8D}" type="slidenum">
              <a:rPr lang="en-IN" smtClean="0"/>
              <a:t>17</a:t>
            </a:fld>
            <a:endParaRPr lang="en-IN"/>
          </a:p>
        </p:txBody>
      </p:sp>
    </p:spTree>
    <p:extLst>
      <p:ext uri="{BB962C8B-B14F-4D97-AF65-F5344CB8AC3E}">
        <p14:creationId xmlns:p14="http://schemas.microsoft.com/office/powerpoint/2010/main" val="2926786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1C145-DB50-4D6C-94CD-EBC29D675F9C}"/>
              </a:ext>
            </a:extLst>
          </p:cNvPr>
          <p:cNvSpPr>
            <a:spLocks noGrp="1"/>
          </p:cNvSpPr>
          <p:nvPr>
            <p:ph type="title"/>
          </p:nvPr>
        </p:nvSpPr>
        <p:spPr/>
        <p:txBody>
          <a:bodyPr/>
          <a:lstStyle/>
          <a:p>
            <a:r>
              <a:rPr lang="en-US" dirty="0"/>
              <a:t>Water crisis In Rajasthan:</a:t>
            </a:r>
            <a:endParaRPr lang="en-IN" dirty="0"/>
          </a:p>
        </p:txBody>
      </p:sp>
      <p:sp>
        <p:nvSpPr>
          <p:cNvPr id="3" name="Content Placeholder 2">
            <a:extLst>
              <a:ext uri="{FF2B5EF4-FFF2-40B4-BE49-F238E27FC236}">
                <a16:creationId xmlns:a16="http://schemas.microsoft.com/office/drawing/2014/main" id="{02721AEF-2168-4246-828F-D2BA347FD557}"/>
              </a:ext>
            </a:extLst>
          </p:cNvPr>
          <p:cNvSpPr>
            <a:spLocks noGrp="1"/>
          </p:cNvSpPr>
          <p:nvPr>
            <p:ph idx="1"/>
          </p:nvPr>
        </p:nvSpPr>
        <p:spPr>
          <a:xfrm>
            <a:off x="1311579" y="2133600"/>
            <a:ext cx="10193033" cy="3777622"/>
          </a:xfrm>
        </p:spPr>
        <p:txBody>
          <a:bodyPr/>
          <a:lstStyle/>
          <a:p>
            <a:r>
              <a:rPr lang="en-US" b="0" i="0" dirty="0">
                <a:solidFill>
                  <a:srgbClr val="000000"/>
                </a:solidFill>
                <a:effectLst/>
                <a:latin typeface="Open Sans" panose="020B0606030504020204" pitchFamily="34" charset="0"/>
              </a:rPr>
              <a:t>This is the situation most women and girl children in semi-avid Rajasthan find themselves in for much of the year. </a:t>
            </a:r>
          </a:p>
          <a:p>
            <a:r>
              <a:rPr lang="en-US" b="0" i="0" dirty="0">
                <a:solidFill>
                  <a:srgbClr val="000000"/>
                </a:solidFill>
                <a:effectLst/>
                <a:latin typeface="Open Sans" panose="020B0606030504020204" pitchFamily="34" charset="0"/>
              </a:rPr>
              <a:t> On an average, a rural woman walks more than 14000 km a year just to fetch water.</a:t>
            </a:r>
            <a:endParaRPr lang="en-US" dirty="0">
              <a:solidFill>
                <a:srgbClr val="000000"/>
              </a:solidFill>
              <a:latin typeface="Open Sans" panose="020B0606030504020204" pitchFamily="34" charset="0"/>
            </a:endParaRPr>
          </a:p>
          <a:p>
            <a:r>
              <a:rPr lang="en-US" b="0" i="0" dirty="0">
                <a:solidFill>
                  <a:srgbClr val="000000"/>
                </a:solidFill>
                <a:effectLst/>
                <a:latin typeface="Open Sans" panose="020B0606030504020204" pitchFamily="34" charset="0"/>
              </a:rPr>
              <a:t>In every household, particularly in the rural areas in Rajasthan women and girl children bear the responsibility of collecting transporting, storing, providing and managing water.</a:t>
            </a:r>
          </a:p>
          <a:p>
            <a:r>
              <a:rPr lang="en-US" b="0" i="0" dirty="0">
                <a:solidFill>
                  <a:srgbClr val="000000"/>
                </a:solidFill>
                <a:effectLst/>
                <a:latin typeface="Open Sans" panose="020B0606030504020204" pitchFamily="34" charset="0"/>
              </a:rPr>
              <a:t>This impacts on the education of the girl child.</a:t>
            </a:r>
          </a:p>
          <a:p>
            <a:r>
              <a:rPr lang="en-US" b="0" i="0" dirty="0">
                <a:solidFill>
                  <a:srgbClr val="000000"/>
                </a:solidFill>
                <a:effectLst/>
                <a:latin typeface="Open Sans" panose="020B0606030504020204" pitchFamily="34" charset="0"/>
              </a:rPr>
              <a:t>The chore of water collection is a back breaking having adverse effects.</a:t>
            </a:r>
            <a:endParaRPr lang="en-US" dirty="0">
              <a:solidFill>
                <a:srgbClr val="000000"/>
              </a:solidFill>
              <a:latin typeface="Open Sans" panose="020B0606030504020204" pitchFamily="34" charset="0"/>
            </a:endParaRPr>
          </a:p>
          <a:p>
            <a:r>
              <a:rPr lang="en-US" b="0" i="0" dirty="0">
                <a:solidFill>
                  <a:srgbClr val="000000"/>
                </a:solidFill>
                <a:effectLst/>
                <a:latin typeface="Open Sans" panose="020B0606030504020204" pitchFamily="34" charset="0"/>
              </a:rPr>
              <a:t>Regular contacts with water also makes women prone to water borne diseases such as Schistosomiasis and dracunculosis spread by </a:t>
            </a:r>
            <a:r>
              <a:rPr lang="en-US" b="0" i="0" dirty="0" err="1">
                <a:solidFill>
                  <a:srgbClr val="000000"/>
                </a:solidFill>
                <a:effectLst/>
                <a:latin typeface="Open Sans" panose="020B0606030504020204" pitchFamily="34" charset="0"/>
              </a:rPr>
              <a:t>guina</a:t>
            </a:r>
            <a:r>
              <a:rPr lang="en-US" b="0" i="0" dirty="0">
                <a:solidFill>
                  <a:srgbClr val="000000"/>
                </a:solidFill>
                <a:effectLst/>
                <a:latin typeface="Open Sans" panose="020B0606030504020204" pitchFamily="34" charset="0"/>
              </a:rPr>
              <a:t> worm.</a:t>
            </a:r>
            <a:endParaRPr lang="en-IN" dirty="0"/>
          </a:p>
        </p:txBody>
      </p:sp>
      <p:sp>
        <p:nvSpPr>
          <p:cNvPr id="4" name="Footer Placeholder 3">
            <a:extLst>
              <a:ext uri="{FF2B5EF4-FFF2-40B4-BE49-F238E27FC236}">
                <a16:creationId xmlns:a16="http://schemas.microsoft.com/office/drawing/2014/main" id="{3317E06B-AC5B-49B4-AA9D-9EE218978DD5}"/>
              </a:ext>
            </a:extLst>
          </p:cNvPr>
          <p:cNvSpPr>
            <a:spLocks noGrp="1"/>
          </p:cNvSpPr>
          <p:nvPr>
            <p:ph type="ftr" sz="quarter" idx="11"/>
          </p:nvPr>
        </p:nvSpPr>
        <p:spPr/>
        <p:txBody>
          <a:bodyPr/>
          <a:lstStyle/>
          <a:p>
            <a:r>
              <a:rPr lang="en-IN"/>
              <a:t>ML301, EES</a:t>
            </a:r>
          </a:p>
        </p:txBody>
      </p:sp>
      <p:sp>
        <p:nvSpPr>
          <p:cNvPr id="5" name="Slide Number Placeholder 4">
            <a:extLst>
              <a:ext uri="{FF2B5EF4-FFF2-40B4-BE49-F238E27FC236}">
                <a16:creationId xmlns:a16="http://schemas.microsoft.com/office/drawing/2014/main" id="{0D300319-96BD-4276-9CAA-8BFD661896F9}"/>
              </a:ext>
            </a:extLst>
          </p:cNvPr>
          <p:cNvSpPr>
            <a:spLocks noGrp="1"/>
          </p:cNvSpPr>
          <p:nvPr>
            <p:ph type="sldNum" sz="quarter" idx="12"/>
          </p:nvPr>
        </p:nvSpPr>
        <p:spPr/>
        <p:txBody>
          <a:bodyPr/>
          <a:lstStyle/>
          <a:p>
            <a:fld id="{8677EDB6-EA22-4672-8790-EA3FEF730A8D}" type="slidenum">
              <a:rPr lang="en-IN" smtClean="0"/>
              <a:t>18</a:t>
            </a:fld>
            <a:endParaRPr lang="en-IN"/>
          </a:p>
        </p:txBody>
      </p:sp>
    </p:spTree>
    <p:extLst>
      <p:ext uri="{BB962C8B-B14F-4D97-AF65-F5344CB8AC3E}">
        <p14:creationId xmlns:p14="http://schemas.microsoft.com/office/powerpoint/2010/main" val="2660919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6C-FB7F-4CE0-A5D3-66882D6323B8}"/>
              </a:ext>
            </a:extLst>
          </p:cNvPr>
          <p:cNvSpPr>
            <a:spLocks noGrp="1"/>
          </p:cNvSpPr>
          <p:nvPr>
            <p:ph type="title"/>
          </p:nvPr>
        </p:nvSpPr>
        <p:spPr/>
        <p:txBody>
          <a:bodyPr>
            <a:normAutofit/>
          </a:bodyPr>
          <a:lstStyle/>
          <a:p>
            <a:r>
              <a:rPr lang="en-US" b="0" i="0" dirty="0">
                <a:solidFill>
                  <a:srgbClr val="000000"/>
                </a:solidFill>
                <a:effectLst/>
                <a:latin typeface="Open Sans" panose="020B0606030504020204" pitchFamily="34" charset="0"/>
              </a:rPr>
              <a:t>Innovative Ways to Save Water:</a:t>
            </a:r>
            <a:endParaRPr lang="en-IN" dirty="0"/>
          </a:p>
        </p:txBody>
      </p:sp>
      <p:sp>
        <p:nvSpPr>
          <p:cNvPr id="3" name="Content Placeholder 2">
            <a:extLst>
              <a:ext uri="{FF2B5EF4-FFF2-40B4-BE49-F238E27FC236}">
                <a16:creationId xmlns:a16="http://schemas.microsoft.com/office/drawing/2014/main" id="{C78C5F92-605E-4B7E-9307-9E8D56EE1626}"/>
              </a:ext>
            </a:extLst>
          </p:cNvPr>
          <p:cNvSpPr>
            <a:spLocks noGrp="1"/>
          </p:cNvSpPr>
          <p:nvPr>
            <p:ph idx="1"/>
          </p:nvPr>
        </p:nvSpPr>
        <p:spPr>
          <a:xfrm>
            <a:off x="531812" y="2131593"/>
            <a:ext cx="5564188" cy="3777622"/>
          </a:xfrm>
        </p:spPr>
        <p:txBody>
          <a:bodyPr/>
          <a:lstStyle/>
          <a:p>
            <a:r>
              <a:rPr lang="en-US" b="0" i="0" dirty="0">
                <a:solidFill>
                  <a:srgbClr val="000000"/>
                </a:solidFill>
                <a:effectLst/>
                <a:latin typeface="Open Sans" panose="020B0606030504020204" pitchFamily="34" charset="0"/>
              </a:rPr>
              <a:t>The women have formed ‘water committees’ and revived traditional methods of water harvesting.</a:t>
            </a:r>
          </a:p>
          <a:p>
            <a:r>
              <a:rPr lang="en-US" b="0" i="0" dirty="0">
                <a:solidFill>
                  <a:srgbClr val="000000"/>
                </a:solidFill>
                <a:effectLst/>
                <a:latin typeface="Open Sans" panose="020B0606030504020204" pitchFamily="34" charset="0"/>
              </a:rPr>
              <a:t>Bathing on a string cot so that they can reuse the water falling through</a:t>
            </a:r>
            <a:r>
              <a:rPr lang="en-US" dirty="0">
                <a:solidFill>
                  <a:srgbClr val="000000"/>
                </a:solidFill>
                <a:latin typeface="Open Sans" panose="020B0606030504020204" pitchFamily="34" charset="0"/>
              </a:rPr>
              <a:t>.</a:t>
            </a:r>
          </a:p>
          <a:p>
            <a:r>
              <a:rPr lang="en-US" b="0" i="0" dirty="0">
                <a:solidFill>
                  <a:srgbClr val="000000"/>
                </a:solidFill>
                <a:effectLst/>
                <a:latin typeface="Open Sans" panose="020B0606030504020204" pitchFamily="34" charset="0"/>
              </a:rPr>
              <a:t>Wearing bone bangles wrist upwards to the armpit so that only the hands have to be washed delivering babies on sand to avoid soiling clothes and cleaning utensils with hot sand speak volumes about their harsh life style.</a:t>
            </a:r>
            <a:endParaRPr lang="en-IN" dirty="0"/>
          </a:p>
        </p:txBody>
      </p:sp>
      <p:sp>
        <p:nvSpPr>
          <p:cNvPr id="4" name="Footer Placeholder 3">
            <a:extLst>
              <a:ext uri="{FF2B5EF4-FFF2-40B4-BE49-F238E27FC236}">
                <a16:creationId xmlns:a16="http://schemas.microsoft.com/office/drawing/2014/main" id="{D1403CE4-7540-4848-A5A0-9FF638402B0A}"/>
              </a:ext>
            </a:extLst>
          </p:cNvPr>
          <p:cNvSpPr>
            <a:spLocks noGrp="1"/>
          </p:cNvSpPr>
          <p:nvPr>
            <p:ph type="ftr" sz="quarter" idx="11"/>
          </p:nvPr>
        </p:nvSpPr>
        <p:spPr/>
        <p:txBody>
          <a:bodyPr/>
          <a:lstStyle/>
          <a:p>
            <a:r>
              <a:rPr lang="en-IN"/>
              <a:t>ML301, EES</a:t>
            </a:r>
          </a:p>
        </p:txBody>
      </p:sp>
      <p:sp>
        <p:nvSpPr>
          <p:cNvPr id="5" name="Slide Number Placeholder 4">
            <a:extLst>
              <a:ext uri="{FF2B5EF4-FFF2-40B4-BE49-F238E27FC236}">
                <a16:creationId xmlns:a16="http://schemas.microsoft.com/office/drawing/2014/main" id="{65F6F232-C515-4C5F-A954-3902514871CD}"/>
              </a:ext>
            </a:extLst>
          </p:cNvPr>
          <p:cNvSpPr>
            <a:spLocks noGrp="1"/>
          </p:cNvSpPr>
          <p:nvPr>
            <p:ph type="sldNum" sz="quarter" idx="12"/>
          </p:nvPr>
        </p:nvSpPr>
        <p:spPr/>
        <p:txBody>
          <a:bodyPr/>
          <a:lstStyle/>
          <a:p>
            <a:fld id="{8677EDB6-EA22-4672-8790-EA3FEF730A8D}" type="slidenum">
              <a:rPr lang="en-IN" smtClean="0"/>
              <a:t>19</a:t>
            </a:fld>
            <a:endParaRPr lang="en-IN"/>
          </a:p>
        </p:txBody>
      </p:sp>
      <p:pic>
        <p:nvPicPr>
          <p:cNvPr id="2050" name="Picture 2" descr="What measures taken to tackle water crisis: Rajasthan HC | Jaipur News -  Times of India">
            <a:extLst>
              <a:ext uri="{FF2B5EF4-FFF2-40B4-BE49-F238E27FC236}">
                <a16:creationId xmlns:a16="http://schemas.microsoft.com/office/drawing/2014/main" id="{EF1F18B0-3AF9-4245-8278-A0D4DD60FA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9211" y="2131593"/>
            <a:ext cx="5215330" cy="2821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961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C836-A066-4978-9F5D-D0CA3C9FD4C3}"/>
              </a:ext>
            </a:extLst>
          </p:cNvPr>
          <p:cNvSpPr>
            <a:spLocks noGrp="1"/>
          </p:cNvSpPr>
          <p:nvPr>
            <p:ph type="title"/>
          </p:nvPr>
        </p:nvSpPr>
        <p:spPr>
          <a:xfrm>
            <a:off x="1943367" y="786308"/>
            <a:ext cx="8911687" cy="1280890"/>
          </a:xfrm>
        </p:spPr>
        <p:txBody>
          <a:bodyPr/>
          <a:lstStyle/>
          <a:p>
            <a:r>
              <a:rPr lang="en-US" sz="3600" b="0" strike="noStrike" spc="-1" dirty="0">
                <a:solidFill>
                  <a:srgbClr val="262626"/>
                </a:solidFill>
                <a:latin typeface="Century Gothic"/>
              </a:rPr>
              <a:t>Water Resource:	</a:t>
            </a:r>
            <a:br>
              <a:rPr lang="en-US" sz="3600" b="0" strike="noStrike" spc="-1" dirty="0">
                <a:solidFill>
                  <a:srgbClr val="000000"/>
                </a:solidFill>
                <a:latin typeface="Century Gothic"/>
              </a:rPr>
            </a:br>
            <a:endParaRPr lang="en-IN" dirty="0"/>
          </a:p>
        </p:txBody>
      </p:sp>
      <p:sp>
        <p:nvSpPr>
          <p:cNvPr id="3" name="Content Placeholder 2">
            <a:extLst>
              <a:ext uri="{FF2B5EF4-FFF2-40B4-BE49-F238E27FC236}">
                <a16:creationId xmlns:a16="http://schemas.microsoft.com/office/drawing/2014/main" id="{EDD99DD3-FF24-49DA-AB0B-31F4F086091C}"/>
              </a:ext>
            </a:extLst>
          </p:cNvPr>
          <p:cNvSpPr>
            <a:spLocks noGrp="1"/>
          </p:cNvSpPr>
          <p:nvPr>
            <p:ph idx="1"/>
          </p:nvPr>
        </p:nvSpPr>
        <p:spPr>
          <a:xfrm>
            <a:off x="1096523" y="2212692"/>
            <a:ext cx="6528165" cy="3777622"/>
          </a:xfrm>
        </p:spPr>
        <p:txBody>
          <a:bodyPr/>
          <a:lstStyle/>
          <a:p>
            <a:pPr marL="343080" indent="-342720">
              <a:lnSpc>
                <a:spcPct val="100000"/>
              </a:lnSpc>
              <a:spcBef>
                <a:spcPts val="1001"/>
              </a:spcBef>
              <a:buClr>
                <a:srgbClr val="A53010"/>
              </a:buClr>
              <a:buFont typeface="Wingdings 3" charset="2"/>
              <a:buChar char=""/>
            </a:pPr>
            <a:r>
              <a:rPr lang="en-US" sz="1800" b="0" strike="noStrike" spc="-1" dirty="0">
                <a:solidFill>
                  <a:srgbClr val="404040"/>
                </a:solidFill>
                <a:latin typeface="Century Gothic"/>
              </a:rPr>
              <a:t>Water is a vital elixir for all living beings.</a:t>
            </a:r>
          </a:p>
          <a:p>
            <a:pPr marL="343080" indent="-342720">
              <a:lnSpc>
                <a:spcPct val="100000"/>
              </a:lnSpc>
              <a:spcBef>
                <a:spcPts val="1001"/>
              </a:spcBef>
              <a:buClr>
                <a:srgbClr val="A53010"/>
              </a:buClr>
              <a:buFont typeface="Wingdings 3" charset="2"/>
              <a:buChar char=""/>
            </a:pPr>
            <a:r>
              <a:rPr lang="en-US" sz="1800" b="0" strike="noStrike" spc="-1" dirty="0">
                <a:solidFill>
                  <a:srgbClr val="404040"/>
                </a:solidFill>
                <a:latin typeface="Century Gothic"/>
              </a:rPr>
              <a:t>It is a renewable resource.</a:t>
            </a:r>
          </a:p>
          <a:p>
            <a:pPr marL="343080" indent="-342720">
              <a:lnSpc>
                <a:spcPct val="100000"/>
              </a:lnSpc>
              <a:spcBef>
                <a:spcPts val="1001"/>
              </a:spcBef>
              <a:buClr>
                <a:srgbClr val="A53010"/>
              </a:buClr>
              <a:buFont typeface="Wingdings 3" charset="2"/>
              <a:buChar char=""/>
            </a:pPr>
            <a:r>
              <a:rPr lang="en-US" sz="1800" b="0" strike="noStrike" spc="-1" dirty="0">
                <a:solidFill>
                  <a:srgbClr val="404040"/>
                </a:solidFill>
                <a:latin typeface="Century Gothic"/>
              </a:rPr>
              <a:t>Water covers 75% of the surface of the earth.</a:t>
            </a:r>
          </a:p>
          <a:p>
            <a:pPr marL="343080" indent="-342720">
              <a:lnSpc>
                <a:spcPct val="100000"/>
              </a:lnSpc>
              <a:spcBef>
                <a:spcPts val="1001"/>
              </a:spcBef>
              <a:buClr>
                <a:srgbClr val="A53010"/>
              </a:buClr>
              <a:buFont typeface="Wingdings 3" charset="2"/>
              <a:buChar char=""/>
            </a:pPr>
            <a:r>
              <a:rPr lang="en-IN" sz="1800" b="0" strike="noStrike" spc="-1" dirty="0">
                <a:solidFill>
                  <a:srgbClr val="404040"/>
                </a:solidFill>
                <a:latin typeface="Century Gothic"/>
              </a:rPr>
              <a:t>Although consumable water, fresh water, is only around 3%.</a:t>
            </a:r>
            <a:endParaRPr lang="en-US" sz="1800" b="0" strike="noStrike" spc="-1" dirty="0">
              <a:solidFill>
                <a:srgbClr val="404040"/>
              </a:solidFill>
              <a:latin typeface="Century Gothic"/>
            </a:endParaRPr>
          </a:p>
          <a:p>
            <a:pPr marL="343080" indent="-342720">
              <a:lnSpc>
                <a:spcPct val="100000"/>
              </a:lnSpc>
              <a:spcBef>
                <a:spcPts val="1001"/>
              </a:spcBef>
              <a:buClr>
                <a:srgbClr val="A53010"/>
              </a:buClr>
              <a:buFont typeface="Wingdings 3" charset="2"/>
              <a:buChar char=""/>
            </a:pPr>
            <a:r>
              <a:rPr lang="en-IN" sz="1800" b="0" strike="noStrike" spc="-1" dirty="0">
                <a:solidFill>
                  <a:srgbClr val="404040"/>
                </a:solidFill>
                <a:latin typeface="Century Gothic"/>
              </a:rPr>
              <a:t>Due to global warming and water pollution a considerable amount of water is unfit for human use.</a:t>
            </a:r>
            <a:endParaRPr lang="en-US" sz="1800" b="0" strike="noStrike" spc="-1" dirty="0">
              <a:solidFill>
                <a:srgbClr val="404040"/>
              </a:solidFill>
              <a:latin typeface="Century Gothic"/>
            </a:endParaRPr>
          </a:p>
          <a:p>
            <a:pPr marL="343080" indent="-342720">
              <a:lnSpc>
                <a:spcPct val="100000"/>
              </a:lnSpc>
              <a:spcBef>
                <a:spcPts val="1001"/>
              </a:spcBef>
              <a:buClr>
                <a:srgbClr val="A53010"/>
              </a:buClr>
              <a:buFont typeface="Wingdings 3" charset="2"/>
              <a:buChar char=""/>
            </a:pPr>
            <a:r>
              <a:rPr lang="en-IN" sz="1800" b="0" strike="noStrike" spc="-1" dirty="0">
                <a:solidFill>
                  <a:srgbClr val="404040"/>
                </a:solidFill>
                <a:latin typeface="Century Gothic"/>
              </a:rPr>
              <a:t>As a result, water is very scarce.</a:t>
            </a:r>
            <a:endParaRPr lang="en-US" sz="1800" b="0" strike="noStrike" spc="-1" dirty="0">
              <a:solidFill>
                <a:srgbClr val="404040"/>
              </a:solidFill>
              <a:latin typeface="Century Gothic"/>
            </a:endParaRPr>
          </a:p>
          <a:p>
            <a:endParaRPr lang="en-IN" dirty="0"/>
          </a:p>
        </p:txBody>
      </p:sp>
      <p:sp>
        <p:nvSpPr>
          <p:cNvPr id="4" name="Footer Placeholder 3">
            <a:extLst>
              <a:ext uri="{FF2B5EF4-FFF2-40B4-BE49-F238E27FC236}">
                <a16:creationId xmlns:a16="http://schemas.microsoft.com/office/drawing/2014/main" id="{39674CB9-D16A-4EE7-9719-37305DECE0C0}"/>
              </a:ext>
            </a:extLst>
          </p:cNvPr>
          <p:cNvSpPr>
            <a:spLocks noGrp="1"/>
          </p:cNvSpPr>
          <p:nvPr>
            <p:ph type="ftr" sz="quarter" idx="11"/>
          </p:nvPr>
        </p:nvSpPr>
        <p:spPr/>
        <p:txBody>
          <a:bodyPr/>
          <a:lstStyle/>
          <a:p>
            <a:r>
              <a:rPr lang="en-IN"/>
              <a:t>ML301, EES</a:t>
            </a:r>
          </a:p>
        </p:txBody>
      </p:sp>
      <p:sp>
        <p:nvSpPr>
          <p:cNvPr id="5" name="Slide Number Placeholder 4">
            <a:extLst>
              <a:ext uri="{FF2B5EF4-FFF2-40B4-BE49-F238E27FC236}">
                <a16:creationId xmlns:a16="http://schemas.microsoft.com/office/drawing/2014/main" id="{7F51685C-72D2-4DE9-B2A2-91A4B144CF33}"/>
              </a:ext>
            </a:extLst>
          </p:cNvPr>
          <p:cNvSpPr>
            <a:spLocks noGrp="1"/>
          </p:cNvSpPr>
          <p:nvPr>
            <p:ph type="sldNum" sz="quarter" idx="12"/>
          </p:nvPr>
        </p:nvSpPr>
        <p:spPr/>
        <p:txBody>
          <a:bodyPr/>
          <a:lstStyle/>
          <a:p>
            <a:fld id="{8677EDB6-EA22-4672-8790-EA3FEF730A8D}" type="slidenum">
              <a:rPr lang="en-IN" smtClean="0"/>
              <a:t>2</a:t>
            </a:fld>
            <a:endParaRPr lang="en-IN"/>
          </a:p>
        </p:txBody>
      </p:sp>
      <p:pic>
        <p:nvPicPr>
          <p:cNvPr id="1026" name="Picture 2" descr="Dynamic Water Resources Assessment Tool | World Meteorological Organization">
            <a:extLst>
              <a:ext uri="{FF2B5EF4-FFF2-40B4-BE49-F238E27FC236}">
                <a16:creationId xmlns:a16="http://schemas.microsoft.com/office/drawing/2014/main" id="{FEBC9377-3DF4-4A99-91E4-25AF2446D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4688" y="1954702"/>
            <a:ext cx="4485396" cy="2948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913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76D3E-38ED-4BB7-B014-8D2285AAA153}"/>
              </a:ext>
            </a:extLst>
          </p:cNvPr>
          <p:cNvSpPr>
            <a:spLocks noGrp="1"/>
          </p:cNvSpPr>
          <p:nvPr>
            <p:ph type="title"/>
          </p:nvPr>
        </p:nvSpPr>
        <p:spPr/>
        <p:txBody>
          <a:bodyPr>
            <a:normAutofit fontScale="90000"/>
          </a:bodyPr>
          <a:lstStyle/>
          <a:p>
            <a:r>
              <a:rPr lang="en-US" b="1" i="0" dirty="0">
                <a:solidFill>
                  <a:srgbClr val="191919"/>
                </a:solidFill>
                <a:effectLst/>
                <a:latin typeface="Open Sans" panose="020B0606030504020204" pitchFamily="34" charset="0"/>
              </a:rPr>
              <a:t>Harvesting water harnessing life: A case study of </a:t>
            </a:r>
            <a:r>
              <a:rPr lang="en-US" b="1" i="0" dirty="0" err="1">
                <a:solidFill>
                  <a:srgbClr val="191919"/>
                </a:solidFill>
                <a:effectLst/>
                <a:latin typeface="Open Sans" panose="020B0606030504020204" pitchFamily="34" charset="0"/>
              </a:rPr>
              <a:t>Kotla</a:t>
            </a:r>
            <a:r>
              <a:rPr lang="en-US" b="1" i="0" dirty="0">
                <a:solidFill>
                  <a:srgbClr val="191919"/>
                </a:solidFill>
                <a:effectLst/>
                <a:latin typeface="Open Sans" panose="020B0606030504020204" pitchFamily="34" charset="0"/>
              </a:rPr>
              <a:t> village in Mewat, Rajasthan</a:t>
            </a:r>
            <a:br>
              <a:rPr lang="en-US" b="1" i="0" dirty="0">
                <a:solidFill>
                  <a:srgbClr val="191919"/>
                </a:solidFill>
                <a:effectLst/>
                <a:latin typeface="Open Sans" panose="020B0606030504020204" pitchFamily="34" charset="0"/>
              </a:rPr>
            </a:br>
            <a:endParaRPr lang="en-IN" dirty="0"/>
          </a:p>
        </p:txBody>
      </p:sp>
      <p:sp>
        <p:nvSpPr>
          <p:cNvPr id="4" name="Footer Placeholder 3">
            <a:extLst>
              <a:ext uri="{FF2B5EF4-FFF2-40B4-BE49-F238E27FC236}">
                <a16:creationId xmlns:a16="http://schemas.microsoft.com/office/drawing/2014/main" id="{3BB07700-74E1-4ECF-8B2C-04EE1647F478}"/>
              </a:ext>
            </a:extLst>
          </p:cNvPr>
          <p:cNvSpPr>
            <a:spLocks noGrp="1"/>
          </p:cNvSpPr>
          <p:nvPr>
            <p:ph type="ftr" sz="quarter" idx="11"/>
          </p:nvPr>
        </p:nvSpPr>
        <p:spPr/>
        <p:txBody>
          <a:bodyPr/>
          <a:lstStyle/>
          <a:p>
            <a:r>
              <a:rPr lang="en-IN" dirty="0"/>
              <a:t>ML301, EES</a:t>
            </a:r>
          </a:p>
        </p:txBody>
      </p:sp>
      <p:sp>
        <p:nvSpPr>
          <p:cNvPr id="5" name="Slide Number Placeholder 4">
            <a:extLst>
              <a:ext uri="{FF2B5EF4-FFF2-40B4-BE49-F238E27FC236}">
                <a16:creationId xmlns:a16="http://schemas.microsoft.com/office/drawing/2014/main" id="{FDF76FC1-529A-4F50-B1E4-3822A3BB7765}"/>
              </a:ext>
            </a:extLst>
          </p:cNvPr>
          <p:cNvSpPr>
            <a:spLocks noGrp="1"/>
          </p:cNvSpPr>
          <p:nvPr>
            <p:ph type="sldNum" sz="quarter" idx="12"/>
          </p:nvPr>
        </p:nvSpPr>
        <p:spPr/>
        <p:txBody>
          <a:bodyPr/>
          <a:lstStyle/>
          <a:p>
            <a:fld id="{8677EDB6-EA22-4672-8790-EA3FEF730A8D}" type="slidenum">
              <a:rPr lang="en-IN" smtClean="0"/>
              <a:t>20</a:t>
            </a:fld>
            <a:endParaRPr lang="en-IN"/>
          </a:p>
        </p:txBody>
      </p:sp>
      <p:pic>
        <p:nvPicPr>
          <p:cNvPr id="13" name="Picture 12">
            <a:extLst>
              <a:ext uri="{FF2B5EF4-FFF2-40B4-BE49-F238E27FC236}">
                <a16:creationId xmlns:a16="http://schemas.microsoft.com/office/drawing/2014/main" id="{BBA3DD6E-1D64-494F-8AA2-EDCC8CD109A5}"/>
              </a:ext>
            </a:extLst>
          </p:cNvPr>
          <p:cNvPicPr>
            <a:picLocks noChangeAspect="1"/>
          </p:cNvPicPr>
          <p:nvPr/>
        </p:nvPicPr>
        <p:blipFill>
          <a:blip r:embed="rId2"/>
          <a:stretch>
            <a:fillRect/>
          </a:stretch>
        </p:blipFill>
        <p:spPr>
          <a:xfrm>
            <a:off x="3665220" y="2129586"/>
            <a:ext cx="5937568" cy="4371347"/>
          </a:xfrm>
          <a:prstGeom prst="rect">
            <a:avLst/>
          </a:prstGeom>
        </p:spPr>
      </p:pic>
    </p:spTree>
    <p:extLst>
      <p:ext uri="{BB962C8B-B14F-4D97-AF65-F5344CB8AC3E}">
        <p14:creationId xmlns:p14="http://schemas.microsoft.com/office/powerpoint/2010/main" val="2413483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04CCC-8FB9-4993-B372-863C4CA0A1AB}"/>
              </a:ext>
            </a:extLst>
          </p:cNvPr>
          <p:cNvSpPr>
            <a:spLocks noGrp="1"/>
          </p:cNvSpPr>
          <p:nvPr>
            <p:ph type="title"/>
          </p:nvPr>
        </p:nvSpPr>
        <p:spPr/>
        <p:txBody>
          <a:bodyPr/>
          <a:lstStyle/>
          <a:p>
            <a:r>
              <a:rPr lang="en-IN" b="1" i="0" dirty="0">
                <a:solidFill>
                  <a:srgbClr val="212529"/>
                </a:solidFill>
                <a:effectLst/>
                <a:latin typeface="Open Sans" panose="020B0606030504020204" pitchFamily="34" charset="0"/>
              </a:rPr>
              <a:t>KOTLA CASE STUDY:</a:t>
            </a:r>
            <a:endParaRPr lang="en-IN" dirty="0"/>
          </a:p>
        </p:txBody>
      </p:sp>
      <p:sp>
        <p:nvSpPr>
          <p:cNvPr id="3" name="Content Placeholder 2">
            <a:extLst>
              <a:ext uri="{FF2B5EF4-FFF2-40B4-BE49-F238E27FC236}">
                <a16:creationId xmlns:a16="http://schemas.microsoft.com/office/drawing/2014/main" id="{BD53B0C9-4590-406D-9DAD-112C53169C84}"/>
              </a:ext>
            </a:extLst>
          </p:cNvPr>
          <p:cNvSpPr>
            <a:spLocks noGrp="1"/>
          </p:cNvSpPr>
          <p:nvPr>
            <p:ph idx="1"/>
          </p:nvPr>
        </p:nvSpPr>
        <p:spPr>
          <a:xfrm>
            <a:off x="531812" y="2456268"/>
            <a:ext cx="6234748" cy="3777622"/>
          </a:xfrm>
        </p:spPr>
        <p:txBody>
          <a:bodyPr/>
          <a:lstStyle/>
          <a:p>
            <a:r>
              <a:rPr lang="en-US" b="0" i="0" dirty="0" err="1">
                <a:solidFill>
                  <a:srgbClr val="212529"/>
                </a:solidFill>
                <a:effectLst/>
                <a:latin typeface="Open Sans" panose="020B0606030504020204" pitchFamily="34" charset="0"/>
              </a:rPr>
              <a:t>Kotla</a:t>
            </a:r>
            <a:r>
              <a:rPr lang="en-US" b="0" i="0" dirty="0">
                <a:solidFill>
                  <a:srgbClr val="212529"/>
                </a:solidFill>
                <a:effectLst/>
                <a:latin typeface="Open Sans" panose="020B0606030504020204" pitchFamily="34" charset="0"/>
              </a:rPr>
              <a:t> is a village at the foothills of </a:t>
            </a:r>
            <a:r>
              <a:rPr lang="en-US" b="0" i="0" dirty="0" err="1">
                <a:solidFill>
                  <a:srgbClr val="212529"/>
                </a:solidFill>
                <a:effectLst/>
                <a:latin typeface="Open Sans" panose="020B0606030504020204" pitchFamily="34" charset="0"/>
              </a:rPr>
              <a:t>Aravallis</a:t>
            </a:r>
            <a:r>
              <a:rPr lang="en-IN" b="0" i="0" dirty="0">
                <a:solidFill>
                  <a:srgbClr val="212529"/>
                </a:solidFill>
                <a:effectLst/>
                <a:latin typeface="Open Sans" panose="020B0606030504020204" pitchFamily="34" charset="0"/>
              </a:rPr>
              <a:t>.</a:t>
            </a:r>
          </a:p>
          <a:p>
            <a:r>
              <a:rPr lang="en-US" b="0" i="0" dirty="0">
                <a:solidFill>
                  <a:srgbClr val="212529"/>
                </a:solidFill>
                <a:effectLst/>
                <a:latin typeface="Open Sans" panose="020B0606030504020204" pitchFamily="34" charset="0"/>
              </a:rPr>
              <a:t> It has the worst development indices.</a:t>
            </a:r>
            <a:endParaRPr lang="en-IN" dirty="0">
              <a:solidFill>
                <a:srgbClr val="212529"/>
              </a:solidFill>
              <a:latin typeface="Open Sans" panose="020B0606030504020204" pitchFamily="34" charset="0"/>
            </a:endParaRPr>
          </a:p>
          <a:p>
            <a:r>
              <a:rPr lang="en-US" b="0" i="0" dirty="0">
                <a:solidFill>
                  <a:srgbClr val="212529"/>
                </a:solidFill>
                <a:effectLst/>
                <a:latin typeface="Open Sans" panose="020B0606030504020204" pitchFamily="34" charset="0"/>
              </a:rPr>
              <a:t>In the absence of recharging, ground water was depleting at more than 300-500 mm every year.</a:t>
            </a:r>
            <a:endParaRPr lang="en-IN" b="0" i="0" dirty="0">
              <a:solidFill>
                <a:srgbClr val="212529"/>
              </a:solidFill>
              <a:effectLst/>
              <a:latin typeface="Open Sans" panose="020B0606030504020204" pitchFamily="34" charset="0"/>
            </a:endParaRPr>
          </a:p>
          <a:p>
            <a:r>
              <a:rPr lang="en-US" b="1" i="0" dirty="0">
                <a:solidFill>
                  <a:srgbClr val="212529"/>
                </a:solidFill>
                <a:effectLst/>
                <a:latin typeface="Open Sans" panose="020B0606030504020204" pitchFamily="34" charset="0"/>
              </a:rPr>
              <a:t>Ridge to</a:t>
            </a:r>
            <a:r>
              <a:rPr lang="en-US" b="0" i="0" dirty="0">
                <a:solidFill>
                  <a:srgbClr val="212529"/>
                </a:solidFill>
                <a:effectLst/>
                <a:latin typeface="Open Sans" panose="020B0606030504020204" pitchFamily="34" charset="0"/>
              </a:rPr>
              <a:t> </a:t>
            </a:r>
            <a:r>
              <a:rPr lang="en-US" b="1" i="0" dirty="0">
                <a:solidFill>
                  <a:srgbClr val="212529"/>
                </a:solidFill>
                <a:effectLst/>
                <a:latin typeface="Open Sans" panose="020B0606030504020204" pitchFamily="34" charset="0"/>
              </a:rPr>
              <a:t>valley approach</a:t>
            </a:r>
            <a:r>
              <a:rPr lang="en-US" b="0" i="0" dirty="0">
                <a:solidFill>
                  <a:srgbClr val="212529"/>
                </a:solidFill>
                <a:effectLst/>
                <a:latin typeface="Open Sans" panose="020B0606030504020204" pitchFamily="34" charset="0"/>
              </a:rPr>
              <a:t> was unique as it was able to reduce the flow velocity.</a:t>
            </a:r>
          </a:p>
          <a:p>
            <a:r>
              <a:rPr lang="en-US" b="0" i="0" dirty="0">
                <a:solidFill>
                  <a:srgbClr val="212529"/>
                </a:solidFill>
                <a:effectLst/>
                <a:latin typeface="Open Sans" panose="020B0606030504020204" pitchFamily="34" charset="0"/>
              </a:rPr>
              <a:t>The fresh water pockets were depleting year by year due to high exploitation of these.</a:t>
            </a:r>
          </a:p>
        </p:txBody>
      </p:sp>
      <p:sp>
        <p:nvSpPr>
          <p:cNvPr id="4" name="Footer Placeholder 3">
            <a:extLst>
              <a:ext uri="{FF2B5EF4-FFF2-40B4-BE49-F238E27FC236}">
                <a16:creationId xmlns:a16="http://schemas.microsoft.com/office/drawing/2014/main" id="{EAA44BD3-F22D-4F1A-A640-4B4B76C372A7}"/>
              </a:ext>
            </a:extLst>
          </p:cNvPr>
          <p:cNvSpPr>
            <a:spLocks noGrp="1"/>
          </p:cNvSpPr>
          <p:nvPr>
            <p:ph type="ftr" sz="quarter" idx="11"/>
          </p:nvPr>
        </p:nvSpPr>
        <p:spPr/>
        <p:txBody>
          <a:bodyPr/>
          <a:lstStyle/>
          <a:p>
            <a:r>
              <a:rPr lang="en-IN"/>
              <a:t>ML301, EES</a:t>
            </a:r>
          </a:p>
        </p:txBody>
      </p:sp>
      <p:sp>
        <p:nvSpPr>
          <p:cNvPr id="5" name="Slide Number Placeholder 4">
            <a:extLst>
              <a:ext uri="{FF2B5EF4-FFF2-40B4-BE49-F238E27FC236}">
                <a16:creationId xmlns:a16="http://schemas.microsoft.com/office/drawing/2014/main" id="{00DA03C8-A850-4C83-9323-34EF751D74A2}"/>
              </a:ext>
            </a:extLst>
          </p:cNvPr>
          <p:cNvSpPr>
            <a:spLocks noGrp="1"/>
          </p:cNvSpPr>
          <p:nvPr>
            <p:ph type="sldNum" sz="quarter" idx="12"/>
          </p:nvPr>
        </p:nvSpPr>
        <p:spPr/>
        <p:txBody>
          <a:bodyPr/>
          <a:lstStyle/>
          <a:p>
            <a:fld id="{8677EDB6-EA22-4672-8790-EA3FEF730A8D}" type="slidenum">
              <a:rPr lang="en-IN" smtClean="0"/>
              <a:t>21</a:t>
            </a:fld>
            <a:endParaRPr lang="en-IN"/>
          </a:p>
        </p:txBody>
      </p:sp>
      <p:pic>
        <p:nvPicPr>
          <p:cNvPr id="4098" name="Picture 2" descr="Water scarcity grips Odisha's Balangir- The New Indian Express">
            <a:extLst>
              <a:ext uri="{FF2B5EF4-FFF2-40B4-BE49-F238E27FC236}">
                <a16:creationId xmlns:a16="http://schemas.microsoft.com/office/drawing/2014/main" id="{14338F2A-92C5-4B7F-A782-A34C53C76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6560" y="3121542"/>
            <a:ext cx="4894146" cy="2447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554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A5A0-6916-44C4-8AEF-F836AC8CEA8C}"/>
              </a:ext>
            </a:extLst>
          </p:cNvPr>
          <p:cNvSpPr>
            <a:spLocks noGrp="1"/>
          </p:cNvSpPr>
          <p:nvPr>
            <p:ph type="title"/>
          </p:nvPr>
        </p:nvSpPr>
        <p:spPr/>
        <p:txBody>
          <a:bodyPr/>
          <a:lstStyle/>
          <a:p>
            <a:r>
              <a:rPr lang="en-IN" b="1" i="0" dirty="0">
                <a:solidFill>
                  <a:srgbClr val="212529"/>
                </a:solidFill>
                <a:effectLst/>
                <a:latin typeface="Open Sans" panose="020B0606030504020204" pitchFamily="34" charset="0"/>
              </a:rPr>
              <a:t>INTERVENTION:</a:t>
            </a:r>
            <a:endParaRPr lang="en-IN" dirty="0"/>
          </a:p>
        </p:txBody>
      </p:sp>
      <p:sp>
        <p:nvSpPr>
          <p:cNvPr id="3" name="Content Placeholder 2">
            <a:extLst>
              <a:ext uri="{FF2B5EF4-FFF2-40B4-BE49-F238E27FC236}">
                <a16:creationId xmlns:a16="http://schemas.microsoft.com/office/drawing/2014/main" id="{D8C67859-B704-4E8C-ACB0-23A70B17C10D}"/>
              </a:ext>
            </a:extLst>
          </p:cNvPr>
          <p:cNvSpPr>
            <a:spLocks noGrp="1"/>
          </p:cNvSpPr>
          <p:nvPr>
            <p:ph idx="1"/>
          </p:nvPr>
        </p:nvSpPr>
        <p:spPr/>
        <p:txBody>
          <a:bodyPr/>
          <a:lstStyle/>
          <a:p>
            <a:r>
              <a:rPr lang="en-US" b="0" i="0" dirty="0">
                <a:solidFill>
                  <a:srgbClr val="212529"/>
                </a:solidFill>
                <a:effectLst/>
                <a:latin typeface="Open Sans" panose="020B0606030504020204" pitchFamily="34" charset="0"/>
              </a:rPr>
              <a:t>In </a:t>
            </a:r>
            <a:r>
              <a:rPr lang="en-US" b="0" i="0" dirty="0" err="1">
                <a:solidFill>
                  <a:srgbClr val="212529"/>
                </a:solidFill>
                <a:effectLst/>
                <a:latin typeface="Open Sans" panose="020B0606030504020204" pitchFamily="34" charset="0"/>
              </a:rPr>
              <a:t>Kotla</a:t>
            </a:r>
            <a:r>
              <a:rPr lang="en-US" b="0" i="0" dirty="0">
                <a:solidFill>
                  <a:srgbClr val="212529"/>
                </a:solidFill>
                <a:effectLst/>
                <a:latin typeface="Open Sans" panose="020B0606030504020204" pitchFamily="34" charset="0"/>
              </a:rPr>
              <a:t>, the construction of two check dams has improved the quality of water and increased ground water table.</a:t>
            </a:r>
          </a:p>
          <a:p>
            <a:r>
              <a:rPr lang="en-US" b="0" i="0" dirty="0">
                <a:solidFill>
                  <a:srgbClr val="212529"/>
                </a:solidFill>
                <a:effectLst/>
                <a:latin typeface="Open Sans" panose="020B0606030504020204" pitchFamily="34" charset="0"/>
              </a:rPr>
              <a:t>Apart from the check dams, the abandoned dry wells have been transformed to harvesting structures by diverting the rainwater into the abandoned wells.</a:t>
            </a:r>
            <a:endParaRPr lang="en-IN" dirty="0"/>
          </a:p>
        </p:txBody>
      </p:sp>
      <p:sp>
        <p:nvSpPr>
          <p:cNvPr id="4" name="Footer Placeholder 3">
            <a:extLst>
              <a:ext uri="{FF2B5EF4-FFF2-40B4-BE49-F238E27FC236}">
                <a16:creationId xmlns:a16="http://schemas.microsoft.com/office/drawing/2014/main" id="{94CF2A32-FF06-4649-86B8-3C47F58269B2}"/>
              </a:ext>
            </a:extLst>
          </p:cNvPr>
          <p:cNvSpPr>
            <a:spLocks noGrp="1"/>
          </p:cNvSpPr>
          <p:nvPr>
            <p:ph type="ftr" sz="quarter" idx="11"/>
          </p:nvPr>
        </p:nvSpPr>
        <p:spPr/>
        <p:txBody>
          <a:bodyPr/>
          <a:lstStyle/>
          <a:p>
            <a:r>
              <a:rPr lang="en-IN"/>
              <a:t>ML301, EES</a:t>
            </a:r>
          </a:p>
        </p:txBody>
      </p:sp>
      <p:sp>
        <p:nvSpPr>
          <p:cNvPr id="5" name="Slide Number Placeholder 4">
            <a:extLst>
              <a:ext uri="{FF2B5EF4-FFF2-40B4-BE49-F238E27FC236}">
                <a16:creationId xmlns:a16="http://schemas.microsoft.com/office/drawing/2014/main" id="{E851B535-B93F-41B7-92F6-6A4D70C0AB17}"/>
              </a:ext>
            </a:extLst>
          </p:cNvPr>
          <p:cNvSpPr>
            <a:spLocks noGrp="1"/>
          </p:cNvSpPr>
          <p:nvPr>
            <p:ph type="sldNum" sz="quarter" idx="12"/>
          </p:nvPr>
        </p:nvSpPr>
        <p:spPr/>
        <p:txBody>
          <a:bodyPr/>
          <a:lstStyle/>
          <a:p>
            <a:fld id="{8677EDB6-EA22-4672-8790-EA3FEF730A8D}" type="slidenum">
              <a:rPr lang="en-IN" smtClean="0"/>
              <a:t>22</a:t>
            </a:fld>
            <a:endParaRPr lang="en-IN"/>
          </a:p>
        </p:txBody>
      </p:sp>
      <p:pic>
        <p:nvPicPr>
          <p:cNvPr id="7" name="Picture 6">
            <a:extLst>
              <a:ext uri="{FF2B5EF4-FFF2-40B4-BE49-F238E27FC236}">
                <a16:creationId xmlns:a16="http://schemas.microsoft.com/office/drawing/2014/main" id="{ADCB91A9-34E9-4215-B612-6F8B7CADC3C3}"/>
              </a:ext>
            </a:extLst>
          </p:cNvPr>
          <p:cNvPicPr>
            <a:picLocks noChangeAspect="1"/>
          </p:cNvPicPr>
          <p:nvPr/>
        </p:nvPicPr>
        <p:blipFill>
          <a:blip r:embed="rId2"/>
          <a:stretch>
            <a:fillRect/>
          </a:stretch>
        </p:blipFill>
        <p:spPr>
          <a:xfrm>
            <a:off x="2866336" y="4022411"/>
            <a:ext cx="7342875" cy="1709738"/>
          </a:xfrm>
          <a:prstGeom prst="rect">
            <a:avLst/>
          </a:prstGeom>
        </p:spPr>
      </p:pic>
    </p:spTree>
    <p:extLst>
      <p:ext uri="{BB962C8B-B14F-4D97-AF65-F5344CB8AC3E}">
        <p14:creationId xmlns:p14="http://schemas.microsoft.com/office/powerpoint/2010/main" val="3420793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0E5B7-021C-40EC-B6C6-EC8D584065C3}"/>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439F3F5-405C-4312-AEB3-54D28CD33B61}"/>
              </a:ext>
            </a:extLst>
          </p:cNvPr>
          <p:cNvSpPr>
            <a:spLocks noGrp="1"/>
          </p:cNvSpPr>
          <p:nvPr>
            <p:ph idx="1"/>
          </p:nvPr>
        </p:nvSpPr>
        <p:spPr/>
        <p:txBody>
          <a:bodyPr/>
          <a:lstStyle/>
          <a:p>
            <a:r>
              <a:rPr lang="en-US" dirty="0"/>
              <a:t>Climate change is having a significant impact on weather patterns.</a:t>
            </a:r>
          </a:p>
          <a:p>
            <a:r>
              <a:rPr lang="en-US" dirty="0"/>
              <a:t>The growing uncertainty of surface water availability and increasing levels of water pollution.</a:t>
            </a:r>
          </a:p>
          <a:p>
            <a:r>
              <a:rPr lang="en-US" dirty="0"/>
              <a:t>Ground water resources can, in any instance, supplement surface water, particularly as a source of drinking water.</a:t>
            </a:r>
          </a:p>
          <a:p>
            <a:r>
              <a:rPr lang="en-US" dirty="0"/>
              <a:t>Many traditional methods are being refined while more recent advances are being developed further.</a:t>
            </a:r>
          </a:p>
          <a:p>
            <a:r>
              <a:rPr lang="en-US" dirty="0"/>
              <a:t>The projected increased variability and distribution of freshwater resources demands political commitment.</a:t>
            </a:r>
          </a:p>
          <a:p>
            <a:endParaRPr lang="en-IN" dirty="0"/>
          </a:p>
        </p:txBody>
      </p:sp>
      <p:sp>
        <p:nvSpPr>
          <p:cNvPr id="4" name="Footer Placeholder 3">
            <a:extLst>
              <a:ext uri="{FF2B5EF4-FFF2-40B4-BE49-F238E27FC236}">
                <a16:creationId xmlns:a16="http://schemas.microsoft.com/office/drawing/2014/main" id="{DB985C7C-D06C-405C-84D1-E37907D612C3}"/>
              </a:ext>
            </a:extLst>
          </p:cNvPr>
          <p:cNvSpPr>
            <a:spLocks noGrp="1"/>
          </p:cNvSpPr>
          <p:nvPr>
            <p:ph type="ftr" sz="quarter" idx="11"/>
          </p:nvPr>
        </p:nvSpPr>
        <p:spPr/>
        <p:txBody>
          <a:bodyPr/>
          <a:lstStyle/>
          <a:p>
            <a:r>
              <a:rPr lang="en-IN"/>
              <a:t>ML301, EES</a:t>
            </a:r>
          </a:p>
        </p:txBody>
      </p:sp>
      <p:sp>
        <p:nvSpPr>
          <p:cNvPr id="5" name="Slide Number Placeholder 4">
            <a:extLst>
              <a:ext uri="{FF2B5EF4-FFF2-40B4-BE49-F238E27FC236}">
                <a16:creationId xmlns:a16="http://schemas.microsoft.com/office/drawing/2014/main" id="{2D39A1D9-0414-4790-8205-0B05DCE0A27A}"/>
              </a:ext>
            </a:extLst>
          </p:cNvPr>
          <p:cNvSpPr>
            <a:spLocks noGrp="1"/>
          </p:cNvSpPr>
          <p:nvPr>
            <p:ph type="sldNum" sz="quarter" idx="12"/>
          </p:nvPr>
        </p:nvSpPr>
        <p:spPr/>
        <p:txBody>
          <a:bodyPr/>
          <a:lstStyle/>
          <a:p>
            <a:fld id="{8677EDB6-EA22-4672-8790-EA3FEF730A8D}" type="slidenum">
              <a:rPr lang="en-IN" smtClean="0"/>
              <a:t>23</a:t>
            </a:fld>
            <a:endParaRPr lang="en-IN"/>
          </a:p>
        </p:txBody>
      </p:sp>
    </p:spTree>
    <p:extLst>
      <p:ext uri="{BB962C8B-B14F-4D97-AF65-F5344CB8AC3E}">
        <p14:creationId xmlns:p14="http://schemas.microsoft.com/office/powerpoint/2010/main" val="481881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091EE-EDFF-40C7-943A-F3F4552F36D1}"/>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DF55EF68-E6FA-4204-A9DD-A4E05DEB60CB}"/>
              </a:ext>
            </a:extLst>
          </p:cNvPr>
          <p:cNvSpPr>
            <a:spLocks noGrp="1"/>
          </p:cNvSpPr>
          <p:nvPr>
            <p:ph idx="1"/>
          </p:nvPr>
        </p:nvSpPr>
        <p:spPr>
          <a:xfrm>
            <a:off x="2589212" y="2133600"/>
            <a:ext cx="8915400" cy="4002208"/>
          </a:xfrm>
        </p:spPr>
        <p:txBody>
          <a:bodyPr>
            <a:normAutofit/>
          </a:bodyPr>
          <a:lstStyle/>
          <a:p>
            <a:r>
              <a:rPr lang="en-IN" dirty="0">
                <a:hlinkClick r:id="rId2"/>
              </a:rPr>
              <a:t>https://www.greenfacts.org/en/water-resources/l-3/7-protecting-water-resources.htm#0p0</a:t>
            </a:r>
            <a:endParaRPr lang="en-IN" dirty="0"/>
          </a:p>
          <a:p>
            <a:r>
              <a:rPr lang="en-IN" dirty="0">
                <a:hlinkClick r:id="rId3"/>
              </a:rPr>
              <a:t>https://hindi.indiawaterportal.org/content/water-crisis-rajasthan/content-type-page/53102</a:t>
            </a:r>
            <a:endParaRPr lang="en-IN" dirty="0"/>
          </a:p>
          <a:p>
            <a:r>
              <a:rPr lang="en-IN" dirty="0">
                <a:hlinkClick r:id="rId4"/>
              </a:rPr>
              <a:t>https://www.commonfloor.com/guide/10-innovative-ways-to-save-water-in-your-apartment-community-2710#:~:text=Shorten%20your%20shower%20by%20a,washing%20machines%2C%20showers%20and%20baths</a:t>
            </a:r>
            <a:r>
              <a:rPr lang="en-IN" dirty="0"/>
              <a:t>.</a:t>
            </a:r>
          </a:p>
          <a:p>
            <a:r>
              <a:rPr lang="en-IN" dirty="0">
                <a:hlinkClick r:id="rId5"/>
              </a:rPr>
              <a:t>https://www.tutorialspoint.com/environmental_studies/environmental_studies_water_resources.htm</a:t>
            </a:r>
            <a:endParaRPr lang="en-IN" dirty="0"/>
          </a:p>
          <a:p>
            <a:r>
              <a:rPr lang="en-IN" dirty="0">
                <a:hlinkClick r:id="rId6"/>
              </a:rPr>
              <a:t>https://www.earthreminder.com/ways-to-save-natural-resources-its-conservation/</a:t>
            </a:r>
            <a:endParaRPr lang="en-IN" dirty="0"/>
          </a:p>
          <a:p>
            <a:endParaRPr lang="en-IN" dirty="0"/>
          </a:p>
        </p:txBody>
      </p:sp>
      <p:sp>
        <p:nvSpPr>
          <p:cNvPr id="4" name="Footer Placeholder 3">
            <a:extLst>
              <a:ext uri="{FF2B5EF4-FFF2-40B4-BE49-F238E27FC236}">
                <a16:creationId xmlns:a16="http://schemas.microsoft.com/office/drawing/2014/main" id="{01B40FBE-A7F0-45AE-866D-165D83FEA17A}"/>
              </a:ext>
            </a:extLst>
          </p:cNvPr>
          <p:cNvSpPr>
            <a:spLocks noGrp="1"/>
          </p:cNvSpPr>
          <p:nvPr>
            <p:ph type="ftr" sz="quarter" idx="11"/>
          </p:nvPr>
        </p:nvSpPr>
        <p:spPr/>
        <p:txBody>
          <a:bodyPr/>
          <a:lstStyle/>
          <a:p>
            <a:r>
              <a:rPr lang="en-IN"/>
              <a:t>ML301, EES</a:t>
            </a:r>
          </a:p>
        </p:txBody>
      </p:sp>
      <p:sp>
        <p:nvSpPr>
          <p:cNvPr id="5" name="Slide Number Placeholder 4">
            <a:extLst>
              <a:ext uri="{FF2B5EF4-FFF2-40B4-BE49-F238E27FC236}">
                <a16:creationId xmlns:a16="http://schemas.microsoft.com/office/drawing/2014/main" id="{A66F19D6-65C1-4DC0-A062-C13A2AE26E84}"/>
              </a:ext>
            </a:extLst>
          </p:cNvPr>
          <p:cNvSpPr>
            <a:spLocks noGrp="1"/>
          </p:cNvSpPr>
          <p:nvPr>
            <p:ph type="sldNum" sz="quarter" idx="12"/>
          </p:nvPr>
        </p:nvSpPr>
        <p:spPr/>
        <p:txBody>
          <a:bodyPr/>
          <a:lstStyle/>
          <a:p>
            <a:fld id="{8677EDB6-EA22-4672-8790-EA3FEF730A8D}" type="slidenum">
              <a:rPr lang="en-IN" smtClean="0"/>
              <a:t>24</a:t>
            </a:fld>
            <a:endParaRPr lang="en-IN"/>
          </a:p>
        </p:txBody>
      </p:sp>
    </p:spTree>
    <p:extLst>
      <p:ext uri="{BB962C8B-B14F-4D97-AF65-F5344CB8AC3E}">
        <p14:creationId xmlns:p14="http://schemas.microsoft.com/office/powerpoint/2010/main" val="565255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1A9BA2F-B9CE-4D5C-9924-464A5B352206}"/>
              </a:ext>
            </a:extLst>
          </p:cNvPr>
          <p:cNvSpPr>
            <a:spLocks noGrp="1"/>
          </p:cNvSpPr>
          <p:nvPr>
            <p:ph type="ftr" sz="quarter" idx="11"/>
          </p:nvPr>
        </p:nvSpPr>
        <p:spPr/>
        <p:txBody>
          <a:bodyPr/>
          <a:lstStyle/>
          <a:p>
            <a:r>
              <a:rPr lang="en-IN"/>
              <a:t>ML301, EES</a:t>
            </a:r>
          </a:p>
        </p:txBody>
      </p:sp>
      <p:sp>
        <p:nvSpPr>
          <p:cNvPr id="5" name="Slide Number Placeholder 4">
            <a:extLst>
              <a:ext uri="{FF2B5EF4-FFF2-40B4-BE49-F238E27FC236}">
                <a16:creationId xmlns:a16="http://schemas.microsoft.com/office/drawing/2014/main" id="{A12761F3-9CB3-42D6-A4BE-46444943813F}"/>
              </a:ext>
            </a:extLst>
          </p:cNvPr>
          <p:cNvSpPr>
            <a:spLocks noGrp="1"/>
          </p:cNvSpPr>
          <p:nvPr>
            <p:ph type="sldNum" sz="quarter" idx="12"/>
          </p:nvPr>
        </p:nvSpPr>
        <p:spPr/>
        <p:txBody>
          <a:bodyPr/>
          <a:lstStyle/>
          <a:p>
            <a:fld id="{8677EDB6-EA22-4672-8790-EA3FEF730A8D}" type="slidenum">
              <a:rPr lang="en-IN" smtClean="0"/>
              <a:t>25</a:t>
            </a:fld>
            <a:endParaRPr lang="en-IN"/>
          </a:p>
        </p:txBody>
      </p:sp>
      <p:pic>
        <p:nvPicPr>
          <p:cNvPr id="5122" name="Picture 2" descr="HOW THE WORDS &quot;THANK YOU&quot; HELP BUILD A POSITIVE WORK CULTURE - Harris  Whitesell Consulting, LLC">
            <a:extLst>
              <a:ext uri="{FF2B5EF4-FFF2-40B4-BE49-F238E27FC236}">
                <a16:creationId xmlns:a16="http://schemas.microsoft.com/office/drawing/2014/main" id="{85931439-EB3E-4DC9-8E57-FBCE210F9D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120" y="176212"/>
            <a:ext cx="9753600" cy="650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58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3C2B1-0FFF-4BFF-AAA6-83B2CDE3CB42}"/>
              </a:ext>
            </a:extLst>
          </p:cNvPr>
          <p:cNvSpPr>
            <a:spLocks noGrp="1"/>
          </p:cNvSpPr>
          <p:nvPr>
            <p:ph type="title"/>
          </p:nvPr>
        </p:nvSpPr>
        <p:spPr/>
        <p:txBody>
          <a:bodyPr/>
          <a:lstStyle/>
          <a:p>
            <a:r>
              <a:rPr lang="en-US" sz="3600" b="0" strike="noStrike" spc="-1" dirty="0">
                <a:solidFill>
                  <a:srgbClr val="262626"/>
                </a:solidFill>
                <a:latin typeface="Century Gothic"/>
              </a:rPr>
              <a:t>Distribution of water resources:</a:t>
            </a:r>
            <a:br>
              <a:rPr lang="en-US" sz="3600" b="0" strike="noStrike" spc="-1" dirty="0">
                <a:solidFill>
                  <a:srgbClr val="000000"/>
                </a:solidFill>
                <a:latin typeface="Century Gothic"/>
              </a:rPr>
            </a:br>
            <a:endParaRPr lang="en-IN" dirty="0"/>
          </a:p>
        </p:txBody>
      </p:sp>
      <p:sp>
        <p:nvSpPr>
          <p:cNvPr id="3" name="Content Placeholder 2">
            <a:extLst>
              <a:ext uri="{FF2B5EF4-FFF2-40B4-BE49-F238E27FC236}">
                <a16:creationId xmlns:a16="http://schemas.microsoft.com/office/drawing/2014/main" id="{726F3497-7670-4BE1-8269-8917A7CE72CD}"/>
              </a:ext>
            </a:extLst>
          </p:cNvPr>
          <p:cNvSpPr>
            <a:spLocks noGrp="1"/>
          </p:cNvSpPr>
          <p:nvPr>
            <p:ph idx="1"/>
          </p:nvPr>
        </p:nvSpPr>
        <p:spPr>
          <a:xfrm>
            <a:off x="531812" y="2131593"/>
            <a:ext cx="6262883" cy="3777622"/>
          </a:xfrm>
        </p:spPr>
        <p:txBody>
          <a:bodyPr>
            <a:normAutofit/>
          </a:bodyPr>
          <a:lstStyle/>
          <a:p>
            <a:pPr marL="343080" indent="-342720">
              <a:lnSpc>
                <a:spcPct val="100000"/>
              </a:lnSpc>
              <a:spcBef>
                <a:spcPts val="1001"/>
              </a:spcBef>
              <a:buClr>
                <a:srgbClr val="A53010"/>
              </a:buClr>
              <a:buFont typeface="Wingdings 3" charset="2"/>
              <a:buChar char=""/>
            </a:pPr>
            <a:r>
              <a:rPr lang="en-US" sz="2000" b="0" strike="noStrike" spc="-1" dirty="0">
                <a:solidFill>
                  <a:srgbClr val="404040"/>
                </a:solidFill>
                <a:latin typeface="Century Gothic"/>
              </a:rPr>
              <a:t>The distribution of water on Earth’s surface is very uneven.</a:t>
            </a:r>
          </a:p>
          <a:p>
            <a:pPr marL="343080" indent="-342720">
              <a:lnSpc>
                <a:spcPct val="100000"/>
              </a:lnSpc>
              <a:spcBef>
                <a:spcPts val="1001"/>
              </a:spcBef>
              <a:buClr>
                <a:srgbClr val="A53010"/>
              </a:buClr>
              <a:buFont typeface="Wingdings 3" charset="2"/>
              <a:buChar char=""/>
            </a:pPr>
            <a:r>
              <a:rPr lang="en-US" sz="2000" b="0" strike="noStrike" spc="-1" dirty="0">
                <a:solidFill>
                  <a:srgbClr val="404040"/>
                </a:solidFill>
                <a:latin typeface="Century Gothic"/>
              </a:rPr>
              <a:t>Only 3% of water on the surface is fresh.</a:t>
            </a:r>
          </a:p>
          <a:p>
            <a:pPr marL="343080" indent="-342720">
              <a:lnSpc>
                <a:spcPct val="100000"/>
              </a:lnSpc>
              <a:spcBef>
                <a:spcPts val="1001"/>
              </a:spcBef>
              <a:buClr>
                <a:srgbClr val="A53010"/>
              </a:buClr>
              <a:buFont typeface="Wingdings 3" charset="2"/>
              <a:buChar char=""/>
            </a:pPr>
            <a:r>
              <a:rPr lang="en-US" sz="2000" b="0" strike="noStrike" spc="-1" dirty="0">
                <a:solidFill>
                  <a:srgbClr val="404040"/>
                </a:solidFill>
                <a:latin typeface="Century Gothic"/>
              </a:rPr>
              <a:t>Remaining 97% resides in oceans.</a:t>
            </a:r>
          </a:p>
          <a:p>
            <a:pPr marL="343080" indent="-342720">
              <a:lnSpc>
                <a:spcPct val="100000"/>
              </a:lnSpc>
              <a:spcBef>
                <a:spcPts val="1001"/>
              </a:spcBef>
              <a:buClr>
                <a:srgbClr val="A53010"/>
              </a:buClr>
              <a:buFont typeface="Wingdings 3" charset="2"/>
              <a:buChar char=""/>
            </a:pPr>
            <a:r>
              <a:rPr lang="en-US" sz="2000" b="0" strike="noStrike" spc="-1" dirty="0">
                <a:solidFill>
                  <a:srgbClr val="404040"/>
                </a:solidFill>
                <a:latin typeface="Century Gothic"/>
              </a:rPr>
              <a:t>Out of 3%, 69% resides in glaciers.</a:t>
            </a:r>
          </a:p>
          <a:p>
            <a:pPr marL="343080" indent="-342720">
              <a:lnSpc>
                <a:spcPct val="100000"/>
              </a:lnSpc>
              <a:spcBef>
                <a:spcPts val="1001"/>
              </a:spcBef>
              <a:buClr>
                <a:srgbClr val="A53010"/>
              </a:buClr>
              <a:buFont typeface="Wingdings 3" charset="2"/>
              <a:buChar char=""/>
            </a:pPr>
            <a:r>
              <a:rPr lang="en-US" sz="2000" b="0" strike="noStrike" spc="-1" dirty="0">
                <a:solidFill>
                  <a:srgbClr val="404040"/>
                </a:solidFill>
                <a:latin typeface="Century Gothic"/>
              </a:rPr>
              <a:t>30% is underground water.</a:t>
            </a:r>
          </a:p>
          <a:p>
            <a:pPr marL="343080" indent="-342720">
              <a:lnSpc>
                <a:spcPct val="100000"/>
              </a:lnSpc>
              <a:spcBef>
                <a:spcPts val="1001"/>
              </a:spcBef>
              <a:buClr>
                <a:srgbClr val="A53010"/>
              </a:buClr>
              <a:buFont typeface="Wingdings 3" charset="2"/>
              <a:buChar char=""/>
            </a:pPr>
            <a:r>
              <a:rPr lang="en-US" sz="2000" b="0" strike="noStrike" spc="-1" dirty="0">
                <a:solidFill>
                  <a:srgbClr val="404040"/>
                </a:solidFill>
                <a:latin typeface="Century Gothic"/>
              </a:rPr>
              <a:t>1% is located in lakes, rivers and swamps.</a:t>
            </a:r>
          </a:p>
          <a:p>
            <a:endParaRPr lang="en-IN" sz="2000" dirty="0"/>
          </a:p>
        </p:txBody>
      </p:sp>
      <p:sp>
        <p:nvSpPr>
          <p:cNvPr id="4" name="Footer Placeholder 3">
            <a:extLst>
              <a:ext uri="{FF2B5EF4-FFF2-40B4-BE49-F238E27FC236}">
                <a16:creationId xmlns:a16="http://schemas.microsoft.com/office/drawing/2014/main" id="{5DFAB49D-5FA6-4BC9-9694-F7AD7A953E82}"/>
              </a:ext>
            </a:extLst>
          </p:cNvPr>
          <p:cNvSpPr>
            <a:spLocks noGrp="1"/>
          </p:cNvSpPr>
          <p:nvPr>
            <p:ph type="ftr" sz="quarter" idx="11"/>
          </p:nvPr>
        </p:nvSpPr>
        <p:spPr/>
        <p:txBody>
          <a:bodyPr/>
          <a:lstStyle/>
          <a:p>
            <a:r>
              <a:rPr lang="en-IN"/>
              <a:t>ML301, EES</a:t>
            </a:r>
          </a:p>
        </p:txBody>
      </p:sp>
      <p:sp>
        <p:nvSpPr>
          <p:cNvPr id="5" name="Slide Number Placeholder 4">
            <a:extLst>
              <a:ext uri="{FF2B5EF4-FFF2-40B4-BE49-F238E27FC236}">
                <a16:creationId xmlns:a16="http://schemas.microsoft.com/office/drawing/2014/main" id="{AF27629F-60E1-4C2A-8444-9B068F06AF02}"/>
              </a:ext>
            </a:extLst>
          </p:cNvPr>
          <p:cNvSpPr>
            <a:spLocks noGrp="1"/>
          </p:cNvSpPr>
          <p:nvPr>
            <p:ph type="sldNum" sz="quarter" idx="12"/>
          </p:nvPr>
        </p:nvSpPr>
        <p:spPr/>
        <p:txBody>
          <a:bodyPr/>
          <a:lstStyle/>
          <a:p>
            <a:fld id="{8677EDB6-EA22-4672-8790-EA3FEF730A8D}" type="slidenum">
              <a:rPr lang="en-IN" smtClean="0"/>
              <a:t>3</a:t>
            </a:fld>
            <a:endParaRPr lang="en-IN"/>
          </a:p>
        </p:txBody>
      </p:sp>
      <p:pic>
        <p:nvPicPr>
          <p:cNvPr id="6" name="Picture 10" descr="Distribution of Water on the Earth's Surface | EARTH 103: Earth in the  Future">
            <a:extLst>
              <a:ext uri="{FF2B5EF4-FFF2-40B4-BE49-F238E27FC236}">
                <a16:creationId xmlns:a16="http://schemas.microsoft.com/office/drawing/2014/main" id="{4D88E600-FDBE-4D86-BD90-6FFE3D46A428}"/>
              </a:ext>
            </a:extLst>
          </p:cNvPr>
          <p:cNvPicPr/>
          <p:nvPr/>
        </p:nvPicPr>
        <p:blipFill>
          <a:blip r:embed="rId2"/>
          <a:stretch/>
        </p:blipFill>
        <p:spPr>
          <a:xfrm>
            <a:off x="6794695" y="2131593"/>
            <a:ext cx="5134320" cy="3903120"/>
          </a:xfrm>
          <a:prstGeom prst="rect">
            <a:avLst/>
          </a:prstGeom>
          <a:ln>
            <a:noFill/>
          </a:ln>
        </p:spPr>
      </p:pic>
    </p:spTree>
    <p:extLst>
      <p:ext uri="{BB962C8B-B14F-4D97-AF65-F5344CB8AC3E}">
        <p14:creationId xmlns:p14="http://schemas.microsoft.com/office/powerpoint/2010/main" val="3449823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171AD-DA62-4660-881A-16271DB83FCE}"/>
              </a:ext>
            </a:extLst>
          </p:cNvPr>
          <p:cNvSpPr>
            <a:spLocks noGrp="1"/>
          </p:cNvSpPr>
          <p:nvPr>
            <p:ph type="title"/>
          </p:nvPr>
        </p:nvSpPr>
        <p:spPr>
          <a:xfrm>
            <a:off x="2592925" y="624110"/>
            <a:ext cx="7616285" cy="1280890"/>
          </a:xfrm>
        </p:spPr>
        <p:txBody>
          <a:bodyPr/>
          <a:lstStyle/>
          <a:p>
            <a:r>
              <a:rPr lang="en-US" sz="3600" b="0" strike="noStrike" spc="-1" dirty="0">
                <a:solidFill>
                  <a:srgbClr val="000000"/>
                </a:solidFill>
                <a:latin typeface="Century Gothic"/>
              </a:rPr>
              <a:t>Types of Water Resources:</a:t>
            </a:r>
            <a:endParaRPr lang="en-IN" dirty="0"/>
          </a:p>
        </p:txBody>
      </p:sp>
      <p:sp>
        <p:nvSpPr>
          <p:cNvPr id="3" name="Content Placeholder 2">
            <a:extLst>
              <a:ext uri="{FF2B5EF4-FFF2-40B4-BE49-F238E27FC236}">
                <a16:creationId xmlns:a16="http://schemas.microsoft.com/office/drawing/2014/main" id="{1BAC3E7F-A492-4685-BA1F-89AB51EA160C}"/>
              </a:ext>
            </a:extLst>
          </p:cNvPr>
          <p:cNvSpPr>
            <a:spLocks noGrp="1"/>
          </p:cNvSpPr>
          <p:nvPr>
            <p:ph idx="1"/>
          </p:nvPr>
        </p:nvSpPr>
        <p:spPr>
          <a:xfrm>
            <a:off x="1311579" y="2133600"/>
            <a:ext cx="10193033" cy="3777622"/>
          </a:xfrm>
        </p:spPr>
        <p:txBody>
          <a:bodyPr>
            <a:normAutofit fontScale="92500" lnSpcReduction="20000"/>
          </a:bodyPr>
          <a:lstStyle/>
          <a:p>
            <a:pPr marL="432000" indent="-324000">
              <a:spcBef>
                <a:spcPts val="1417"/>
              </a:spcBef>
              <a:buClr>
                <a:srgbClr val="000000"/>
              </a:buClr>
              <a:buSzPct val="45000"/>
              <a:buFont typeface="Wingdings" charset="2"/>
              <a:buChar char=""/>
            </a:pPr>
            <a:r>
              <a:rPr lang="en-US" sz="2600" b="0" strike="noStrike" spc="-1" dirty="0">
                <a:solidFill>
                  <a:srgbClr val="404040"/>
                </a:solidFill>
                <a:latin typeface="Century Gothic"/>
              </a:rPr>
              <a:t>Surface Water Resources</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Century Gothic"/>
              </a:rPr>
              <a:t>Surface water resources are the most commonly used method of supplying water to various regions in the United States.</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Century Gothic"/>
              </a:rPr>
              <a:t>This classification primarily includes rivers, lakes, streams, reservoirs, and wetlands—all of which contain fresh water rather than saltwater.</a:t>
            </a:r>
          </a:p>
          <a:p>
            <a:pPr marL="432000" indent="-324000">
              <a:spcBef>
                <a:spcPts val="1417"/>
              </a:spcBef>
              <a:buClr>
                <a:srgbClr val="000000"/>
              </a:buClr>
              <a:buSzPct val="45000"/>
              <a:buFont typeface="Wingdings" charset="2"/>
              <a:buChar char=""/>
            </a:pPr>
            <a:r>
              <a:rPr lang="en-US" sz="2400" b="0" strike="noStrike" spc="-1" dirty="0">
                <a:solidFill>
                  <a:srgbClr val="404040"/>
                </a:solidFill>
                <a:latin typeface="Century Gothic"/>
              </a:rPr>
              <a:t>Groundwater Resources</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Century Gothic"/>
              </a:rPr>
              <a:t>Believe it or not, there’s actually a larger source of water underneath your feet than there is in all the rivers and lakes combined.</a:t>
            </a:r>
          </a:p>
          <a:p>
            <a:pPr marL="432000" indent="-324000">
              <a:spcBef>
                <a:spcPts val="1417"/>
              </a:spcBef>
              <a:buClr>
                <a:srgbClr val="000000"/>
              </a:buClr>
              <a:buSzPct val="45000"/>
              <a:buFont typeface="Wingdings" charset="2"/>
              <a:buChar char=""/>
            </a:pPr>
            <a:r>
              <a:rPr lang="en-US" spc="-1" dirty="0">
                <a:solidFill>
                  <a:srgbClr val="404040"/>
                </a:solidFill>
                <a:latin typeface="Century Gothic"/>
              </a:rPr>
              <a:t>W</a:t>
            </a:r>
            <a:r>
              <a:rPr lang="en-US" sz="1800" b="0" strike="noStrike" spc="-1" dirty="0">
                <a:solidFill>
                  <a:srgbClr val="404040"/>
                </a:solidFill>
                <a:latin typeface="Century Gothic"/>
              </a:rPr>
              <a:t>e rarely get to tap into these sources due to how difficult they are to reach.</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Century Gothic"/>
              </a:rPr>
              <a:t>Groundwater fills the cracks in bedrock and sand beneath the surface, making contaminants tedious to filter out in large quantities.</a:t>
            </a:r>
          </a:p>
        </p:txBody>
      </p:sp>
      <p:sp>
        <p:nvSpPr>
          <p:cNvPr id="4" name="Footer Placeholder 3">
            <a:extLst>
              <a:ext uri="{FF2B5EF4-FFF2-40B4-BE49-F238E27FC236}">
                <a16:creationId xmlns:a16="http://schemas.microsoft.com/office/drawing/2014/main" id="{A18D3098-9ACC-4BF8-9FB2-DE2C494CF8D6}"/>
              </a:ext>
            </a:extLst>
          </p:cNvPr>
          <p:cNvSpPr>
            <a:spLocks noGrp="1"/>
          </p:cNvSpPr>
          <p:nvPr>
            <p:ph type="ftr" sz="quarter" idx="11"/>
          </p:nvPr>
        </p:nvSpPr>
        <p:spPr/>
        <p:txBody>
          <a:bodyPr/>
          <a:lstStyle/>
          <a:p>
            <a:r>
              <a:rPr lang="en-IN"/>
              <a:t>ML301, EES</a:t>
            </a:r>
          </a:p>
        </p:txBody>
      </p:sp>
      <p:sp>
        <p:nvSpPr>
          <p:cNvPr id="5" name="Slide Number Placeholder 4">
            <a:extLst>
              <a:ext uri="{FF2B5EF4-FFF2-40B4-BE49-F238E27FC236}">
                <a16:creationId xmlns:a16="http://schemas.microsoft.com/office/drawing/2014/main" id="{836C6CCD-58D9-429A-A22B-E15361968D74}"/>
              </a:ext>
            </a:extLst>
          </p:cNvPr>
          <p:cNvSpPr>
            <a:spLocks noGrp="1"/>
          </p:cNvSpPr>
          <p:nvPr>
            <p:ph type="sldNum" sz="quarter" idx="12"/>
          </p:nvPr>
        </p:nvSpPr>
        <p:spPr/>
        <p:txBody>
          <a:bodyPr/>
          <a:lstStyle/>
          <a:p>
            <a:fld id="{8677EDB6-EA22-4672-8790-EA3FEF730A8D}" type="slidenum">
              <a:rPr lang="en-IN" smtClean="0"/>
              <a:t>4</a:t>
            </a:fld>
            <a:endParaRPr lang="en-IN"/>
          </a:p>
        </p:txBody>
      </p:sp>
    </p:spTree>
    <p:extLst>
      <p:ext uri="{BB962C8B-B14F-4D97-AF65-F5344CB8AC3E}">
        <p14:creationId xmlns:p14="http://schemas.microsoft.com/office/powerpoint/2010/main" val="1281140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1C1D7-722E-4ABC-BC7D-1D1E931F27C8}"/>
              </a:ext>
            </a:extLst>
          </p:cNvPr>
          <p:cNvSpPr>
            <a:spLocks noGrp="1"/>
          </p:cNvSpPr>
          <p:nvPr>
            <p:ph type="title"/>
          </p:nvPr>
        </p:nvSpPr>
        <p:spPr/>
        <p:txBody>
          <a:bodyPr/>
          <a:lstStyle/>
          <a:p>
            <a:r>
              <a:rPr lang="en-US" sz="3600" b="0" strike="noStrike" spc="-1" dirty="0">
                <a:solidFill>
                  <a:srgbClr val="000000"/>
                </a:solidFill>
                <a:latin typeface="Century Gothic"/>
              </a:rPr>
              <a:t>Types of Water Resources:</a:t>
            </a:r>
            <a:endParaRPr lang="en-IN" dirty="0"/>
          </a:p>
        </p:txBody>
      </p:sp>
      <p:sp>
        <p:nvSpPr>
          <p:cNvPr id="3" name="Content Placeholder 2">
            <a:extLst>
              <a:ext uri="{FF2B5EF4-FFF2-40B4-BE49-F238E27FC236}">
                <a16:creationId xmlns:a16="http://schemas.microsoft.com/office/drawing/2014/main" id="{F159E187-D444-4023-994E-19D62AB083C9}"/>
              </a:ext>
            </a:extLst>
          </p:cNvPr>
          <p:cNvSpPr>
            <a:spLocks noGrp="1"/>
          </p:cNvSpPr>
          <p:nvPr>
            <p:ph idx="1"/>
          </p:nvPr>
        </p:nvSpPr>
        <p:spPr>
          <a:xfrm>
            <a:off x="531812" y="1905000"/>
            <a:ext cx="11660188" cy="4724400"/>
          </a:xfrm>
        </p:spPr>
        <p:txBody>
          <a:bodyPr>
            <a:noAutofit/>
          </a:bodyPr>
          <a:lstStyle/>
          <a:p>
            <a:pPr marL="216000" indent="-216000">
              <a:buClr>
                <a:srgbClr val="000000"/>
              </a:buClr>
              <a:buSzPct val="45000"/>
              <a:buFont typeface="Wingdings" charset="2"/>
              <a:buChar char=""/>
            </a:pPr>
            <a:r>
              <a:rPr lang="en-US" sz="2000" b="0" strike="noStrike" spc="-1" dirty="0">
                <a:solidFill>
                  <a:srgbClr val="333333"/>
                </a:solidFill>
                <a:latin typeface="Century Gothic" panose="020B0502020202020204" pitchFamily="34" charset="0"/>
              </a:rPr>
              <a:t>Stormwater Resources</a:t>
            </a:r>
            <a:endParaRPr lang="en-US" b="0" strike="noStrike" spc="-1" dirty="0">
              <a:latin typeface="Century Gothic" panose="020B0502020202020204" pitchFamily="34" charset="0"/>
            </a:endParaRPr>
          </a:p>
          <a:p>
            <a:pPr marL="216000" indent="-216000">
              <a:buClr>
                <a:srgbClr val="000000"/>
              </a:buClr>
              <a:buSzPct val="45000"/>
              <a:buFont typeface="Wingdings" charset="2"/>
              <a:buChar char=""/>
            </a:pPr>
            <a:r>
              <a:rPr lang="en-US" b="0" strike="noStrike" spc="-1" dirty="0">
                <a:solidFill>
                  <a:srgbClr val="333333"/>
                </a:solidFill>
                <a:latin typeface="Century Gothic" panose="020B0502020202020204" pitchFamily="34" charset="0"/>
              </a:rPr>
              <a:t>Otherwise known as runoff or rainwater, stormwater is water that comes from heavy weather such as rain, snow, and hail.</a:t>
            </a:r>
          </a:p>
          <a:p>
            <a:pPr marL="216000" indent="-216000">
              <a:buClr>
                <a:srgbClr val="000000"/>
              </a:buClr>
              <a:buSzPct val="45000"/>
              <a:buFont typeface="Wingdings" charset="2"/>
              <a:buChar char=""/>
            </a:pPr>
            <a:r>
              <a:rPr lang="en-US" b="0" strike="noStrike" spc="-1" dirty="0">
                <a:solidFill>
                  <a:srgbClr val="333333"/>
                </a:solidFill>
                <a:latin typeface="Century Gothic" panose="020B0502020202020204" pitchFamily="34" charset="0"/>
              </a:rPr>
              <a:t>This water flows over the land and, in the process, collects a variety of pollutants such as engine oil, fertilizer, and pesticides.</a:t>
            </a:r>
          </a:p>
          <a:p>
            <a:pPr marL="216000" indent="-216000">
              <a:buClr>
                <a:srgbClr val="000000"/>
              </a:buClr>
              <a:buSzPct val="45000"/>
              <a:buFont typeface="Wingdings" charset="2"/>
              <a:buChar char=""/>
            </a:pPr>
            <a:r>
              <a:rPr lang="en-US" b="0" strike="noStrike" spc="-1" dirty="0">
                <a:solidFill>
                  <a:srgbClr val="333333"/>
                </a:solidFill>
                <a:latin typeface="Century Gothic" panose="020B0502020202020204" pitchFamily="34" charset="0"/>
              </a:rPr>
              <a:t>As it picks up these contaminants, it eventually gathers in different areas, potentially combining with some of our other water sources. </a:t>
            </a:r>
            <a:endParaRPr lang="en-US" b="0" strike="noStrike" spc="-1" dirty="0">
              <a:latin typeface="Century Gothic" panose="020B0502020202020204" pitchFamily="34" charset="0"/>
            </a:endParaRPr>
          </a:p>
          <a:p>
            <a:pPr marL="216000" indent="-216000">
              <a:buClr>
                <a:srgbClr val="000000"/>
              </a:buClr>
              <a:buSzPct val="45000"/>
              <a:buFont typeface="Wingdings" charset="2"/>
              <a:buChar char=""/>
            </a:pPr>
            <a:r>
              <a:rPr lang="en-US" sz="2000" strike="noStrike" spc="-1" dirty="0">
                <a:solidFill>
                  <a:srgbClr val="333333"/>
                </a:solidFill>
                <a:latin typeface="Century Gothic" panose="020B0502020202020204" pitchFamily="34" charset="0"/>
              </a:rPr>
              <a:t>Wastewater Resources</a:t>
            </a:r>
            <a:endParaRPr lang="en-US" strike="noStrike" spc="-1" dirty="0">
              <a:latin typeface="Century Gothic" panose="020B0502020202020204" pitchFamily="34" charset="0"/>
            </a:endParaRPr>
          </a:p>
          <a:p>
            <a:pPr marL="216000" indent="-216000">
              <a:buClr>
                <a:srgbClr val="000000"/>
              </a:buClr>
              <a:buSzPct val="45000"/>
              <a:buFont typeface="Wingdings" charset="2"/>
              <a:buChar char=""/>
            </a:pPr>
            <a:r>
              <a:rPr lang="en-US" b="0" strike="noStrike" spc="-1" dirty="0">
                <a:solidFill>
                  <a:srgbClr val="333333"/>
                </a:solidFill>
                <a:latin typeface="Century Gothic" panose="020B0502020202020204" pitchFamily="34" charset="0"/>
              </a:rPr>
              <a:t>You might not initially think of it as an option, but wastewater is another type of water source in the world</a:t>
            </a:r>
          </a:p>
          <a:p>
            <a:pPr marL="216000" indent="-216000">
              <a:buClr>
                <a:srgbClr val="000000"/>
              </a:buClr>
              <a:buSzPct val="45000"/>
              <a:buFont typeface="Wingdings" charset="2"/>
              <a:buChar char=""/>
            </a:pPr>
            <a:r>
              <a:rPr lang="en-US" b="0" strike="noStrike" spc="-1" dirty="0">
                <a:solidFill>
                  <a:srgbClr val="333333"/>
                </a:solidFill>
                <a:latin typeface="Century Gothic" panose="020B0502020202020204" pitchFamily="34" charset="0"/>
              </a:rPr>
              <a:t>This is the water we use for our household, manufacturing, and agricultural activities.</a:t>
            </a:r>
          </a:p>
          <a:p>
            <a:pPr marL="216000" indent="-216000">
              <a:buClr>
                <a:srgbClr val="000000"/>
              </a:buClr>
              <a:buSzPct val="45000"/>
              <a:buFont typeface="Wingdings" charset="2"/>
              <a:buChar char=""/>
            </a:pPr>
            <a:r>
              <a:rPr lang="en-US" spc="-1" dirty="0">
                <a:solidFill>
                  <a:srgbClr val="333333"/>
                </a:solidFill>
                <a:latin typeface="Century Gothic" panose="020B0502020202020204" pitchFamily="34" charset="0"/>
              </a:rPr>
              <a:t>T</a:t>
            </a:r>
            <a:r>
              <a:rPr lang="en-US" b="0" strike="noStrike" spc="-1" dirty="0">
                <a:solidFill>
                  <a:srgbClr val="333333"/>
                </a:solidFill>
                <a:latin typeface="Century Gothic" panose="020B0502020202020204" pitchFamily="34" charset="0"/>
              </a:rPr>
              <a:t>his water has already been used, it may contain several potentially toxic elements that must be filtered out and disposed of before the water can be used again</a:t>
            </a:r>
            <a:endParaRPr lang="en-US" b="0" strike="noStrike" spc="-1" dirty="0">
              <a:latin typeface="Century Gothic" panose="020B0502020202020204" pitchFamily="34" charset="0"/>
            </a:endParaRPr>
          </a:p>
          <a:p>
            <a:endParaRPr lang="en-IN" dirty="0"/>
          </a:p>
        </p:txBody>
      </p:sp>
      <p:sp>
        <p:nvSpPr>
          <p:cNvPr id="4" name="Footer Placeholder 3">
            <a:extLst>
              <a:ext uri="{FF2B5EF4-FFF2-40B4-BE49-F238E27FC236}">
                <a16:creationId xmlns:a16="http://schemas.microsoft.com/office/drawing/2014/main" id="{F5EF1E13-AD78-4A54-8BEA-69F9486085CB}"/>
              </a:ext>
            </a:extLst>
          </p:cNvPr>
          <p:cNvSpPr>
            <a:spLocks noGrp="1"/>
          </p:cNvSpPr>
          <p:nvPr>
            <p:ph type="ftr" sz="quarter" idx="11"/>
          </p:nvPr>
        </p:nvSpPr>
        <p:spPr/>
        <p:txBody>
          <a:bodyPr/>
          <a:lstStyle/>
          <a:p>
            <a:r>
              <a:rPr lang="en-IN"/>
              <a:t>ML301, EES</a:t>
            </a:r>
          </a:p>
        </p:txBody>
      </p:sp>
      <p:sp>
        <p:nvSpPr>
          <p:cNvPr id="5" name="Slide Number Placeholder 4">
            <a:extLst>
              <a:ext uri="{FF2B5EF4-FFF2-40B4-BE49-F238E27FC236}">
                <a16:creationId xmlns:a16="http://schemas.microsoft.com/office/drawing/2014/main" id="{80ADF353-D925-4D72-A31E-754EE11358C9}"/>
              </a:ext>
            </a:extLst>
          </p:cNvPr>
          <p:cNvSpPr>
            <a:spLocks noGrp="1"/>
          </p:cNvSpPr>
          <p:nvPr>
            <p:ph type="sldNum" sz="quarter" idx="12"/>
          </p:nvPr>
        </p:nvSpPr>
        <p:spPr/>
        <p:txBody>
          <a:bodyPr/>
          <a:lstStyle/>
          <a:p>
            <a:fld id="{8677EDB6-EA22-4672-8790-EA3FEF730A8D}" type="slidenum">
              <a:rPr lang="en-IN" smtClean="0"/>
              <a:t>5</a:t>
            </a:fld>
            <a:endParaRPr lang="en-IN"/>
          </a:p>
        </p:txBody>
      </p:sp>
    </p:spTree>
    <p:extLst>
      <p:ext uri="{BB962C8B-B14F-4D97-AF65-F5344CB8AC3E}">
        <p14:creationId xmlns:p14="http://schemas.microsoft.com/office/powerpoint/2010/main" val="3759684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DBC93-EF24-4240-9592-9B139FCA6504}"/>
              </a:ext>
            </a:extLst>
          </p:cNvPr>
          <p:cNvSpPr>
            <a:spLocks noGrp="1"/>
          </p:cNvSpPr>
          <p:nvPr>
            <p:ph type="title"/>
          </p:nvPr>
        </p:nvSpPr>
        <p:spPr/>
        <p:txBody>
          <a:bodyPr/>
          <a:lstStyle/>
          <a:p>
            <a:r>
              <a:rPr lang="en-US" sz="3600" b="0" strike="noStrike" spc="-1" dirty="0">
                <a:solidFill>
                  <a:srgbClr val="000000"/>
                </a:solidFill>
                <a:latin typeface="Century Gothic"/>
              </a:rPr>
              <a:t>Types of Water Resources:</a:t>
            </a:r>
            <a:br>
              <a:rPr lang="en-US" sz="3600" b="0" strike="noStrike" spc="-1" dirty="0">
                <a:solidFill>
                  <a:srgbClr val="000000"/>
                </a:solidFill>
                <a:latin typeface="Century Gothic"/>
              </a:rPr>
            </a:br>
            <a:endParaRPr lang="en-IN" dirty="0"/>
          </a:p>
        </p:txBody>
      </p:sp>
      <p:sp>
        <p:nvSpPr>
          <p:cNvPr id="3" name="Content Placeholder 2">
            <a:extLst>
              <a:ext uri="{FF2B5EF4-FFF2-40B4-BE49-F238E27FC236}">
                <a16:creationId xmlns:a16="http://schemas.microsoft.com/office/drawing/2014/main" id="{5E2700BC-9025-4144-A75D-90BC72201B51}"/>
              </a:ext>
            </a:extLst>
          </p:cNvPr>
          <p:cNvSpPr>
            <a:spLocks noGrp="1"/>
          </p:cNvSpPr>
          <p:nvPr>
            <p:ph idx="1"/>
          </p:nvPr>
        </p:nvSpPr>
        <p:spPr>
          <a:xfrm>
            <a:off x="633046" y="1589649"/>
            <a:ext cx="11558954" cy="4644241"/>
          </a:xfrm>
        </p:spPr>
        <p:txBody>
          <a:bodyPr>
            <a:normAutofit fontScale="92500" lnSpcReduction="20000"/>
          </a:bodyPr>
          <a:lstStyle/>
          <a:p>
            <a:pPr marL="432000" indent="-324000">
              <a:spcBef>
                <a:spcPts val="1417"/>
              </a:spcBef>
              <a:buClr>
                <a:srgbClr val="000000"/>
              </a:buClr>
              <a:buSzPct val="45000"/>
              <a:buFont typeface="Wingdings" charset="2"/>
              <a:buChar char=""/>
            </a:pPr>
            <a:r>
              <a:rPr lang="en-US" sz="2400" b="0" strike="noStrike" spc="-1" dirty="0">
                <a:solidFill>
                  <a:srgbClr val="404040"/>
                </a:solidFill>
                <a:latin typeface="Century Gothic"/>
              </a:rPr>
              <a:t>Saltwater Resources</a:t>
            </a:r>
          </a:p>
          <a:p>
            <a:pPr marL="432000" indent="-324000">
              <a:spcBef>
                <a:spcPts val="1417"/>
              </a:spcBef>
              <a:buClr>
                <a:srgbClr val="000000"/>
              </a:buClr>
              <a:buSzPct val="45000"/>
              <a:buFont typeface="Wingdings" charset="2"/>
              <a:buChar char=""/>
            </a:pPr>
            <a:r>
              <a:rPr lang="en-US" sz="2100" b="0" strike="noStrike" spc="-1" dirty="0">
                <a:solidFill>
                  <a:srgbClr val="404040"/>
                </a:solidFill>
                <a:latin typeface="Century Gothic"/>
              </a:rPr>
              <a:t>It’s common knowledge that our oceans make up over 70 percent of the planet.</a:t>
            </a:r>
          </a:p>
          <a:p>
            <a:pPr marL="432000" indent="-324000">
              <a:spcBef>
                <a:spcPts val="1417"/>
              </a:spcBef>
              <a:buClr>
                <a:srgbClr val="000000"/>
              </a:buClr>
              <a:buSzPct val="45000"/>
              <a:buFont typeface="Wingdings" charset="2"/>
              <a:buChar char=""/>
            </a:pPr>
            <a:r>
              <a:rPr lang="en-US" sz="2100" b="0" strike="noStrike" spc="-1" dirty="0">
                <a:solidFill>
                  <a:srgbClr val="404040"/>
                </a:solidFill>
                <a:latin typeface="Century Gothic"/>
              </a:rPr>
              <a:t>However, the salty, abrasive nature of this water makes using it for any of our current processes extremely difficult.</a:t>
            </a:r>
          </a:p>
          <a:p>
            <a:pPr marL="432000" indent="-324000">
              <a:spcBef>
                <a:spcPts val="1417"/>
              </a:spcBef>
              <a:buClr>
                <a:srgbClr val="000000"/>
              </a:buClr>
              <a:buSzPct val="45000"/>
              <a:buFont typeface="Wingdings" charset="2"/>
              <a:buChar char=""/>
            </a:pPr>
            <a:r>
              <a:rPr lang="en-US" sz="2100" b="0" strike="noStrike" spc="-1" dirty="0">
                <a:solidFill>
                  <a:srgbClr val="404040"/>
                </a:solidFill>
                <a:latin typeface="Century Gothic"/>
              </a:rPr>
              <a:t>In fact, the amount of salt present in ocean water makes it impossible for us to safely drink it in large enough quantities to survive.</a:t>
            </a:r>
            <a:br>
              <a:rPr lang="en-US" dirty="0"/>
            </a:br>
            <a:endParaRPr lang="en-US" sz="1800" b="0" strike="noStrike" spc="-1" dirty="0">
              <a:solidFill>
                <a:srgbClr val="404040"/>
              </a:solidFill>
              <a:latin typeface="Century Gothic"/>
            </a:endParaRPr>
          </a:p>
          <a:p>
            <a:pPr marL="432000" indent="-324000">
              <a:spcBef>
                <a:spcPts val="1417"/>
              </a:spcBef>
              <a:buClr>
                <a:srgbClr val="000000"/>
              </a:buClr>
              <a:buSzPct val="45000"/>
              <a:buFont typeface="Wingdings" charset="2"/>
              <a:buChar char=""/>
            </a:pPr>
            <a:r>
              <a:rPr lang="en-US" sz="2400" b="0" strike="noStrike" spc="-1" dirty="0">
                <a:solidFill>
                  <a:srgbClr val="404040"/>
                </a:solidFill>
                <a:latin typeface="Century Gothic"/>
              </a:rPr>
              <a:t>Ice Cap Water Resources</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Century Gothic"/>
              </a:rPr>
              <a:t>It’s theoretically possible for us to retrieve some water from the polar ice caps and glaciers.</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Century Gothic"/>
              </a:rPr>
              <a:t>These large bodies of ice float through the oceans, but they actually consist of fresh water.</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Century Gothic"/>
              </a:rPr>
              <a:t>This makes them some of our most ideal resources—if we can develop reliable ways to tap into them.</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Century Gothic"/>
              </a:rPr>
              <a:t>Unfortunately, the glaciers are too far away for us to regularly utilize, and we have yet to come up with an effective way to melt them.</a:t>
            </a:r>
          </a:p>
          <a:p>
            <a:endParaRPr lang="en-IN" dirty="0"/>
          </a:p>
        </p:txBody>
      </p:sp>
      <p:sp>
        <p:nvSpPr>
          <p:cNvPr id="4" name="Footer Placeholder 3">
            <a:extLst>
              <a:ext uri="{FF2B5EF4-FFF2-40B4-BE49-F238E27FC236}">
                <a16:creationId xmlns:a16="http://schemas.microsoft.com/office/drawing/2014/main" id="{9EFF8EC2-637F-46A0-8722-0C3BCB080632}"/>
              </a:ext>
            </a:extLst>
          </p:cNvPr>
          <p:cNvSpPr>
            <a:spLocks noGrp="1"/>
          </p:cNvSpPr>
          <p:nvPr>
            <p:ph type="ftr" sz="quarter" idx="11"/>
          </p:nvPr>
        </p:nvSpPr>
        <p:spPr/>
        <p:txBody>
          <a:bodyPr/>
          <a:lstStyle/>
          <a:p>
            <a:r>
              <a:rPr lang="en-IN"/>
              <a:t>ML301, EES</a:t>
            </a:r>
          </a:p>
        </p:txBody>
      </p:sp>
      <p:sp>
        <p:nvSpPr>
          <p:cNvPr id="5" name="Slide Number Placeholder 4">
            <a:extLst>
              <a:ext uri="{FF2B5EF4-FFF2-40B4-BE49-F238E27FC236}">
                <a16:creationId xmlns:a16="http://schemas.microsoft.com/office/drawing/2014/main" id="{6E784AA0-8BF0-4D05-809D-19EAB0FA4E20}"/>
              </a:ext>
            </a:extLst>
          </p:cNvPr>
          <p:cNvSpPr>
            <a:spLocks noGrp="1"/>
          </p:cNvSpPr>
          <p:nvPr>
            <p:ph type="sldNum" sz="quarter" idx="12"/>
          </p:nvPr>
        </p:nvSpPr>
        <p:spPr/>
        <p:txBody>
          <a:bodyPr/>
          <a:lstStyle/>
          <a:p>
            <a:fld id="{8677EDB6-EA22-4672-8790-EA3FEF730A8D}" type="slidenum">
              <a:rPr lang="en-IN" smtClean="0"/>
              <a:t>6</a:t>
            </a:fld>
            <a:endParaRPr lang="en-IN"/>
          </a:p>
        </p:txBody>
      </p:sp>
    </p:spTree>
    <p:extLst>
      <p:ext uri="{BB962C8B-B14F-4D97-AF65-F5344CB8AC3E}">
        <p14:creationId xmlns:p14="http://schemas.microsoft.com/office/powerpoint/2010/main" val="1513789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D48C-7DE4-4225-9E2A-77979DF3DA1E}"/>
              </a:ext>
            </a:extLst>
          </p:cNvPr>
          <p:cNvSpPr>
            <a:spLocks noGrp="1"/>
          </p:cNvSpPr>
          <p:nvPr>
            <p:ph type="title"/>
          </p:nvPr>
        </p:nvSpPr>
        <p:spPr/>
        <p:txBody>
          <a:bodyPr/>
          <a:lstStyle/>
          <a:p>
            <a:r>
              <a:rPr lang="en-US" sz="3600" b="0" strike="noStrike" spc="-1" dirty="0">
                <a:solidFill>
                  <a:srgbClr val="000000"/>
                </a:solidFill>
                <a:latin typeface="Century Gothic"/>
              </a:rPr>
              <a:t>Uses of Water Resources:</a:t>
            </a:r>
            <a:endParaRPr lang="en-IN" dirty="0"/>
          </a:p>
        </p:txBody>
      </p:sp>
      <p:sp>
        <p:nvSpPr>
          <p:cNvPr id="3" name="Content Placeholder 2">
            <a:extLst>
              <a:ext uri="{FF2B5EF4-FFF2-40B4-BE49-F238E27FC236}">
                <a16:creationId xmlns:a16="http://schemas.microsoft.com/office/drawing/2014/main" id="{96A3E3AE-59CE-479C-89F8-901452ED91C7}"/>
              </a:ext>
            </a:extLst>
          </p:cNvPr>
          <p:cNvSpPr>
            <a:spLocks noGrp="1"/>
          </p:cNvSpPr>
          <p:nvPr>
            <p:ph idx="1"/>
          </p:nvPr>
        </p:nvSpPr>
        <p:spPr>
          <a:xfrm>
            <a:off x="661182" y="1364566"/>
            <a:ext cx="10843430" cy="4546656"/>
          </a:xfrm>
        </p:spPr>
        <p:txBody>
          <a:bodyPr>
            <a:normAutofit/>
          </a:bodyPr>
          <a:lstStyle/>
          <a:p>
            <a:pPr marL="432000" indent="-324000">
              <a:spcBef>
                <a:spcPts val="1417"/>
              </a:spcBef>
              <a:buClr>
                <a:srgbClr val="000000"/>
              </a:buClr>
              <a:buSzPct val="45000"/>
              <a:buFont typeface="Wingdings" charset="2"/>
              <a:buChar char=""/>
            </a:pPr>
            <a:r>
              <a:rPr lang="en-US" sz="1800" b="0" strike="noStrike" spc="-1" dirty="0">
                <a:solidFill>
                  <a:srgbClr val="404040"/>
                </a:solidFill>
                <a:latin typeface="Century Gothic"/>
              </a:rPr>
              <a:t>Water resources are used for agricultural, industrial, domestic, recreational, and environmental activities. Majority of the uses require fresh water-</a:t>
            </a:r>
            <a:br>
              <a:rPr lang="en-US" dirty="0"/>
            </a:br>
            <a:br>
              <a:rPr lang="en-US" dirty="0"/>
            </a:br>
            <a:r>
              <a:rPr lang="en-US" sz="2400" b="0" strike="noStrike" spc="-1" dirty="0">
                <a:solidFill>
                  <a:srgbClr val="404040"/>
                </a:solidFill>
                <a:latin typeface="Century Gothic"/>
              </a:rPr>
              <a:t>Agricultural Use</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Century Gothic"/>
              </a:rPr>
              <a:t>Agriculture accounts for 69 percent of all water consumption basically in agricultural economies like India. Agriculture, therefore, is the largest consumer of the Earth’s available freshwater.</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Century Gothic"/>
              </a:rPr>
              <a:t>By 2050, the global water demand of agriculture is estimated to increase by a further 19% due to irrigational needs. Expanding irrigation needs are likely to put undue pressure on water storage. It is still inconclusive whether further expansion of irrigation, as well as additional water withdrawals from rivers and groundwater, will be possible in future.</a:t>
            </a:r>
          </a:p>
          <a:p>
            <a:pPr marL="432000" indent="-324000">
              <a:spcBef>
                <a:spcPts val="1417"/>
              </a:spcBef>
              <a:buClr>
                <a:srgbClr val="000000"/>
              </a:buClr>
              <a:buSzPct val="45000"/>
              <a:buFont typeface="Wingdings" charset="2"/>
              <a:buChar char=""/>
            </a:pPr>
            <a:endParaRPr lang="en-US" sz="1800" b="0" strike="noStrike" spc="-1" dirty="0">
              <a:solidFill>
                <a:srgbClr val="404040"/>
              </a:solidFill>
              <a:latin typeface="Century Gothic"/>
            </a:endParaRPr>
          </a:p>
          <a:p>
            <a:endParaRPr lang="en-IN" dirty="0"/>
          </a:p>
        </p:txBody>
      </p:sp>
      <p:sp>
        <p:nvSpPr>
          <p:cNvPr id="4" name="Footer Placeholder 3">
            <a:extLst>
              <a:ext uri="{FF2B5EF4-FFF2-40B4-BE49-F238E27FC236}">
                <a16:creationId xmlns:a16="http://schemas.microsoft.com/office/drawing/2014/main" id="{8F425B38-E2B6-4F66-99C5-DACE5B9A17C5}"/>
              </a:ext>
            </a:extLst>
          </p:cNvPr>
          <p:cNvSpPr>
            <a:spLocks noGrp="1"/>
          </p:cNvSpPr>
          <p:nvPr>
            <p:ph type="ftr" sz="quarter" idx="11"/>
          </p:nvPr>
        </p:nvSpPr>
        <p:spPr/>
        <p:txBody>
          <a:bodyPr/>
          <a:lstStyle/>
          <a:p>
            <a:r>
              <a:rPr lang="en-IN"/>
              <a:t>ML301, EES</a:t>
            </a:r>
          </a:p>
        </p:txBody>
      </p:sp>
      <p:sp>
        <p:nvSpPr>
          <p:cNvPr id="5" name="Slide Number Placeholder 4">
            <a:extLst>
              <a:ext uri="{FF2B5EF4-FFF2-40B4-BE49-F238E27FC236}">
                <a16:creationId xmlns:a16="http://schemas.microsoft.com/office/drawing/2014/main" id="{413AE6F2-9291-43EF-A9A2-11EC8EA3AC2D}"/>
              </a:ext>
            </a:extLst>
          </p:cNvPr>
          <p:cNvSpPr>
            <a:spLocks noGrp="1"/>
          </p:cNvSpPr>
          <p:nvPr>
            <p:ph type="sldNum" sz="quarter" idx="12"/>
          </p:nvPr>
        </p:nvSpPr>
        <p:spPr/>
        <p:txBody>
          <a:bodyPr/>
          <a:lstStyle/>
          <a:p>
            <a:fld id="{8677EDB6-EA22-4672-8790-EA3FEF730A8D}" type="slidenum">
              <a:rPr lang="en-IN" smtClean="0"/>
              <a:t>7</a:t>
            </a:fld>
            <a:endParaRPr lang="en-IN"/>
          </a:p>
        </p:txBody>
      </p:sp>
    </p:spTree>
    <p:extLst>
      <p:ext uri="{BB962C8B-B14F-4D97-AF65-F5344CB8AC3E}">
        <p14:creationId xmlns:p14="http://schemas.microsoft.com/office/powerpoint/2010/main" val="3812524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76F0F-38B4-408D-85B7-FDAD6922CFAB}"/>
              </a:ext>
            </a:extLst>
          </p:cNvPr>
          <p:cNvSpPr>
            <a:spLocks noGrp="1"/>
          </p:cNvSpPr>
          <p:nvPr>
            <p:ph type="title"/>
          </p:nvPr>
        </p:nvSpPr>
        <p:spPr/>
        <p:txBody>
          <a:bodyPr/>
          <a:lstStyle/>
          <a:p>
            <a:r>
              <a:rPr lang="en-US" sz="3600" b="0" strike="noStrike" spc="-1" dirty="0">
                <a:solidFill>
                  <a:srgbClr val="000000"/>
                </a:solidFill>
                <a:latin typeface="Century Gothic"/>
              </a:rPr>
              <a:t>Uses of Water Resources:</a:t>
            </a:r>
            <a:endParaRPr lang="en-IN" dirty="0"/>
          </a:p>
        </p:txBody>
      </p:sp>
      <p:sp>
        <p:nvSpPr>
          <p:cNvPr id="3" name="Content Placeholder 2">
            <a:extLst>
              <a:ext uri="{FF2B5EF4-FFF2-40B4-BE49-F238E27FC236}">
                <a16:creationId xmlns:a16="http://schemas.microsoft.com/office/drawing/2014/main" id="{A48116F5-512B-4065-8CAE-29A737B03ED2}"/>
              </a:ext>
            </a:extLst>
          </p:cNvPr>
          <p:cNvSpPr>
            <a:spLocks noGrp="1"/>
          </p:cNvSpPr>
          <p:nvPr>
            <p:ph idx="1"/>
          </p:nvPr>
        </p:nvSpPr>
        <p:spPr/>
        <p:txBody>
          <a:bodyPr>
            <a:normAutofit/>
          </a:bodyPr>
          <a:lstStyle/>
          <a:p>
            <a:pPr marL="0" indent="0">
              <a:buNone/>
            </a:pPr>
            <a:r>
              <a:rPr lang="en-US" sz="1800" b="0" strike="noStrike" spc="-1" dirty="0">
                <a:solidFill>
                  <a:srgbClr val="404040"/>
                </a:solidFill>
                <a:latin typeface="Century Gothic"/>
              </a:rPr>
              <a:t>	Industrial Uses:</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Century Gothic"/>
              </a:rPr>
              <a:t>Water is the lifeblood of the industry. It is used as a raw material coolant, a solvent, a transport agent, and as a source of energy. Manufacturing industries account for a considerable share in the total industrial water consumption. Besides, paper and allied products, chemicals and primary metals are major industrial users of water.</a:t>
            </a:r>
          </a:p>
          <a:p>
            <a:pPr marL="432000" indent="-324000">
              <a:spcBef>
                <a:spcPts val="1417"/>
              </a:spcBef>
              <a:buClr>
                <a:srgbClr val="000000"/>
              </a:buClr>
              <a:buSzPct val="45000"/>
              <a:buFont typeface="Wingdings" charset="2"/>
              <a:buChar char=""/>
            </a:pPr>
            <a:endParaRPr lang="en-US" sz="1800" b="0" strike="noStrike" spc="-1" dirty="0">
              <a:solidFill>
                <a:srgbClr val="404040"/>
              </a:solidFill>
              <a:latin typeface="Century Gothic"/>
            </a:endParaRP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Century Gothic"/>
              </a:rPr>
              <a:t>Worldwide, the industry accounts for 19 percent of total consumption. In industrialized countries, however, industries use more than half of the water available for human use.</a:t>
            </a:r>
          </a:p>
          <a:p>
            <a:endParaRPr lang="en-IN" dirty="0"/>
          </a:p>
        </p:txBody>
      </p:sp>
      <p:sp>
        <p:nvSpPr>
          <p:cNvPr id="4" name="Footer Placeholder 3">
            <a:extLst>
              <a:ext uri="{FF2B5EF4-FFF2-40B4-BE49-F238E27FC236}">
                <a16:creationId xmlns:a16="http://schemas.microsoft.com/office/drawing/2014/main" id="{B06640D8-9AA2-4C8E-8E94-66062D0CBF4A}"/>
              </a:ext>
            </a:extLst>
          </p:cNvPr>
          <p:cNvSpPr>
            <a:spLocks noGrp="1"/>
          </p:cNvSpPr>
          <p:nvPr>
            <p:ph type="ftr" sz="quarter" idx="11"/>
          </p:nvPr>
        </p:nvSpPr>
        <p:spPr/>
        <p:txBody>
          <a:bodyPr/>
          <a:lstStyle/>
          <a:p>
            <a:r>
              <a:rPr lang="en-IN"/>
              <a:t>ML301, EES</a:t>
            </a:r>
          </a:p>
        </p:txBody>
      </p:sp>
      <p:sp>
        <p:nvSpPr>
          <p:cNvPr id="5" name="Slide Number Placeholder 4">
            <a:extLst>
              <a:ext uri="{FF2B5EF4-FFF2-40B4-BE49-F238E27FC236}">
                <a16:creationId xmlns:a16="http://schemas.microsoft.com/office/drawing/2014/main" id="{AA781D1C-4C51-4FDA-BFF2-5379ECE3DE3E}"/>
              </a:ext>
            </a:extLst>
          </p:cNvPr>
          <p:cNvSpPr>
            <a:spLocks noGrp="1"/>
          </p:cNvSpPr>
          <p:nvPr>
            <p:ph type="sldNum" sz="quarter" idx="12"/>
          </p:nvPr>
        </p:nvSpPr>
        <p:spPr/>
        <p:txBody>
          <a:bodyPr/>
          <a:lstStyle/>
          <a:p>
            <a:fld id="{8677EDB6-EA22-4672-8790-EA3FEF730A8D}" type="slidenum">
              <a:rPr lang="en-IN" smtClean="0"/>
              <a:t>8</a:t>
            </a:fld>
            <a:endParaRPr lang="en-IN"/>
          </a:p>
        </p:txBody>
      </p:sp>
    </p:spTree>
    <p:extLst>
      <p:ext uri="{BB962C8B-B14F-4D97-AF65-F5344CB8AC3E}">
        <p14:creationId xmlns:p14="http://schemas.microsoft.com/office/powerpoint/2010/main" val="2357322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DEBD1-120E-43BF-A469-126B9109B99B}"/>
              </a:ext>
            </a:extLst>
          </p:cNvPr>
          <p:cNvSpPr>
            <a:spLocks noGrp="1"/>
          </p:cNvSpPr>
          <p:nvPr>
            <p:ph type="title"/>
          </p:nvPr>
        </p:nvSpPr>
        <p:spPr/>
        <p:txBody>
          <a:bodyPr/>
          <a:lstStyle/>
          <a:p>
            <a:r>
              <a:rPr lang="en-US" sz="3600" b="0" strike="noStrike" spc="-1" dirty="0">
                <a:solidFill>
                  <a:srgbClr val="000000"/>
                </a:solidFill>
                <a:latin typeface="Century Gothic"/>
              </a:rPr>
              <a:t>Uses of Water Resources:</a:t>
            </a:r>
            <a:endParaRPr lang="en-IN" dirty="0"/>
          </a:p>
        </p:txBody>
      </p:sp>
      <p:sp>
        <p:nvSpPr>
          <p:cNvPr id="3" name="Content Placeholder 2">
            <a:extLst>
              <a:ext uri="{FF2B5EF4-FFF2-40B4-BE49-F238E27FC236}">
                <a16:creationId xmlns:a16="http://schemas.microsoft.com/office/drawing/2014/main" id="{1343A44A-897D-43E6-8CDE-E77DC9FE1490}"/>
              </a:ext>
            </a:extLst>
          </p:cNvPr>
          <p:cNvSpPr>
            <a:spLocks noGrp="1"/>
          </p:cNvSpPr>
          <p:nvPr>
            <p:ph idx="1"/>
          </p:nvPr>
        </p:nvSpPr>
        <p:spPr/>
        <p:txBody>
          <a:bodyPr>
            <a:normAutofit/>
          </a:bodyPr>
          <a:lstStyle/>
          <a:p>
            <a:pPr marL="432000" indent="-324000">
              <a:spcBef>
                <a:spcPts val="1417"/>
              </a:spcBef>
              <a:buClr>
                <a:srgbClr val="000000"/>
              </a:buClr>
              <a:buSzPct val="45000"/>
              <a:buFont typeface="Wingdings" charset="2"/>
              <a:buChar char=""/>
            </a:pPr>
            <a:r>
              <a:rPr lang="en-US" sz="2000" b="0" strike="noStrike" spc="-1" dirty="0">
                <a:solidFill>
                  <a:srgbClr val="000000"/>
                </a:solidFill>
                <a:latin typeface="Century Gothic"/>
              </a:rPr>
              <a:t>Domestic Use</a:t>
            </a:r>
            <a:endParaRPr lang="en-US" sz="1800" b="0" strike="noStrike" spc="-1" dirty="0">
              <a:solidFill>
                <a:srgbClr val="404040"/>
              </a:solidFill>
              <a:latin typeface="Century Gothic"/>
            </a:endParaRP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Century Gothic"/>
              </a:rPr>
              <a:t>It includes drinking, cleaning, personal hygiene, garden care, cooking, washing of clothes, dishes, vehicles, etc. Since the end of World War II there has been a trend of people moving out of the countryside to the ever-expanding cities. This trend has important implications on our water resources. </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Century Gothic"/>
              </a:rPr>
              <a:t>Government and communities have had to start building large water-supply systems to deliver water to new populations and industries. Of all water consumption in the world, domestic use accounts for about 12 percent.</a:t>
            </a:r>
          </a:p>
          <a:p>
            <a:endParaRPr lang="en-IN" dirty="0"/>
          </a:p>
        </p:txBody>
      </p:sp>
      <p:sp>
        <p:nvSpPr>
          <p:cNvPr id="4" name="Footer Placeholder 3">
            <a:extLst>
              <a:ext uri="{FF2B5EF4-FFF2-40B4-BE49-F238E27FC236}">
                <a16:creationId xmlns:a16="http://schemas.microsoft.com/office/drawing/2014/main" id="{5255EB54-9000-4A54-A4F5-25F7337D5B3D}"/>
              </a:ext>
            </a:extLst>
          </p:cNvPr>
          <p:cNvSpPr>
            <a:spLocks noGrp="1"/>
          </p:cNvSpPr>
          <p:nvPr>
            <p:ph type="ftr" sz="quarter" idx="11"/>
          </p:nvPr>
        </p:nvSpPr>
        <p:spPr/>
        <p:txBody>
          <a:bodyPr/>
          <a:lstStyle/>
          <a:p>
            <a:r>
              <a:rPr lang="en-IN"/>
              <a:t>ML301, EES</a:t>
            </a:r>
          </a:p>
        </p:txBody>
      </p:sp>
      <p:sp>
        <p:nvSpPr>
          <p:cNvPr id="5" name="Slide Number Placeholder 4">
            <a:extLst>
              <a:ext uri="{FF2B5EF4-FFF2-40B4-BE49-F238E27FC236}">
                <a16:creationId xmlns:a16="http://schemas.microsoft.com/office/drawing/2014/main" id="{09FF4E72-74AC-4A4D-9918-891E21E67870}"/>
              </a:ext>
            </a:extLst>
          </p:cNvPr>
          <p:cNvSpPr>
            <a:spLocks noGrp="1"/>
          </p:cNvSpPr>
          <p:nvPr>
            <p:ph type="sldNum" sz="quarter" idx="12"/>
          </p:nvPr>
        </p:nvSpPr>
        <p:spPr/>
        <p:txBody>
          <a:bodyPr/>
          <a:lstStyle/>
          <a:p>
            <a:fld id="{8677EDB6-EA22-4672-8790-EA3FEF730A8D}" type="slidenum">
              <a:rPr lang="en-IN" smtClean="0"/>
              <a:t>9</a:t>
            </a:fld>
            <a:endParaRPr lang="en-IN"/>
          </a:p>
        </p:txBody>
      </p:sp>
    </p:spTree>
    <p:extLst>
      <p:ext uri="{BB962C8B-B14F-4D97-AF65-F5344CB8AC3E}">
        <p14:creationId xmlns:p14="http://schemas.microsoft.com/office/powerpoint/2010/main" val="19206443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0e816b69-8b68-4ba6-9934-ce9d650dc19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5B53343C4A8DA489A8396AFB695A989" ma:contentTypeVersion="3" ma:contentTypeDescription="Create a new document." ma:contentTypeScope="" ma:versionID="d2a4a1626d84dd4a72eba4e656a971e8">
  <xsd:schema xmlns:xsd="http://www.w3.org/2001/XMLSchema" xmlns:xs="http://www.w3.org/2001/XMLSchema" xmlns:p="http://schemas.microsoft.com/office/2006/metadata/properties" xmlns:ns2="0e816b69-8b68-4ba6-9934-ce9d650dc190" targetNamespace="http://schemas.microsoft.com/office/2006/metadata/properties" ma:root="true" ma:fieldsID="2b926be0f5197106afcc9eb42bfab916" ns2:_="">
    <xsd:import namespace="0e816b69-8b68-4ba6-9934-ce9d650dc190"/>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816b69-8b68-4ba6-9934-ce9d650dc190"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A79026-55F5-4590-8F48-F99BE20C65D3}">
  <ds:schemaRefs>
    <ds:schemaRef ds:uri="http://schemas.microsoft.com/office/2006/metadata/properties"/>
    <ds:schemaRef ds:uri="http://schemas.microsoft.com/office/infopath/2007/PartnerControls"/>
    <ds:schemaRef ds:uri="0e816b69-8b68-4ba6-9934-ce9d650dc190"/>
  </ds:schemaRefs>
</ds:datastoreItem>
</file>

<file path=customXml/itemProps2.xml><?xml version="1.0" encoding="utf-8"?>
<ds:datastoreItem xmlns:ds="http://schemas.openxmlformats.org/officeDocument/2006/customXml" ds:itemID="{0D1D3583-8246-4F72-9E92-619A48A7E30D}">
  <ds:schemaRefs>
    <ds:schemaRef ds:uri="http://schemas.microsoft.com/sharepoint/v3/contenttype/forms"/>
  </ds:schemaRefs>
</ds:datastoreItem>
</file>

<file path=customXml/itemProps3.xml><?xml version="1.0" encoding="utf-8"?>
<ds:datastoreItem xmlns:ds="http://schemas.openxmlformats.org/officeDocument/2006/customXml" ds:itemID="{DBCE4D4E-FDC3-435A-802F-EF4161F2C2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816b69-8b68-4ba6-9934-ce9d650dc1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Wisp</Template>
  <TotalTime>2358</TotalTime>
  <Words>2532</Words>
  <Application>Microsoft Office PowerPoint</Application>
  <PresentationFormat>Widescreen</PresentationFormat>
  <Paragraphs>200</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Century Gothic</vt:lpstr>
      <vt:lpstr>Open Sans</vt:lpstr>
      <vt:lpstr>Wingdings</vt:lpstr>
      <vt:lpstr>Wingdings 3</vt:lpstr>
      <vt:lpstr>Wisp</vt:lpstr>
      <vt:lpstr>Water Resource: Conservation and Management </vt:lpstr>
      <vt:lpstr>Water Resource:  </vt:lpstr>
      <vt:lpstr>Distribution of water resources: </vt:lpstr>
      <vt:lpstr>Types of Water Resources:</vt:lpstr>
      <vt:lpstr>Types of Water Resources:</vt:lpstr>
      <vt:lpstr>Types of Water Resources: </vt:lpstr>
      <vt:lpstr>Uses of Water Resources:</vt:lpstr>
      <vt:lpstr>Uses of Water Resources:</vt:lpstr>
      <vt:lpstr>Uses of Water Resources:</vt:lpstr>
      <vt:lpstr>Uses of Water Resources:</vt:lpstr>
      <vt:lpstr>Overutilization of Surface and Ground Water  </vt:lpstr>
      <vt:lpstr>Consequences of Overutilization  </vt:lpstr>
      <vt:lpstr>Climate Change  </vt:lpstr>
      <vt:lpstr>Floods </vt:lpstr>
      <vt:lpstr>Draughts</vt:lpstr>
      <vt:lpstr>Ways to Conserve Water Resources</vt:lpstr>
      <vt:lpstr>Water Resource Management System</vt:lpstr>
      <vt:lpstr>Water crisis In Rajasthan:</vt:lpstr>
      <vt:lpstr>Innovative Ways to Save Water:</vt:lpstr>
      <vt:lpstr>Harvesting water harnessing life: A case study of Kotla village in Mewat, Rajasthan </vt:lpstr>
      <vt:lpstr>KOTLA CASE STUDY:</vt:lpstr>
      <vt:lpstr>INTERVENTION: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Shiraz Husain</dc:creator>
  <cp:lastModifiedBy>ashutosh namdev</cp:lastModifiedBy>
  <cp:revision>11</cp:revision>
  <dcterms:created xsi:type="dcterms:W3CDTF">2021-03-14T10:16:22Z</dcterms:created>
  <dcterms:modified xsi:type="dcterms:W3CDTF">2021-04-07T08:14:34Z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0x01010025B53343C4A8DA489A8396AFB695A989</vt:lpwstr>
  </property>
</Properties>
</file>