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AD896C-960F-4DA8-B23A-6A13EA22FD88}">
  <a:tblStyle styleId="{42AD896C-960F-4DA8-B23A-6A13EA22FD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6C609D1-2C38-4D98-8AF6-44C1738684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verywellmind.com/what-is-a-genius-iq-score-2795585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6d141c949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6d141c94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Mixed populations give more statistical power, instead of roughly 100 samples per single pop, we could double our population size. But we lose a lot of the distinctual genetic info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PRS was much less than our fixed heritability of 0.2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We’ll talk about limitations, but other factors do strongly affect IQ, like environment.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further avenues: LD-pruning kept 60% of the top 10% causal SNPs on chromosome 1.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Obtaining a larger single population size would have led to us likely picking 3 single populations and working with that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97da7d0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97da7d0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were two main limitations to our project. Mentioned before, loss of unique info tradeoff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Overfitting in training process with low number of SNPs, R squared value is very high, means predicted phenotype was really close to true phenotype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Discuss the graph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way to potentially resolve this would be to have the true phenotypes instead of simulating them ourselves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Nonetheless, this was an interesting investigation into a really exciting field that is extremely beneficial (learning scores/likelihood for traits)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6d141c94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6d141c94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What Is a Genius IQ Score on an IQ Scale?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PRS is to maximize r^2 value between a predicted phenotype and the true phenotype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6d141c9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6d141c9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</a:t>
            </a:r>
            <a:r>
              <a:rPr lang="en"/>
              <a:t>point</a:t>
            </a:r>
            <a:r>
              <a:rPr lang="en"/>
              <a:t> about population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6d141c94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6d141c94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 back to previous slide and mention that it might be interesting to look at why certain SNPs have overlap and others dont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of Y is 0 and variance is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of (normalized B) * X is 0.2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6d141c94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6d141c94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R^2 value decreases as we use all SNPs since not all SNPs are causal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6d141c94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6d141c94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used 3 various training and testing schemes to evaluate our model and 3 main questions: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1) How does PRS change when train and test on same pop?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2) How does PRS change when train on one pop and test on other pop?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3) How does PRS change when train on mixed pop and tested on single and mixed pops?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6d141c94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6d141c94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First scheme, African pop did “best”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6d141c94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6d141c94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Second scheme, training on African and asian did better than european. Note this isn’t really expected, but could be due to sample size differences (asian and African much bigger)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200 european, 255 asian, 346 african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6d141c94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6d141c94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Third</a:t>
            </a:r>
            <a:r>
              <a:rPr lang="en"/>
              <a:t> scheme: we omitted the table from display due to its size, but best results come from Asian + African mixed on a lot of the pops. We see the full dataset mixed pop perform best on African pop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Discuss the relation between the actual value numbers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Polygenic Risk Prediction for IQ Across Continental Populations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Raehash Shah and Max </a:t>
            </a:r>
            <a:r>
              <a:rPr lang="en"/>
              <a:t>Shushkovsky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+ Further Work 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078875"/>
            <a:ext cx="76887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Mixed populations training &gt; single population training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PRS values all less heritability  = 0.2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External factors  can strongly affect IQ, like environment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Modify LD-pruning + heritability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Top 60% were kept for causal effect sizes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Need more population specific samples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950" y="3010700"/>
            <a:ext cx="3210052" cy="213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453225" y="2086825"/>
            <a:ext cx="4766400" cy="28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Continental populations = agglomeration of nearby populations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Loss of unique population info vs. increased training size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Potential overfitting in training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High r</a:t>
            </a:r>
            <a:r>
              <a:rPr baseline="30000" lang="en" sz="1500"/>
              <a:t>2</a:t>
            </a:r>
            <a:r>
              <a:rPr lang="en" sz="1500"/>
              <a:t> on thresholded validation sets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5" y="2233735"/>
            <a:ext cx="4449525" cy="236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17000" y="1853850"/>
            <a:ext cx="42669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Intelligence Quotient (IQ): a number that expresses the relative intelligence of a person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Research is mixed on the heritability of IQ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Some argue that IQ is trait that is </a:t>
            </a:r>
            <a:r>
              <a:rPr lang="en" sz="1300"/>
              <a:t>manipulated</a:t>
            </a:r>
            <a:r>
              <a:rPr lang="en" sz="1300"/>
              <a:t> by environmental factors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Some argue that it is a fixed value determined by an individual’s DNA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Polygenic Risk Prediction (PRS): method of assessing individual’s risk of </a:t>
            </a:r>
            <a:r>
              <a:rPr lang="en" sz="1500"/>
              <a:t>developing</a:t>
            </a:r>
            <a:r>
              <a:rPr lang="en" sz="1500"/>
              <a:t> a trait by analyzing genetic variants</a:t>
            </a:r>
            <a:endParaRPr sz="15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47250"/>
            <a:ext cx="4267050" cy="28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179175" y="1853850"/>
            <a:ext cx="46680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 HapMap3 SNP data for chromosome 1 for 3 continental populations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European (n = 200): CEU and TSI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Asian (n = 255): CHB, JPT, CHD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African (n = 346): YRI, LWK, MKK</a:t>
            </a:r>
            <a:endParaRPr sz="19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Get summary statistics from single-cell disease relevance score</a:t>
            </a:r>
            <a:endParaRPr sz="21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3625"/>
            <a:ext cx="2966295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Part 1: Data Simulation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905000"/>
            <a:ext cx="46257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Since we have no notion of the phenotypes of the individuals, we must simulate the “true” phenotypes using the genotype and Z-scores from summary statistics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Assume 10% of all SNPs are causal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Perform LD-clumping with PLINK to identify true set of </a:t>
            </a:r>
            <a:r>
              <a:rPr lang="en" sz="1500"/>
              <a:t>causal SNPs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If SNP is causal, set β* to Z-score, else 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β = sqrt(h</a:t>
            </a:r>
            <a:r>
              <a:rPr baseline="-25000" lang="en" sz="1500"/>
              <a:t>g</a:t>
            </a:r>
            <a:r>
              <a:rPr baseline="30000" lang="en" sz="1500"/>
              <a:t>2</a:t>
            </a:r>
            <a:r>
              <a:rPr lang="en" sz="1500"/>
              <a:t> = 0.2 / σ</a:t>
            </a:r>
            <a:r>
              <a:rPr baseline="30000" lang="en" sz="1500"/>
              <a:t>2</a:t>
            </a:r>
            <a:r>
              <a:rPr lang="en" sz="1500"/>
              <a:t>(β*X))β*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Simulate phenotype in the form Y = βX + ɛ where ɛ ~ N(0, 1 - h</a:t>
            </a:r>
            <a:r>
              <a:rPr baseline="-25000" lang="en" sz="1500"/>
              <a:t>g</a:t>
            </a:r>
            <a:r>
              <a:rPr baseline="30000" lang="en" sz="1500"/>
              <a:t>2</a:t>
            </a:r>
            <a:r>
              <a:rPr lang="en" sz="1500"/>
              <a:t>) so σ</a:t>
            </a:r>
            <a:r>
              <a:rPr baseline="30000" lang="en" sz="1500"/>
              <a:t>2</a:t>
            </a:r>
            <a:r>
              <a:rPr lang="en" sz="1500"/>
              <a:t>(Y) = 1</a:t>
            </a:r>
            <a:endParaRPr sz="1500"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5412900" y="248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{42AD896C-960F-4DA8-B23A-6A13EA22FD88}</a:tableStyleId>
              </a:tblPr>
              <a:tblGrid>
                <a:gridCol w="733425"/>
                <a:gridCol w="885825"/>
                <a:gridCol w="828675"/>
                <a:gridCol w="1066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Number of SNPs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SNPs into PLINK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Causal SNPs after LD-Clumping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European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48,708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4,870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2,702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Asian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48,708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4,870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2,610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African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48,708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4,870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2,873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Part 2: Risk Prediction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844800" y="2078875"/>
            <a:ext cx="45735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Split data for a specific genotype, phenotype pair into Training, Validation and Testing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For each p-value threshold, identify set of SNPs using Armitage trend test value for the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Perform 5 fold cross validation to identify best model from training data and validating on validation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Get R^2 value on the testing data </a:t>
            </a:r>
            <a:endParaRPr sz="16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06250"/>
            <a:ext cx="32923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450" y="1853850"/>
            <a:ext cx="6326549" cy="30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Scheme 1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64414" t="0"/>
          <a:stretch/>
        </p:blipFill>
        <p:spPr>
          <a:xfrm>
            <a:off x="729450" y="1853850"/>
            <a:ext cx="2251350" cy="3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35678" r="43380" t="0"/>
          <a:stretch/>
        </p:blipFill>
        <p:spPr>
          <a:xfrm>
            <a:off x="3067200" y="1853850"/>
            <a:ext cx="1324800" cy="302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19"/>
          <p:cNvGraphicFramePr/>
          <p:nvPr/>
        </p:nvGraphicFramePr>
        <p:xfrm>
          <a:off x="467902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{46C609D1-2C38-4D98-8AF6-44C173868403}</a:tableStyleId>
              </a:tblPr>
              <a:tblGrid>
                <a:gridCol w="560725"/>
                <a:gridCol w="988850"/>
                <a:gridCol w="988800"/>
                <a:gridCol w="846125"/>
                <a:gridCol w="846125"/>
              </a:tblGrid>
              <a:tr h="52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Testing Set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5260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European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Asian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African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6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European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0.0103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6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Asian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0.0006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6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African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0.0447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9"/>
          <p:cNvSpPr txBox="1"/>
          <p:nvPr/>
        </p:nvSpPr>
        <p:spPr>
          <a:xfrm rot="-5400000">
            <a:off x="4396275" y="3239600"/>
            <a:ext cx="11295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Training Set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Scheme 2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64414" t="0"/>
          <a:stretch/>
        </p:blipFill>
        <p:spPr>
          <a:xfrm>
            <a:off x="729450" y="1853850"/>
            <a:ext cx="2251350" cy="3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56390" r="23002" t="0"/>
          <a:stretch/>
        </p:blipFill>
        <p:spPr>
          <a:xfrm>
            <a:off x="3098950" y="1853850"/>
            <a:ext cx="1303726" cy="302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0"/>
          <p:cNvGraphicFramePr/>
          <p:nvPr/>
        </p:nvGraphicFramePr>
        <p:xfrm>
          <a:off x="467902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{46C609D1-2C38-4D98-8AF6-44C173868403}</a:tableStyleId>
              </a:tblPr>
              <a:tblGrid>
                <a:gridCol w="560725"/>
                <a:gridCol w="988850"/>
                <a:gridCol w="988800"/>
                <a:gridCol w="846125"/>
                <a:gridCol w="846125"/>
              </a:tblGrid>
              <a:tr h="52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Testing Set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5260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European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Asian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African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6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European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0.0009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3.09e-5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6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Asian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0.0205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0.0060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6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African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0.0303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0.0081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 rot="-5400000">
            <a:off x="4396275" y="3239600"/>
            <a:ext cx="11295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Training Set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Scheme 3 </a:t>
            </a:r>
            <a:r>
              <a:rPr lang="en" sz="1266"/>
              <a:t>(and more)</a:t>
            </a:r>
            <a:endParaRPr sz="1266"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64414" t="0"/>
          <a:stretch/>
        </p:blipFill>
        <p:spPr>
          <a:xfrm>
            <a:off x="729450" y="1853850"/>
            <a:ext cx="2251350" cy="3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76823" r="2099" t="0"/>
          <a:stretch/>
        </p:blipFill>
        <p:spPr>
          <a:xfrm>
            <a:off x="3058575" y="1853850"/>
            <a:ext cx="1333425" cy="30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4994125" y="2104675"/>
            <a:ext cx="40347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Asian + African performed best on: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European, European + Asian, European + African, Asian + African, European + Asian + African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European + Asian + African performed best on: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African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