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3.svg" ContentType="image/svg+xml"/>
  <Override PartName="/ppt/media/image29.svg" ContentType="image/svg+xml"/>
  <Override PartName="/ppt/media/image31.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7" r:id="rId5"/>
    <p:sldId id="263" r:id="rId6"/>
    <p:sldId id="258" r:id="rId7"/>
    <p:sldId id="264" r:id="rId8"/>
    <p:sldId id="259" r:id="rId9"/>
    <p:sldId id="271" r:id="rId10"/>
    <p:sldId id="270" r:id="rId11"/>
    <p:sldId id="272" r:id="rId12"/>
    <p:sldId id="273" r:id="rId13"/>
    <p:sldId id="275" r:id="rId14"/>
    <p:sldId id="277" r:id="rId15"/>
    <p:sldId id="278" r:id="rId16"/>
    <p:sldId id="287" r:id="rId17"/>
    <p:sldId id="288" r:id="rId18"/>
    <p:sldId id="290" r:id="rId19"/>
    <p:sldId id="291" r:id="rId20"/>
    <p:sldId id="292" r:id="rId21"/>
    <p:sldId id="267" r:id="rId22"/>
    <p:sldId id="285" r:id="rId23"/>
    <p:sldId id="286" r:id="rId24"/>
    <p:sldId id="261" r:id="rId25"/>
    <p:sldId id="262" r:id="rId26"/>
    <p:sldId id="269" r:id="rId27"/>
    <p:sldId id="284" r:id="rId28"/>
    <p:sldId id="266" r:id="rId29"/>
  </p:sldIdLst>
  <p:sldSz cx="12192000" cy="6858000"/>
  <p:notesSz cx="6858000" cy="9144000"/>
  <p:custDataLst>
    <p:tags r:id="rId33"/>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4F78C9"/>
    <a:srgbClr val="4887D3"/>
    <a:srgbClr val="BFD5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gs" Target="tags/tag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4"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0574"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205728" y="1600200"/>
            <a:ext cx="5376672"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p>
            <a:pPr lvl="0"/>
            <a:r>
              <a:rPr lang="zh-CN" altLang="en-US"/>
              <a:t>单击此处编辑母版标题样式</a:t>
            </a:r>
            <a:endParaRPr lang="zh-CN" altLang="en-US"/>
          </a:p>
        </p:txBody>
      </p:sp>
      <p:sp>
        <p:nvSpPr>
          <p:cNvPr id="1027" name="文本占位符 1026"/>
          <p:cNvSpPr>
            <a:spLocks noGrp="1"/>
          </p:cNvSpPr>
          <p:nvPr>
            <p:ph type="body" idx="1"/>
          </p:nvPr>
        </p:nvSpPr>
        <p:spPr>
          <a:xfrm>
            <a:off x="609600" y="1600200"/>
            <a:ext cx="109728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31.svg"/><Relationship Id="rId3" Type="http://schemas.openxmlformats.org/officeDocument/2006/relationships/image" Target="../media/image30.png"/><Relationship Id="rId2" Type="http://schemas.openxmlformats.org/officeDocument/2006/relationships/image" Target="../media/image29.svg"/><Relationship Id="rId10" Type="http://schemas.openxmlformats.org/officeDocument/2006/relationships/slideLayout" Target="../slideLayouts/slideLayout7.xml"/><Relationship Id="rId1" Type="http://schemas.openxmlformats.org/officeDocument/2006/relationships/image" Target="../media/image28.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29.svg"/><Relationship Id="rId1"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11505" y="2543175"/>
            <a:ext cx="7498080" cy="1198880"/>
          </a:xfrm>
          <a:prstGeom prst="rect">
            <a:avLst/>
          </a:prstGeom>
          <a:noFill/>
        </p:spPr>
        <p:txBody>
          <a:bodyPr wrap="none" rtlCol="0">
            <a:spAutoFit/>
          </a:bodyPr>
          <a:p>
            <a:r>
              <a:rPr lang="zh-CN" altLang="en-US" sz="7200">
                <a:solidFill>
                  <a:schemeClr val="accent3"/>
                </a:solidFill>
                <a:latin typeface="思源黑体 CN Heavy" panose="020B0A00000000000000" charset="-122"/>
                <a:ea typeface="思源黑体 CN Heavy" panose="020B0A00000000000000" charset="-122"/>
              </a:rPr>
              <a:t>招聘</a:t>
            </a:r>
            <a:r>
              <a:rPr lang="zh-CN" altLang="en-US" sz="7200">
                <a:solidFill>
                  <a:schemeClr val="accent3"/>
                </a:solidFill>
                <a:latin typeface="思源黑体 CN Heavy" panose="020B0A00000000000000" charset="-122"/>
                <a:ea typeface="思源黑体 CN Heavy" panose="020B0A00000000000000" charset="-122"/>
                <a:cs typeface="Arial" panose="020B0604020202020204" pitchFamily="34" charset="0"/>
              </a:rPr>
              <a:t>网站职位分析</a:t>
            </a:r>
            <a:endParaRPr lang="zh-CN" altLang="en-US" sz="7200">
              <a:solidFill>
                <a:schemeClr val="accent3"/>
              </a:solidFill>
              <a:latin typeface="思源黑体 CN Heavy" panose="020B0A00000000000000" charset="-122"/>
              <a:ea typeface="思源黑体 CN Heavy" panose="020B0A00000000000000" charset="-122"/>
            </a:endParaRPr>
          </a:p>
        </p:txBody>
      </p:sp>
      <p:sp>
        <p:nvSpPr>
          <p:cNvPr id="5" name="文本框 4"/>
          <p:cNvSpPr txBox="1"/>
          <p:nvPr/>
        </p:nvSpPr>
        <p:spPr>
          <a:xfrm>
            <a:off x="611505" y="2080895"/>
            <a:ext cx="7638415" cy="583565"/>
          </a:xfrm>
          <a:prstGeom prst="rect">
            <a:avLst/>
          </a:prstGeom>
          <a:noFill/>
        </p:spPr>
        <p:txBody>
          <a:bodyPr wrap="none" rtlCol="0">
            <a:spAutoFit/>
          </a:bodyPr>
          <a:p>
            <a:pPr algn="l"/>
            <a:r>
              <a:rPr lang="en-US" altLang="zh-CN" sz="3200">
                <a:solidFill>
                  <a:schemeClr val="accent3"/>
                </a:solidFill>
                <a:latin typeface="思源黑体 CN Regular" panose="020B0500000000000000" charset="-122"/>
                <a:ea typeface="思源黑体 CN Regular" panose="020B0500000000000000" charset="-122"/>
              </a:rPr>
              <a:t>Job</a:t>
            </a:r>
            <a:r>
              <a:rPr lang="zh-CN" altLang="en-US" sz="3200">
                <a:solidFill>
                  <a:schemeClr val="accent3"/>
                </a:solidFill>
                <a:latin typeface="思源黑体 CN Regular" panose="020B0500000000000000" charset="-122"/>
                <a:ea typeface="思源黑体 CN Regular" panose="020B0500000000000000" charset="-122"/>
              </a:rPr>
              <a:t> </a:t>
            </a:r>
            <a:r>
              <a:rPr lang="en-US" altLang="zh-CN" sz="3200">
                <a:solidFill>
                  <a:schemeClr val="accent3"/>
                </a:solidFill>
                <a:latin typeface="思源黑体 CN Regular" panose="020B0500000000000000" charset="-122"/>
                <a:ea typeface="思源黑体 CN Regular" panose="020B0500000000000000" charset="-122"/>
              </a:rPr>
              <a:t>Analysis</a:t>
            </a:r>
            <a:r>
              <a:rPr lang="zh-CN" altLang="en-US" sz="3200">
                <a:solidFill>
                  <a:schemeClr val="accent3"/>
                </a:solidFill>
                <a:latin typeface="思源黑体 CN Regular" panose="020B0500000000000000" charset="-122"/>
                <a:ea typeface="思源黑体 CN Regular" panose="020B0500000000000000" charset="-122"/>
              </a:rPr>
              <a:t> </a:t>
            </a:r>
            <a:r>
              <a:rPr lang="en-US" altLang="zh-CN" sz="3200">
                <a:solidFill>
                  <a:schemeClr val="accent3"/>
                </a:solidFill>
                <a:latin typeface="思源黑体 CN Regular" panose="020B0500000000000000" charset="-122"/>
                <a:ea typeface="思源黑体 CN Regular" panose="020B0500000000000000" charset="-122"/>
              </a:rPr>
              <a:t>on Recruitment Websites</a:t>
            </a:r>
            <a:endParaRPr lang="zh-CN" altLang="en-US" sz="3200">
              <a:solidFill>
                <a:schemeClr val="accent3"/>
              </a:solidFill>
              <a:latin typeface="思源黑体 CN Regular" panose="020B0500000000000000" charset="-122"/>
              <a:ea typeface="思源黑体 CN Regular" panose="020B0500000000000000" charset="-122"/>
            </a:endParaRPr>
          </a:p>
        </p:txBody>
      </p:sp>
      <p:sp>
        <p:nvSpPr>
          <p:cNvPr id="6" name="等腰三角形 5"/>
          <p:cNvSpPr/>
          <p:nvPr/>
        </p:nvSpPr>
        <p:spPr>
          <a:xfrm rot="16200000">
            <a:off x="6782435" y="1449070"/>
            <a:ext cx="6858635" cy="396049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7" name="等腰三角形 6"/>
          <p:cNvSpPr/>
          <p:nvPr/>
        </p:nvSpPr>
        <p:spPr>
          <a:xfrm rot="16200000">
            <a:off x="6824345" y="237490"/>
            <a:ext cx="5605145" cy="5131435"/>
          </a:xfrm>
          <a:prstGeom prst="triangle">
            <a:avLst>
              <a:gd name="adj" fmla="val 7538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8" name="等腰三角形 7"/>
          <p:cNvSpPr/>
          <p:nvPr/>
        </p:nvSpPr>
        <p:spPr>
          <a:xfrm>
            <a:off x="7171055" y="4300220"/>
            <a:ext cx="4912360" cy="2557780"/>
          </a:xfrm>
          <a:prstGeom prst="triangle">
            <a:avLst>
              <a:gd name="adj" fmla="val 3999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9" name="等腰三角形 8"/>
          <p:cNvSpPr/>
          <p:nvPr/>
        </p:nvSpPr>
        <p:spPr>
          <a:xfrm rot="10800000">
            <a:off x="1697990" y="0"/>
            <a:ext cx="10298430" cy="1505585"/>
          </a:xfrm>
          <a:prstGeom prst="triangle">
            <a:avLst>
              <a:gd name="adj" fmla="val 56424"/>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3" name="矩形 12"/>
          <p:cNvSpPr/>
          <p:nvPr/>
        </p:nvSpPr>
        <p:spPr>
          <a:xfrm>
            <a:off x="1429661" y="4773900"/>
            <a:ext cx="5814486" cy="4711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latin typeface="思源黑体 CN Regular" panose="020B0500000000000000" charset="-122"/>
                <a:ea typeface="思源黑体 CN Regular" panose="020B0500000000000000" charset="-122"/>
              </a:rPr>
              <a:t> </a:t>
            </a:r>
            <a:endParaRPr lang="zh-CN" altLang="en-US">
              <a:latin typeface="思源黑体 CN Regular" panose="020B0500000000000000" charset="-122"/>
              <a:ea typeface="思源黑体 CN Regular" panose="020B0500000000000000" charset="-122"/>
            </a:endParaRPr>
          </a:p>
        </p:txBody>
      </p:sp>
      <p:sp>
        <p:nvSpPr>
          <p:cNvPr id="14" name="矩形 13"/>
          <p:cNvSpPr/>
          <p:nvPr/>
        </p:nvSpPr>
        <p:spPr>
          <a:xfrm>
            <a:off x="2042142" y="4829535"/>
            <a:ext cx="4482627" cy="36004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6" name="文本框 15"/>
          <p:cNvSpPr txBox="1"/>
          <p:nvPr/>
        </p:nvSpPr>
        <p:spPr>
          <a:xfrm>
            <a:off x="2445949" y="4820019"/>
            <a:ext cx="3635890" cy="369570"/>
          </a:xfrm>
          <a:prstGeom prst="rect">
            <a:avLst/>
          </a:prstGeom>
          <a:noFill/>
        </p:spPr>
        <p:txBody>
          <a:bodyPr wrap="square" rtlCol="0">
            <a:noAutofit/>
          </a:bodyPr>
          <a:p>
            <a:r>
              <a:rPr lang="zh-CN" altLang="en-US">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rPr>
              <a:t>汇报人：舒金权，林浩祥，陈科颖</a:t>
            </a:r>
            <a:endParaRPr lang="en-US" altLang="zh-CN">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3237230" cy="46037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月工资相关属性的情况</a:t>
            </a:r>
            <a:endPar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pic>
        <p:nvPicPr>
          <p:cNvPr id="3" name="图片 2" descr="upload_post_object_v2_2446138650"/>
          <p:cNvPicPr>
            <a:picLocks noChangeAspect="1"/>
          </p:cNvPicPr>
          <p:nvPr/>
        </p:nvPicPr>
        <p:blipFill>
          <a:blip r:embed="rId1"/>
          <a:stretch>
            <a:fillRect/>
          </a:stretch>
        </p:blipFill>
        <p:spPr>
          <a:xfrm>
            <a:off x="225376" y="676568"/>
            <a:ext cx="5325208" cy="4437673"/>
          </a:xfrm>
          <a:prstGeom prst="rect">
            <a:avLst/>
          </a:prstGeom>
        </p:spPr>
      </p:pic>
      <p:pic>
        <p:nvPicPr>
          <p:cNvPr id="5" name="图片 4" descr="upload_post_object_v2_54536382"/>
          <p:cNvPicPr>
            <a:picLocks noChangeAspect="1"/>
          </p:cNvPicPr>
          <p:nvPr/>
        </p:nvPicPr>
        <p:blipFill>
          <a:blip r:embed="rId2"/>
          <a:stretch>
            <a:fillRect/>
          </a:stretch>
        </p:blipFill>
        <p:spPr>
          <a:xfrm>
            <a:off x="6285482" y="676568"/>
            <a:ext cx="5312822" cy="4437624"/>
          </a:xfrm>
          <a:prstGeom prst="rect">
            <a:avLst/>
          </a:prstGeom>
        </p:spPr>
      </p:pic>
      <p:sp>
        <p:nvSpPr>
          <p:cNvPr id="6" name="文本框 5"/>
          <p:cNvSpPr txBox="1"/>
          <p:nvPr userDrawn="1"/>
        </p:nvSpPr>
        <p:spPr>
          <a:xfrm>
            <a:off x="225376" y="5397500"/>
            <a:ext cx="5325208" cy="683602"/>
          </a:xfrm>
          <a:prstGeom prst="rect">
            <a:avLst/>
          </a:prstGeom>
        </p:spPr>
        <p:txBody>
          <a:bodyPr wrap="square" rtlCol="0">
            <a:noAutofit/>
          </a:bodyPr>
          <a:p>
            <a:pPr algn="l"/>
            <a:r>
              <a:rPr lang="zh-CN" altLang="en-US"/>
              <a:t>由上图可知：在各薪资范围内要求最低学历为本科的公司最多，中专、中技、高中几乎不存在。</a:t>
            </a:r>
            <a:endParaRPr lang="zh-CN" altLang="en-US"/>
          </a:p>
        </p:txBody>
      </p:sp>
      <p:sp>
        <p:nvSpPr>
          <p:cNvPr id="7" name="文本框 6"/>
          <p:cNvSpPr txBox="1"/>
          <p:nvPr userDrawn="1"/>
        </p:nvSpPr>
        <p:spPr>
          <a:xfrm>
            <a:off x="6418385" y="5397451"/>
            <a:ext cx="5179988" cy="922020"/>
          </a:xfrm>
          <a:prstGeom prst="rect">
            <a:avLst/>
          </a:prstGeom>
        </p:spPr>
        <p:txBody>
          <a:bodyPr wrap="square" rtlCol="0">
            <a:noAutofit/>
          </a:bodyPr>
          <a:p>
            <a:pPr algn="l"/>
            <a:r>
              <a:rPr lang="zh-CN" altLang="en-US"/>
              <a:t>由图可知：各城市公司招聘给定的薪资</a:t>
            </a:r>
            <a:r>
              <a:rPr lang="en-US" altLang="zh-CN"/>
              <a:t>10000-20000</a:t>
            </a:r>
            <a:r>
              <a:rPr lang="zh-CN" altLang="en-US"/>
              <a:t>元</a:t>
            </a:r>
            <a:r>
              <a:rPr lang="en-US" altLang="zh-CN"/>
              <a:t>/</a:t>
            </a:r>
            <a:r>
              <a:rPr lang="zh-CN" altLang="en-US"/>
              <a:t>月所占比例最大，不同薪资分布比例基本较相似。</a:t>
            </a:r>
            <a:endParaRPr lang="zh-CN" altLang="en-US"/>
          </a:p>
          <a:p>
            <a:pPr algn="l"/>
            <a:endParaRPr lang="en-US" altLang="zh-CN"/>
          </a:p>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6902450" cy="46037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使用结巴分词对岗位描述进行分词并将关键词统计</a:t>
            </a:r>
            <a:endPar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3" name="文本框 2"/>
          <p:cNvSpPr txBox="1"/>
          <p:nvPr userDrawn="1"/>
        </p:nvSpPr>
        <p:spPr>
          <a:xfrm>
            <a:off x="381000" y="678961"/>
            <a:ext cx="1097280" cy="368300"/>
          </a:xfrm>
          <a:prstGeom prst="rect">
            <a:avLst/>
          </a:prstGeom>
        </p:spPr>
        <p:txBody>
          <a:bodyPr wrap="none" rtlCol="0">
            <a:spAutoFit/>
          </a:bodyPr>
          <a:p>
            <a:pPr algn="l"/>
            <a:r>
              <a:rPr lang="zh-CN" altLang="en-US"/>
              <a:t>代码</a:t>
            </a:r>
            <a:r>
              <a:rPr lang="zh-CN" altLang="en-US">
                <a:cs typeface="Arial" panose="020B0604020202020204" pitchFamily="34" charset="0"/>
              </a:rPr>
              <a:t>部分</a:t>
            </a:r>
            <a:endParaRPr lang="zh-CN" altLang="en-US"/>
          </a:p>
        </p:txBody>
      </p:sp>
      <p:pic>
        <p:nvPicPr>
          <p:cNvPr id="5" name="图片 4" descr="upload_post_object_v2_3147719170"/>
          <p:cNvPicPr>
            <a:picLocks noChangeAspect="1"/>
          </p:cNvPicPr>
          <p:nvPr/>
        </p:nvPicPr>
        <p:blipFill>
          <a:blip r:embed="rId1"/>
          <a:srcRect t="30307" r="19471" b="1940"/>
          <a:stretch>
            <a:fillRect/>
          </a:stretch>
        </p:blipFill>
        <p:spPr>
          <a:xfrm>
            <a:off x="381000" y="1132375"/>
            <a:ext cx="9495692" cy="4095017"/>
          </a:xfrm>
          <a:prstGeom prst="rect">
            <a:avLst/>
          </a:prstGeom>
        </p:spPr>
      </p:pic>
      <p:sp>
        <p:nvSpPr>
          <p:cNvPr id="6" name="文本框 5"/>
          <p:cNvSpPr txBox="1"/>
          <p:nvPr userDrawn="1"/>
        </p:nvSpPr>
        <p:spPr>
          <a:xfrm>
            <a:off x="381000" y="5315316"/>
            <a:ext cx="9495692" cy="774139"/>
          </a:xfrm>
          <a:prstGeom prst="rect">
            <a:avLst/>
          </a:prstGeom>
        </p:spPr>
        <p:txBody>
          <a:bodyPr wrap="square" rtlCol="0">
            <a:noAutofit/>
          </a:bodyPr>
          <a:p>
            <a:pPr algn="l"/>
            <a:r>
              <a:rPr lang="zh-CN" altLang="en-US"/>
              <a:t>这段代码的主要功能是使用</a:t>
            </a:r>
            <a:r>
              <a:rPr lang="en-US" altLang="zh-CN"/>
              <a:t>jieba</a:t>
            </a:r>
            <a:r>
              <a:rPr lang="zh-CN" altLang="en-US"/>
              <a:t>库对中文文本进行分词，并统计分词后的词频。同时，它还会筛选出长度大于等于</a:t>
            </a:r>
            <a:r>
              <a:rPr lang="en-US" altLang="zh-CN"/>
              <a:t>10</a:t>
            </a:r>
            <a:r>
              <a:rPr lang="zh-CN" altLang="en-US"/>
              <a:t>的英文单词，并将它们存储在一个列表中。</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1841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6902450" cy="46037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使用结巴分词对岗位描述进行分词并将关键词统计</a:t>
            </a:r>
            <a:endPar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pic>
        <p:nvPicPr>
          <p:cNvPr id="2" name="图片 1" descr="upload_post_object_v2_3896302016"/>
          <p:cNvPicPr>
            <a:picLocks noChangeAspect="1"/>
          </p:cNvPicPr>
          <p:nvPr/>
        </p:nvPicPr>
        <p:blipFill>
          <a:blip r:embed="rId1"/>
          <a:stretch>
            <a:fillRect/>
          </a:stretch>
        </p:blipFill>
        <p:spPr>
          <a:xfrm>
            <a:off x="225376" y="633199"/>
            <a:ext cx="8207345" cy="5594441"/>
          </a:xfrm>
          <a:prstGeom prst="rect">
            <a:avLst/>
          </a:prstGeom>
        </p:spPr>
      </p:pic>
      <p:sp>
        <p:nvSpPr>
          <p:cNvPr id="3" name="文本框 2"/>
          <p:cNvSpPr txBox="1"/>
          <p:nvPr userDrawn="1"/>
        </p:nvSpPr>
        <p:spPr>
          <a:xfrm>
            <a:off x="8821615" y="1608406"/>
            <a:ext cx="3047983" cy="3109839"/>
          </a:xfrm>
          <a:prstGeom prst="rect">
            <a:avLst/>
          </a:prstGeom>
        </p:spPr>
        <p:txBody>
          <a:bodyPr wrap="square" rtlCol="0">
            <a:noAutofit/>
          </a:bodyPr>
          <a:p>
            <a:pPr algn="l"/>
            <a:r>
              <a:rPr lang="zh-CN" altLang="en-US"/>
              <a:t>这段代码的主要功能是处理一个字典，将其值逆序排序，然后根据某些条件筛选出特定的数据，接着使用这些数据分割长语句中的关键词，并将这些关键词的词频累计到字典中。最后，将处理后的数据导入到</a:t>
            </a:r>
            <a:r>
              <a:rPr lang="en-US" altLang="zh-CN"/>
              <a:t>MySQL</a:t>
            </a:r>
            <a:r>
              <a:rPr lang="zh-CN" altLang="en-US"/>
              <a:t>数据库中。</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6902450" cy="46037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使用结巴分词对岗位描述进行分词并将关键词统计</a:t>
            </a:r>
            <a:endPar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 name="文本框 1"/>
          <p:cNvSpPr txBox="1"/>
          <p:nvPr userDrawn="1"/>
        </p:nvSpPr>
        <p:spPr>
          <a:xfrm>
            <a:off x="2286000" y="1546762"/>
            <a:ext cx="1325880" cy="14654"/>
          </a:xfrm>
          <a:prstGeom prst="rect">
            <a:avLst/>
          </a:prstGeom>
        </p:spPr>
        <p:txBody>
          <a:bodyPr wrap="square" rtlCol="0">
            <a:noAutofit/>
          </a:bodyPr>
          <a:p>
            <a:r>
              <a:rPr lang="zh-CN" altLang="en-US"/>
              <a:t>关键词统计</a:t>
            </a:r>
            <a:endParaRPr lang="zh-CN" altLang="en-US"/>
          </a:p>
        </p:txBody>
      </p:sp>
      <p:pic>
        <p:nvPicPr>
          <p:cNvPr id="3" name="图片 2" descr="upload_post_object_v2_302099471"/>
          <p:cNvPicPr>
            <a:picLocks noChangeAspect="1"/>
          </p:cNvPicPr>
          <p:nvPr/>
        </p:nvPicPr>
        <p:blipFill>
          <a:blip r:embed="rId1"/>
          <a:srcRect t="11752" r="53050" b="41922"/>
          <a:stretch>
            <a:fillRect/>
          </a:stretch>
        </p:blipFill>
        <p:spPr>
          <a:xfrm>
            <a:off x="4028708" y="908685"/>
            <a:ext cx="2464044" cy="3076722"/>
          </a:xfrm>
          <a:prstGeom prst="rect">
            <a:avLst/>
          </a:prstGeom>
        </p:spPr>
      </p:pic>
      <p:pic>
        <p:nvPicPr>
          <p:cNvPr id="4" name="图片 3" descr="upload_post_object_v2_620303981"/>
          <p:cNvPicPr>
            <a:picLocks noChangeAspect="1"/>
          </p:cNvPicPr>
          <p:nvPr/>
        </p:nvPicPr>
        <p:blipFill>
          <a:blip r:embed="rId1"/>
          <a:srcRect t="57692" r="51934"/>
          <a:stretch>
            <a:fillRect/>
          </a:stretch>
        </p:blipFill>
        <p:spPr>
          <a:xfrm>
            <a:off x="6492680" y="996315"/>
            <a:ext cx="2522660" cy="2989092"/>
          </a:xfrm>
          <a:prstGeom prst="rect">
            <a:avLst/>
          </a:prstGeom>
        </p:spPr>
      </p:pic>
      <p:sp>
        <p:nvSpPr>
          <p:cNvPr id="7" name="文本框 6"/>
          <p:cNvSpPr txBox="1"/>
          <p:nvPr userDrawn="1"/>
        </p:nvSpPr>
        <p:spPr>
          <a:xfrm>
            <a:off x="2286000" y="4547577"/>
            <a:ext cx="7454118" cy="369570"/>
          </a:xfrm>
          <a:prstGeom prst="rect">
            <a:avLst/>
          </a:prstGeom>
        </p:spPr>
        <p:txBody>
          <a:bodyPr wrap="square" rtlCol="0">
            <a:noAutofit/>
          </a:bodyPr>
          <a:p>
            <a:r>
              <a:rPr lang="zh-CN" altLang="en-US"/>
              <a:t>由输出结果可得知这其中</a:t>
            </a:r>
            <a:r>
              <a:rPr lang="en-US" altLang="zh-CN"/>
              <a:t>hadoop,java,spark,linux</a:t>
            </a:r>
            <a:r>
              <a:rPr lang="zh-CN" altLang="en-US"/>
              <a:t>的出现次数非常多</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2626360" cy="460375"/>
          </a:xfrm>
          <a:prstGeom prst="rect">
            <a:avLst/>
          </a:prstGeom>
          <a:noFill/>
        </p:spPr>
        <p:txBody>
          <a:bodyPr wrap="none" rtlCol="0">
            <a:spAutoFit/>
          </a:bodyPr>
          <a:p>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分析结果的可视化</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7" name="文本框 6"/>
          <p:cNvSpPr txBox="1"/>
          <p:nvPr/>
        </p:nvSpPr>
        <p:spPr>
          <a:xfrm>
            <a:off x="359716" y="4399656"/>
            <a:ext cx="5529787" cy="1479677"/>
          </a:xfrm>
          <a:prstGeom prst="rect">
            <a:avLst/>
          </a:prstGeom>
          <a:noFill/>
        </p:spPr>
        <p:txBody>
          <a:bodyPr wrap="square" rtlCol="0">
            <a:no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这段代码主要定义了两个视图函数，一个用于渲染</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word_cloud.html</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模板，另一个用于从数据库中获取数据并以</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 JSON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格式返回。</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pic>
        <p:nvPicPr>
          <p:cNvPr id="4" name="图片 3" descr="upload_post_object_v2_1087116467"/>
          <p:cNvPicPr>
            <a:picLocks noChangeAspect="1"/>
          </p:cNvPicPr>
          <p:nvPr/>
        </p:nvPicPr>
        <p:blipFill>
          <a:blip r:embed="rId1"/>
          <a:stretch>
            <a:fillRect/>
          </a:stretch>
        </p:blipFill>
        <p:spPr>
          <a:xfrm>
            <a:off x="1063504" y="789684"/>
            <a:ext cx="4336011" cy="3056928"/>
          </a:xfrm>
          <a:prstGeom prst="rect">
            <a:avLst/>
          </a:prstGeom>
        </p:spPr>
      </p:pic>
      <p:pic>
        <p:nvPicPr>
          <p:cNvPr id="6" name="图片 5" descr="upload_post_object_v2_1215461077"/>
          <p:cNvPicPr>
            <a:picLocks noChangeAspect="1"/>
          </p:cNvPicPr>
          <p:nvPr/>
        </p:nvPicPr>
        <p:blipFill>
          <a:blip r:embed="rId2"/>
          <a:stretch>
            <a:fillRect/>
          </a:stretch>
        </p:blipFill>
        <p:spPr>
          <a:xfrm>
            <a:off x="6221351" y="2669404"/>
            <a:ext cx="5467350" cy="3209925"/>
          </a:xfrm>
          <a:prstGeom prst="rect">
            <a:avLst/>
          </a:prstGeom>
        </p:spPr>
      </p:pic>
      <p:sp>
        <p:nvSpPr>
          <p:cNvPr id="12" name="文本框 11"/>
          <p:cNvSpPr txBox="1"/>
          <p:nvPr/>
        </p:nvSpPr>
        <p:spPr>
          <a:xfrm>
            <a:off x="5755214" y="884871"/>
            <a:ext cx="5703942" cy="1640977"/>
          </a:xfrm>
          <a:prstGeom prst="rect">
            <a:avLst/>
          </a:prstGeom>
          <a:noFill/>
        </p:spPr>
        <p:txBody>
          <a:bodyPr wrap="square" rtlCol="0" anchor="t">
            <a:noAutofit/>
          </a:bodyPr>
          <a:p>
            <a:r>
              <a:rPr lang="zh-CN" altLang="en-US"/>
              <a:t>网页</a:t>
            </a:r>
            <a:r>
              <a:rPr lang="en-US" altLang="zh-CN"/>
              <a:t>url</a:t>
            </a:r>
            <a:r>
              <a:rPr lang="zh-CN" altLang="en-US"/>
              <a:t>和</a:t>
            </a:r>
            <a:r>
              <a:rPr lang="en-US" altLang="zh-CN"/>
              <a:t>view</a:t>
            </a:r>
            <a:r>
              <a:rPr lang="zh-CN" altLang="en-US"/>
              <a:t>设计代码。这段代码主要是在配置</a:t>
            </a:r>
            <a:r>
              <a:rPr lang="en-US" altLang="zh-CN"/>
              <a:t> Django </a:t>
            </a:r>
            <a:r>
              <a:rPr lang="zh-CN" altLang="en-US"/>
              <a:t>项目中的</a:t>
            </a:r>
            <a:r>
              <a:rPr lang="en-US" altLang="zh-CN"/>
              <a:t> URL </a:t>
            </a:r>
            <a:r>
              <a:rPr lang="zh-CN" altLang="en-US"/>
              <a:t>路由，将不同的</a:t>
            </a:r>
            <a:r>
              <a:rPr lang="en-US" altLang="zh-CN"/>
              <a:t> URL </a:t>
            </a:r>
            <a:r>
              <a:rPr lang="zh-CN" altLang="en-US"/>
              <a:t>路径映射到相应的视图函数或内置的管理界面</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2626360" cy="460375"/>
          </a:xfrm>
          <a:prstGeom prst="rect">
            <a:avLst/>
          </a:prstGeom>
          <a:noFill/>
        </p:spPr>
        <p:txBody>
          <a:bodyPr wrap="none" rtlCol="0">
            <a:spAutoFit/>
          </a:bodyPr>
          <a:p>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分析结果的可视化</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7" name="文本框 6"/>
          <p:cNvSpPr txBox="1"/>
          <p:nvPr/>
        </p:nvSpPr>
        <p:spPr>
          <a:xfrm>
            <a:off x="3436458" y="5028435"/>
            <a:ext cx="5103153" cy="515800"/>
          </a:xfrm>
          <a:prstGeom prst="rect">
            <a:avLst/>
          </a:prstGeom>
          <a:noFill/>
        </p:spPr>
        <p:txBody>
          <a:bodyPr wrap="square" rtlCol="0">
            <a:no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运行项目解析出地址</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http://127.0.0.1:8000/word</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pic>
        <p:nvPicPr>
          <p:cNvPr id="2" name="图片 1" descr="upload_post_object_v2_1800961034"/>
          <p:cNvPicPr>
            <a:picLocks noChangeAspect="1"/>
          </p:cNvPicPr>
          <p:nvPr/>
        </p:nvPicPr>
        <p:blipFill>
          <a:blip r:embed="rId1"/>
          <a:stretch>
            <a:fillRect/>
          </a:stretch>
        </p:blipFill>
        <p:spPr>
          <a:xfrm>
            <a:off x="2851812" y="781562"/>
            <a:ext cx="6099400" cy="41441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5754370" cy="46037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建立</a:t>
            </a:r>
            <a:r>
              <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LDA</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模型对职位描述进行相似度计算</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7" name="文本框 6"/>
          <p:cNvSpPr txBox="1"/>
          <p:nvPr/>
        </p:nvSpPr>
        <p:spPr>
          <a:xfrm>
            <a:off x="352221" y="5423467"/>
            <a:ext cx="7260025" cy="531601"/>
          </a:xfrm>
          <a:prstGeom prst="rect">
            <a:avLst/>
          </a:prstGeom>
          <a:noFill/>
        </p:spPr>
        <p:txBody>
          <a:bodyPr wrap="square" rtlCol="0">
            <a:no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这</a:t>
            </a:r>
            <a:r>
              <a:rPr lang="zh-CN" altLang="en-US" sz="1600">
                <a:solidFill>
                  <a:schemeClr val="tx1"/>
                </a:solidFill>
                <a:latin typeface="思源黑体 CN Regular" panose="020B0500000000000000" charset="-122"/>
                <a:ea typeface="思源黑体 CN Regular" panose="020B0500000000000000" charset="-122"/>
                <a:cs typeface="Arial" panose="020B0604020202020204" pitchFamily="34" charset="0"/>
                <a:sym typeface="+mn-ea"/>
              </a:rPr>
              <a:t>段代码为了建立了一个</a:t>
            </a:r>
            <a:r>
              <a:rPr lang="en-US" altLang="zh-CN" sz="1600">
                <a:solidFill>
                  <a:schemeClr val="tx1"/>
                </a:solidFill>
                <a:latin typeface="思源黑体 CN Regular" panose="020B0500000000000000" charset="-122"/>
                <a:ea typeface="思源黑体 CN Regular" panose="020B0500000000000000" charset="-122"/>
                <a:cs typeface="Arial" panose="020B0604020202020204" pitchFamily="34" charset="0"/>
                <a:sym typeface="+mn-ea"/>
              </a:rPr>
              <a:t>LDA</a:t>
            </a:r>
            <a:r>
              <a:rPr lang="zh-CN" altLang="en-US" sz="1600">
                <a:solidFill>
                  <a:schemeClr val="tx1"/>
                </a:solidFill>
                <a:latin typeface="思源黑体 CN Regular" panose="020B0500000000000000" charset="-122"/>
                <a:ea typeface="思源黑体 CN Regular" panose="020B0500000000000000" charset="-122"/>
                <a:cs typeface="Arial" panose="020B0604020202020204" pitchFamily="34" charset="0"/>
                <a:sym typeface="+mn-ea"/>
              </a:rPr>
              <a:t>模型并把相关数据输入到其中进行训练跟预测</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pic>
        <p:nvPicPr>
          <p:cNvPr id="4" name="图片 3" descr="upload_post_object_v2_1770645176"/>
          <p:cNvPicPr>
            <a:picLocks noChangeAspect="1"/>
          </p:cNvPicPr>
          <p:nvPr/>
        </p:nvPicPr>
        <p:blipFill>
          <a:blip r:embed="rId1"/>
          <a:stretch>
            <a:fillRect/>
          </a:stretch>
        </p:blipFill>
        <p:spPr>
          <a:xfrm>
            <a:off x="5979829" y="863014"/>
            <a:ext cx="5467350" cy="4229100"/>
          </a:xfrm>
          <a:prstGeom prst="rect">
            <a:avLst/>
          </a:prstGeom>
        </p:spPr>
      </p:pic>
      <p:pic>
        <p:nvPicPr>
          <p:cNvPr id="5" name="图片 4" descr="upload_post_object_v2_2135346381"/>
          <p:cNvPicPr>
            <a:picLocks noChangeAspect="1"/>
          </p:cNvPicPr>
          <p:nvPr/>
        </p:nvPicPr>
        <p:blipFill>
          <a:blip r:embed="rId2"/>
          <a:stretch>
            <a:fillRect/>
          </a:stretch>
        </p:blipFill>
        <p:spPr>
          <a:xfrm>
            <a:off x="265278" y="586815"/>
            <a:ext cx="5467350" cy="47815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5754370" cy="46037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建立</a:t>
            </a:r>
            <a:r>
              <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LDA</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模型对职位描述进行相似度计算</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pic>
        <p:nvPicPr>
          <p:cNvPr id="5" name="图片 4" descr="upload_post_object_v2_1858473432"/>
          <p:cNvPicPr>
            <a:picLocks noChangeAspect="1"/>
          </p:cNvPicPr>
          <p:nvPr/>
        </p:nvPicPr>
        <p:blipFill>
          <a:blip r:embed="rId1"/>
          <a:stretch>
            <a:fillRect/>
          </a:stretch>
        </p:blipFill>
        <p:spPr>
          <a:xfrm>
            <a:off x="369529" y="688941"/>
            <a:ext cx="5610225" cy="4410075"/>
          </a:xfrm>
          <a:prstGeom prst="rect">
            <a:avLst/>
          </a:prstGeom>
        </p:spPr>
      </p:pic>
      <p:sp>
        <p:nvSpPr>
          <p:cNvPr id="8" name="文本框 7"/>
          <p:cNvSpPr txBox="1"/>
          <p:nvPr/>
        </p:nvSpPr>
        <p:spPr>
          <a:xfrm>
            <a:off x="6218954" y="2132276"/>
            <a:ext cx="5931155" cy="891486"/>
          </a:xfrm>
          <a:prstGeom prst="rect">
            <a:avLst/>
          </a:prstGeom>
          <a:noFill/>
        </p:spPr>
        <p:txBody>
          <a:bodyPr wrap="square" rtlCol="0">
            <a:no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基于</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LDA</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模型进行文本相似度计算，根据高相似度筛选出相关数据并保持</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pic>
        <p:nvPicPr>
          <p:cNvPr id="9" name="图片 8" descr="upload_post_object_v2_428235045"/>
          <p:cNvPicPr>
            <a:picLocks noChangeAspect="1"/>
          </p:cNvPicPr>
          <p:nvPr/>
        </p:nvPicPr>
        <p:blipFill>
          <a:blip r:embed="rId2"/>
          <a:stretch>
            <a:fillRect/>
          </a:stretch>
        </p:blipFill>
        <p:spPr>
          <a:xfrm>
            <a:off x="6379419" y="4133647"/>
            <a:ext cx="5610225" cy="2076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5754370" cy="46037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建立</a:t>
            </a:r>
            <a:r>
              <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LDA</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模型对职位描述进行相似度计算</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7" name="文本框 6"/>
          <p:cNvSpPr txBox="1"/>
          <p:nvPr/>
        </p:nvSpPr>
        <p:spPr>
          <a:xfrm>
            <a:off x="834160" y="5431367"/>
            <a:ext cx="5103153" cy="515800"/>
          </a:xfrm>
          <a:prstGeom prst="rect">
            <a:avLst/>
          </a:prstGeom>
          <a:noFill/>
        </p:spPr>
        <p:txBody>
          <a:bodyPr wrap="square" rtlCol="0">
            <a:no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切换到</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Linux</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终端查看到相似度得分</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pic>
        <p:nvPicPr>
          <p:cNvPr id="3" name="图片 2" descr="upload_post_object_v2_1631055617"/>
          <p:cNvPicPr>
            <a:picLocks noChangeAspect="1"/>
          </p:cNvPicPr>
          <p:nvPr/>
        </p:nvPicPr>
        <p:blipFill>
          <a:blip r:embed="rId1"/>
          <a:stretch>
            <a:fillRect/>
          </a:stretch>
        </p:blipFill>
        <p:spPr>
          <a:xfrm>
            <a:off x="2333880" y="1067609"/>
            <a:ext cx="6734175" cy="3695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541020"/>
            <a:ext cx="12192000" cy="708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45110" y="634365"/>
            <a:ext cx="4101465" cy="521970"/>
          </a:xfrm>
          <a:prstGeom prst="rect">
            <a:avLst/>
          </a:prstGeom>
          <a:noFill/>
        </p:spPr>
        <p:txBody>
          <a:bodyPr wrap="none" rtlCol="0">
            <a:spAutoFit/>
          </a:bodyPr>
          <a:p>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拓展：薪资与地区的影响</a:t>
            </a:r>
            <a:endParaRPr lang="en-US" altLang="zh-CN"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pic>
        <p:nvPicPr>
          <p:cNvPr id="2" name="图片 1" descr="upload_post_object_v2_1090064753"/>
          <p:cNvPicPr>
            <a:picLocks noChangeAspect="1"/>
          </p:cNvPicPr>
          <p:nvPr/>
        </p:nvPicPr>
        <p:blipFill>
          <a:blip r:embed="rId1"/>
          <a:stretch>
            <a:fillRect/>
          </a:stretch>
        </p:blipFill>
        <p:spPr>
          <a:xfrm>
            <a:off x="245198" y="1815818"/>
            <a:ext cx="7704703" cy="3870409"/>
          </a:xfrm>
          <a:prstGeom prst="rect">
            <a:avLst/>
          </a:prstGeom>
        </p:spPr>
      </p:pic>
      <p:sp>
        <p:nvSpPr>
          <p:cNvPr id="4" name="文本框 3"/>
          <p:cNvSpPr txBox="1"/>
          <p:nvPr userDrawn="1"/>
        </p:nvSpPr>
        <p:spPr>
          <a:xfrm>
            <a:off x="8076254" y="3355387"/>
            <a:ext cx="3967965" cy="1226570"/>
          </a:xfrm>
          <a:prstGeom prst="rect">
            <a:avLst/>
          </a:prstGeom>
        </p:spPr>
        <p:txBody>
          <a:bodyPr wrap="square" rtlCol="0">
            <a:noAutofit/>
          </a:bodyPr>
          <a:p>
            <a:pPr algn="l"/>
            <a:r>
              <a:rPr lang="zh-CN" altLang="en-US"/>
              <a:t>将数据中的职务，月工资的特殊值还有数值类型做处理，方便后续的统计</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4150360" y="771525"/>
            <a:ext cx="1702435" cy="922020"/>
          </a:xfrm>
          <a:prstGeom prst="rect">
            <a:avLst/>
          </a:prstGeom>
          <a:noFill/>
          <a:effectLst/>
        </p:spPr>
        <p:txBody>
          <a:bodyPr wrap="square" rtlCol="0">
            <a:spAutoFit/>
          </a:bodyPr>
          <a:p>
            <a:r>
              <a:rPr lang="zh-CN" altLang="en-US" sz="5400" b="1">
                <a:solidFill>
                  <a:schemeClr val="accent1">
                    <a:lumMod val="75000"/>
                  </a:schemeClr>
                </a:solidFill>
                <a:latin typeface="思源黑体 CN Regular" panose="020B0500000000000000" charset="-122"/>
                <a:ea typeface="思源黑体 CN Regular" panose="020B0500000000000000" charset="-122"/>
              </a:rPr>
              <a:t>目录</a:t>
            </a:r>
            <a:endParaRPr lang="zh-CN" altLang="en-US" sz="5400" b="1">
              <a:solidFill>
                <a:schemeClr val="accent1">
                  <a:lumMod val="75000"/>
                </a:schemeClr>
              </a:solidFill>
              <a:latin typeface="思源黑体 CN Regular" panose="020B0500000000000000" charset="-122"/>
              <a:ea typeface="思源黑体 CN Regular" panose="020B0500000000000000" charset="-122"/>
            </a:endParaRPr>
          </a:p>
        </p:txBody>
      </p:sp>
      <p:sp>
        <p:nvSpPr>
          <p:cNvPr id="7" name="文本框 6"/>
          <p:cNvSpPr txBox="1"/>
          <p:nvPr/>
        </p:nvSpPr>
        <p:spPr>
          <a:xfrm>
            <a:off x="5783580" y="1048385"/>
            <a:ext cx="2783840" cy="645160"/>
          </a:xfrm>
          <a:prstGeom prst="rect">
            <a:avLst/>
          </a:prstGeom>
          <a:noFill/>
          <a:effectLst/>
        </p:spPr>
        <p:txBody>
          <a:bodyPr wrap="square" rtlCol="0">
            <a:spAutoFit/>
          </a:bodyPr>
          <a:p>
            <a:r>
              <a:rPr lang="en-US" altLang="zh-CN" sz="3600" b="1">
                <a:solidFill>
                  <a:schemeClr val="accent1">
                    <a:lumMod val="75000"/>
                  </a:schemeClr>
                </a:solidFill>
                <a:latin typeface="思源黑体 CN Regular" panose="020B0500000000000000" charset="-122"/>
                <a:ea typeface="思源黑体 CN Regular" panose="020B0500000000000000" charset="-122"/>
                <a:cs typeface="Calibri Light" panose="020F0302020204030204" charset="0"/>
              </a:rPr>
              <a:t>CONTENTS</a:t>
            </a:r>
            <a:endParaRPr lang="en-US" altLang="zh-CN" sz="3600" b="1">
              <a:solidFill>
                <a:schemeClr val="accent1">
                  <a:lumMod val="75000"/>
                </a:schemeClr>
              </a:solidFill>
              <a:latin typeface="思源黑体 CN Regular" panose="020B0500000000000000" charset="-122"/>
              <a:ea typeface="思源黑体 CN Regular" panose="020B0500000000000000" charset="-122"/>
              <a:cs typeface="Calibri Light" panose="020F0302020204030204" charset="0"/>
            </a:endParaRPr>
          </a:p>
        </p:txBody>
      </p:sp>
      <p:cxnSp>
        <p:nvCxnSpPr>
          <p:cNvPr id="8" name="直接连接符 7"/>
          <p:cNvCxnSpPr/>
          <p:nvPr/>
        </p:nvCxnSpPr>
        <p:spPr>
          <a:xfrm>
            <a:off x="4253865" y="4027170"/>
            <a:ext cx="85471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1430655" y="2212340"/>
            <a:ext cx="1295400" cy="1295400"/>
            <a:chOff x="3127" y="4050"/>
            <a:chExt cx="2040" cy="2040"/>
          </a:xfrm>
        </p:grpSpPr>
        <p:sp>
          <p:nvSpPr>
            <p:cNvPr id="11" name="椭圆 10"/>
            <p:cNvSpPr/>
            <p:nvPr/>
          </p:nvSpPr>
          <p:spPr>
            <a:xfrm>
              <a:off x="3127" y="4050"/>
              <a:ext cx="2040" cy="20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3" name="椭圆 12"/>
            <p:cNvSpPr/>
            <p:nvPr/>
          </p:nvSpPr>
          <p:spPr>
            <a:xfrm>
              <a:off x="3269" y="4192"/>
              <a:ext cx="1756" cy="17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grpSp>
      <p:grpSp>
        <p:nvGrpSpPr>
          <p:cNvPr id="15" name="组合 14"/>
          <p:cNvGrpSpPr/>
          <p:nvPr/>
        </p:nvGrpSpPr>
        <p:grpSpPr>
          <a:xfrm>
            <a:off x="6734810" y="2212340"/>
            <a:ext cx="1295400" cy="1295400"/>
            <a:chOff x="3127" y="4050"/>
            <a:chExt cx="2040" cy="2040"/>
          </a:xfrm>
        </p:grpSpPr>
        <p:sp>
          <p:nvSpPr>
            <p:cNvPr id="16" name="椭圆 15"/>
            <p:cNvSpPr/>
            <p:nvPr/>
          </p:nvSpPr>
          <p:spPr>
            <a:xfrm>
              <a:off x="3127" y="4050"/>
              <a:ext cx="2040" cy="20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7" name="椭圆 16"/>
            <p:cNvSpPr/>
            <p:nvPr/>
          </p:nvSpPr>
          <p:spPr>
            <a:xfrm>
              <a:off x="3269" y="4192"/>
              <a:ext cx="1756" cy="17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grpSp>
      <p:grpSp>
        <p:nvGrpSpPr>
          <p:cNvPr id="18" name="组合 17"/>
          <p:cNvGrpSpPr/>
          <p:nvPr/>
        </p:nvGrpSpPr>
        <p:grpSpPr>
          <a:xfrm>
            <a:off x="4033520" y="2212340"/>
            <a:ext cx="1295400" cy="1295400"/>
            <a:chOff x="3127" y="4050"/>
            <a:chExt cx="2040" cy="2040"/>
          </a:xfrm>
        </p:grpSpPr>
        <p:sp>
          <p:nvSpPr>
            <p:cNvPr id="19" name="椭圆 18"/>
            <p:cNvSpPr/>
            <p:nvPr/>
          </p:nvSpPr>
          <p:spPr>
            <a:xfrm>
              <a:off x="3127" y="4050"/>
              <a:ext cx="2040" cy="20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0" name="椭圆 19"/>
            <p:cNvSpPr/>
            <p:nvPr/>
          </p:nvSpPr>
          <p:spPr>
            <a:xfrm>
              <a:off x="3269" y="4192"/>
              <a:ext cx="1756" cy="17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grpSp>
      <p:grpSp>
        <p:nvGrpSpPr>
          <p:cNvPr id="21" name="组合 20"/>
          <p:cNvGrpSpPr/>
          <p:nvPr/>
        </p:nvGrpSpPr>
        <p:grpSpPr>
          <a:xfrm>
            <a:off x="9353550" y="2211705"/>
            <a:ext cx="1295400" cy="1295400"/>
            <a:chOff x="3127" y="4050"/>
            <a:chExt cx="2040" cy="2040"/>
          </a:xfrm>
        </p:grpSpPr>
        <p:sp>
          <p:nvSpPr>
            <p:cNvPr id="22" name="椭圆 21"/>
            <p:cNvSpPr/>
            <p:nvPr/>
          </p:nvSpPr>
          <p:spPr>
            <a:xfrm>
              <a:off x="3127" y="4050"/>
              <a:ext cx="2040" cy="20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3" name="椭圆 22"/>
            <p:cNvSpPr/>
            <p:nvPr/>
          </p:nvSpPr>
          <p:spPr>
            <a:xfrm>
              <a:off x="3269" y="4192"/>
              <a:ext cx="1756" cy="175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grpSp>
      <p:sp>
        <p:nvSpPr>
          <p:cNvPr id="24" name="文本框 23"/>
          <p:cNvSpPr txBox="1"/>
          <p:nvPr/>
        </p:nvSpPr>
        <p:spPr>
          <a:xfrm>
            <a:off x="1729105" y="2506980"/>
            <a:ext cx="698500" cy="706755"/>
          </a:xfrm>
          <a:prstGeom prst="rect">
            <a:avLst/>
          </a:prstGeom>
          <a:noFill/>
        </p:spPr>
        <p:txBody>
          <a:bodyPr wrap="none" rtlCol="0">
            <a:spAutoFit/>
          </a:bodyPr>
          <a:p>
            <a:r>
              <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rPr>
              <a:t>01</a:t>
            </a:r>
            <a:endPar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endParaRPr>
          </a:p>
        </p:txBody>
      </p:sp>
      <p:sp>
        <p:nvSpPr>
          <p:cNvPr id="25" name="文本框 24"/>
          <p:cNvSpPr txBox="1"/>
          <p:nvPr/>
        </p:nvSpPr>
        <p:spPr>
          <a:xfrm>
            <a:off x="4331970" y="2506980"/>
            <a:ext cx="698500" cy="706755"/>
          </a:xfrm>
          <a:prstGeom prst="rect">
            <a:avLst/>
          </a:prstGeom>
          <a:noFill/>
        </p:spPr>
        <p:txBody>
          <a:bodyPr wrap="none" rtlCol="0">
            <a:spAutoFit/>
          </a:bodyPr>
          <a:p>
            <a:r>
              <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rPr>
              <a:t>02</a:t>
            </a:r>
            <a:endPar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endParaRPr>
          </a:p>
        </p:txBody>
      </p:sp>
      <p:sp>
        <p:nvSpPr>
          <p:cNvPr id="26" name="文本框 25"/>
          <p:cNvSpPr txBox="1"/>
          <p:nvPr/>
        </p:nvSpPr>
        <p:spPr>
          <a:xfrm>
            <a:off x="7033260" y="2506345"/>
            <a:ext cx="698500" cy="706755"/>
          </a:xfrm>
          <a:prstGeom prst="rect">
            <a:avLst/>
          </a:prstGeom>
          <a:noFill/>
        </p:spPr>
        <p:txBody>
          <a:bodyPr wrap="none" rtlCol="0">
            <a:spAutoFit/>
          </a:bodyPr>
          <a:p>
            <a:r>
              <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rPr>
              <a:t>03</a:t>
            </a:r>
            <a:endPar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endParaRPr>
          </a:p>
        </p:txBody>
      </p:sp>
      <p:sp>
        <p:nvSpPr>
          <p:cNvPr id="27" name="文本框 26"/>
          <p:cNvSpPr txBox="1"/>
          <p:nvPr/>
        </p:nvSpPr>
        <p:spPr>
          <a:xfrm>
            <a:off x="9652000" y="2506345"/>
            <a:ext cx="698500" cy="706755"/>
          </a:xfrm>
          <a:prstGeom prst="rect">
            <a:avLst/>
          </a:prstGeom>
          <a:noFill/>
        </p:spPr>
        <p:txBody>
          <a:bodyPr wrap="none" rtlCol="0">
            <a:spAutoFit/>
          </a:bodyPr>
          <a:p>
            <a:r>
              <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rPr>
              <a:t>04</a:t>
            </a:r>
            <a:endParaRPr lang="en-US" altLang="zh-CN" sz="4000" b="1">
              <a:solidFill>
                <a:schemeClr val="bg1"/>
              </a:solidFill>
              <a:latin typeface="思源黑体 CN Regular" panose="020B0500000000000000" charset="-122"/>
              <a:ea typeface="思源黑体 CN Regular" panose="020B0500000000000000" charset="-122"/>
              <a:cs typeface="Calibri Light" panose="020F0302020204030204" charset="0"/>
            </a:endParaRPr>
          </a:p>
        </p:txBody>
      </p:sp>
      <p:sp>
        <p:nvSpPr>
          <p:cNvPr id="28" name="文本框 27"/>
          <p:cNvSpPr txBox="1"/>
          <p:nvPr/>
        </p:nvSpPr>
        <p:spPr>
          <a:xfrm>
            <a:off x="1520833" y="4608724"/>
            <a:ext cx="1558844" cy="545586"/>
          </a:xfrm>
          <a:prstGeom prst="rect">
            <a:avLst/>
          </a:prstGeom>
          <a:noFill/>
        </p:spPr>
        <p:txBody>
          <a:bodyPr wrap="square" rtlCol="0">
            <a:noAutofit/>
          </a:bodyPr>
          <a:p>
            <a:r>
              <a:rPr lang="zh-CN" altLang="en-US" sz="2400" b="1">
                <a:solidFill>
                  <a:schemeClr val="tx1"/>
                </a:solidFill>
                <a:latin typeface="思源黑体 CN Regular" panose="020B0500000000000000" charset="-122"/>
                <a:ea typeface="思源黑体 CN Regular" panose="020B0500000000000000" charset="-122"/>
                <a:cs typeface="Arial" panose="020B0604020202020204" pitchFamily="34" charset="0"/>
              </a:rPr>
              <a:t>项目背景</a:t>
            </a:r>
            <a:endParaRPr lang="zh-CN" altLang="en-US" sz="2400">
              <a:latin typeface="思源黑体 CN Regular" panose="020B0500000000000000" charset="-122"/>
              <a:ea typeface="思源黑体 CN Regular" panose="020B0500000000000000" charset="-122"/>
              <a:cs typeface="Arial" panose="020B0604020202020204" pitchFamily="34" charset="0"/>
            </a:endParaRPr>
          </a:p>
        </p:txBody>
      </p:sp>
      <p:sp>
        <p:nvSpPr>
          <p:cNvPr id="30" name="文本框 29"/>
          <p:cNvSpPr txBox="1"/>
          <p:nvPr/>
        </p:nvSpPr>
        <p:spPr>
          <a:xfrm>
            <a:off x="3673458" y="4608754"/>
            <a:ext cx="2015490" cy="460375"/>
          </a:xfrm>
          <a:prstGeom prst="rect">
            <a:avLst/>
          </a:prstGeom>
          <a:noFill/>
        </p:spPr>
        <p:txBody>
          <a:bodyPr wrap="none" rtlCol="0">
            <a:spAutoFit/>
          </a:bodyPr>
          <a:p>
            <a:r>
              <a:rPr lang="zh-CN" altLang="en-US" sz="2400" b="1">
                <a:latin typeface="思源黑体 CN Regular" panose="020B0500000000000000" charset="-122"/>
                <a:ea typeface="思源黑体 CN Regular" panose="020B0500000000000000" charset="-122"/>
              </a:rPr>
              <a:t>项目</a:t>
            </a:r>
            <a:r>
              <a:rPr lang="zh-CN" altLang="en-US" sz="2400" b="1">
                <a:latin typeface="思源黑体 CN Regular" panose="020B0500000000000000" charset="-122"/>
                <a:ea typeface="思源黑体 CN Regular" panose="020B0500000000000000" charset="-122"/>
                <a:cs typeface="Arial" panose="020B0604020202020204" pitchFamily="34" charset="0"/>
              </a:rPr>
              <a:t>实现思路</a:t>
            </a:r>
            <a:endParaRPr lang="zh-CN" altLang="en-US" sz="2400" b="1">
              <a:latin typeface="思源黑体 CN Regular" panose="020B0500000000000000" charset="-122"/>
              <a:ea typeface="思源黑体 CN Regular" panose="020B0500000000000000" charset="-122"/>
            </a:endParaRPr>
          </a:p>
        </p:txBody>
      </p:sp>
      <p:sp>
        <p:nvSpPr>
          <p:cNvPr id="31" name="文本框 30"/>
          <p:cNvSpPr txBox="1"/>
          <p:nvPr/>
        </p:nvSpPr>
        <p:spPr>
          <a:xfrm>
            <a:off x="6069369" y="4608578"/>
            <a:ext cx="2626360" cy="460375"/>
          </a:xfrm>
          <a:prstGeom prst="rect">
            <a:avLst/>
          </a:prstGeom>
          <a:noFill/>
        </p:spPr>
        <p:txBody>
          <a:bodyPr wrap="none" rtlCol="0">
            <a:spAutoFit/>
          </a:bodyPr>
          <a:p>
            <a:r>
              <a:rPr lang="zh-CN" altLang="en-US" sz="2400" b="1">
                <a:latin typeface="思源黑体 CN Regular" panose="020B0500000000000000" charset="-122"/>
                <a:ea typeface="思源黑体 CN Regular" panose="020B0500000000000000" charset="-122"/>
              </a:rPr>
              <a:t>项目实现步骤流程</a:t>
            </a:r>
            <a:endParaRPr lang="zh-CN" altLang="en-US" sz="2400" b="1">
              <a:latin typeface="思源黑体 CN Regular" panose="020B0500000000000000" charset="-122"/>
              <a:ea typeface="思源黑体 CN Regular" panose="020B0500000000000000" charset="-122"/>
            </a:endParaRPr>
          </a:p>
        </p:txBody>
      </p:sp>
      <p:sp>
        <p:nvSpPr>
          <p:cNvPr id="32" name="文本框 31"/>
          <p:cNvSpPr txBox="1"/>
          <p:nvPr/>
        </p:nvSpPr>
        <p:spPr>
          <a:xfrm>
            <a:off x="9353568" y="4608716"/>
            <a:ext cx="1404620" cy="460375"/>
          </a:xfrm>
          <a:prstGeom prst="rect">
            <a:avLst/>
          </a:prstGeom>
          <a:noFill/>
        </p:spPr>
        <p:txBody>
          <a:bodyPr wrap="none" rtlCol="0">
            <a:spAutoFit/>
          </a:bodyPr>
          <a:p>
            <a:r>
              <a:rPr lang="zh-CN" altLang="en-US" sz="2400" b="1">
                <a:latin typeface="思源黑体 CN Regular" panose="020B0500000000000000" charset="-122"/>
                <a:ea typeface="思源黑体 CN Regular" panose="020B0500000000000000" charset="-122"/>
              </a:rPr>
              <a:t>项目</a:t>
            </a:r>
            <a:r>
              <a:rPr lang="zh-CN" altLang="en-US" sz="2400" b="1">
                <a:latin typeface="思源黑体 CN Regular" panose="020B0500000000000000" charset="-122"/>
                <a:ea typeface="思源黑体 CN Regular" panose="020B0500000000000000" charset="-122"/>
                <a:cs typeface="Arial" panose="020B0604020202020204" pitchFamily="34" charset="0"/>
              </a:rPr>
              <a:t>总结</a:t>
            </a:r>
            <a:endParaRPr lang="zh-CN" altLang="en-US" sz="2400" b="1">
              <a:latin typeface="思源黑体 CN Regular" panose="020B0500000000000000" charset="-122"/>
              <a:ea typeface="思源黑体 CN Regular" panose="020B0500000000000000" charset="-122"/>
            </a:endParaRPr>
          </a:p>
        </p:txBody>
      </p:sp>
      <p:cxnSp>
        <p:nvCxnSpPr>
          <p:cNvPr id="33" name="直接连接符 32"/>
          <p:cNvCxnSpPr/>
          <p:nvPr/>
        </p:nvCxnSpPr>
        <p:spPr>
          <a:xfrm>
            <a:off x="1651000" y="4027170"/>
            <a:ext cx="85471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955155" y="4027170"/>
            <a:ext cx="85471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9573895" y="4027170"/>
            <a:ext cx="854710" cy="0"/>
          </a:xfrm>
          <a:prstGeom prst="line">
            <a:avLst/>
          </a:prstGeom>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95275" y="19050"/>
            <a:ext cx="1553210" cy="460375"/>
          </a:xfrm>
          <a:prstGeom prst="rect">
            <a:avLst/>
          </a:prstGeom>
          <a:noFill/>
        </p:spPr>
        <p:txBody>
          <a:bodyPr wrap="none" rtlCol="0">
            <a:spAutoFit/>
          </a:bodyPr>
          <a:p>
            <a:r>
              <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TITLE HERE</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541020"/>
            <a:ext cx="12192000" cy="708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45110" y="634365"/>
            <a:ext cx="4101465" cy="521970"/>
          </a:xfrm>
          <a:prstGeom prst="rect">
            <a:avLst/>
          </a:prstGeom>
          <a:noFill/>
        </p:spPr>
        <p:txBody>
          <a:bodyPr wrap="none" rtlCol="0">
            <a:spAutoFit/>
          </a:bodyPr>
          <a:p>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拓展：薪资与地区的影响</a:t>
            </a:r>
            <a:endParaRPr lang="en-US" altLang="zh-CN"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pic>
        <p:nvPicPr>
          <p:cNvPr id="3" name="图片 2" descr="upload_post_object_v2_1624428195"/>
          <p:cNvPicPr>
            <a:picLocks noChangeAspect="1"/>
          </p:cNvPicPr>
          <p:nvPr/>
        </p:nvPicPr>
        <p:blipFill>
          <a:blip r:embed="rId1"/>
          <a:stretch>
            <a:fillRect/>
          </a:stretch>
        </p:blipFill>
        <p:spPr>
          <a:xfrm>
            <a:off x="31571" y="1338809"/>
            <a:ext cx="12128795" cy="1895124"/>
          </a:xfrm>
          <a:prstGeom prst="rect">
            <a:avLst/>
          </a:prstGeom>
        </p:spPr>
      </p:pic>
      <p:sp>
        <p:nvSpPr>
          <p:cNvPr id="5" name="文本框 4"/>
          <p:cNvSpPr txBox="1"/>
          <p:nvPr userDrawn="1"/>
        </p:nvSpPr>
        <p:spPr>
          <a:xfrm>
            <a:off x="167723" y="3320840"/>
            <a:ext cx="11868595" cy="1115961"/>
          </a:xfrm>
          <a:prstGeom prst="rect">
            <a:avLst/>
          </a:prstGeom>
        </p:spPr>
        <p:txBody>
          <a:bodyPr wrap="square" rtlCol="0">
            <a:noAutofit/>
          </a:bodyPr>
          <a:p>
            <a:pPr algn="l"/>
            <a:r>
              <a:rPr lang="en-US" altLang="zh-CN"/>
              <a:t> </a:t>
            </a:r>
            <a:r>
              <a:rPr lang="zh-CN" altLang="en-US"/>
              <a:t>根据月工资的</a:t>
            </a:r>
            <a:r>
              <a:rPr lang="en-US" altLang="zh-CN"/>
              <a:t>min</a:t>
            </a:r>
            <a:r>
              <a:rPr lang="zh-CN" altLang="en-US"/>
              <a:t>，</a:t>
            </a:r>
            <a:r>
              <a:rPr lang="en-US" altLang="zh-CN"/>
              <a:t>max</a:t>
            </a:r>
            <a:r>
              <a:rPr lang="zh-CN" altLang="en-US"/>
              <a:t>，均值，对</a:t>
            </a:r>
            <a:r>
              <a:rPr lang="en-US" altLang="zh-CN"/>
              <a:t> “</a:t>
            </a:r>
            <a:r>
              <a:rPr lang="zh-CN" altLang="en-US"/>
              <a:t>月工资</a:t>
            </a:r>
            <a:r>
              <a:rPr lang="en-US" altLang="zh-CN"/>
              <a:t>” </a:t>
            </a:r>
            <a:r>
              <a:rPr lang="zh-CN" altLang="en-US"/>
              <a:t>列的数据进行重新赋值，以简化薪资数据的分析和处理。分为不同的数据区块，把数据简化</a:t>
            </a:r>
            <a:endParaRPr lang="zh-CN" altLang="en-US"/>
          </a:p>
        </p:txBody>
      </p:sp>
      <p:pic>
        <p:nvPicPr>
          <p:cNvPr id="6" name="图片 5" descr="upload_post_object_v2_2823126048"/>
          <p:cNvPicPr>
            <a:picLocks noChangeAspect="1"/>
          </p:cNvPicPr>
          <p:nvPr/>
        </p:nvPicPr>
        <p:blipFill>
          <a:blip r:embed="rId2"/>
          <a:stretch>
            <a:fillRect/>
          </a:stretch>
        </p:blipFill>
        <p:spPr>
          <a:xfrm>
            <a:off x="167730" y="4197620"/>
            <a:ext cx="5105400" cy="2428875"/>
          </a:xfrm>
          <a:prstGeom prst="rect">
            <a:avLst/>
          </a:prstGeom>
        </p:spPr>
      </p:pic>
      <p:sp>
        <p:nvSpPr>
          <p:cNvPr id="7" name="椭圆 6"/>
          <p:cNvSpPr/>
          <p:nvPr/>
        </p:nvSpPr>
        <p:spPr>
          <a:xfrm>
            <a:off x="5565956" y="4703302"/>
            <a:ext cx="863600" cy="8636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pic>
        <p:nvPicPr>
          <p:cNvPr id="10" name="图片 9" descr="2028870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39311" y="4859512"/>
            <a:ext cx="516890" cy="516890"/>
          </a:xfrm>
          <a:prstGeom prst="rect">
            <a:avLst/>
          </a:prstGeom>
        </p:spPr>
      </p:pic>
      <p:sp>
        <p:nvSpPr>
          <p:cNvPr id="11" name="文本框 10"/>
          <p:cNvSpPr txBox="1"/>
          <p:nvPr userDrawn="1"/>
        </p:nvSpPr>
        <p:spPr>
          <a:xfrm>
            <a:off x="6721879" y="4703324"/>
            <a:ext cx="3967965" cy="1226570"/>
          </a:xfrm>
          <a:prstGeom prst="rect">
            <a:avLst/>
          </a:prstGeom>
        </p:spPr>
        <p:txBody>
          <a:bodyPr wrap="square" rtlCol="0">
            <a:noAutofit/>
          </a:bodyPr>
          <a:p>
            <a:pPr algn="l"/>
            <a:r>
              <a:rPr lang="zh-CN" altLang="en-US"/>
              <a:t>从</a:t>
            </a:r>
            <a:r>
              <a:rPr lang="en-US" altLang="zh-CN"/>
              <a:t> “</a:t>
            </a:r>
            <a:r>
              <a:rPr lang="zh-CN" altLang="en-US"/>
              <a:t>工作地点</a:t>
            </a:r>
            <a:r>
              <a:rPr lang="en-US" altLang="zh-CN"/>
              <a:t>” </a:t>
            </a:r>
            <a:r>
              <a:rPr lang="zh-CN" altLang="en-US"/>
              <a:t>列中提取城市信息，按城市分组，计算每个城市的平均薪资和薪资中位数</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541020"/>
            <a:ext cx="12192000" cy="708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45110" y="634365"/>
            <a:ext cx="4101465" cy="521970"/>
          </a:xfrm>
          <a:prstGeom prst="rect">
            <a:avLst/>
          </a:prstGeom>
          <a:noFill/>
        </p:spPr>
        <p:txBody>
          <a:bodyPr wrap="none" rtlCol="0">
            <a:spAutoFit/>
          </a:bodyPr>
          <a:p>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拓展：薪资与地区的影响</a:t>
            </a:r>
            <a:endParaRPr lang="en-US" altLang="zh-CN"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pic>
        <p:nvPicPr>
          <p:cNvPr id="2" name="图片 1" descr="upload_post_object_v2_403570414"/>
          <p:cNvPicPr>
            <a:picLocks noChangeAspect="1"/>
          </p:cNvPicPr>
          <p:nvPr/>
        </p:nvPicPr>
        <p:blipFill>
          <a:blip r:embed="rId1"/>
          <a:stretch>
            <a:fillRect/>
          </a:stretch>
        </p:blipFill>
        <p:spPr>
          <a:xfrm>
            <a:off x="1286191" y="1669482"/>
            <a:ext cx="3973373" cy="3332928"/>
          </a:xfrm>
          <a:prstGeom prst="rect">
            <a:avLst/>
          </a:prstGeom>
        </p:spPr>
      </p:pic>
      <p:pic>
        <p:nvPicPr>
          <p:cNvPr id="4" name="图片 3" descr="upload_post_object_v2_3105001846"/>
          <p:cNvPicPr>
            <a:picLocks noChangeAspect="1"/>
          </p:cNvPicPr>
          <p:nvPr/>
        </p:nvPicPr>
        <p:blipFill>
          <a:blip r:embed="rId2"/>
          <a:stretch>
            <a:fillRect/>
          </a:stretch>
        </p:blipFill>
        <p:spPr>
          <a:xfrm>
            <a:off x="6910796" y="1669482"/>
            <a:ext cx="3937757" cy="3332960"/>
          </a:xfrm>
          <a:prstGeom prst="rect">
            <a:avLst/>
          </a:prstGeom>
        </p:spPr>
      </p:pic>
      <p:sp>
        <p:nvSpPr>
          <p:cNvPr id="8" name="流程图: 显示 7"/>
          <p:cNvSpPr/>
          <p:nvPr/>
        </p:nvSpPr>
        <p:spPr>
          <a:xfrm flipH="1">
            <a:off x="377691" y="5549575"/>
            <a:ext cx="908531" cy="386340"/>
          </a:xfrm>
          <a:prstGeom prst="flowChartDisplay">
            <a:avLst/>
          </a:prstGeom>
          <a:solidFill>
            <a:schemeClr val="accent1">
              <a:lumMod val="40000"/>
              <a:lumOff val="60000"/>
            </a:schemeClr>
          </a:solidFill>
          <a:ln w="666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2" name="流程图: 显示 11"/>
          <p:cNvSpPr/>
          <p:nvPr/>
        </p:nvSpPr>
        <p:spPr>
          <a:xfrm flipH="1">
            <a:off x="6002229" y="5549561"/>
            <a:ext cx="908531" cy="386340"/>
          </a:xfrm>
          <a:prstGeom prst="flowChartDisplay">
            <a:avLst/>
          </a:prstGeom>
          <a:solidFill>
            <a:schemeClr val="accent1">
              <a:lumMod val="40000"/>
              <a:lumOff val="60000"/>
            </a:schemeClr>
          </a:solidFill>
          <a:ln w="666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4" name="文本框 13"/>
          <p:cNvSpPr txBox="1"/>
          <p:nvPr userDrawn="1"/>
        </p:nvSpPr>
        <p:spPr>
          <a:xfrm>
            <a:off x="1381053" y="5335374"/>
            <a:ext cx="3983766" cy="1431986"/>
          </a:xfrm>
          <a:prstGeom prst="rect">
            <a:avLst/>
          </a:prstGeom>
        </p:spPr>
        <p:txBody>
          <a:bodyPr wrap="square" rtlCol="0">
            <a:noAutofit/>
          </a:bodyPr>
          <a:p>
            <a:pPr algn="l"/>
            <a:r>
              <a:rPr lang="zh-CN" altLang="en-US" sz="1200"/>
              <a:t>由表一此可以看出在选择工作的时候，不同城市之间的薪资也是有一定的差距，北京为首，北京和上海的平均薪资相对较高，且两者之间差异不大。广州和深圳的平均薪资稍低一些，但彼此之间差距较小。平均薪资在一定程度上反映了城市的经济发展水平。北京和上海作为中国的重要经济中心，其平均薪资较高，可能是因为这些城市有更多高薪行业和工作机会。</a:t>
            </a:r>
            <a:endParaRPr lang="zh-CN" altLang="en-US" sz="1200"/>
          </a:p>
        </p:txBody>
      </p:sp>
      <p:sp>
        <p:nvSpPr>
          <p:cNvPr id="15" name="文本框 14"/>
          <p:cNvSpPr txBox="1"/>
          <p:nvPr/>
        </p:nvSpPr>
        <p:spPr>
          <a:xfrm>
            <a:off x="7144297" y="5421176"/>
            <a:ext cx="4929210" cy="1346188"/>
          </a:xfrm>
          <a:prstGeom prst="rect">
            <a:avLst/>
          </a:prstGeom>
          <a:noFill/>
        </p:spPr>
        <p:txBody>
          <a:bodyPr wrap="square" rtlCol="0" anchor="t">
            <a:noAutofit/>
          </a:bodyPr>
          <a:p>
            <a:r>
              <a:rPr lang="zh-CN" altLang="en-US" sz="1200"/>
              <a:t>由表二可以看出北京的薪资分布显示出较高的中位数和较宽的中间薪资范围，表明北京有较多的中高薪资岗位。深圳的薪资分布相对较低，可能反映出深圳的整体薪资水平略低于其他三个城市。</a:t>
            </a:r>
            <a:endParaRPr lang="zh-CN" altLang="en-US" sz="12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5680710" cy="46037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拓展：分析工作经验和学历对工资的影响</a:t>
            </a:r>
            <a:endPar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pic>
        <p:nvPicPr>
          <p:cNvPr id="2" name="图片 1" descr="upload_post_object_v2_2752669999"/>
          <p:cNvPicPr>
            <a:picLocks noChangeAspect="1"/>
          </p:cNvPicPr>
          <p:nvPr/>
        </p:nvPicPr>
        <p:blipFill>
          <a:blip r:embed="rId1"/>
          <a:stretch>
            <a:fillRect/>
          </a:stretch>
        </p:blipFill>
        <p:spPr>
          <a:xfrm>
            <a:off x="225376" y="727857"/>
            <a:ext cx="5748622" cy="3773025"/>
          </a:xfrm>
          <a:prstGeom prst="rect">
            <a:avLst/>
          </a:prstGeom>
        </p:spPr>
      </p:pic>
      <p:pic>
        <p:nvPicPr>
          <p:cNvPr id="8" name="图片 7" descr="upload_post_object_v2_558320008"/>
          <p:cNvPicPr>
            <a:picLocks noChangeAspect="1"/>
          </p:cNvPicPr>
          <p:nvPr/>
        </p:nvPicPr>
        <p:blipFill>
          <a:blip r:embed="rId2"/>
          <a:stretch>
            <a:fillRect/>
          </a:stretch>
        </p:blipFill>
        <p:spPr>
          <a:xfrm>
            <a:off x="6265277" y="727857"/>
            <a:ext cx="5696291" cy="3773072"/>
          </a:xfrm>
          <a:prstGeom prst="rect">
            <a:avLst/>
          </a:prstGeom>
        </p:spPr>
      </p:pic>
      <p:sp>
        <p:nvSpPr>
          <p:cNvPr id="11" name="文本框 10"/>
          <p:cNvSpPr txBox="1"/>
          <p:nvPr userDrawn="1"/>
        </p:nvSpPr>
        <p:spPr>
          <a:xfrm>
            <a:off x="225376" y="4867275"/>
            <a:ext cx="11736119" cy="922020"/>
          </a:xfrm>
          <a:prstGeom prst="rect">
            <a:avLst/>
          </a:prstGeom>
        </p:spPr>
        <p:txBody>
          <a:bodyPr wrap="square" rtlCol="0">
            <a:noAutofit/>
          </a:bodyPr>
          <a:p>
            <a:pPr algn="l"/>
            <a:r>
              <a:rPr lang="zh-CN" altLang="en-US"/>
              <a:t>由上图可知：学历与工作经验越高对工资也就越高，所以我们要提升自己的学历，然后进入工作后不断增加自己工作经验。</a:t>
            </a:r>
            <a:endParaRPr lang="zh-CN" altLang="en-US"/>
          </a:p>
          <a:p>
            <a:pPr algn="l"/>
            <a:endParaRPr lang="en-US" altLang="zh-CN"/>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40079" y="18757"/>
            <a:ext cx="3237230" cy="460375"/>
          </a:xfrm>
          <a:prstGeom prst="rect">
            <a:avLst/>
          </a:prstGeom>
          <a:noFill/>
        </p:spPr>
        <p:txBody>
          <a:bodyPr wrap="none" rtlCol="0">
            <a:spAutoFit/>
          </a:bodyPr>
          <a:p>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拓展：职位的聚类</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Arial" panose="020B0604020202020204" pitchFamily="34" charset="0"/>
              </a:rPr>
              <a:t>分析</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 name="任意多边形 1"/>
          <p:cNvSpPr/>
          <p:nvPr/>
        </p:nvSpPr>
        <p:spPr>
          <a:xfrm rot="16200000">
            <a:off x="835025" y="2486025"/>
            <a:ext cx="3772535" cy="1885950"/>
          </a:xfrm>
          <a:custGeom>
            <a:avLst/>
            <a:gdLst>
              <a:gd name="connsiteX0" fmla="*/ 5103 w 5103"/>
              <a:gd name="connsiteY0" fmla="*/ 0 h 2551"/>
              <a:gd name="connsiteX1" fmla="*/ 2552 w 5103"/>
              <a:gd name="connsiteY1" fmla="*/ 2551 h 2551"/>
              <a:gd name="connsiteX2" fmla="*/ 0 w 5103"/>
              <a:gd name="connsiteY2" fmla="*/ 0 h 2551"/>
            </a:gdLst>
            <a:ahLst/>
            <a:cxnLst>
              <a:cxn ang="0">
                <a:pos x="connsiteX0" y="connsiteY0"/>
              </a:cxn>
              <a:cxn ang="0">
                <a:pos x="connsiteX1" y="connsiteY1"/>
              </a:cxn>
              <a:cxn ang="0">
                <a:pos x="connsiteX2" y="connsiteY2"/>
              </a:cxn>
            </a:cxnLst>
            <a:rect l="l" t="t" r="r" b="b"/>
            <a:pathLst>
              <a:path w="5103" h="2551">
                <a:moveTo>
                  <a:pt x="5103" y="0"/>
                </a:moveTo>
                <a:cubicBezTo>
                  <a:pt x="5103" y="1409"/>
                  <a:pt x="3961" y="2551"/>
                  <a:pt x="2552" y="2551"/>
                </a:cubicBezTo>
                <a:cubicBezTo>
                  <a:pt x="1142" y="2551"/>
                  <a:pt x="0" y="1409"/>
                  <a:pt x="0" y="0"/>
                </a:cubicBezTo>
              </a:path>
            </a:pathLst>
          </a:custGeom>
          <a:noFill/>
          <a:ln w="31750">
            <a:solidFill>
              <a:schemeClr val="accent2">
                <a:lumMod val="40000"/>
                <a:lumOff val="60000"/>
              </a:schemeClr>
            </a:solidFill>
          </a:ln>
          <a:extLst>
            <a:ext uri="{909E8E84-426E-40DD-AFC4-6F175D3DCCD1}">
              <a14:hiddenFill xmlns:a14="http://schemas.microsoft.com/office/drawing/2010/main">
                <a:solidFill>
                  <a:schemeClr val="accent2">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3" name="椭圆 2"/>
          <p:cNvSpPr/>
          <p:nvPr/>
        </p:nvSpPr>
        <p:spPr>
          <a:xfrm>
            <a:off x="2611120" y="1543050"/>
            <a:ext cx="863600" cy="8636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 name="椭圆 3"/>
          <p:cNvSpPr/>
          <p:nvPr/>
        </p:nvSpPr>
        <p:spPr>
          <a:xfrm>
            <a:off x="3234055" y="2997835"/>
            <a:ext cx="863600" cy="8636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5" name="椭圆 4"/>
          <p:cNvSpPr/>
          <p:nvPr/>
        </p:nvSpPr>
        <p:spPr>
          <a:xfrm>
            <a:off x="2611120" y="4451985"/>
            <a:ext cx="863600" cy="8636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1" name="文本框 10"/>
          <p:cNvSpPr txBox="1"/>
          <p:nvPr/>
        </p:nvSpPr>
        <p:spPr>
          <a:xfrm>
            <a:off x="3474774" y="1421957"/>
            <a:ext cx="2903627" cy="794178"/>
          </a:xfrm>
          <a:prstGeom prst="rect">
            <a:avLst/>
          </a:prstGeom>
          <a:noFill/>
        </p:spPr>
        <p:txBody>
          <a:bodyPr wrap="square" rtlCol="0">
            <a:no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读取</a:t>
            </a:r>
            <a:r>
              <a:rPr lang="zh-CN" altLang="en-US" sz="1600">
                <a:solidFill>
                  <a:schemeClr val="tx1"/>
                </a:solidFill>
                <a:latin typeface="思源黑体 CN Regular" panose="020B0500000000000000" charset="-122"/>
                <a:ea typeface="思源黑体 CN Regular" panose="020B0500000000000000" charset="-122"/>
                <a:cs typeface="Arial" panose="020B0604020202020204" pitchFamily="34" charset="0"/>
                <a:sym typeface="+mn-ea"/>
              </a:rPr>
              <a:t>中文停用词，创建词袋模型</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7" name="文本框 6"/>
          <p:cNvSpPr txBox="1"/>
          <p:nvPr/>
        </p:nvSpPr>
        <p:spPr>
          <a:xfrm>
            <a:off x="3583820" y="4638085"/>
            <a:ext cx="5725795" cy="460375"/>
          </a:xfrm>
          <a:prstGeom prst="rect">
            <a:avLst/>
          </a:prstGeom>
          <a:noFill/>
        </p:spPr>
        <p:txBody>
          <a:bodyPr wrap="square" rtlCol="0">
            <a:sp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创建</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K-Means</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聚类器对象，获取结果</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pic>
        <p:nvPicPr>
          <p:cNvPr id="8" name="图片 7" descr="2028867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828290" y="4669155"/>
            <a:ext cx="429260" cy="429260"/>
          </a:xfrm>
          <a:prstGeom prst="rect">
            <a:avLst/>
          </a:prstGeom>
        </p:spPr>
      </p:pic>
      <p:pic>
        <p:nvPicPr>
          <p:cNvPr id="9" name="图片 8" descr="2028868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4720" y="3207385"/>
            <a:ext cx="442595" cy="442595"/>
          </a:xfrm>
          <a:prstGeom prst="rect">
            <a:avLst/>
          </a:prstGeom>
        </p:spPr>
      </p:pic>
      <p:pic>
        <p:nvPicPr>
          <p:cNvPr id="10" name="图片 9" descr="2028870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84475" y="1699260"/>
            <a:ext cx="516890" cy="516890"/>
          </a:xfrm>
          <a:prstGeom prst="rect">
            <a:avLst/>
          </a:prstGeom>
        </p:spPr>
      </p:pic>
      <p:sp>
        <p:nvSpPr>
          <p:cNvPr id="15" name="文本框 14"/>
          <p:cNvSpPr txBox="1"/>
          <p:nvPr userDrawn="1"/>
        </p:nvSpPr>
        <p:spPr>
          <a:xfrm>
            <a:off x="4274204" y="3207416"/>
            <a:ext cx="3027680" cy="337185"/>
          </a:xfrm>
          <a:prstGeom prst="rect">
            <a:avLst/>
          </a:prstGeom>
        </p:spPr>
        <p:txBody>
          <a:bodyPr wrap="none" rtlCol="0">
            <a:spAutoFit/>
          </a:bodyPr>
          <a:p>
            <a:r>
              <a:rPr lang="zh-CN" altLang="en-US" sz="1600">
                <a:latin typeface="思源黑体 CN Regular" charset="0"/>
                <a:ea typeface="思源黑体 CN Regular" charset="0"/>
              </a:rPr>
              <a:t>转换为向量矩阵，设定聚类数量</a:t>
            </a:r>
            <a:endParaRPr lang="zh-CN" altLang="en-US" sz="1600">
              <a:latin typeface="思源黑体 CN Regular" charset="0"/>
              <a:ea typeface="思源黑体 CN Regular" charset="0"/>
            </a:endParaRPr>
          </a:p>
        </p:txBody>
      </p:sp>
      <p:pic>
        <p:nvPicPr>
          <p:cNvPr id="16" name="图片 15" descr="upload_post_object_v2_1167301071"/>
          <p:cNvPicPr>
            <a:picLocks noChangeAspect="1"/>
          </p:cNvPicPr>
          <p:nvPr/>
        </p:nvPicPr>
        <p:blipFill>
          <a:blip r:embed="rId7"/>
          <a:stretch>
            <a:fillRect/>
          </a:stretch>
        </p:blipFill>
        <p:spPr>
          <a:xfrm>
            <a:off x="6378401" y="811329"/>
            <a:ext cx="5813569" cy="1838014"/>
          </a:xfrm>
          <a:prstGeom prst="rect">
            <a:avLst/>
          </a:prstGeom>
        </p:spPr>
      </p:pic>
      <p:pic>
        <p:nvPicPr>
          <p:cNvPr id="17" name="图片 16" descr="upload_post_object_v2_990831857"/>
          <p:cNvPicPr>
            <a:picLocks noChangeAspect="1"/>
          </p:cNvPicPr>
          <p:nvPr/>
        </p:nvPicPr>
        <p:blipFill>
          <a:blip r:embed="rId8"/>
          <a:stretch>
            <a:fillRect/>
          </a:stretch>
        </p:blipFill>
        <p:spPr>
          <a:xfrm>
            <a:off x="7301814" y="2997790"/>
            <a:ext cx="4890156" cy="1442202"/>
          </a:xfrm>
          <a:prstGeom prst="rect">
            <a:avLst/>
          </a:prstGeom>
        </p:spPr>
      </p:pic>
      <p:pic>
        <p:nvPicPr>
          <p:cNvPr id="18" name="图片 17" descr="upload_post_object_v2_2223787467"/>
          <p:cNvPicPr>
            <a:picLocks noChangeAspect="1"/>
          </p:cNvPicPr>
          <p:nvPr/>
        </p:nvPicPr>
        <p:blipFill>
          <a:blip r:embed="rId9"/>
          <a:stretch>
            <a:fillRect/>
          </a:stretch>
        </p:blipFill>
        <p:spPr>
          <a:xfrm>
            <a:off x="7301814" y="4669218"/>
            <a:ext cx="4304429" cy="16903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1404620" cy="460375"/>
          </a:xfrm>
          <a:prstGeom prst="rect">
            <a:avLst/>
          </a:prstGeom>
          <a:noFill/>
        </p:spPr>
        <p:txBody>
          <a:bodyPr wrap="none" rtlCol="0">
            <a:spAutoFit/>
          </a:bodyPr>
          <a:p>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聚类</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Arial" panose="020B0604020202020204" pitchFamily="34" charset="0"/>
              </a:rPr>
              <a:t>分析</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 name="任意多边形 1"/>
          <p:cNvSpPr/>
          <p:nvPr/>
        </p:nvSpPr>
        <p:spPr>
          <a:xfrm rot="16200000">
            <a:off x="835025" y="2486025"/>
            <a:ext cx="3772535" cy="1885950"/>
          </a:xfrm>
          <a:custGeom>
            <a:avLst/>
            <a:gdLst>
              <a:gd name="connsiteX0" fmla="*/ 5103 w 5103"/>
              <a:gd name="connsiteY0" fmla="*/ 0 h 2551"/>
              <a:gd name="connsiteX1" fmla="*/ 2552 w 5103"/>
              <a:gd name="connsiteY1" fmla="*/ 2551 h 2551"/>
              <a:gd name="connsiteX2" fmla="*/ 0 w 5103"/>
              <a:gd name="connsiteY2" fmla="*/ 0 h 2551"/>
            </a:gdLst>
            <a:ahLst/>
            <a:cxnLst>
              <a:cxn ang="0">
                <a:pos x="connsiteX0" y="connsiteY0"/>
              </a:cxn>
              <a:cxn ang="0">
                <a:pos x="connsiteX1" y="connsiteY1"/>
              </a:cxn>
              <a:cxn ang="0">
                <a:pos x="connsiteX2" y="connsiteY2"/>
              </a:cxn>
            </a:cxnLst>
            <a:rect l="l" t="t" r="r" b="b"/>
            <a:pathLst>
              <a:path w="5103" h="2551">
                <a:moveTo>
                  <a:pt x="5103" y="0"/>
                </a:moveTo>
                <a:cubicBezTo>
                  <a:pt x="5103" y="1409"/>
                  <a:pt x="3961" y="2551"/>
                  <a:pt x="2552" y="2551"/>
                </a:cubicBezTo>
                <a:cubicBezTo>
                  <a:pt x="1142" y="2551"/>
                  <a:pt x="0" y="1409"/>
                  <a:pt x="0" y="0"/>
                </a:cubicBezTo>
              </a:path>
            </a:pathLst>
          </a:custGeom>
          <a:noFill/>
          <a:ln w="31750">
            <a:solidFill>
              <a:schemeClr val="accent2">
                <a:lumMod val="40000"/>
                <a:lumOff val="60000"/>
              </a:schemeClr>
            </a:solidFill>
          </a:ln>
          <a:extLst>
            <a:ext uri="{909E8E84-426E-40DD-AFC4-6F175D3DCCD1}">
              <a14:hiddenFill xmlns:a14="http://schemas.microsoft.com/office/drawing/2010/main">
                <a:solidFill>
                  <a:schemeClr val="accent2">
                    <a:lumMod val="40000"/>
                    <a:lumOff val="6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3" name="椭圆 2"/>
          <p:cNvSpPr/>
          <p:nvPr/>
        </p:nvSpPr>
        <p:spPr>
          <a:xfrm>
            <a:off x="2611120" y="1543050"/>
            <a:ext cx="863600" cy="8636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5" name="椭圆 4"/>
          <p:cNvSpPr/>
          <p:nvPr/>
        </p:nvSpPr>
        <p:spPr>
          <a:xfrm>
            <a:off x="2611120" y="4451985"/>
            <a:ext cx="863600" cy="86360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1" name="文本框 10"/>
          <p:cNvSpPr txBox="1"/>
          <p:nvPr/>
        </p:nvSpPr>
        <p:spPr>
          <a:xfrm>
            <a:off x="4010465" y="825524"/>
            <a:ext cx="7513564" cy="2298749"/>
          </a:xfrm>
          <a:prstGeom prst="rect">
            <a:avLst/>
          </a:prstGeom>
          <a:noFill/>
        </p:spPr>
        <p:txBody>
          <a:bodyPr wrap="square" rtlCol="0">
            <a:no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聚类组</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 0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中的岗位类别：大数据高级开发工程师</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聚类组</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 1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中的岗位类别：数据分析师</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聚类组</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 2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中的岗位类别：大数据开发工程师</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聚类组</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 3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中的岗位类别：大数据分析</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数据运营</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接受应往届及转行人员</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聚类组</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 4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中的岗位类别：移动网络开发</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6/</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大数据方向</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聚类组</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 5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中的岗位类别：</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java</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软件开发工程师实习</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转正</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a:p>
            <a:pPr algn="l">
              <a:lnSpc>
                <a:spcPct val="150000"/>
              </a:lnSpc>
            </a:pP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7" name="文本框 6"/>
          <p:cNvSpPr txBox="1"/>
          <p:nvPr/>
        </p:nvSpPr>
        <p:spPr>
          <a:xfrm>
            <a:off x="4010465" y="4451985"/>
            <a:ext cx="6311949" cy="1198880"/>
          </a:xfrm>
          <a:prstGeom prst="rect">
            <a:avLst/>
          </a:prstGeom>
          <a:noFill/>
        </p:spPr>
        <p:txBody>
          <a:bodyPr wrap="square" rtlCol="0">
            <a:no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根据</a:t>
            </a:r>
            <a:r>
              <a:rPr lang="zh-CN" altLang="en-US" sz="1600">
                <a:solidFill>
                  <a:schemeClr val="tx1"/>
                </a:solidFill>
                <a:latin typeface="思源黑体 CN Regular" panose="020B0500000000000000" charset="-122"/>
                <a:ea typeface="思源黑体 CN Regular" panose="020B0500000000000000" charset="-122"/>
                <a:cs typeface="Arial" panose="020B0604020202020204" pitchFamily="34" charset="0"/>
                <a:sym typeface="+mn-ea"/>
              </a:rPr>
              <a:t>结果分析</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大数据高级开发工程师的数据量远远大于其他聚类，所以可以得出大数据高级开发工程师需求量非常大，得出结论是可以往这方面发展。</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pic>
        <p:nvPicPr>
          <p:cNvPr id="8" name="图片 7" descr="2028867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828290" y="4669155"/>
            <a:ext cx="429260" cy="429260"/>
          </a:xfrm>
          <a:prstGeom prst="rect">
            <a:avLst/>
          </a:prstGeom>
        </p:spPr>
      </p:pic>
      <p:pic>
        <p:nvPicPr>
          <p:cNvPr id="10" name="图片 9" descr="2028870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4475" y="1699260"/>
            <a:ext cx="516890" cy="5168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873885" y="1949966"/>
            <a:ext cx="8453105" cy="3102808"/>
          </a:xfrm>
          <a:prstGeom prst="rect">
            <a:avLst/>
          </a:prstGeom>
          <a:solidFill>
            <a:srgbClr val="A7C2E9">
              <a:alpha val="100000"/>
            </a:srgbClr>
          </a:solidFill>
        </p:spPr>
        <p:txBody>
          <a:bodyPr wrap="square" rtlCol="0">
            <a:noAutofit/>
          </a:bodyPr>
          <a:p>
            <a:pPr algn="l">
              <a:lnSpc>
                <a:spcPct val="150000"/>
              </a:lnSpc>
            </a:pPr>
            <a:r>
              <a:rPr lang="zh-CN" altLang="en-US" sz="1800">
                <a:solidFill>
                  <a:schemeClr val="tx1"/>
                </a:solidFill>
                <a:latin typeface="思源黑体 CN Regular" panose="020B0500000000000000" charset="-122"/>
                <a:ea typeface="思源黑体 CN Regular" panose="020B0500000000000000" charset="-122"/>
                <a:cs typeface="Calibri Light" panose="020F0302020204030204" charset="0"/>
              </a:rPr>
              <a:t>在此次的项目过程中，我们将课堂上学到的数据分析方法、文本处理技巧等专业知识真正运用到实际操作中，不仅加深了对专业知识的理解，还提升了运用知识解决实际问题的能力，明白了理论与实践相互促进的关系。小组成员分工明确，共同完成数据收集、分析以及报告撰写等工作环节，在过程中大家相互沟通、协作配合，遇到问题时一起讨论解决方案，学会了如何在团队中发挥各自的优势，提高工作效率。本次实训数据分析方法相对较为基础，在处理一些复杂的文本信息和挖掘深层次关联时，显得不够精准和全面，没能充分挖掘出所有有价值的信息。</a:t>
            </a:r>
            <a:endParaRPr lang="zh-CN" altLang="en-US" sz="1800">
              <a:solidFill>
                <a:schemeClr val="tx1"/>
              </a:solidFill>
              <a:latin typeface="思源黑体 CN Regular" panose="020B0500000000000000" charset="-122"/>
              <a:ea typeface="思源黑体 CN Regular" panose="020B0500000000000000" charset="-122"/>
              <a:cs typeface="Calibri Light" panose="020F0302020204030204" charset="0"/>
            </a:endParaRPr>
          </a:p>
        </p:txBody>
      </p:sp>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1404620" cy="460375"/>
          </a:xfrm>
          <a:prstGeom prst="rect">
            <a:avLst/>
          </a:prstGeom>
          <a:noFill/>
        </p:spPr>
        <p:txBody>
          <a:bodyPr wrap="none" rtlCol="0">
            <a:spAutoFit/>
          </a:bodyPr>
          <a:p>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项目</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Arial" panose="020B0604020202020204" pitchFamily="34" charset="0"/>
              </a:rPr>
              <a:t>总结</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cxnSp>
        <p:nvCxnSpPr>
          <p:cNvPr id="10" name="直接连接符 9"/>
          <p:cNvCxnSpPr/>
          <p:nvPr/>
        </p:nvCxnSpPr>
        <p:spPr>
          <a:xfrm>
            <a:off x="1203759" y="1763603"/>
            <a:ext cx="0" cy="3420162"/>
          </a:xfrm>
          <a:prstGeom prst="line">
            <a:avLst/>
          </a:prstGeom>
          <a:ln w="508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993740" y="1786700"/>
            <a:ext cx="0" cy="3486320"/>
          </a:xfrm>
          <a:prstGeom prst="line">
            <a:avLst/>
          </a:prstGeom>
          <a:ln w="508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2072981" y="1186372"/>
            <a:ext cx="2455080" cy="475043"/>
          </a:xfrm>
          <a:prstGeom prst="rect">
            <a:avLst/>
          </a:prstGeom>
          <a:solidFill>
            <a:srgbClr val="C4D6F0">
              <a:alpha val="100000"/>
            </a:srgbClr>
          </a:solidFill>
        </p:spPr>
        <p:txBody>
          <a:bodyPr wrap="none" rtlCol="0">
            <a:noAutofit/>
          </a:bodyPr>
          <a:p>
            <a:pPr algn="ctr"/>
            <a:r>
              <a:rPr lang="zh-CN" altLang="en-US" sz="2400">
                <a:latin typeface="思源黑体 CN Heavy" charset="0"/>
                <a:ea typeface="思源黑体 CN Heavy" charset="0"/>
              </a:rPr>
              <a:t>本次项目的总结</a:t>
            </a:r>
            <a:endParaRPr lang="zh-CN" altLang="en-US" sz="2400">
              <a:latin typeface="思源黑体 CN Heavy" charset="0"/>
              <a:ea typeface="思源黑体 CN Heavy"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等腰三角形 5"/>
          <p:cNvSpPr/>
          <p:nvPr/>
        </p:nvSpPr>
        <p:spPr>
          <a:xfrm rot="5400000" flipH="1">
            <a:off x="-1449070" y="1449070"/>
            <a:ext cx="6858635" cy="3960495"/>
          </a:xfrm>
          <a:prstGeom prst="triangl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7" name="等腰三角形 6"/>
          <p:cNvSpPr/>
          <p:nvPr/>
        </p:nvSpPr>
        <p:spPr>
          <a:xfrm rot="5400000" flipH="1">
            <a:off x="-236855" y="236855"/>
            <a:ext cx="5605145" cy="5131435"/>
          </a:xfrm>
          <a:prstGeom prst="triangle">
            <a:avLst>
              <a:gd name="adj" fmla="val 75382"/>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8" name="等腰三角形 7"/>
          <p:cNvSpPr/>
          <p:nvPr/>
        </p:nvSpPr>
        <p:spPr>
          <a:xfrm flipH="1">
            <a:off x="109855" y="4300855"/>
            <a:ext cx="4912360" cy="2557780"/>
          </a:xfrm>
          <a:prstGeom prst="triangle">
            <a:avLst>
              <a:gd name="adj" fmla="val 3999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9" name="等腰三角形 8"/>
          <p:cNvSpPr/>
          <p:nvPr/>
        </p:nvSpPr>
        <p:spPr>
          <a:xfrm rot="10800000" flipH="1">
            <a:off x="170815" y="0"/>
            <a:ext cx="10298430" cy="1505585"/>
          </a:xfrm>
          <a:prstGeom prst="triangle">
            <a:avLst>
              <a:gd name="adj" fmla="val 5474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 name="文本框 1"/>
          <p:cNvSpPr txBox="1"/>
          <p:nvPr/>
        </p:nvSpPr>
        <p:spPr>
          <a:xfrm>
            <a:off x="4462780" y="2292985"/>
            <a:ext cx="6888480" cy="1106805"/>
          </a:xfrm>
          <a:prstGeom prst="rect">
            <a:avLst/>
          </a:prstGeom>
          <a:noFill/>
        </p:spPr>
        <p:txBody>
          <a:bodyPr wrap="none" rtlCol="0">
            <a:spAutoFit/>
          </a:bodyPr>
          <a:p>
            <a:r>
              <a:rPr lang="zh-CN" altLang="en-US" sz="6600">
                <a:solidFill>
                  <a:schemeClr val="accent3"/>
                </a:solidFill>
                <a:latin typeface="思源黑体 CN Heavy" panose="020B0A00000000000000" charset="-122"/>
                <a:ea typeface="思源黑体 CN Heavy" panose="020B0A00000000000000" charset="-122"/>
                <a:cs typeface="思源黑体 CN Heavy" panose="020B0A00000000000000" charset="-122"/>
              </a:rPr>
              <a:t>招聘</a:t>
            </a:r>
            <a:r>
              <a:rPr lang="zh-CN" altLang="en-US" sz="6600">
                <a:solidFill>
                  <a:schemeClr val="accent3"/>
                </a:solidFill>
                <a:latin typeface="思源黑体 CN Heavy" panose="020B0A00000000000000" charset="-122"/>
                <a:ea typeface="思源黑体 CN Heavy" panose="020B0A00000000000000" charset="-122"/>
                <a:cs typeface="Arial" panose="020B0604020202020204" pitchFamily="34" charset="0"/>
              </a:rPr>
              <a:t>网站职位分析</a:t>
            </a:r>
            <a:endParaRPr lang="en-US" altLang="zh-CN" sz="6600">
              <a:solidFill>
                <a:schemeClr val="accent3"/>
              </a:solidFill>
              <a:latin typeface="思源黑体 CN Heavy" panose="020B0A00000000000000" charset="-122"/>
              <a:ea typeface="思源黑体 CN Heavy" panose="020B0A00000000000000" charset="-122"/>
              <a:cs typeface="思源黑体 CN Heavy" panose="020B0A00000000000000" charset="-122"/>
            </a:endParaRPr>
          </a:p>
        </p:txBody>
      </p:sp>
      <p:sp>
        <p:nvSpPr>
          <p:cNvPr id="3" name="文本框 2"/>
          <p:cNvSpPr txBox="1"/>
          <p:nvPr/>
        </p:nvSpPr>
        <p:spPr>
          <a:xfrm>
            <a:off x="4853940" y="3778885"/>
            <a:ext cx="5615258" cy="521970"/>
          </a:xfrm>
          <a:prstGeom prst="rect">
            <a:avLst/>
          </a:prstGeom>
          <a:noFill/>
        </p:spPr>
        <p:txBody>
          <a:bodyPr wrap="square" rtlCol="0">
            <a:noAutofit/>
          </a:bodyPr>
          <a:p>
            <a:r>
              <a:rPr lang="en-US" altLang="zh-CN" sz="2800">
                <a:solidFill>
                  <a:srgbClr val="4F78C9"/>
                </a:solidFill>
                <a:latin typeface="思源黑体 CN Regular" panose="020B0500000000000000" charset="-122"/>
                <a:ea typeface="思源黑体 CN Regular" panose="020B0500000000000000" charset="-122"/>
              </a:rPr>
              <a:t>THANKS FOR YOUR WATCHING</a:t>
            </a:r>
            <a:endParaRPr lang="en-US" altLang="zh-CN" sz="2800">
              <a:solidFill>
                <a:srgbClr val="4F78C9"/>
              </a:solidFill>
              <a:latin typeface="思源黑体 CN Regular" panose="020B0500000000000000" charset="-122"/>
              <a:ea typeface="思源黑体 CN Regular" panose="020B0500000000000000" charset="-122"/>
            </a:endParaRPr>
          </a:p>
        </p:txBody>
      </p:sp>
      <p:sp>
        <p:nvSpPr>
          <p:cNvPr id="10" name="矩形 9"/>
          <p:cNvSpPr/>
          <p:nvPr/>
        </p:nvSpPr>
        <p:spPr>
          <a:xfrm>
            <a:off x="5595281" y="4756864"/>
            <a:ext cx="3904979" cy="4711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11" name="矩形 10"/>
          <p:cNvSpPr/>
          <p:nvPr/>
        </p:nvSpPr>
        <p:spPr>
          <a:xfrm>
            <a:off x="5755523" y="4812449"/>
            <a:ext cx="3518158" cy="360045"/>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0" name="文本框 19"/>
          <p:cNvSpPr txBox="1"/>
          <p:nvPr/>
        </p:nvSpPr>
        <p:spPr>
          <a:xfrm>
            <a:off x="5821841" y="4812432"/>
            <a:ext cx="3451860" cy="368300"/>
          </a:xfrm>
          <a:prstGeom prst="rect">
            <a:avLst/>
          </a:prstGeom>
          <a:noFill/>
        </p:spPr>
        <p:txBody>
          <a:bodyPr wrap="none" rtlCol="0">
            <a:spAutoFit/>
          </a:bodyPr>
          <a:p>
            <a:r>
              <a:rPr lang="zh-CN" altLang="en-US">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rPr>
              <a:t>汇报人：舒金权  陈科颖  林浩祥</a:t>
            </a:r>
            <a:endParaRPr lang="en-US" altLang="zh-CN">
              <a:solidFill>
                <a:schemeClr val="accent1">
                  <a:lumMod val="75000"/>
                </a:schemeClr>
              </a:solidFill>
              <a:latin typeface="思源黑体 CN Regular" panose="020B0500000000000000" charset="-122"/>
              <a:ea typeface="思源黑体 CN Regular" panose="020B0500000000000000" charset="-122"/>
              <a:cs typeface="思源黑体 CN Regular" panose="020B0500000000000000"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1969088" y="2006269"/>
            <a:ext cx="8253730" cy="2999740"/>
          </a:xfrm>
          <a:prstGeom prst="rect">
            <a:avLst/>
          </a:prstGeom>
          <a:solidFill>
            <a:srgbClr val="A7C2E9">
              <a:alpha val="100000"/>
            </a:srgbClr>
          </a:solidFill>
        </p:spPr>
        <p:txBody>
          <a:bodyPr wrap="square" rtlCol="0">
            <a:spAutoFit/>
          </a:bodyPr>
          <a:p>
            <a:pPr algn="l">
              <a:lnSpc>
                <a:spcPct val="150000"/>
              </a:lnSpc>
            </a:pPr>
            <a:r>
              <a:rPr lang="zh-CN" altLang="en-US" sz="1800">
                <a:solidFill>
                  <a:schemeClr val="tx1"/>
                </a:solidFill>
                <a:latin typeface="思源黑体 CN Regular" panose="020B0500000000000000" charset="-122"/>
                <a:ea typeface="思源黑体 CN Regular" panose="020B0500000000000000" charset="-122"/>
                <a:cs typeface="Calibri Light" panose="020F0302020204030204" charset="0"/>
              </a:rPr>
              <a:t>企业在日常招聘过程中，可能发现存在招聘周期过长、招聘成本过高、难以招到匹配度高的人才等问题。通过对招聘网站上大量目标职位的分析，能够梳理出不同职位的热门招聘渠道、求职者普遍期望的薪资范围、关键的岗位技能要求等关键信息。对招聘网站上职位的分析有助于企业了解整个行业内人才竞争的态势。从而据此调整自身的人才吸引策略，在行业人才竞争中保持优势，同时及时洞察行业内人才需求变化所反映出的技术、业务等方面的市场动态走向，提前做出应对举措。</a:t>
            </a:r>
            <a:endParaRPr lang="zh-CN" altLang="en-US" sz="1800">
              <a:solidFill>
                <a:schemeClr val="tx1"/>
              </a:solidFill>
              <a:latin typeface="思源黑体 CN Regular" panose="020B0500000000000000" charset="-122"/>
              <a:ea typeface="思源黑体 CN Regular" panose="020B0500000000000000" charset="-122"/>
              <a:cs typeface="Calibri Light" panose="020F0302020204030204" charset="0"/>
            </a:endParaRPr>
          </a:p>
        </p:txBody>
      </p:sp>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1404620" cy="460375"/>
          </a:xfrm>
          <a:prstGeom prst="rect">
            <a:avLst/>
          </a:prstGeom>
          <a:noFill/>
        </p:spPr>
        <p:txBody>
          <a:bodyPr wrap="none" rtlCol="0">
            <a:spAutoFit/>
          </a:bodyPr>
          <a:p>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项目</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Arial" panose="020B0604020202020204" pitchFamily="34" charset="0"/>
              </a:rPr>
              <a:t>背景</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cxnSp>
        <p:nvCxnSpPr>
          <p:cNvPr id="10" name="直接连接符 9"/>
          <p:cNvCxnSpPr/>
          <p:nvPr/>
        </p:nvCxnSpPr>
        <p:spPr>
          <a:xfrm>
            <a:off x="1203759" y="1763603"/>
            <a:ext cx="0" cy="3420162"/>
          </a:xfrm>
          <a:prstGeom prst="line">
            <a:avLst/>
          </a:prstGeom>
          <a:ln w="508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0993740" y="1786700"/>
            <a:ext cx="0" cy="3486320"/>
          </a:xfrm>
          <a:prstGeom prst="line">
            <a:avLst/>
          </a:prstGeom>
          <a:ln w="508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2072981" y="1186372"/>
            <a:ext cx="2455080" cy="475043"/>
          </a:xfrm>
          <a:prstGeom prst="rect">
            <a:avLst/>
          </a:prstGeom>
          <a:solidFill>
            <a:srgbClr val="C4D6F0">
              <a:alpha val="100000"/>
            </a:srgbClr>
          </a:solidFill>
        </p:spPr>
        <p:txBody>
          <a:bodyPr wrap="none" rtlCol="0">
            <a:noAutofit/>
          </a:bodyPr>
          <a:p>
            <a:pPr algn="ctr"/>
            <a:r>
              <a:rPr lang="zh-CN" altLang="en-US" sz="2400">
                <a:latin typeface="思源黑体 CN Heavy" charset="0"/>
                <a:ea typeface="思源黑体 CN Heavy" charset="0"/>
              </a:rPr>
              <a:t>项目的背景介绍</a:t>
            </a:r>
            <a:endParaRPr lang="zh-CN" altLang="en-US" sz="2400">
              <a:latin typeface="思源黑体 CN Heavy" charset="0"/>
              <a:ea typeface="思源黑体 CN Heavy"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2" name="矩形 1"/>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3" name="流程图: 显示 2"/>
          <p:cNvSpPr/>
          <p:nvPr/>
        </p:nvSpPr>
        <p:spPr>
          <a:xfrm>
            <a:off x="847725" y="1790700"/>
            <a:ext cx="1896110" cy="1326515"/>
          </a:xfrm>
          <a:prstGeom prst="flowChartDisplay">
            <a:avLst/>
          </a:prstGeom>
          <a:solidFill>
            <a:schemeClr val="accent1">
              <a:lumMod val="40000"/>
              <a:lumOff val="60000"/>
            </a:schemeClr>
          </a:solidFill>
          <a:ln w="666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 name="流程图: 显示 3"/>
          <p:cNvSpPr/>
          <p:nvPr/>
        </p:nvSpPr>
        <p:spPr>
          <a:xfrm>
            <a:off x="847725" y="3234690"/>
            <a:ext cx="1896110" cy="1326515"/>
          </a:xfrm>
          <a:prstGeom prst="flowChartDisplay">
            <a:avLst/>
          </a:prstGeom>
          <a:solidFill>
            <a:schemeClr val="accent1">
              <a:lumMod val="40000"/>
              <a:lumOff val="60000"/>
            </a:schemeClr>
          </a:solidFill>
          <a:ln w="666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5" name="流程图: 显示 4"/>
          <p:cNvSpPr/>
          <p:nvPr/>
        </p:nvSpPr>
        <p:spPr>
          <a:xfrm flipH="1">
            <a:off x="2879725" y="1790700"/>
            <a:ext cx="1896110" cy="1326515"/>
          </a:xfrm>
          <a:prstGeom prst="flowChartDisplay">
            <a:avLst/>
          </a:prstGeom>
          <a:solidFill>
            <a:schemeClr val="accent1">
              <a:lumMod val="40000"/>
              <a:lumOff val="60000"/>
            </a:schemeClr>
          </a:solidFill>
          <a:ln w="666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6" name="流程图: 显示 5"/>
          <p:cNvSpPr/>
          <p:nvPr/>
        </p:nvSpPr>
        <p:spPr>
          <a:xfrm flipH="1">
            <a:off x="2879725" y="3234690"/>
            <a:ext cx="1896110" cy="1326515"/>
          </a:xfrm>
          <a:prstGeom prst="flowChartDisplay">
            <a:avLst/>
          </a:prstGeom>
          <a:solidFill>
            <a:schemeClr val="accent1">
              <a:lumMod val="40000"/>
              <a:lumOff val="60000"/>
            </a:schemeClr>
          </a:solidFill>
          <a:ln w="66675">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7" name="文本框 6"/>
          <p:cNvSpPr txBox="1"/>
          <p:nvPr/>
        </p:nvSpPr>
        <p:spPr>
          <a:xfrm>
            <a:off x="1531620" y="1946910"/>
            <a:ext cx="528320" cy="1014730"/>
          </a:xfrm>
          <a:prstGeom prst="rect">
            <a:avLst/>
          </a:prstGeom>
          <a:noFill/>
        </p:spPr>
        <p:txBody>
          <a:bodyPr wrap="none" rtlCol="0">
            <a:spAutoFit/>
          </a:bodyPr>
          <a:p>
            <a:r>
              <a:rPr lang="en-US" altLang="zh-CN" sz="6000" b="1">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rPr>
              <a:t>S</a:t>
            </a:r>
            <a:endParaRPr lang="en-US" altLang="zh-CN" sz="6000" b="1">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8" name="文本框 7"/>
          <p:cNvSpPr txBox="1"/>
          <p:nvPr/>
        </p:nvSpPr>
        <p:spPr>
          <a:xfrm>
            <a:off x="1454785" y="3390900"/>
            <a:ext cx="681990" cy="1014730"/>
          </a:xfrm>
          <a:prstGeom prst="rect">
            <a:avLst/>
          </a:prstGeom>
          <a:noFill/>
        </p:spPr>
        <p:txBody>
          <a:bodyPr wrap="none" rtlCol="0">
            <a:spAutoFit/>
          </a:bodyPr>
          <a:p>
            <a:r>
              <a:rPr lang="en-US" altLang="zh-CN" sz="6000" b="1">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rPr>
              <a:t>O</a:t>
            </a:r>
            <a:endParaRPr lang="en-US" altLang="zh-CN" sz="6000" b="1">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9" name="文本框 8"/>
          <p:cNvSpPr txBox="1"/>
          <p:nvPr/>
        </p:nvSpPr>
        <p:spPr>
          <a:xfrm>
            <a:off x="3400425" y="1946275"/>
            <a:ext cx="854710" cy="1014730"/>
          </a:xfrm>
          <a:prstGeom prst="rect">
            <a:avLst/>
          </a:prstGeom>
          <a:noFill/>
        </p:spPr>
        <p:txBody>
          <a:bodyPr wrap="none" rtlCol="0">
            <a:spAutoFit/>
          </a:bodyPr>
          <a:p>
            <a:r>
              <a:rPr lang="en-US" altLang="zh-CN" sz="6000" b="1">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rPr>
              <a:t>W</a:t>
            </a:r>
            <a:endParaRPr lang="en-US" altLang="zh-CN" sz="6000" b="1">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10" name="文本框 9"/>
          <p:cNvSpPr txBox="1"/>
          <p:nvPr/>
        </p:nvSpPr>
        <p:spPr>
          <a:xfrm>
            <a:off x="3551555" y="3390265"/>
            <a:ext cx="551815" cy="1014730"/>
          </a:xfrm>
          <a:prstGeom prst="rect">
            <a:avLst/>
          </a:prstGeom>
          <a:noFill/>
        </p:spPr>
        <p:txBody>
          <a:bodyPr wrap="none" rtlCol="0">
            <a:spAutoFit/>
          </a:bodyPr>
          <a:p>
            <a:r>
              <a:rPr lang="en-US" altLang="zh-CN" sz="6000" b="1">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rPr>
              <a:t>T</a:t>
            </a:r>
            <a:endParaRPr lang="en-US" altLang="zh-CN" sz="6000" b="1">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11" name="文本框 10"/>
          <p:cNvSpPr txBox="1"/>
          <p:nvPr/>
        </p:nvSpPr>
        <p:spPr>
          <a:xfrm>
            <a:off x="5928360" y="1219835"/>
            <a:ext cx="5725795" cy="829945"/>
          </a:xfrm>
          <a:prstGeom prst="rect">
            <a:avLst/>
          </a:prstGeom>
          <a:noFill/>
        </p:spPr>
        <p:txBody>
          <a:bodyPr wrap="square" rtlCol="0">
            <a:sp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爬取招聘网站大数据职位信息，用</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BeautifulSoup</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清洗职位信息网页；</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13" name="椭圆 12"/>
          <p:cNvSpPr/>
          <p:nvPr/>
        </p:nvSpPr>
        <p:spPr>
          <a:xfrm>
            <a:off x="5492115" y="1526540"/>
            <a:ext cx="215900" cy="2159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思源黑体 CN Regular" panose="020B0500000000000000" charset="-122"/>
                <a:ea typeface="思源黑体 CN Regular" panose="020B0500000000000000" charset="-122"/>
              </a:rPr>
              <a:t>1</a:t>
            </a:r>
            <a:endParaRPr lang="zh-CN" altLang="en-US">
              <a:latin typeface="思源黑体 CN Regular" panose="020B0500000000000000" charset="-122"/>
              <a:ea typeface="思源黑体 CN Regular" panose="020B0500000000000000" charset="-122"/>
            </a:endParaRPr>
          </a:p>
        </p:txBody>
      </p:sp>
      <p:sp>
        <p:nvSpPr>
          <p:cNvPr id="14" name="文本框 13"/>
          <p:cNvSpPr txBox="1"/>
          <p:nvPr/>
        </p:nvSpPr>
        <p:spPr>
          <a:xfrm>
            <a:off x="5928360" y="2287270"/>
            <a:ext cx="5725795" cy="829945"/>
          </a:xfrm>
          <a:prstGeom prst="rect">
            <a:avLst/>
          </a:prstGeom>
          <a:noFill/>
        </p:spPr>
        <p:txBody>
          <a:bodyPr wrap="square" rtlCol="0">
            <a:sp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使用</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PySpark</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对职位数据进行分析，通过</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matplotlib</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将分析所得数据可视化，从而更好的探索分析；</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15" name="椭圆 14"/>
          <p:cNvSpPr/>
          <p:nvPr/>
        </p:nvSpPr>
        <p:spPr>
          <a:xfrm>
            <a:off x="5492115" y="2593975"/>
            <a:ext cx="215900" cy="2159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思源黑体 CN Regular" panose="020B0500000000000000" charset="-122"/>
                <a:ea typeface="思源黑体 CN Regular" panose="020B0500000000000000" charset="-122"/>
              </a:rPr>
              <a:t>2</a:t>
            </a:r>
            <a:endParaRPr lang="zh-CN" altLang="en-US">
              <a:latin typeface="思源黑体 CN Regular" panose="020B0500000000000000" charset="-122"/>
              <a:ea typeface="思源黑体 CN Regular" panose="020B0500000000000000" charset="-122"/>
            </a:endParaRPr>
          </a:p>
        </p:txBody>
      </p:sp>
      <p:sp>
        <p:nvSpPr>
          <p:cNvPr id="16" name="文本框 15"/>
          <p:cNvSpPr txBox="1"/>
          <p:nvPr/>
        </p:nvSpPr>
        <p:spPr>
          <a:xfrm>
            <a:off x="5928360" y="3390265"/>
            <a:ext cx="5725795" cy="829945"/>
          </a:xfrm>
          <a:prstGeom prst="rect">
            <a:avLst/>
          </a:prstGeom>
          <a:noFill/>
        </p:spPr>
        <p:txBody>
          <a:bodyPr wrap="square" rtlCol="0">
            <a:sp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用结巴分词对岗位描述进行分词，并统计关键词；创建</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Djingo</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项目，建立模型，将职位分析结果以字符云的形式可视化呈现。</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17" name="椭圆 16"/>
          <p:cNvSpPr/>
          <p:nvPr/>
        </p:nvSpPr>
        <p:spPr>
          <a:xfrm>
            <a:off x="5492115" y="3696970"/>
            <a:ext cx="215900" cy="2159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思源黑体 CN Regular" panose="020B0500000000000000" charset="-122"/>
                <a:ea typeface="思源黑体 CN Regular" panose="020B0500000000000000" charset="-122"/>
              </a:rPr>
              <a:t>3</a:t>
            </a:r>
            <a:endParaRPr lang="zh-CN" altLang="en-US">
              <a:latin typeface="思源黑体 CN Regular" panose="020B0500000000000000" charset="-122"/>
              <a:ea typeface="思源黑体 CN Regular" panose="020B0500000000000000" charset="-122"/>
            </a:endParaRPr>
          </a:p>
        </p:txBody>
      </p:sp>
      <p:sp>
        <p:nvSpPr>
          <p:cNvPr id="18" name="文本框 17"/>
          <p:cNvSpPr txBox="1"/>
          <p:nvPr/>
        </p:nvSpPr>
        <p:spPr>
          <a:xfrm>
            <a:off x="5928360" y="4494054"/>
            <a:ext cx="5725795" cy="924719"/>
          </a:xfrm>
          <a:prstGeom prst="rect">
            <a:avLst/>
          </a:prstGeom>
          <a:noFill/>
        </p:spPr>
        <p:txBody>
          <a:bodyPr wrap="square" rtlCol="0">
            <a:no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创建</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LDA</a:t>
            </a:r>
            <a:r>
              <a:rPr lang="zh-CN" altLang="en-US" sz="1600">
                <a:solidFill>
                  <a:schemeClr val="tx1"/>
                </a:solidFill>
                <a:latin typeface="思源黑体 CN Regular" panose="020B0500000000000000" charset="-122"/>
                <a:ea typeface="思源黑体 CN Regular" panose="020B0500000000000000" charset="-122"/>
                <a:cs typeface="Arial" panose="020B0604020202020204" pitchFamily="34" charset="0"/>
                <a:sym typeface="+mn-ea"/>
              </a:rPr>
              <a:t>模型，对职位描述进行相似度计算，并对分类统计好的数据使用</a:t>
            </a:r>
            <a:r>
              <a:rPr lang="en-US" altLang="zh-CN" sz="1600">
                <a:solidFill>
                  <a:schemeClr val="tx1"/>
                </a:solidFill>
                <a:latin typeface="思源黑体 CN Regular" panose="020B0500000000000000" charset="-122"/>
                <a:ea typeface="思源黑体 CN Regular" panose="020B0500000000000000" charset="-122"/>
                <a:cs typeface="Arial" panose="020B0604020202020204" pitchFamily="34" charset="0"/>
                <a:sym typeface="+mn-ea"/>
              </a:rPr>
              <a:t>K</a:t>
            </a:r>
            <a:r>
              <a:rPr lang="zh-CN" altLang="en-US" sz="1600">
                <a:solidFill>
                  <a:schemeClr val="tx1"/>
                </a:solidFill>
                <a:latin typeface="思源黑体 CN Regular" panose="020B0500000000000000" charset="-122"/>
                <a:ea typeface="思源黑体 CN Regular" panose="020B0500000000000000" charset="-122"/>
                <a:cs typeface="Arial" panose="020B0604020202020204" pitchFamily="34" charset="0"/>
                <a:sym typeface="+mn-ea"/>
              </a:rPr>
              <a:t>-</a:t>
            </a:r>
            <a:r>
              <a:rPr lang="en-US" altLang="zh-CN" sz="1600">
                <a:solidFill>
                  <a:schemeClr val="tx1"/>
                </a:solidFill>
                <a:latin typeface="思源黑体 CN Regular" panose="020B0500000000000000" charset="-122"/>
                <a:ea typeface="思源黑体 CN Regular" panose="020B0500000000000000" charset="-122"/>
                <a:cs typeface="Arial" panose="020B0604020202020204" pitchFamily="34" charset="0"/>
                <a:sym typeface="+mn-ea"/>
              </a:rPr>
              <a:t>Means</a:t>
            </a:r>
            <a:r>
              <a:rPr lang="zh-CN" altLang="en-US" sz="1600">
                <a:solidFill>
                  <a:schemeClr val="tx1"/>
                </a:solidFill>
                <a:latin typeface="思源黑体 CN Regular" panose="020B0500000000000000" charset="-122"/>
                <a:ea typeface="思源黑体 CN Regular" panose="020B0500000000000000" charset="-122"/>
                <a:cs typeface="Arial" panose="020B0604020202020204" pitchFamily="34" charset="0"/>
                <a:sym typeface="+mn-ea"/>
              </a:rPr>
              <a:t>聚类分析。</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sp>
        <p:nvSpPr>
          <p:cNvPr id="19" name="椭圆 18"/>
          <p:cNvSpPr/>
          <p:nvPr/>
        </p:nvSpPr>
        <p:spPr>
          <a:xfrm>
            <a:off x="5492115" y="4796155"/>
            <a:ext cx="215900" cy="2159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latin typeface="思源黑体 CN Regular" panose="020B0500000000000000" charset="-122"/>
                <a:ea typeface="思源黑体 CN Regular" panose="020B0500000000000000" charset="-122"/>
              </a:rPr>
              <a:t>4</a:t>
            </a: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95275" y="19050"/>
            <a:ext cx="2626360" cy="460375"/>
          </a:xfrm>
          <a:prstGeom prst="rect">
            <a:avLst/>
          </a:prstGeom>
          <a:noFill/>
        </p:spPr>
        <p:txBody>
          <a:bodyPr wrap="none" rtlCol="0">
            <a:spAutoFit/>
          </a:bodyPr>
          <a:p>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项目</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Arial" panose="020B0604020202020204" pitchFamily="34" charset="0"/>
              </a:rPr>
              <a:t>实现思路设计</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2015490" cy="460375"/>
          </a:xfrm>
          <a:prstGeom prst="rect">
            <a:avLst/>
          </a:prstGeom>
          <a:noFill/>
        </p:spPr>
        <p:txBody>
          <a:bodyPr wrap="none" rtlCol="0">
            <a:spAutoFit/>
          </a:bodyPr>
          <a:p>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项目</a:t>
            </a:r>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Arial" panose="020B0604020202020204" pitchFamily="34" charset="0"/>
              </a:rPr>
              <a:t>实现思路</a:t>
            </a:r>
            <a:endParaRPr lang="en-US" altLang="zh-CN"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cxnSp>
        <p:nvCxnSpPr>
          <p:cNvPr id="2" name="直接连接符 1"/>
          <p:cNvCxnSpPr/>
          <p:nvPr/>
        </p:nvCxnSpPr>
        <p:spPr>
          <a:xfrm>
            <a:off x="1316990" y="2392045"/>
            <a:ext cx="9557385" cy="0"/>
          </a:xfrm>
          <a:prstGeom prst="line">
            <a:avLst/>
          </a:prstGeom>
          <a:ln w="28575" cmpd="dbl">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1317625" y="4097655"/>
            <a:ext cx="9557385" cy="0"/>
          </a:xfrm>
          <a:prstGeom prst="line">
            <a:avLst/>
          </a:prstGeom>
          <a:ln w="28575" cmpd="dbl">
            <a:solidFill>
              <a:schemeClr val="accent1">
                <a:shade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 name="矩形 3"/>
          <p:cNvSpPr/>
          <p:nvPr/>
        </p:nvSpPr>
        <p:spPr>
          <a:xfrm>
            <a:off x="1317625" y="991235"/>
            <a:ext cx="1080135" cy="10801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5" name="矩形 4"/>
          <p:cNvSpPr/>
          <p:nvPr/>
        </p:nvSpPr>
        <p:spPr>
          <a:xfrm>
            <a:off x="9794875" y="2704465"/>
            <a:ext cx="1080135" cy="10801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6" name="矩形 5"/>
          <p:cNvSpPr/>
          <p:nvPr/>
        </p:nvSpPr>
        <p:spPr>
          <a:xfrm>
            <a:off x="1316990" y="4429760"/>
            <a:ext cx="1080135" cy="10801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7" name="文本框 6"/>
          <p:cNvSpPr txBox="1"/>
          <p:nvPr/>
        </p:nvSpPr>
        <p:spPr>
          <a:xfrm>
            <a:off x="5123656" y="2555756"/>
            <a:ext cx="4406741" cy="1377633"/>
          </a:xfrm>
          <a:prstGeom prst="rect">
            <a:avLst/>
          </a:prstGeom>
          <a:noFill/>
        </p:spPr>
        <p:txBody>
          <a:bodyPr wrap="square" rtlCol="0">
            <a:no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用</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rPr>
              <a:t>sqlContext.sql()</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输入</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rPr>
              <a:t>sql</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语句，使用</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rPr>
              <a:t>select</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关键字查询文件内容行数，并使用</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rPr>
              <a:t>from</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关键字指定要查询的表，最后使用</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rPr>
              <a:t>show()</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方法显示查询结果。</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endParaRPr>
          </a:p>
        </p:txBody>
      </p:sp>
      <p:sp>
        <p:nvSpPr>
          <p:cNvPr id="10" name="文本框 9"/>
          <p:cNvSpPr txBox="1"/>
          <p:nvPr/>
        </p:nvSpPr>
        <p:spPr>
          <a:xfrm>
            <a:off x="2494915" y="931545"/>
            <a:ext cx="4950420" cy="1210469"/>
          </a:xfrm>
          <a:prstGeom prst="rect">
            <a:avLst/>
          </a:prstGeom>
          <a:noFill/>
        </p:spPr>
        <p:txBody>
          <a:bodyPr wrap="square" rtlCol="0">
            <a:no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获取</a:t>
            </a:r>
            <a:r>
              <a:rPr lang="zh-CN" altLang="en-US" sz="1600">
                <a:solidFill>
                  <a:schemeClr val="tx1"/>
                </a:solidFill>
                <a:latin typeface="思源黑体 CN Regular" panose="020B0500000000000000" charset="-122"/>
                <a:ea typeface="思源黑体 CN Regular" panose="020B0500000000000000" charset="-122"/>
                <a:cs typeface="Arial" panose="020B0604020202020204" pitchFamily="34" charset="0"/>
              </a:rPr>
              <a:t>数据，通过 </a:t>
            </a:r>
            <a:r>
              <a:rPr lang="en-US" altLang="zh-CN" sz="1600">
                <a:solidFill>
                  <a:schemeClr val="tx1"/>
                </a:solidFill>
                <a:latin typeface="思源黑体 CN Regular" panose="020B0500000000000000" charset="-122"/>
                <a:ea typeface="思源黑体 CN Regular" panose="020B0500000000000000" charset="-122"/>
                <a:cs typeface="Arial" panose="020B0604020202020204" pitchFamily="34" charset="0"/>
              </a:rPr>
              <a:t>BeautifulSoup </a:t>
            </a:r>
            <a:r>
              <a:rPr lang="zh-CN" altLang="en-US" sz="1600">
                <a:solidFill>
                  <a:schemeClr val="tx1"/>
                </a:solidFill>
                <a:latin typeface="思源黑体 CN Regular" panose="020B0500000000000000" charset="-122"/>
                <a:ea typeface="思源黑体 CN Regular" panose="020B0500000000000000" charset="-122"/>
                <a:cs typeface="Arial" panose="020B0604020202020204" pitchFamily="34" charset="0"/>
              </a:rPr>
              <a:t>对数据清洗分类，</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使用 </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rPr>
              <a:t>DataFrame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统计公司性质及数量。使用 </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rPr>
              <a:t>DataFrame </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统计公司性质及数量。</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endParaRPr>
          </a:p>
        </p:txBody>
      </p:sp>
      <p:sp>
        <p:nvSpPr>
          <p:cNvPr id="11" name="文本框 10"/>
          <p:cNvSpPr txBox="1"/>
          <p:nvPr/>
        </p:nvSpPr>
        <p:spPr>
          <a:xfrm>
            <a:off x="2494955" y="4298831"/>
            <a:ext cx="3549491" cy="1341914"/>
          </a:xfrm>
          <a:prstGeom prst="rect">
            <a:avLst/>
          </a:prstGeom>
          <a:noFill/>
        </p:spPr>
        <p:txBody>
          <a:bodyPr wrap="square" rtlCol="0">
            <a:noAutofit/>
          </a:bodyPr>
          <a:p>
            <a:pPr algn="l">
              <a:lnSpc>
                <a:spcPct val="150000"/>
              </a:lnSpc>
            </a:pP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用</a:t>
            </a: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rPr>
              <a:t>PySpark SQL</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统计公司规模及数量，以便更好地分析，为接下来的数据可视化提供所需数据。</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endParaRPr>
          </a:p>
        </p:txBody>
      </p:sp>
      <p:sp>
        <p:nvSpPr>
          <p:cNvPr id="12" name="文本框 11"/>
          <p:cNvSpPr txBox="1"/>
          <p:nvPr/>
        </p:nvSpPr>
        <p:spPr>
          <a:xfrm>
            <a:off x="1439545" y="1115695"/>
            <a:ext cx="835025" cy="829945"/>
          </a:xfrm>
          <a:prstGeom prst="rect">
            <a:avLst/>
          </a:prstGeom>
          <a:noFill/>
        </p:spPr>
        <p:txBody>
          <a:bodyPr wrap="square" rtlCol="0">
            <a:spAutoFit/>
          </a:bodyPr>
          <a:p>
            <a:r>
              <a:rPr lang="en-US" altLang="zh-CN" sz="4800">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rPr>
              <a:t>01</a:t>
            </a:r>
            <a:endParaRPr lang="en-US" altLang="zh-CN" sz="4800">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13" name="文本框 12"/>
          <p:cNvSpPr txBox="1"/>
          <p:nvPr/>
        </p:nvSpPr>
        <p:spPr>
          <a:xfrm>
            <a:off x="9917430" y="2830195"/>
            <a:ext cx="835025" cy="829945"/>
          </a:xfrm>
          <a:prstGeom prst="rect">
            <a:avLst/>
          </a:prstGeom>
          <a:noFill/>
        </p:spPr>
        <p:txBody>
          <a:bodyPr wrap="square" rtlCol="0">
            <a:spAutoFit/>
          </a:bodyPr>
          <a:p>
            <a:r>
              <a:rPr lang="en-US" altLang="zh-CN" sz="4800">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rPr>
              <a:t>02</a:t>
            </a:r>
            <a:endParaRPr lang="en-US" altLang="zh-CN" sz="4800">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14" name="文本框 13"/>
          <p:cNvSpPr txBox="1"/>
          <p:nvPr/>
        </p:nvSpPr>
        <p:spPr>
          <a:xfrm>
            <a:off x="1440180" y="4554220"/>
            <a:ext cx="835025" cy="829945"/>
          </a:xfrm>
          <a:prstGeom prst="rect">
            <a:avLst/>
          </a:prstGeom>
          <a:noFill/>
        </p:spPr>
        <p:txBody>
          <a:bodyPr wrap="square" rtlCol="0">
            <a:spAutoFit/>
          </a:bodyPr>
          <a:p>
            <a:r>
              <a:rPr lang="en-US" altLang="zh-CN" sz="4800">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rPr>
              <a:t>03</a:t>
            </a:r>
            <a:endParaRPr lang="en-US" altLang="zh-CN" sz="4800">
              <a:solidFill>
                <a:schemeClr val="bg2">
                  <a:lumMod val="75000"/>
                </a:schemeClr>
              </a:solidFill>
              <a:latin typeface="思源黑体 CN Regular" panose="020B0500000000000000" charset="-122"/>
              <a:ea typeface="思源黑体 CN Regular" panose="020B0500000000000000" charset="-122"/>
              <a:cs typeface="Calibri Light" panose="020F03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541020"/>
            <a:ext cx="12192000" cy="70802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45110" y="634365"/>
            <a:ext cx="1607820" cy="521970"/>
          </a:xfrm>
          <a:prstGeom prst="rect">
            <a:avLst/>
          </a:prstGeom>
          <a:noFill/>
        </p:spPr>
        <p:txBody>
          <a:bodyPr wrap="none" rtlCol="0">
            <a:spAutoFit/>
          </a:bodyPr>
          <a:p>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项目</a:t>
            </a:r>
            <a:r>
              <a:rPr lang="zh-CN" altLang="en-US" sz="2800" b="1">
                <a:solidFill>
                  <a:schemeClr val="accent2">
                    <a:lumMod val="40000"/>
                    <a:lumOff val="60000"/>
                  </a:schemeClr>
                </a:solidFill>
                <a:latin typeface="思源黑体 CN Regular" panose="020B0500000000000000" charset="-122"/>
                <a:ea typeface="思源黑体 CN Regular" panose="020B0500000000000000" charset="-122"/>
                <a:cs typeface="Arial" panose="020B0604020202020204" pitchFamily="34" charset="0"/>
              </a:rPr>
              <a:t>实现</a:t>
            </a:r>
            <a:endParaRPr lang="en-US" altLang="zh-CN" sz="28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6" name="文本框 5"/>
          <p:cNvSpPr txBox="1"/>
          <p:nvPr/>
        </p:nvSpPr>
        <p:spPr>
          <a:xfrm>
            <a:off x="1077615" y="1476494"/>
            <a:ext cx="3447375" cy="460375"/>
          </a:xfrm>
          <a:prstGeom prst="rect">
            <a:avLst/>
          </a:prstGeom>
          <a:solidFill>
            <a:srgbClr val="A7C2E9">
              <a:alpha val="100000"/>
            </a:srgbClr>
          </a:solidFill>
        </p:spPr>
        <p:txBody>
          <a:bodyPr wrap="square" rtlCol="0">
            <a:noAutofit/>
          </a:bodyPr>
          <a:p>
            <a:pPr algn="ctr">
              <a:lnSpc>
                <a:spcPct val="150000"/>
              </a:lnSpc>
            </a:pP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rPr>
              <a:t>PySpark SQL</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rPr>
              <a:t>统计经验要求及数量</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endParaRPr>
          </a:p>
        </p:txBody>
      </p:sp>
      <p:sp>
        <p:nvSpPr>
          <p:cNvPr id="11" name="文本框 10"/>
          <p:cNvSpPr txBox="1"/>
          <p:nvPr/>
        </p:nvSpPr>
        <p:spPr>
          <a:xfrm>
            <a:off x="6348532" y="1476494"/>
            <a:ext cx="3509963" cy="460375"/>
          </a:xfrm>
          <a:prstGeom prst="rect">
            <a:avLst/>
          </a:prstGeom>
          <a:solidFill>
            <a:srgbClr val="A7C2E9">
              <a:alpha val="100000"/>
            </a:srgbClr>
          </a:solidFill>
        </p:spPr>
        <p:txBody>
          <a:bodyPr wrap="square" rtlCol="0">
            <a:noAutofit/>
          </a:bodyPr>
          <a:p>
            <a:pPr algn="ctr">
              <a:lnSpc>
                <a:spcPct val="150000"/>
              </a:lnSpc>
            </a:pPr>
            <a:r>
              <a:rPr lang="en-US" altLang="zh-CN"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PySpark SQL</a:t>
            </a:r>
            <a:r>
              <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rPr>
              <a:t>统计公司规模及数量</a:t>
            </a:r>
            <a:endParaRPr lang="zh-CN" altLang="en-US" sz="1600">
              <a:solidFill>
                <a:schemeClr val="tx1"/>
              </a:solidFill>
              <a:latin typeface="思源黑体 CN Regular" panose="020B0500000000000000" charset="-122"/>
              <a:ea typeface="思源黑体 CN Regular" panose="020B0500000000000000" charset="-122"/>
              <a:cs typeface="Calibri Light" panose="020F0302020204030204" charset="0"/>
              <a:sym typeface="+mn-ea"/>
            </a:endParaRPr>
          </a:p>
        </p:txBody>
      </p:sp>
      <p:pic>
        <p:nvPicPr>
          <p:cNvPr id="4" name="图片 3" descr="upload_post_object_v2_2639007082"/>
          <p:cNvPicPr>
            <a:picLocks noChangeAspect="1"/>
          </p:cNvPicPr>
          <p:nvPr/>
        </p:nvPicPr>
        <p:blipFill>
          <a:blip r:embed="rId1">
            <a:alphaModFix amt="100000"/>
          </a:blip>
          <a:srcRect t="63494" r="50769" b="1968"/>
          <a:stretch>
            <a:fillRect/>
          </a:stretch>
        </p:blipFill>
        <p:spPr>
          <a:xfrm>
            <a:off x="1202934" y="2093952"/>
            <a:ext cx="3196737" cy="2670096"/>
          </a:xfrm>
          <a:prstGeom prst="rect">
            <a:avLst/>
          </a:prstGeom>
          <a:ln w="12700" cmpd="thinThick">
            <a:solidFill>
              <a:srgbClr val="4887D3">
                <a:alpha val="100000"/>
              </a:srgbClr>
            </a:solidFill>
            <a:prstDash val="solid"/>
            <a:miter lim="800000"/>
            <a:headEnd/>
            <a:tailEnd/>
          </a:ln>
        </p:spPr>
      </p:pic>
      <p:pic>
        <p:nvPicPr>
          <p:cNvPr id="17" name="图片 16" descr="upload_post_object_v2_2780099797"/>
          <p:cNvPicPr>
            <a:picLocks noChangeAspect="1"/>
          </p:cNvPicPr>
          <p:nvPr/>
        </p:nvPicPr>
        <p:blipFill>
          <a:blip r:embed="rId2"/>
          <a:srcRect l="1766" t="61874" r="52206" b="1525"/>
          <a:stretch>
            <a:fillRect/>
          </a:stretch>
        </p:blipFill>
        <p:spPr>
          <a:xfrm>
            <a:off x="6648588" y="2093952"/>
            <a:ext cx="2909850" cy="2670096"/>
          </a:xfrm>
          <a:prstGeom prst="rect">
            <a:avLst/>
          </a:prstGeom>
          <a:ln w="12700" cmpd="sng">
            <a:solidFill>
              <a:srgbClr val="4887D3">
                <a:alpha val="100000"/>
              </a:srgbClr>
            </a:solidFill>
            <a:prstDash val="solid"/>
            <a:miter lim="800000"/>
            <a:headEnd/>
            <a:tailEnd/>
          </a:ln>
        </p:spPr>
      </p:pic>
      <p:sp>
        <p:nvSpPr>
          <p:cNvPr id="5" name="矩形 4"/>
          <p:cNvSpPr/>
          <p:nvPr userDrawn="1"/>
        </p:nvSpPr>
        <p:spPr>
          <a:xfrm>
            <a:off x="568881" y="4916448"/>
            <a:ext cx="4476750" cy="1666835"/>
          </a:xfrm>
          <a:prstGeom prst="rect">
            <a:avLst/>
          </a:prstGeom>
          <a:solidFill>
            <a:srgbClr val="C4D6F0">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zh-CN" altLang="en-US">
                <a:solidFill>
                  <a:srgbClr val="000000"/>
                </a:solidFill>
                <a:latin typeface="思源黑体 CN Heavy" charset="0"/>
                <a:ea typeface="思源黑体 CN Heavy" charset="0"/>
                <a:cs typeface="思源黑体 CN Heavy" charset="0"/>
              </a:rPr>
              <a:t>通过统计得出，公司招聘中不限工作经历年限占比最大，工作经历在</a:t>
            </a:r>
            <a:r>
              <a:rPr lang="en-US" altLang="zh-CN">
                <a:solidFill>
                  <a:srgbClr val="000000"/>
                </a:solidFill>
                <a:latin typeface="思源黑体 CN Heavy" charset="0"/>
                <a:ea typeface="思源黑体 CN Heavy" charset="0"/>
                <a:cs typeface="思源黑体 CN Heavy" charset="0"/>
              </a:rPr>
              <a:t>1</a:t>
            </a:r>
            <a:r>
              <a:rPr lang="zh-CN" altLang="en-US">
                <a:solidFill>
                  <a:srgbClr val="000000"/>
                </a:solidFill>
                <a:latin typeface="思源黑体 CN Heavy" charset="0"/>
                <a:ea typeface="思源黑体 CN Heavy" charset="0"/>
                <a:cs typeface="思源黑体 CN Heavy" charset="0"/>
              </a:rPr>
              <a:t>—</a:t>
            </a:r>
            <a:r>
              <a:rPr lang="en-US" altLang="zh-CN">
                <a:solidFill>
                  <a:srgbClr val="000000"/>
                </a:solidFill>
                <a:latin typeface="思源黑体 CN Heavy" charset="0"/>
                <a:ea typeface="思源黑体 CN Heavy" charset="0"/>
                <a:cs typeface="思源黑体 CN Heavy" charset="0"/>
              </a:rPr>
              <a:t>3</a:t>
            </a:r>
            <a:r>
              <a:rPr lang="zh-CN" altLang="en-US">
                <a:solidFill>
                  <a:srgbClr val="000000"/>
                </a:solidFill>
                <a:latin typeface="思源黑体 CN Heavy" charset="0"/>
                <a:ea typeface="思源黑体 CN Heavy" charset="0"/>
                <a:cs typeface="思源黑体 CN Heavy" charset="0"/>
              </a:rPr>
              <a:t>年和</a:t>
            </a:r>
            <a:r>
              <a:rPr lang="en-US" altLang="zh-CN">
                <a:solidFill>
                  <a:srgbClr val="000000"/>
                </a:solidFill>
                <a:latin typeface="思源黑体 CN Heavy" charset="0"/>
                <a:ea typeface="思源黑体 CN Heavy" charset="0"/>
                <a:cs typeface="思源黑体 CN Heavy" charset="0"/>
              </a:rPr>
              <a:t>3</a:t>
            </a:r>
            <a:r>
              <a:rPr lang="zh-CN" altLang="en-US">
                <a:solidFill>
                  <a:srgbClr val="000000"/>
                </a:solidFill>
                <a:latin typeface="思源黑体 CN Heavy" charset="0"/>
                <a:ea typeface="思源黑体 CN Heavy" charset="0"/>
                <a:cs typeface="思源黑体 CN Heavy" charset="0"/>
              </a:rPr>
              <a:t>—</a:t>
            </a:r>
            <a:r>
              <a:rPr lang="en-US" altLang="zh-CN">
                <a:solidFill>
                  <a:srgbClr val="000000"/>
                </a:solidFill>
                <a:latin typeface="思源黑体 CN Heavy" charset="0"/>
                <a:ea typeface="思源黑体 CN Heavy" charset="0"/>
                <a:cs typeface="思源黑体 CN Heavy" charset="0"/>
              </a:rPr>
              <a:t>5</a:t>
            </a:r>
            <a:r>
              <a:rPr lang="zh-CN" altLang="en-US">
                <a:solidFill>
                  <a:srgbClr val="000000"/>
                </a:solidFill>
                <a:latin typeface="思源黑体 CN Heavy" charset="0"/>
                <a:ea typeface="思源黑体 CN Heavy" charset="0"/>
                <a:cs typeface="思源黑体 CN Heavy" charset="0"/>
              </a:rPr>
              <a:t>年的占比也较大。</a:t>
            </a:r>
            <a:endParaRPr lang="zh-CN" altLang="en-US">
              <a:solidFill>
                <a:srgbClr val="000000"/>
              </a:solidFill>
              <a:latin typeface="思源黑体 CN Heavy" charset="0"/>
              <a:ea typeface="思源黑体 CN Heavy" charset="0"/>
              <a:cs typeface="思源黑体 CN Heavy" charset="0"/>
            </a:endParaRPr>
          </a:p>
          <a:p>
            <a:pPr algn="ctr"/>
            <a:r>
              <a:rPr lang="zh-CN" altLang="en-US">
                <a:solidFill>
                  <a:srgbClr val="000000"/>
                </a:solidFill>
                <a:latin typeface="思源黑体 CN Heavy" charset="0"/>
                <a:ea typeface="思源黑体 CN Heavy" charset="0"/>
                <a:cs typeface="思源黑体 CN Heavy" charset="0"/>
              </a:rPr>
              <a:t>说明大部分公司的需求是招聘具备一部分工作经验的年轻人，从而更好地为公司注入新鲜活力。</a:t>
            </a:r>
            <a:endParaRPr lang="zh-CN" altLang="en-US">
              <a:solidFill>
                <a:srgbClr val="000000"/>
              </a:solidFill>
              <a:latin typeface="思源黑体 CN Heavy" charset="0"/>
              <a:ea typeface="思源黑体 CN Heavy" charset="0"/>
              <a:cs typeface="思源黑体 CN Heavy" charset="0"/>
            </a:endParaRPr>
          </a:p>
        </p:txBody>
      </p:sp>
      <p:sp>
        <p:nvSpPr>
          <p:cNvPr id="9" name="矩形 8"/>
          <p:cNvSpPr/>
          <p:nvPr userDrawn="1"/>
        </p:nvSpPr>
        <p:spPr>
          <a:xfrm>
            <a:off x="5865138" y="4916448"/>
            <a:ext cx="4476750" cy="1666875"/>
          </a:xfrm>
          <a:prstGeom prst="rect">
            <a:avLst/>
          </a:prstGeom>
          <a:solidFill>
            <a:srgbClr val="C4D6F0">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zh-CN" altLang="en-US">
                <a:solidFill>
                  <a:srgbClr val="000000"/>
                </a:solidFill>
                <a:latin typeface="思源黑体 CN Heavy" charset="0"/>
                <a:ea typeface="思源黑体 CN Heavy" charset="0"/>
                <a:cs typeface="思源黑体 CN Heavy" charset="0"/>
              </a:rPr>
              <a:t>通过表格的数据得出，公司规模在</a:t>
            </a:r>
            <a:r>
              <a:rPr lang="en-US" altLang="zh-CN">
                <a:solidFill>
                  <a:srgbClr val="000000"/>
                </a:solidFill>
                <a:latin typeface="思源黑体 CN Heavy" charset="0"/>
                <a:ea typeface="思源黑体 CN Heavy" charset="0"/>
                <a:cs typeface="思源黑体 CN Heavy" charset="0"/>
              </a:rPr>
              <a:t>100</a:t>
            </a:r>
            <a:r>
              <a:rPr lang="zh-CN" altLang="en-US">
                <a:solidFill>
                  <a:srgbClr val="000000"/>
                </a:solidFill>
                <a:latin typeface="思源黑体 CN Heavy" charset="0"/>
                <a:ea typeface="思源黑体 CN Heavy" charset="0"/>
                <a:cs typeface="思源黑体 CN Heavy" charset="0"/>
              </a:rPr>
              <a:t>—</a:t>
            </a:r>
            <a:r>
              <a:rPr lang="en-US" altLang="zh-CN">
                <a:solidFill>
                  <a:srgbClr val="000000"/>
                </a:solidFill>
                <a:latin typeface="思源黑体 CN Heavy" charset="0"/>
                <a:ea typeface="思源黑体 CN Heavy" charset="0"/>
                <a:cs typeface="思源黑体 CN Heavy" charset="0"/>
              </a:rPr>
              <a:t>499</a:t>
            </a:r>
            <a:r>
              <a:rPr lang="zh-CN" altLang="en-US">
                <a:solidFill>
                  <a:srgbClr val="000000"/>
                </a:solidFill>
                <a:latin typeface="思源黑体 CN Heavy" charset="0"/>
                <a:ea typeface="思源黑体 CN Heavy" charset="0"/>
                <a:cs typeface="思源黑体 CN Heavy" charset="0"/>
              </a:rPr>
              <a:t>人的数量最多，其次是规模在</a:t>
            </a:r>
            <a:r>
              <a:rPr lang="en-US" altLang="zh-CN">
                <a:solidFill>
                  <a:srgbClr val="000000"/>
                </a:solidFill>
                <a:latin typeface="思源黑体 CN Heavy" charset="0"/>
                <a:ea typeface="思源黑体 CN Heavy" charset="0"/>
                <a:cs typeface="思源黑体 CN Heavy" charset="0"/>
              </a:rPr>
              <a:t>20</a:t>
            </a:r>
            <a:r>
              <a:rPr lang="zh-CN" altLang="en-US">
                <a:solidFill>
                  <a:srgbClr val="000000"/>
                </a:solidFill>
                <a:latin typeface="思源黑体 CN Heavy" charset="0"/>
                <a:ea typeface="思源黑体 CN Heavy" charset="0"/>
                <a:cs typeface="思源黑体 CN Heavy" charset="0"/>
              </a:rPr>
              <a:t>—</a:t>
            </a:r>
            <a:r>
              <a:rPr lang="en-US" altLang="zh-CN">
                <a:solidFill>
                  <a:srgbClr val="000000"/>
                </a:solidFill>
                <a:latin typeface="思源黑体 CN Heavy" charset="0"/>
                <a:ea typeface="思源黑体 CN Heavy" charset="0"/>
                <a:cs typeface="思源黑体 CN Heavy" charset="0"/>
              </a:rPr>
              <a:t>99</a:t>
            </a:r>
            <a:r>
              <a:rPr lang="zh-CN" altLang="en-US">
                <a:solidFill>
                  <a:srgbClr val="000000"/>
                </a:solidFill>
                <a:latin typeface="思源黑体 CN Heavy" charset="0"/>
                <a:ea typeface="思源黑体 CN Heavy" charset="0"/>
                <a:cs typeface="思源黑体 CN Heavy" charset="0"/>
              </a:rPr>
              <a:t>人和</a:t>
            </a:r>
            <a:r>
              <a:rPr lang="en-US" altLang="zh-CN">
                <a:solidFill>
                  <a:srgbClr val="000000"/>
                </a:solidFill>
                <a:latin typeface="思源黑体 CN Heavy" charset="0"/>
                <a:ea typeface="思源黑体 CN Heavy" charset="0"/>
                <a:cs typeface="思源黑体 CN Heavy" charset="0"/>
              </a:rPr>
              <a:t>1000</a:t>
            </a:r>
            <a:r>
              <a:rPr lang="zh-CN" altLang="en-US">
                <a:solidFill>
                  <a:srgbClr val="000000"/>
                </a:solidFill>
                <a:latin typeface="思源黑体 CN Heavy" charset="0"/>
                <a:ea typeface="思源黑体 CN Heavy" charset="0"/>
                <a:cs typeface="思源黑体 CN Heavy" charset="0"/>
              </a:rPr>
              <a:t>—</a:t>
            </a:r>
            <a:r>
              <a:rPr lang="en-US" altLang="zh-CN">
                <a:solidFill>
                  <a:srgbClr val="000000"/>
                </a:solidFill>
                <a:latin typeface="思源黑体 CN Heavy" charset="0"/>
                <a:ea typeface="思源黑体 CN Heavy" charset="0"/>
                <a:cs typeface="思源黑体 CN Heavy" charset="0"/>
              </a:rPr>
              <a:t>9999</a:t>
            </a:r>
            <a:r>
              <a:rPr lang="zh-CN" altLang="en-US">
                <a:solidFill>
                  <a:srgbClr val="000000"/>
                </a:solidFill>
                <a:latin typeface="思源黑体 CN Heavy" charset="0"/>
                <a:ea typeface="思源黑体 CN Heavy" charset="0"/>
                <a:cs typeface="思源黑体 CN Heavy" charset="0"/>
              </a:rPr>
              <a:t>人的公司。</a:t>
            </a:r>
            <a:endParaRPr lang="zh-CN" altLang="en-US">
              <a:solidFill>
                <a:srgbClr val="000000"/>
              </a:solidFill>
              <a:latin typeface="思源黑体 CN Heavy" charset="0"/>
              <a:ea typeface="思源黑体 CN Heavy" charset="0"/>
              <a:cs typeface="思源黑体 CN Heavy" charset="0"/>
            </a:endParaRPr>
          </a:p>
          <a:p>
            <a:pPr algn="ctr"/>
            <a:r>
              <a:rPr lang="zh-CN" altLang="en-US">
                <a:solidFill>
                  <a:srgbClr val="000000"/>
                </a:solidFill>
                <a:latin typeface="思源黑体 CN Heavy" charset="0"/>
                <a:ea typeface="思源黑体 CN Heavy" charset="0"/>
                <a:cs typeface="思源黑体 CN Heavy" charset="0"/>
              </a:rPr>
              <a:t>说明中型规模的公司成为市场的中流砥柱角色，整个公司市场分布的形状呈中间宽两头窄的橄榄型。</a:t>
            </a:r>
            <a:endParaRPr lang="zh-CN" altLang="en-US">
              <a:solidFill>
                <a:srgbClr val="000000"/>
              </a:solidFill>
              <a:latin typeface="思源黑体 CN Heavy" charset="0"/>
              <a:ea typeface="思源黑体 CN Heavy" charset="0"/>
              <a:cs typeface="思源黑体 CN Heavy"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9956800" cy="46037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公司情况分析，经验分布情况，职位类别分布情况，工作地点分布情况，</a:t>
            </a:r>
            <a:endPar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pic>
        <p:nvPicPr>
          <p:cNvPr id="4" name="图片 3" descr="upload_post_object_v2_4181159600"/>
          <p:cNvPicPr>
            <a:picLocks noChangeAspect="1"/>
          </p:cNvPicPr>
          <p:nvPr/>
        </p:nvPicPr>
        <p:blipFill>
          <a:blip r:embed="rId1"/>
          <a:stretch>
            <a:fillRect/>
          </a:stretch>
        </p:blipFill>
        <p:spPr>
          <a:xfrm>
            <a:off x="225376" y="750333"/>
            <a:ext cx="7916949" cy="5357334"/>
          </a:xfrm>
          <a:prstGeom prst="rect">
            <a:avLst/>
          </a:prstGeom>
        </p:spPr>
      </p:pic>
      <p:sp>
        <p:nvSpPr>
          <p:cNvPr id="5" name="文本框 4"/>
          <p:cNvSpPr txBox="1"/>
          <p:nvPr userDrawn="1"/>
        </p:nvSpPr>
        <p:spPr>
          <a:xfrm>
            <a:off x="8338038" y="750277"/>
            <a:ext cx="3736743" cy="5067056"/>
          </a:xfrm>
          <a:prstGeom prst="rect">
            <a:avLst/>
          </a:prstGeom>
        </p:spPr>
        <p:txBody>
          <a:bodyPr wrap="square" rtlCol="0">
            <a:noAutofit/>
          </a:bodyPr>
          <a:p>
            <a:pPr algn="l"/>
            <a:r>
              <a:rPr lang="zh-CN" altLang="en-US"/>
              <a:t>公司规模在</a:t>
            </a:r>
            <a:r>
              <a:rPr lang="en-US" altLang="zh-CN"/>
              <a:t>100-499</a:t>
            </a:r>
            <a:r>
              <a:rPr lang="zh-CN" altLang="en-US"/>
              <a:t>人的公司招聘的大数据岗位最多。</a:t>
            </a:r>
            <a:endParaRPr lang="zh-CN" altLang="en-US"/>
          </a:p>
          <a:p>
            <a:pPr algn="l"/>
            <a:endParaRPr lang="en-US" altLang="zh-CN"/>
          </a:p>
          <a:p>
            <a:pPr algn="l"/>
            <a:r>
              <a:rPr lang="zh-CN" altLang="en-US"/>
              <a:t>公司性质为民营企业招聘的大数据岗位最多。</a:t>
            </a:r>
            <a:endParaRPr lang="zh-CN" altLang="en-US"/>
          </a:p>
          <a:p>
            <a:pPr algn="l"/>
            <a:endParaRPr lang="en-US" altLang="zh-CN"/>
          </a:p>
          <a:p>
            <a:pPr algn="l"/>
            <a:r>
              <a:rPr lang="zh-CN" altLang="en-US"/>
              <a:t>经验要求大部分没有明确说明，剩下的基本上集中在</a:t>
            </a:r>
            <a:r>
              <a:rPr lang="en-US" altLang="zh-CN"/>
              <a:t>1-5</a:t>
            </a:r>
            <a:r>
              <a:rPr lang="zh-CN" altLang="en-US"/>
              <a:t>年之间。</a:t>
            </a:r>
            <a:endParaRPr lang="zh-CN" altLang="en-US"/>
          </a:p>
          <a:p>
            <a:pPr algn="l"/>
            <a:endParaRPr lang="en-US" altLang="zh-CN"/>
          </a:p>
          <a:p>
            <a:pPr algn="l"/>
            <a:r>
              <a:rPr lang="zh-CN" altLang="en-US"/>
              <a:t>招聘公司主营行业主要集中在互联网、计算机、</a:t>
            </a:r>
            <a:r>
              <a:rPr lang="en-US" altLang="zh-CN"/>
              <a:t>IT</a:t>
            </a:r>
            <a:r>
              <a:rPr lang="zh-CN" altLang="en-US"/>
              <a:t>服务等行业。</a:t>
            </a:r>
            <a:endParaRPr lang="zh-CN" altLang="en-US"/>
          </a:p>
          <a:p>
            <a:pPr algn="l"/>
            <a:endParaRPr lang="en-US" altLang="zh-CN"/>
          </a:p>
          <a:p>
            <a:pPr algn="l"/>
            <a:r>
              <a:rPr lang="zh-CN" altLang="en-US"/>
              <a:t>职位类别主要侧重于数据库开发，软件工程师等岗位。</a:t>
            </a:r>
            <a:endParaRPr lang="zh-CN" altLang="en-US"/>
          </a:p>
          <a:p>
            <a:pPr algn="l"/>
            <a:endParaRPr lang="en-US" altLang="zh-CN"/>
          </a:p>
          <a:p>
            <a:pPr algn="l"/>
            <a:r>
              <a:rPr lang="zh-CN" altLang="en-US"/>
              <a:t>工作地点主要分布在北京，广东最少。</a:t>
            </a:r>
            <a:endParaRPr lang="zh-CN" altLang="en-US"/>
          </a:p>
          <a:p>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0" y="18757"/>
            <a:ext cx="2931795" cy="46037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分析月工资分布情况</a:t>
            </a:r>
            <a:endPar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pic>
        <p:nvPicPr>
          <p:cNvPr id="3" name="图片 2" descr="upload_post_object_v2_56946552"/>
          <p:cNvPicPr>
            <a:picLocks noChangeAspect="1"/>
          </p:cNvPicPr>
          <p:nvPr/>
        </p:nvPicPr>
        <p:blipFill>
          <a:blip r:embed="rId1"/>
          <a:stretch>
            <a:fillRect/>
          </a:stretch>
        </p:blipFill>
        <p:spPr>
          <a:xfrm>
            <a:off x="313299" y="665644"/>
            <a:ext cx="6509238" cy="5526712"/>
          </a:xfrm>
          <a:prstGeom prst="rect">
            <a:avLst/>
          </a:prstGeom>
        </p:spPr>
      </p:pic>
      <p:sp>
        <p:nvSpPr>
          <p:cNvPr id="4" name="文本框 3"/>
          <p:cNvSpPr txBox="1"/>
          <p:nvPr userDrawn="1"/>
        </p:nvSpPr>
        <p:spPr>
          <a:xfrm>
            <a:off x="7400192" y="1368962"/>
            <a:ext cx="4440101" cy="3739075"/>
          </a:xfrm>
          <a:prstGeom prst="rect">
            <a:avLst/>
          </a:prstGeom>
        </p:spPr>
        <p:txBody>
          <a:bodyPr wrap="square" rtlCol="0">
            <a:noAutofit/>
          </a:bodyPr>
          <a:p>
            <a:pPr algn="l"/>
            <a:r>
              <a:rPr lang="zh-CN" altLang="en-US"/>
              <a:t>月工资主要在</a:t>
            </a:r>
            <a:r>
              <a:rPr lang="en-US" altLang="zh-CN"/>
              <a:t>6000-8000</a:t>
            </a:r>
            <a:r>
              <a:rPr lang="zh-CN" altLang="en-US"/>
              <a:t>元</a:t>
            </a:r>
            <a:r>
              <a:rPr lang="en-US" altLang="zh-CN"/>
              <a:t>/</a:t>
            </a:r>
            <a:r>
              <a:rPr lang="zh-CN" altLang="en-US"/>
              <a:t>月为</a:t>
            </a:r>
            <a:r>
              <a:rPr lang="en-US" altLang="zh-CN"/>
              <a:t>35.8%</a:t>
            </a:r>
            <a:endParaRPr lang="en-US" altLang="zh-CN"/>
          </a:p>
          <a:p>
            <a:pPr algn="l"/>
            <a:endParaRPr lang="en-US" altLang="zh-CN"/>
          </a:p>
          <a:p>
            <a:pPr algn="l"/>
            <a:r>
              <a:rPr lang="en-US" altLang="zh-CN"/>
              <a:t>30000-50000</a:t>
            </a:r>
            <a:r>
              <a:rPr lang="zh-CN" altLang="en-US"/>
              <a:t>元</a:t>
            </a:r>
            <a:r>
              <a:rPr lang="en-US" altLang="zh-CN"/>
              <a:t>/</a:t>
            </a:r>
            <a:r>
              <a:rPr lang="zh-CN" altLang="en-US"/>
              <a:t>月为</a:t>
            </a:r>
            <a:r>
              <a:rPr lang="en-US" altLang="zh-CN"/>
              <a:t>17.2%</a:t>
            </a:r>
            <a:endParaRPr lang="en-US" altLang="zh-CN"/>
          </a:p>
          <a:p>
            <a:pPr algn="l"/>
            <a:endParaRPr lang="zh-CN" altLang="en-US"/>
          </a:p>
          <a:p>
            <a:pPr algn="l"/>
            <a:r>
              <a:rPr lang="en-US" altLang="zh-CN"/>
              <a:t>6000</a:t>
            </a:r>
            <a:r>
              <a:rPr lang="zh-CN" altLang="en-US"/>
              <a:t>以下元</a:t>
            </a:r>
            <a:r>
              <a:rPr lang="en-US" altLang="zh-CN"/>
              <a:t>/</a:t>
            </a:r>
            <a:r>
              <a:rPr lang="zh-CN" altLang="en-US"/>
              <a:t>月为</a:t>
            </a:r>
            <a:r>
              <a:rPr lang="en-US" altLang="zh-CN"/>
              <a:t>14.8%</a:t>
            </a:r>
            <a:endParaRPr lang="en-US" altLang="zh-CN"/>
          </a:p>
          <a:p>
            <a:pPr algn="l"/>
            <a:endParaRPr lang="zh-CN" altLang="en-US"/>
          </a:p>
          <a:p>
            <a:pPr algn="l"/>
            <a:r>
              <a:rPr lang="en-US" altLang="zh-CN"/>
              <a:t>20000-30000</a:t>
            </a:r>
            <a:r>
              <a:rPr lang="zh-CN" altLang="en-US"/>
              <a:t>元</a:t>
            </a:r>
            <a:r>
              <a:rPr lang="en-US" altLang="zh-CN"/>
              <a:t>/</a:t>
            </a:r>
            <a:r>
              <a:rPr lang="zh-CN" altLang="en-US"/>
              <a:t>月为</a:t>
            </a:r>
            <a:r>
              <a:rPr lang="en-US" altLang="zh-CN"/>
              <a:t>14.1%</a:t>
            </a:r>
            <a:endParaRPr lang="en-US" altLang="zh-CN"/>
          </a:p>
          <a:p>
            <a:pPr algn="l"/>
            <a:endParaRPr lang="en-US" altLang="zh-CN"/>
          </a:p>
          <a:p>
            <a:pPr algn="l"/>
            <a:r>
              <a:rPr lang="en-US" altLang="zh-CN"/>
              <a:t>10000</a:t>
            </a:r>
            <a:r>
              <a:rPr lang="zh-CN" altLang="en-US"/>
              <a:t>-</a:t>
            </a:r>
            <a:r>
              <a:rPr lang="en-US" altLang="zh-CN"/>
              <a:t>20000</a:t>
            </a:r>
            <a:r>
              <a:rPr lang="zh-CN" altLang="en-US"/>
              <a:t>元</a:t>
            </a:r>
            <a:r>
              <a:rPr lang="en-US" altLang="zh-CN"/>
              <a:t>/</a:t>
            </a:r>
            <a:r>
              <a:rPr lang="zh-CN" altLang="en-US"/>
              <a:t>月为</a:t>
            </a:r>
            <a:r>
              <a:rPr lang="en-US" altLang="zh-CN"/>
              <a:t>8.4%</a:t>
            </a:r>
            <a:endParaRPr lang="en-US" altLang="zh-CN"/>
          </a:p>
          <a:p>
            <a:pPr algn="l"/>
            <a:endParaRPr lang="en-US" altLang="zh-CN"/>
          </a:p>
          <a:p>
            <a:pPr algn="l"/>
            <a:r>
              <a:rPr lang="en-US" altLang="zh-CN"/>
              <a:t>8000</a:t>
            </a:r>
            <a:r>
              <a:rPr lang="zh-CN" altLang="en-US"/>
              <a:t>-</a:t>
            </a:r>
            <a:r>
              <a:rPr lang="en-US" altLang="zh-CN"/>
              <a:t>1000</a:t>
            </a:r>
            <a:r>
              <a:rPr lang="zh-CN" altLang="en-US"/>
              <a:t>元</a:t>
            </a:r>
            <a:r>
              <a:rPr lang="en-US" altLang="zh-CN"/>
              <a:t>/</a:t>
            </a:r>
            <a:r>
              <a:rPr lang="zh-CN" altLang="en-US"/>
              <a:t>月为</a:t>
            </a:r>
            <a:r>
              <a:rPr lang="en-US" altLang="zh-CN"/>
              <a:t>6.4%</a:t>
            </a:r>
            <a:endParaRPr lang="en-US" altLang="zh-CN"/>
          </a:p>
          <a:p>
            <a:pPr algn="l"/>
            <a:endParaRPr lang="en-US" altLang="zh-CN"/>
          </a:p>
          <a:p>
            <a:pPr algn="l"/>
            <a:r>
              <a:rPr lang="en-US" altLang="zh-CN"/>
              <a:t>50000</a:t>
            </a:r>
            <a:r>
              <a:rPr lang="zh-CN" altLang="en-US"/>
              <a:t>元</a:t>
            </a:r>
            <a:r>
              <a:rPr lang="en-US" altLang="zh-CN"/>
              <a:t>/</a:t>
            </a:r>
            <a:r>
              <a:rPr lang="zh-CN" altLang="en-US"/>
              <a:t>月以上的所占比例最小为</a:t>
            </a:r>
            <a:r>
              <a:rPr lang="en-US" altLang="zh-CN"/>
              <a:t>0.7%</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 name="矩形 39"/>
          <p:cNvSpPr/>
          <p:nvPr/>
        </p:nvSpPr>
        <p:spPr>
          <a:xfrm>
            <a:off x="0" y="0"/>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2" name="文本框 41"/>
          <p:cNvSpPr txBox="1"/>
          <p:nvPr/>
        </p:nvSpPr>
        <p:spPr>
          <a:xfrm>
            <a:off x="225425" y="19050"/>
            <a:ext cx="3237230" cy="460375"/>
          </a:xfrm>
          <a:prstGeom prst="rect">
            <a:avLst/>
          </a:prstGeom>
          <a:noFill/>
        </p:spPr>
        <p:txBody>
          <a:bodyPr wrap="none" rtlCol="0">
            <a:spAutoFit/>
          </a:bodyPr>
          <a:p>
            <a:pPr algn="l"/>
            <a:r>
              <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rPr>
              <a:t>月工资相关属性的情况</a:t>
            </a:r>
            <a:endParaRPr lang="zh-CN" altLang="en-US" sz="2400" b="1">
              <a:solidFill>
                <a:schemeClr val="accent2">
                  <a:lumMod val="40000"/>
                  <a:lumOff val="60000"/>
                </a:schemeClr>
              </a:solidFill>
              <a:latin typeface="思源黑体 CN Regular" panose="020B0500000000000000" charset="-122"/>
              <a:ea typeface="思源黑体 CN Regular" panose="020B0500000000000000" charset="-122"/>
              <a:cs typeface="Calibri Light" panose="020F0302020204030204" charset="0"/>
            </a:endParaRPr>
          </a:p>
        </p:txBody>
      </p:sp>
      <p:sp>
        <p:nvSpPr>
          <p:cNvPr id="41" name="矩形 40"/>
          <p:cNvSpPr/>
          <p:nvPr/>
        </p:nvSpPr>
        <p:spPr>
          <a:xfrm>
            <a:off x="0" y="6359525"/>
            <a:ext cx="12192000" cy="4984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思源黑体 CN Regular" panose="020B0500000000000000" charset="-122"/>
              <a:ea typeface="思源黑体 CN Regular" panose="020B0500000000000000" charset="-122"/>
            </a:endParaRPr>
          </a:p>
        </p:txBody>
      </p:sp>
      <p:sp>
        <p:nvSpPr>
          <p:cNvPr id="4" name="文本框 3"/>
          <p:cNvSpPr txBox="1"/>
          <p:nvPr userDrawn="1"/>
        </p:nvSpPr>
        <p:spPr>
          <a:xfrm>
            <a:off x="7341577" y="1322046"/>
            <a:ext cx="4440101" cy="4213909"/>
          </a:xfrm>
          <a:prstGeom prst="rect">
            <a:avLst/>
          </a:prstGeom>
        </p:spPr>
        <p:txBody>
          <a:bodyPr wrap="square" rtlCol="0">
            <a:noAutofit/>
          </a:bodyPr>
          <a:p>
            <a:pPr algn="l"/>
            <a:r>
              <a:rPr lang="zh-CN" altLang="en-US"/>
              <a:t>薪资在</a:t>
            </a:r>
            <a:r>
              <a:rPr lang="en-US" altLang="zh-CN"/>
              <a:t>1</a:t>
            </a:r>
            <a:r>
              <a:rPr lang="zh-CN" altLang="en-US"/>
              <a:t>万元</a:t>
            </a:r>
            <a:r>
              <a:rPr lang="en-US" altLang="zh-CN"/>
              <a:t>/</a:t>
            </a:r>
            <a:r>
              <a:rPr lang="zh-CN" altLang="en-US"/>
              <a:t>月以下，经验要求由高到低的是</a:t>
            </a:r>
            <a:r>
              <a:rPr lang="en-US" altLang="zh-CN"/>
              <a:t>1-3</a:t>
            </a:r>
            <a:r>
              <a:rPr lang="zh-CN" altLang="en-US"/>
              <a:t>年，</a:t>
            </a:r>
            <a:r>
              <a:rPr lang="en-US" altLang="zh-CN"/>
              <a:t>1-3</a:t>
            </a:r>
            <a:r>
              <a:rPr lang="zh-CN" altLang="en-US"/>
              <a:t>年、无经验</a:t>
            </a:r>
            <a:endParaRPr lang="zh-CN" altLang="en-US"/>
          </a:p>
          <a:p>
            <a:pPr algn="l"/>
            <a:endParaRPr lang="en-US" altLang="zh-CN"/>
          </a:p>
          <a:p>
            <a:pPr algn="l"/>
            <a:r>
              <a:rPr lang="zh-CN" altLang="en-US"/>
              <a:t>薪资在</a:t>
            </a:r>
            <a:r>
              <a:rPr lang="en-US" altLang="zh-CN"/>
              <a:t>1-2</a:t>
            </a:r>
            <a:r>
              <a:rPr lang="zh-CN" altLang="en-US"/>
              <a:t>万元</a:t>
            </a:r>
            <a:r>
              <a:rPr lang="en-US" altLang="zh-CN"/>
              <a:t>/</a:t>
            </a:r>
            <a:r>
              <a:rPr lang="zh-CN" altLang="en-US"/>
              <a:t>月，经验要求由高到低的是</a:t>
            </a:r>
            <a:r>
              <a:rPr lang="en-US" altLang="zh-CN"/>
              <a:t>3-5</a:t>
            </a:r>
            <a:r>
              <a:rPr lang="zh-CN" altLang="en-US"/>
              <a:t>年，</a:t>
            </a:r>
            <a:r>
              <a:rPr lang="en-US" altLang="zh-CN"/>
              <a:t>1-3</a:t>
            </a:r>
            <a:r>
              <a:rPr lang="zh-CN" altLang="en-US"/>
              <a:t>年、</a:t>
            </a:r>
            <a:r>
              <a:rPr lang="en-US" altLang="zh-CN"/>
              <a:t>5-10</a:t>
            </a:r>
            <a:r>
              <a:rPr lang="zh-CN" altLang="en-US"/>
              <a:t>年</a:t>
            </a:r>
            <a:endParaRPr lang="zh-CN" altLang="en-US"/>
          </a:p>
          <a:p>
            <a:pPr algn="l"/>
            <a:endParaRPr lang="en-US" altLang="zh-CN"/>
          </a:p>
          <a:p>
            <a:pPr algn="l"/>
            <a:r>
              <a:rPr lang="zh-CN" altLang="en-US"/>
              <a:t>薪资在</a:t>
            </a:r>
            <a:r>
              <a:rPr lang="en-US" altLang="zh-CN"/>
              <a:t>2-3</a:t>
            </a:r>
            <a:r>
              <a:rPr lang="zh-CN" altLang="en-US"/>
              <a:t>万元</a:t>
            </a:r>
            <a:r>
              <a:rPr lang="en-US" altLang="zh-CN"/>
              <a:t>/</a:t>
            </a:r>
            <a:r>
              <a:rPr lang="zh-CN" altLang="en-US"/>
              <a:t>月，经验要求由高到低的是</a:t>
            </a:r>
            <a:r>
              <a:rPr lang="en-US" altLang="zh-CN"/>
              <a:t>3-5</a:t>
            </a:r>
            <a:r>
              <a:rPr lang="zh-CN" altLang="en-US"/>
              <a:t>年，</a:t>
            </a:r>
            <a:r>
              <a:rPr lang="en-US" altLang="zh-CN"/>
              <a:t>5-10</a:t>
            </a:r>
            <a:r>
              <a:rPr lang="zh-CN" altLang="en-US"/>
              <a:t>年、</a:t>
            </a:r>
            <a:r>
              <a:rPr lang="en-US" altLang="zh-CN"/>
              <a:t>1-3</a:t>
            </a:r>
            <a:r>
              <a:rPr lang="zh-CN" altLang="en-US"/>
              <a:t>年</a:t>
            </a:r>
            <a:endParaRPr lang="zh-CN" altLang="en-US"/>
          </a:p>
          <a:p>
            <a:pPr algn="l"/>
            <a:endParaRPr lang="en-US" altLang="zh-CN"/>
          </a:p>
          <a:p>
            <a:pPr algn="l"/>
            <a:r>
              <a:rPr lang="zh-CN" altLang="en-US"/>
              <a:t>薪资在</a:t>
            </a:r>
            <a:r>
              <a:rPr lang="en-US" altLang="zh-CN"/>
              <a:t>3-5</a:t>
            </a:r>
            <a:r>
              <a:rPr lang="zh-CN" altLang="en-US"/>
              <a:t>万元</a:t>
            </a:r>
            <a:r>
              <a:rPr lang="en-US" altLang="zh-CN"/>
              <a:t>/</a:t>
            </a:r>
            <a:r>
              <a:rPr lang="zh-CN" altLang="en-US"/>
              <a:t>月，经验要求由高到低的是</a:t>
            </a:r>
            <a:r>
              <a:rPr lang="en-US" altLang="zh-CN"/>
              <a:t>5-10</a:t>
            </a:r>
            <a:r>
              <a:rPr lang="zh-CN" altLang="en-US"/>
              <a:t>年，</a:t>
            </a:r>
            <a:r>
              <a:rPr lang="en-US" altLang="zh-CN"/>
              <a:t>3-5</a:t>
            </a:r>
            <a:r>
              <a:rPr lang="zh-CN" altLang="en-US"/>
              <a:t>年、</a:t>
            </a:r>
            <a:r>
              <a:rPr lang="en-US" altLang="zh-CN"/>
              <a:t>10</a:t>
            </a:r>
            <a:r>
              <a:rPr lang="zh-CN" altLang="en-US"/>
              <a:t>年以上</a:t>
            </a:r>
            <a:endParaRPr lang="zh-CN" altLang="en-US"/>
          </a:p>
          <a:p>
            <a:pPr algn="l"/>
            <a:endParaRPr lang="en-US" altLang="zh-CN"/>
          </a:p>
          <a:p>
            <a:pPr algn="l"/>
            <a:r>
              <a:rPr lang="zh-CN" altLang="en-US"/>
              <a:t>薪资在</a:t>
            </a:r>
            <a:r>
              <a:rPr lang="en-US" altLang="zh-CN"/>
              <a:t>5</a:t>
            </a:r>
            <a:r>
              <a:rPr lang="zh-CN" altLang="en-US"/>
              <a:t>万元</a:t>
            </a:r>
            <a:r>
              <a:rPr lang="en-US" altLang="zh-CN"/>
              <a:t>/</a:t>
            </a:r>
            <a:r>
              <a:rPr lang="zh-CN" altLang="en-US"/>
              <a:t>月以上，经验要求由高到低的是</a:t>
            </a:r>
            <a:r>
              <a:rPr lang="en-US" altLang="zh-CN"/>
              <a:t>5-10</a:t>
            </a:r>
            <a:r>
              <a:rPr lang="zh-CN" altLang="en-US"/>
              <a:t>年，</a:t>
            </a:r>
            <a:r>
              <a:rPr lang="en-US" altLang="zh-CN"/>
              <a:t>3-5</a:t>
            </a:r>
            <a:r>
              <a:rPr lang="zh-CN" altLang="en-US"/>
              <a:t>年、</a:t>
            </a:r>
            <a:r>
              <a:rPr lang="en-US" altLang="zh-CN"/>
              <a:t>10</a:t>
            </a:r>
            <a:r>
              <a:rPr lang="zh-CN" altLang="en-US"/>
              <a:t>年以上。</a:t>
            </a:r>
            <a:endParaRPr lang="zh-CN" altLang="en-US"/>
          </a:p>
          <a:p>
            <a:pPr algn="l"/>
            <a:endParaRPr lang="zh-CN" altLang="en-US"/>
          </a:p>
        </p:txBody>
      </p:sp>
      <p:pic>
        <p:nvPicPr>
          <p:cNvPr id="2" name="图片 1" descr="upload_post_object_v2_1701602885"/>
          <p:cNvPicPr>
            <a:picLocks noChangeAspect="1"/>
          </p:cNvPicPr>
          <p:nvPr/>
        </p:nvPicPr>
        <p:blipFill>
          <a:blip r:embed="rId1"/>
          <a:stretch>
            <a:fillRect/>
          </a:stretch>
        </p:blipFill>
        <p:spPr>
          <a:xfrm>
            <a:off x="313373" y="647913"/>
            <a:ext cx="6481478" cy="5562174"/>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76c0222e-75d5-4ba8-9a20-dadca7aae541"/>
</p:tagLst>
</file>

<file path=ppt/theme/theme1.xml><?xml version="1.0" encoding="utf-8"?>
<a:theme xmlns:a="http://schemas.openxmlformats.org/drawingml/2006/main" name="默认设计模板">
  <a:themeElements>
    <a:clrScheme name="水天一色">
      <a:dk1>
        <a:srgbClr val="000000"/>
      </a:dk1>
      <a:lt1>
        <a:srgbClr val="FFFFFF"/>
      </a:lt1>
      <a:dk2>
        <a:srgbClr val="D0D9E8"/>
      </a:dk2>
      <a:lt2>
        <a:srgbClr val="B6CDE8"/>
      </a:lt2>
      <a:accent1>
        <a:srgbClr val="94B9E5"/>
      </a:accent1>
      <a:accent2>
        <a:srgbClr val="6C99DA"/>
      </a:accent2>
      <a:accent3>
        <a:srgbClr val="4F78C9"/>
      </a:accent3>
      <a:accent4>
        <a:srgbClr val="3B539D"/>
      </a:accent4>
      <a:accent5>
        <a:srgbClr val="273677"/>
      </a:accent5>
      <a:accent6>
        <a:srgbClr val="212A4D"/>
      </a:accent6>
      <a:hlink>
        <a:srgbClr val="866054"/>
      </a:hlink>
      <a:folHlink>
        <a:srgbClr val="422F28"/>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水天一色">
      <a:dk1>
        <a:srgbClr val="000000"/>
      </a:dk1>
      <a:lt1>
        <a:srgbClr val="FFFFFF"/>
      </a:lt1>
      <a:dk2>
        <a:srgbClr val="D0D9E8"/>
      </a:dk2>
      <a:lt2>
        <a:srgbClr val="B6CDE8"/>
      </a:lt2>
      <a:accent1>
        <a:srgbClr val="94B9E5"/>
      </a:accent1>
      <a:accent2>
        <a:srgbClr val="6C99DA"/>
      </a:accent2>
      <a:accent3>
        <a:srgbClr val="4F78C9"/>
      </a:accent3>
      <a:accent4>
        <a:srgbClr val="3B539D"/>
      </a:accent4>
      <a:accent5>
        <a:srgbClr val="273677"/>
      </a:accent5>
      <a:accent6>
        <a:srgbClr val="212A4D"/>
      </a:accent6>
      <a:hlink>
        <a:srgbClr val="866054"/>
      </a:hlink>
      <a:folHlink>
        <a:srgbClr val="422F28"/>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3312</Words>
  <Application>WPS Office WWO_wpscloud_20241220194352-2b83fcf251</Application>
  <PresentationFormat/>
  <Paragraphs>232</Paragraphs>
  <Slides>26</Slides>
  <Notes>0</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26</vt:i4>
      </vt:variant>
    </vt:vector>
  </HeadingPairs>
  <TitlesOfParts>
    <vt:vector size="44" baseType="lpstr">
      <vt:lpstr>Arial</vt:lpstr>
      <vt:lpstr>宋体</vt:lpstr>
      <vt:lpstr>Wingdings</vt:lpstr>
      <vt:lpstr>汉仪书宋二KW</vt:lpstr>
      <vt:lpstr>思源黑体 CN Heavy</vt:lpstr>
      <vt:lpstr>汉仪旗黑KW 55S</vt:lpstr>
      <vt:lpstr>思源黑体 CN Regular</vt:lpstr>
      <vt:lpstr>Calibri Light</vt:lpstr>
      <vt:lpstr>微软雅黑</vt:lpstr>
      <vt:lpstr>思源黑体 CN Regular</vt:lpstr>
      <vt:lpstr>Kingsoft Confetti</vt:lpstr>
      <vt:lpstr>等线</vt:lpstr>
      <vt:lpstr>汉仪中等线KW</vt:lpstr>
      <vt:lpstr>Calibri</vt:lpstr>
      <vt:lpstr>思源黑体 CN Heavy</vt:lpstr>
      <vt:lpstr>宋体</vt:lpstr>
      <vt:lpstr>默认设计模板</vt:lpstr>
      <vt:lpstr>1_默认设计模板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86181</dc:creator>
  <cp:lastModifiedBy>愿好</cp:lastModifiedBy>
  <dcterms:created xsi:type="dcterms:W3CDTF">2025-01-05T10:43:15Z</dcterms:created>
  <dcterms:modified xsi:type="dcterms:W3CDTF">2025-01-05T10:43:15Z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2052-12.9.0.19779</vt:lpwstr>
  </property>
  <property fmtid="{D5CDD505-2E9C-101B-9397-08002B2CF9AE}" pid="3" name="KSOTemplateUUID">
    <vt:lpwstr>v1.0_mb_FR4vU9H+zFkmatbzijbVsg==</vt:lpwstr>
  </property>
  <property fmtid="{D5CDD505-2E9C-101B-9397-08002B2CF9AE}" pid="4" name="ICV">
    <vt:lpwstr>CCFFF3AF17BA4E4CBF3704A8D31D7D75_11</vt:lpwstr>
  </property>
</Properties>
</file>