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8" r:id="rId3"/>
    <p:sldId id="256" r:id="rId4"/>
    <p:sldId id="264" r:id="rId5"/>
    <p:sldId id="270" r:id="rId6"/>
    <p:sldId id="257" r:id="rId7"/>
    <p:sldId id="260" r:id="rId8"/>
    <p:sldId id="263" r:id="rId9"/>
    <p:sldId id="261" r:id="rId10"/>
    <p:sldId id="265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AA3F9-B9B0-70B9-309A-505D2BC35B94}" v="1019" dt="2022-04-19T17:38:46.969"/>
    <p1510:client id="{18F457BC-14D4-47F8-A3D3-A0305E6BDE75}" v="2" dt="2022-04-18T03:39:34.791"/>
    <p1510:client id="{3FCB02D2-2974-968F-319D-0B171808E071}" v="20" dt="2022-04-19T16:36:05.222"/>
    <p1510:client id="{434CCF6B-12BF-7580-40E4-A50E2FB5D221}" v="37" dt="2022-04-19T16:58:22.072"/>
    <p1510:client id="{532CDA8D-4F40-C980-47B0-0F3F7883E846}" v="6" dt="2022-04-20T17:45:15.465"/>
    <p1510:client id="{752D776D-6212-6CD0-D3B5-584A844D6032}" v="55" dt="2022-04-20T02:53:48.482"/>
    <p1510:client id="{97517C9B-C1AD-5E0F-95E6-3F44EA8478BA}" v="1" dt="2022-04-19T19:57:28.361"/>
    <p1510:client id="{A2C8151D-15AC-A024-2571-09E16B1D9B0B}" v="354" dt="2022-04-19T21:01:45.666"/>
    <p1510:client id="{B93799ED-7515-80F7-3225-0F7939992DE2}" v="297" dt="2022-04-19T05:37:58.182"/>
    <p1510:client id="{CC3BC357-23A6-80F3-A209-5A117DC1BEF0}" v="193" dt="2022-04-20T18:11:03.490"/>
    <p1510:client id="{D1A7B19D-81B6-9854-8853-A411A0EA9689}" v="4" dt="2022-04-20T17:21:22.101"/>
    <p1510:client id="{F15A65BF-5804-BB1E-002C-9F4A441EB5F2}" v="25" dt="2022-04-20T21:56:32.964"/>
    <p1510:client id="{F32E0C94-A59A-4E44-8F61-F6720DFE444D}" v="839" dt="2022-04-18T22:03:21.344"/>
    <p1510:client id="{FDAF3298-C90D-C288-39AA-E1821DA34FDB}" v="6" dt="2022-04-20T17:04:59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99C7-A1C1-44FA-82D3-46634F8F6D4D}" type="datetimeFigureOut"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7237-30DF-4A09-ACD9-289558BE2A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7237-30DF-4A09-ACD9-289558BE2A6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DB737-F3C8-DD05-6796-5328D8E74B3E}"/>
              </a:ext>
            </a:extLst>
          </p:cNvPr>
          <p:cNvSpPr txBox="1"/>
          <p:nvPr/>
        </p:nvSpPr>
        <p:spPr>
          <a:xfrm>
            <a:off x="2642840" y="3349083"/>
            <a:ext cx="72222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 panose="020F0502020204030204"/>
              </a:rPr>
              <a:t>Project Group 1</a:t>
            </a:r>
          </a:p>
          <a:p>
            <a:r>
              <a:rPr lang="en-US" dirty="0"/>
              <a:t>Saugat Adhikari, Krishna </a:t>
            </a:r>
            <a:r>
              <a:rPr lang="en-US" dirty="0" err="1"/>
              <a:t>Gahatraj</a:t>
            </a:r>
            <a:r>
              <a:rPr lang="en-US" dirty="0"/>
              <a:t>, Shusma Kafle, Jing Wu, </a:t>
            </a:r>
            <a:r>
              <a:rPr lang="en-US" dirty="0" err="1"/>
              <a:t>Lyuheng</a:t>
            </a:r>
            <a:r>
              <a:rPr lang="en-US" dirty="0"/>
              <a:t> Yuan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3864-B7AF-B807-CD4F-D7676A2076D1}"/>
              </a:ext>
            </a:extLst>
          </p:cNvPr>
          <p:cNvSpPr txBox="1"/>
          <p:nvPr/>
        </p:nvSpPr>
        <p:spPr>
          <a:xfrm>
            <a:off x="1491210" y="2256529"/>
            <a:ext cx="95140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ea typeface="+mn-lt"/>
                <a:cs typeface="+mn-lt"/>
              </a:rPr>
              <a:t>SENTIMENT ANALYSIS OF ONLINE CUSTOMER REVIEWS</a:t>
            </a:r>
            <a:endParaRPr lang="en-US" sz="3200" b="1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E4355-D250-7DFE-B1CB-F7F675C06B6F}"/>
              </a:ext>
            </a:extLst>
          </p:cNvPr>
          <p:cNvSpPr txBox="1"/>
          <p:nvPr/>
        </p:nvSpPr>
        <p:spPr>
          <a:xfrm>
            <a:off x="2783114" y="3935185"/>
            <a:ext cx="7088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Department of </a:t>
            </a:r>
            <a:r>
              <a:rPr lang="en-US">
                <a:ea typeface="+mn-lt"/>
                <a:cs typeface="+mn-lt"/>
              </a:rPr>
              <a:t>Computer Science</a:t>
            </a:r>
            <a:endParaRPr lang="en-US">
              <a:cs typeface="Calibri"/>
            </a:endParaRPr>
          </a:p>
          <a:p>
            <a:pPr algn="ctr"/>
            <a:r>
              <a:rPr lang="en-US"/>
              <a:t>The University of Alabama at Birmingham</a:t>
            </a:r>
            <a:endParaRPr lang="en-US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075B6-68EA-0F83-260D-8969F0C4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ABEE-A9F6-DDD6-ECB8-527E4F41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8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Deep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7806C-AE4A-0C64-B666-20638459060F}"/>
              </a:ext>
            </a:extLst>
          </p:cNvPr>
          <p:cNvSpPr/>
          <p:nvPr/>
        </p:nvSpPr>
        <p:spPr>
          <a:xfrm>
            <a:off x="1180661" y="1342695"/>
            <a:ext cx="91965" cy="2938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960CB-419F-15DB-88A5-7FC8974F135E}"/>
              </a:ext>
            </a:extLst>
          </p:cNvPr>
          <p:cNvSpPr txBox="1"/>
          <p:nvPr/>
        </p:nvSpPr>
        <p:spPr>
          <a:xfrm>
            <a:off x="3181241" y="239734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Positive</a:t>
            </a:r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Neutral</a:t>
            </a:r>
          </a:p>
          <a:p>
            <a:pPr algn="l"/>
            <a:r>
              <a:rPr lang="en-US" sz="1600">
                <a:cs typeface="Calibri"/>
              </a:rPr>
              <a:t>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C464F-ADA1-8B26-54C1-0E44CF03D225}"/>
              </a:ext>
            </a:extLst>
          </p:cNvPr>
          <p:cNvSpPr/>
          <p:nvPr/>
        </p:nvSpPr>
        <p:spPr>
          <a:xfrm>
            <a:off x="1968936" y="2025867"/>
            <a:ext cx="83207" cy="1572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498F2-FCB4-3685-2729-1F10CCE5DD11}"/>
              </a:ext>
            </a:extLst>
          </p:cNvPr>
          <p:cNvSpPr/>
          <p:nvPr/>
        </p:nvSpPr>
        <p:spPr>
          <a:xfrm>
            <a:off x="2490074" y="2547005"/>
            <a:ext cx="74447" cy="5298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C920B5-BEFE-576D-1744-3AD3D1EB39CE}"/>
              </a:ext>
            </a:extLst>
          </p:cNvPr>
          <p:cNvSpPr/>
          <p:nvPr/>
        </p:nvSpPr>
        <p:spPr>
          <a:xfrm>
            <a:off x="3047342" y="2548100"/>
            <a:ext cx="135758" cy="1357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64FBF5-840B-A9EB-2A7F-89D21BC4AE2E}"/>
              </a:ext>
            </a:extLst>
          </p:cNvPr>
          <p:cNvSpPr/>
          <p:nvPr/>
        </p:nvSpPr>
        <p:spPr>
          <a:xfrm>
            <a:off x="3047342" y="2745169"/>
            <a:ext cx="135758" cy="1357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17349-48D7-7694-8669-44683DB1FE2B}"/>
              </a:ext>
            </a:extLst>
          </p:cNvPr>
          <p:cNvSpPr/>
          <p:nvPr/>
        </p:nvSpPr>
        <p:spPr>
          <a:xfrm>
            <a:off x="3047342" y="2942238"/>
            <a:ext cx="135758" cy="1357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87899-7309-7B40-8E96-1B2A108A8D9A}"/>
              </a:ext>
            </a:extLst>
          </p:cNvPr>
          <p:cNvCxnSpPr/>
          <p:nvPr/>
        </p:nvCxnSpPr>
        <p:spPr>
          <a:xfrm>
            <a:off x="1285217" y="1359665"/>
            <a:ext cx="709448" cy="7050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1390A1-E1E6-D278-88C8-F14126F56920}"/>
              </a:ext>
            </a:extLst>
          </p:cNvPr>
          <p:cNvCxnSpPr>
            <a:cxnSpLocks/>
          </p:cNvCxnSpPr>
          <p:nvPr/>
        </p:nvCxnSpPr>
        <p:spPr>
          <a:xfrm flipV="1">
            <a:off x="1285217" y="3584355"/>
            <a:ext cx="700690" cy="7138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4E4857-F86C-0941-0BFD-3EE36342E9BA}"/>
              </a:ext>
            </a:extLst>
          </p:cNvPr>
          <p:cNvCxnSpPr>
            <a:cxnSpLocks/>
          </p:cNvCxnSpPr>
          <p:nvPr/>
        </p:nvCxnSpPr>
        <p:spPr>
          <a:xfrm flipV="1">
            <a:off x="1289596" y="2038458"/>
            <a:ext cx="696311" cy="22597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B9D4-5901-4C51-BD68-BB841E091951}"/>
              </a:ext>
            </a:extLst>
          </p:cNvPr>
          <p:cNvCxnSpPr>
            <a:cxnSpLocks/>
          </p:cNvCxnSpPr>
          <p:nvPr/>
        </p:nvCxnSpPr>
        <p:spPr>
          <a:xfrm>
            <a:off x="1289596" y="1346527"/>
            <a:ext cx="687552" cy="22553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C72BF-A735-065E-DB61-D1744627999A}"/>
              </a:ext>
            </a:extLst>
          </p:cNvPr>
          <p:cNvCxnSpPr>
            <a:cxnSpLocks/>
          </p:cNvCxnSpPr>
          <p:nvPr/>
        </p:nvCxnSpPr>
        <p:spPr>
          <a:xfrm>
            <a:off x="2069113" y="2034078"/>
            <a:ext cx="437931" cy="51238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0B075A-7592-EDFD-6B43-E0A772161DD7}"/>
              </a:ext>
            </a:extLst>
          </p:cNvPr>
          <p:cNvCxnSpPr>
            <a:cxnSpLocks/>
          </p:cNvCxnSpPr>
          <p:nvPr/>
        </p:nvCxnSpPr>
        <p:spPr>
          <a:xfrm flipV="1">
            <a:off x="2069113" y="3063218"/>
            <a:ext cx="437931" cy="52989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63FCD-8AD5-9FB7-228C-B74B3CED9BE1}"/>
              </a:ext>
            </a:extLst>
          </p:cNvPr>
          <p:cNvCxnSpPr>
            <a:cxnSpLocks/>
          </p:cNvCxnSpPr>
          <p:nvPr/>
        </p:nvCxnSpPr>
        <p:spPr>
          <a:xfrm flipV="1">
            <a:off x="2073492" y="2550837"/>
            <a:ext cx="424794" cy="10378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561877-FD06-2FF3-2A14-DD475CB65AF9}"/>
              </a:ext>
            </a:extLst>
          </p:cNvPr>
          <p:cNvCxnSpPr>
            <a:cxnSpLocks/>
          </p:cNvCxnSpPr>
          <p:nvPr/>
        </p:nvCxnSpPr>
        <p:spPr>
          <a:xfrm>
            <a:off x="2073492" y="2034078"/>
            <a:ext cx="429172" cy="10641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81C9AD-7FCE-62A1-A413-37B09060589F}"/>
              </a:ext>
            </a:extLst>
          </p:cNvPr>
          <p:cNvCxnSpPr>
            <a:cxnSpLocks/>
          </p:cNvCxnSpPr>
          <p:nvPr/>
        </p:nvCxnSpPr>
        <p:spPr>
          <a:xfrm>
            <a:off x="2563974" y="2559594"/>
            <a:ext cx="472965" cy="3941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C1E071-1499-FB8C-C784-530AA9DA5B09}"/>
              </a:ext>
            </a:extLst>
          </p:cNvPr>
          <p:cNvCxnSpPr>
            <a:cxnSpLocks/>
          </p:cNvCxnSpPr>
          <p:nvPr/>
        </p:nvCxnSpPr>
        <p:spPr>
          <a:xfrm flipV="1">
            <a:off x="2572734" y="3028182"/>
            <a:ext cx="481723" cy="4817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25B5B2-EBE7-53FE-67AE-7C89A914A45F}"/>
              </a:ext>
            </a:extLst>
          </p:cNvPr>
          <p:cNvSpPr txBox="1"/>
          <p:nvPr/>
        </p:nvSpPr>
        <p:spPr>
          <a:xfrm>
            <a:off x="966952" y="4303986"/>
            <a:ext cx="10440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1000</a:t>
            </a:r>
            <a:endParaRPr lang="en-US" sz="14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8ABF6-48F6-9B3A-475D-79E8F128AE59}"/>
              </a:ext>
            </a:extLst>
          </p:cNvPr>
          <p:cNvSpPr txBox="1"/>
          <p:nvPr/>
        </p:nvSpPr>
        <p:spPr>
          <a:xfrm>
            <a:off x="1834054" y="3633951"/>
            <a:ext cx="10440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400</a:t>
            </a:r>
            <a:endParaRPr lang="en-US" sz="14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6A9A5-7FE5-998B-49D5-E24F76E75B04}"/>
              </a:ext>
            </a:extLst>
          </p:cNvPr>
          <p:cNvSpPr txBox="1"/>
          <p:nvPr/>
        </p:nvSpPr>
        <p:spPr>
          <a:xfrm>
            <a:off x="2355193" y="3121571"/>
            <a:ext cx="10440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85928-5DBE-71AF-DD38-54B2FFC62A78}"/>
              </a:ext>
            </a:extLst>
          </p:cNvPr>
          <p:cNvSpPr txBox="1"/>
          <p:nvPr/>
        </p:nvSpPr>
        <p:spPr>
          <a:xfrm>
            <a:off x="1267482" y="488917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Cross Entropy Loss</a:t>
            </a:r>
          </a:p>
          <a:p>
            <a:r>
              <a:rPr lang="en-US">
                <a:cs typeface="Calibri"/>
              </a:rPr>
              <a:t>Adam optimizer</a:t>
            </a:r>
          </a:p>
          <a:p>
            <a:r>
              <a:rPr lang="en-US">
                <a:cs typeface="Calibri"/>
              </a:rPr>
              <a:t>LR = 0.01</a:t>
            </a:r>
          </a:p>
          <a:p>
            <a:r>
              <a:rPr lang="en-US">
                <a:ea typeface="+mn-lt"/>
                <a:cs typeface="+mn-lt"/>
              </a:rPr>
              <a:t>Train 20 Epochs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148BD14-0F2C-7095-DAA0-E989C7ADC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92134"/>
              </p:ext>
            </p:extLst>
          </p:nvPr>
        </p:nvGraphicFramePr>
        <p:xfrm>
          <a:off x="5541405" y="2255135"/>
          <a:ext cx="4069539" cy="1143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513">
                  <a:extLst>
                    <a:ext uri="{9D8B030D-6E8A-4147-A177-3AD203B41FA5}">
                      <a16:colId xmlns:a16="http://schemas.microsoft.com/office/drawing/2014/main" val="3915953647"/>
                    </a:ext>
                  </a:extLst>
                </a:gridCol>
                <a:gridCol w="1356513">
                  <a:extLst>
                    <a:ext uri="{9D8B030D-6E8A-4147-A177-3AD203B41FA5}">
                      <a16:colId xmlns:a16="http://schemas.microsoft.com/office/drawing/2014/main" val="2083381747"/>
                    </a:ext>
                  </a:extLst>
                </a:gridCol>
                <a:gridCol w="1356513">
                  <a:extLst>
                    <a:ext uri="{9D8B030D-6E8A-4147-A177-3AD203B41FA5}">
                      <a16:colId xmlns:a16="http://schemas.microsoft.com/office/drawing/2014/main" val="2214114755"/>
                    </a:ext>
                  </a:extLst>
                </a:gridCol>
              </a:tblGrid>
              <a:tr h="381068">
                <a:tc>
                  <a:txBody>
                    <a:bodyPr/>
                    <a:lstStyle/>
                    <a:p>
                      <a:r>
                        <a:rPr lang="en-US"/>
                        <a:t>Dataset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53173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r>
                        <a:rPr lang="en-US"/>
                        <a:t>Original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0.4718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92.75%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5287"/>
                  </a:ext>
                </a:extLst>
              </a:tr>
              <a:tr h="3810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Oversample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0.9891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98.91%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5909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03B85-D9E6-7961-8BC8-FFC5556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DE759C6-E3E4-0F4A-9142-049DA8FA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8332" y="1230039"/>
            <a:ext cx="636059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5CD50-902B-39AA-019A-48104D787269}"/>
              </a:ext>
            </a:extLst>
          </p:cNvPr>
          <p:cNvSpPr txBox="1"/>
          <p:nvPr/>
        </p:nvSpPr>
        <p:spPr>
          <a:xfrm>
            <a:off x="1063297" y="5578366"/>
            <a:ext cx="28796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 for Deep Learning on Oversampled Dataset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8FCD230E-77FE-93DF-AABC-66996C17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45" y="1227083"/>
            <a:ext cx="6575880" cy="435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14BA4-38BE-6463-7D4A-ECEE5C21C78A}"/>
              </a:ext>
            </a:extLst>
          </p:cNvPr>
          <p:cNvSpPr txBox="1"/>
          <p:nvPr/>
        </p:nvSpPr>
        <p:spPr>
          <a:xfrm>
            <a:off x="6255133" y="5584052"/>
            <a:ext cx="29820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 for Deep Learning on Original Dataset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E77A2-3143-C75C-45C7-12E3C5E3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309-61C9-FDAE-38C4-4FB7944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Future Works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0967-D690-95B7-F0D2-BE47EA7E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Develop a recommendation system</a:t>
            </a:r>
          </a:p>
          <a:p>
            <a:r>
              <a:rPr lang="en-US">
                <a:cs typeface="Calibri"/>
              </a:rPr>
              <a:t>Decide whether to recommend a product based on historical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AEE45-FBCB-109B-B8B5-C413AF6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8422-A252-1479-3609-C86DF48F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22" y="2726170"/>
            <a:ext cx="8130639" cy="897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Thank you!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83FE5-EB82-E166-A87E-29F3BA91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924-8466-00C9-3B68-53A85609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2167-9715-EE56-AC12-03CA7DE0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•Determine user sentiment from reviews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•Positive, Negative, or Neutral sentiment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•Use Data Mining techniques to classify the sentiment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•Buying decision based on historical reviews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3874-5C5B-4E3F-4247-107149B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5A657-4330-DF59-F391-2E4179ED698D}"/>
              </a:ext>
            </a:extLst>
          </p:cNvPr>
          <p:cNvSpPr txBox="1"/>
          <p:nvPr/>
        </p:nvSpPr>
        <p:spPr>
          <a:xfrm>
            <a:off x="2810107" y="198863"/>
            <a:ext cx="7166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Amazon Online Customer Review Dataset</a:t>
            </a:r>
          </a:p>
          <a:p>
            <a:pPr lvl="2"/>
            <a:r>
              <a:rPr lang="en-US">
                <a:cs typeface="Calibri"/>
              </a:rPr>
              <a:t>------ downloaded from Kaggle</a:t>
            </a:r>
            <a:endParaRPr lang="en-US" sz="2400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67550-E057-F656-CB20-EF03471197A1}"/>
              </a:ext>
            </a:extLst>
          </p:cNvPr>
          <p:cNvSpPr txBox="1"/>
          <p:nvPr/>
        </p:nvSpPr>
        <p:spPr>
          <a:xfrm>
            <a:off x="1140909" y="52190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21 Features * 34,660 Rows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26AC384-037E-4210-E132-55015339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1372691"/>
            <a:ext cx="5159297" cy="3673206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6E3F78C-1B75-E294-EA3A-E170657B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32" y="2506627"/>
            <a:ext cx="4824761" cy="10986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AD4B9-06D4-CF7A-BC5D-609169BE801E}"/>
              </a:ext>
            </a:extLst>
          </p:cNvPr>
          <p:cNvCxnSpPr/>
          <p:nvPr/>
        </p:nvCxnSpPr>
        <p:spPr>
          <a:xfrm>
            <a:off x="5648092" y="3007644"/>
            <a:ext cx="1146717" cy="3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8AEF2C-2FB7-E1D4-C643-B2DFA5DD8B7B}"/>
              </a:ext>
            </a:extLst>
          </p:cNvPr>
          <p:cNvSpPr txBox="1"/>
          <p:nvPr/>
        </p:nvSpPr>
        <p:spPr>
          <a:xfrm>
            <a:off x="7450641" y="36857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6 Features * 34,660 Rows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C56C4-CFFA-C19C-6585-563DCB1D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89DF0-9747-5E90-F588-4625EF6B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3" y="347734"/>
            <a:ext cx="4977976" cy="1455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Visualization</a:t>
            </a:r>
            <a:r>
              <a:rPr lang="en-US" sz="3600">
                <a:solidFill>
                  <a:schemeClr val="tx2"/>
                </a:solidFill>
              </a:rPr>
              <a:t> </a:t>
            </a:r>
            <a:br>
              <a:rPr lang="en-US" sz="3600"/>
            </a:b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D63224A-81E3-CF24-D2DD-90BE06FC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94" y="2087089"/>
            <a:ext cx="3676550" cy="383493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4734B82-8D6D-BFBF-18E0-FD1A9CF0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9" y="2373626"/>
            <a:ext cx="6965441" cy="2896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C0403-5623-CD00-00A5-B59E0F18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0176-72E1-F10E-2759-7B79718C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Oversampling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C9-3B54-7672-394A-38FAAF93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Handle class imbalance problem</a:t>
            </a:r>
          </a:p>
          <a:p>
            <a:r>
              <a:rPr lang="en-US">
                <a:cs typeface="Calibri"/>
              </a:rPr>
              <a:t>SMOTE(Synthetic Minority Oversampling Technique)</a:t>
            </a:r>
            <a:endParaRPr lang="en-US"/>
          </a:p>
          <a:p>
            <a:r>
              <a:rPr lang="en-US">
                <a:cs typeface="Calibri"/>
              </a:rPr>
              <a:t>Oversample minority classes like negative and neutral by generating synthetic data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67D30-8F19-B92F-2217-12EDE360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DCAB58-AC66-1B95-D514-4DE928074534}"/>
              </a:ext>
            </a:extLst>
          </p:cNvPr>
          <p:cNvSpPr txBox="1"/>
          <p:nvPr/>
        </p:nvSpPr>
        <p:spPr>
          <a:xfrm>
            <a:off x="313860" y="146592"/>
            <a:ext cx="76683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Amazon Online Customer Review Dataset</a:t>
            </a:r>
            <a:r>
              <a:rPr lang="en-US" sz="2000" b="1">
                <a:cs typeface="Calibri"/>
              </a:rPr>
              <a:t> Preprocessing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75CB-D962-E4F5-3C34-6E542345C0F5}"/>
              </a:ext>
            </a:extLst>
          </p:cNvPr>
          <p:cNvSpPr txBox="1"/>
          <p:nvPr/>
        </p:nvSpPr>
        <p:spPr>
          <a:xfrm>
            <a:off x="7032970" y="3460595"/>
            <a:ext cx="300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 Drop Inconsistent Reviews</a:t>
            </a: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E3179-A696-4C87-28E7-B44C780DF5BE}"/>
              </a:ext>
            </a:extLst>
          </p:cNvPr>
          <p:cNvSpPr txBox="1"/>
          <p:nvPr/>
        </p:nvSpPr>
        <p:spPr>
          <a:xfrm>
            <a:off x="7098016" y="1090961"/>
            <a:ext cx="199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2. Label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C790F-11DF-924E-4787-92FBB52CA6B1}"/>
              </a:ext>
            </a:extLst>
          </p:cNvPr>
          <p:cNvSpPr txBox="1"/>
          <p:nvPr/>
        </p:nvSpPr>
        <p:spPr>
          <a:xfrm>
            <a:off x="7107310" y="319667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Discard Reviews with no ratings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508E9-C831-9627-2F76-60787566C40E}"/>
              </a:ext>
            </a:extLst>
          </p:cNvPr>
          <p:cNvSpPr txBox="1"/>
          <p:nvPr/>
        </p:nvSpPr>
        <p:spPr>
          <a:xfrm>
            <a:off x="7358213" y="663498"/>
            <a:ext cx="3291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34,660 rows ---&gt; 27,407 rows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5C9E2-D64E-C9DA-3643-111EAFA46C97}"/>
              </a:ext>
            </a:extLst>
          </p:cNvPr>
          <p:cNvSpPr txBox="1"/>
          <p:nvPr/>
        </p:nvSpPr>
        <p:spPr>
          <a:xfrm>
            <a:off x="7804259" y="3005254"/>
            <a:ext cx="1795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Shape (27407, 7)</a:t>
            </a:r>
          </a:p>
        </p:txBody>
      </p:sp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BC04B91F-6E37-7685-7C82-610CB1A8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53" y="5016953"/>
            <a:ext cx="4796882" cy="1600532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565D9C75-BE87-3C16-CEBA-46FE8CDBF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90" y="1577880"/>
            <a:ext cx="2492298" cy="1388361"/>
          </a:xfrm>
          <a:prstGeom prst="rect">
            <a:avLst/>
          </a:prstGeom>
        </p:spPr>
      </p:pic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id="{B69FCF8B-F2E2-E8B7-DB8B-0BC70AA3F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97" y="5148468"/>
            <a:ext cx="3328639" cy="1343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3EDC9E-18CD-9674-7801-80BBC718EAFA}"/>
              </a:ext>
            </a:extLst>
          </p:cNvPr>
          <p:cNvSpPr txBox="1"/>
          <p:nvPr/>
        </p:nvSpPr>
        <p:spPr>
          <a:xfrm>
            <a:off x="347547" y="4713559"/>
            <a:ext cx="230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Inconsistent Reviews</a:t>
            </a:r>
            <a:endParaRPr lang="en-US" b="1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E0137-9F26-24B4-5330-1194212C057B}"/>
              </a:ext>
            </a:extLst>
          </p:cNvPr>
          <p:cNvSpPr txBox="1"/>
          <p:nvPr/>
        </p:nvSpPr>
        <p:spPr>
          <a:xfrm>
            <a:off x="6999282" y="3947299"/>
            <a:ext cx="4650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 Convert text String into a list of clean tokens </a:t>
            </a:r>
            <a:endParaRPr lang="en-US" b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D5460-EBC2-D81A-C472-8DF5402E4B5B}"/>
              </a:ext>
            </a:extLst>
          </p:cNvPr>
          <p:cNvSpPr txBox="1"/>
          <p:nvPr/>
        </p:nvSpPr>
        <p:spPr>
          <a:xfrm>
            <a:off x="6917473" y="4529253"/>
            <a:ext cx="4861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Dataset with consistent Reviews for Analysis</a:t>
            </a:r>
            <a:endParaRPr lang="en-US" b="1">
              <a:cs typeface="Calibri"/>
            </a:endParaRPr>
          </a:p>
        </p:txBody>
      </p:sp>
      <p:pic>
        <p:nvPicPr>
          <p:cNvPr id="25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7A2633-4430-71A1-9F32-67CB7ED8E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24" y="599156"/>
            <a:ext cx="5930590" cy="400558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57AFE6-0D0F-50B3-EE2E-AEB067554CFE}"/>
              </a:ext>
            </a:extLst>
          </p:cNvPr>
          <p:cNvCxnSpPr/>
          <p:nvPr/>
        </p:nvCxnSpPr>
        <p:spPr>
          <a:xfrm flipV="1">
            <a:off x="6279995" y="576677"/>
            <a:ext cx="881875" cy="276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40DBF4-BAF7-D0D5-8B5E-F89D8C1B9FA1}"/>
              </a:ext>
            </a:extLst>
          </p:cNvPr>
          <p:cNvCxnSpPr/>
          <p:nvPr/>
        </p:nvCxnSpPr>
        <p:spPr>
          <a:xfrm>
            <a:off x="6302065" y="2427016"/>
            <a:ext cx="833200" cy="1094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38105-0FAF-FFF6-E0DB-C3611D9A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3012" y="6490821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9B7E5-CB52-E287-E53C-A8EBAACED625}"/>
              </a:ext>
            </a:extLst>
          </p:cNvPr>
          <p:cNvSpPr txBox="1"/>
          <p:nvPr/>
        </p:nvSpPr>
        <p:spPr>
          <a:xfrm>
            <a:off x="10025626" y="1750141"/>
            <a:ext cx="1088103" cy="377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Negative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845B2-F6AD-2C7C-32DB-4CB1894ABC75}"/>
              </a:ext>
            </a:extLst>
          </p:cNvPr>
          <p:cNvSpPr txBox="1"/>
          <p:nvPr/>
        </p:nvSpPr>
        <p:spPr>
          <a:xfrm>
            <a:off x="10042013" y="2651431"/>
            <a:ext cx="1088103" cy="377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Positive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232EE5-3CAC-B102-C6F9-4CA91924236A}"/>
              </a:ext>
            </a:extLst>
          </p:cNvPr>
          <p:cNvSpPr txBox="1"/>
          <p:nvPr/>
        </p:nvSpPr>
        <p:spPr>
          <a:xfrm>
            <a:off x="10042012" y="2217173"/>
            <a:ext cx="1088103" cy="377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32941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EEF2-2AA8-F890-5C1A-12B89363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" y="230654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Models Training and Results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C6C-3C90-DA46-7E21-6991D5F4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82" y="17135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>
                <a:cs typeface="Calibri"/>
              </a:rPr>
              <a:t>Machine Learning Models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0B83DF4-D4B7-FC35-408A-B5E742B9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" r="213" b="15122"/>
          <a:stretch/>
        </p:blipFill>
        <p:spPr>
          <a:xfrm>
            <a:off x="421341" y="2747452"/>
            <a:ext cx="5253326" cy="1940644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BDE8BED-E231-F9DF-60C0-C6F52FEC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9" y="93664"/>
            <a:ext cx="3303494" cy="264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7DE5E-A599-079F-DCB7-EA37E1A18AD9}"/>
              </a:ext>
            </a:extLst>
          </p:cNvPr>
          <p:cNvSpPr txBox="1"/>
          <p:nvPr/>
        </p:nvSpPr>
        <p:spPr>
          <a:xfrm>
            <a:off x="7537076" y="2696136"/>
            <a:ext cx="3404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 for Naïve Bayes Classifier on Original Dataset</a:t>
            </a: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C60C9-6D1A-206A-67AA-D7E4A8F02F76}"/>
              </a:ext>
            </a:extLst>
          </p:cNvPr>
          <p:cNvSpPr txBox="1"/>
          <p:nvPr/>
        </p:nvSpPr>
        <p:spPr>
          <a:xfrm>
            <a:off x="7458634" y="6057900"/>
            <a:ext cx="4099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 for Decision Tree Classifier on Original Dataset</a:t>
            </a:r>
            <a:endParaRPr lang="en-US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83CF-1C49-C1A3-1EC1-1753E3A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835" y="632273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400" dirty="0" smtClean="0"/>
              <a:t>7</a:t>
            </a:fld>
            <a:endParaRPr lang="en-US" sz="1400">
              <a:ea typeface="Calibri"/>
              <a:cs typeface="Calibri"/>
            </a:endParaRPr>
          </a:p>
        </p:txBody>
      </p:sp>
      <p:pic>
        <p:nvPicPr>
          <p:cNvPr id="6" name="Picture 10" descr="Chart&#10;&#10;Description automatically generated">
            <a:extLst>
              <a:ext uri="{FF2B5EF4-FFF2-40B4-BE49-F238E27FC236}">
                <a16:creationId xmlns:a16="http://schemas.microsoft.com/office/drawing/2014/main" id="{CB58F3E9-3161-ECA8-A38F-1B5C3DAA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690" y="3486276"/>
            <a:ext cx="3075038" cy="25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CDD00CD-F52C-3832-8EEC-E914DDFA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1" b="13235"/>
          <a:stretch/>
        </p:blipFill>
        <p:spPr>
          <a:xfrm>
            <a:off x="590550" y="2230764"/>
            <a:ext cx="5284705" cy="19834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AE2F5-8064-9AB1-6112-0D008E7CA995}"/>
              </a:ext>
            </a:extLst>
          </p:cNvPr>
          <p:cNvSpPr txBox="1"/>
          <p:nvPr/>
        </p:nvSpPr>
        <p:spPr>
          <a:xfrm>
            <a:off x="7834192" y="2751846"/>
            <a:ext cx="35724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Confusion Matrix for Naïve Bayes Classifier on Oversampled Dataset</a:t>
            </a:r>
            <a:endParaRPr lang="en-US" sz="16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5153E-B5E8-843D-C280-DB9AD50E50B3}"/>
              </a:ext>
            </a:extLst>
          </p:cNvPr>
          <p:cNvSpPr txBox="1"/>
          <p:nvPr/>
        </p:nvSpPr>
        <p:spPr>
          <a:xfrm>
            <a:off x="7167282" y="6158753"/>
            <a:ext cx="4894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Confusion Matrix for Decision Tree Classifier on Oversampled Dataset</a:t>
            </a:r>
            <a:endParaRPr lang="en-US" sz="16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F479C-759D-EAB4-C11B-80188C0BC21A}"/>
              </a:ext>
            </a:extLst>
          </p:cNvPr>
          <p:cNvSpPr txBox="1"/>
          <p:nvPr/>
        </p:nvSpPr>
        <p:spPr>
          <a:xfrm>
            <a:off x="701488" y="869576"/>
            <a:ext cx="5387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Machine Learning Models(cont.)</a:t>
            </a:r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FD650-EBEE-A1FA-7017-B10268BA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5924" y="642358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400" dirty="0" smtClean="0"/>
              <a:t>8</a:t>
            </a:fld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60160EB-1A48-B41A-40AA-7BE0285F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81" y="3374922"/>
            <a:ext cx="3935361" cy="2603090"/>
          </a:xfrm>
          <a:prstGeom prst="rect">
            <a:avLst/>
          </a:prstGeom>
        </p:spPr>
      </p:pic>
      <p:pic>
        <p:nvPicPr>
          <p:cNvPr id="7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7C7E709-C028-1A85-32A1-2F61E021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13" y="265471"/>
            <a:ext cx="3566651" cy="2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07DC-0C7B-DF1F-572C-6946BF65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50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Ensemble Models</a:t>
            </a:r>
            <a:endParaRPr 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E50376-AA0C-E1E8-255C-7C77DE90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98FDEF0D-C8C6-7816-9E63-CDD6C7D6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714516"/>
            <a:ext cx="7683909" cy="192954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16B815D-824B-ED6E-94D4-C3B8B7DE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23" y="4079882"/>
            <a:ext cx="7339780" cy="2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Introduction and Motivation</vt:lpstr>
      <vt:lpstr>PowerPoint Presentation</vt:lpstr>
      <vt:lpstr>Visualization  </vt:lpstr>
      <vt:lpstr>Oversampling </vt:lpstr>
      <vt:lpstr>PowerPoint Presentation</vt:lpstr>
      <vt:lpstr>Models Training and Results</vt:lpstr>
      <vt:lpstr>PowerPoint Presentation</vt:lpstr>
      <vt:lpstr>PowerPoint Presentation</vt:lpstr>
      <vt:lpstr>PowerPoint Presentation</vt:lpstr>
      <vt:lpstr>PowerPoint Presentation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2022-04-18T03:10:59Z</dcterms:created>
  <dcterms:modified xsi:type="dcterms:W3CDTF">2022-04-20T21:57:03Z</dcterms:modified>
</cp:coreProperties>
</file>