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5" r:id="rId8"/>
    <p:sldId id="261" r:id="rId9"/>
    <p:sldId id="268" r:id="rId10"/>
    <p:sldId id="262" r:id="rId11"/>
    <p:sldId id="267" r:id="rId12"/>
    <p:sldId id="263" r:id="rId13"/>
    <p:sldId id="266" r:id="rId14"/>
    <p:sldId id="264" r:id="rId15"/>
  </p:sldIdLst>
  <p:sldSz cx="18288000" cy="10287000"/>
  <p:notesSz cx="6858000" cy="9144000"/>
  <p:embeddedFontLst>
    <p:embeddedFont>
      <p:font typeface="Abadi Extra Light" panose="020B0204020104020204" pitchFamily="3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exend Deca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10104E-D3FA-4A3B-B5C2-E51F909BF784}" v="2" dt="2025-06-26T04:08:27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 autoAdjust="0"/>
    <p:restoredTop sz="94650" autoAdjust="0"/>
  </p:normalViewPr>
  <p:slideViewPr>
    <p:cSldViewPr>
      <p:cViewPr varScale="1">
        <p:scale>
          <a:sx n="56" d="100"/>
          <a:sy n="56" d="100"/>
        </p:scale>
        <p:origin x="53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SMITA ANJUM AZIZ" userId="S::22-47733-2@student.aiub.edu::a7aaa5c5-79e7-427b-b935-313019e038bf" providerId="AD" clId="Web-{EB10104E-D3FA-4A3B-B5C2-E51F909BF784}"/>
    <pc:docChg chg="modSld sldOrd">
      <pc:chgData name="SHUSMITA ANJUM AZIZ" userId="S::22-47733-2@student.aiub.edu::a7aaa5c5-79e7-427b-b935-313019e038bf" providerId="AD" clId="Web-{EB10104E-D3FA-4A3B-B5C2-E51F909BF784}" dt="2025-06-26T04:08:27.970" v="1"/>
      <pc:docMkLst>
        <pc:docMk/>
      </pc:docMkLst>
      <pc:sldChg chg="modSp">
        <pc:chgData name="SHUSMITA ANJUM AZIZ" userId="S::22-47733-2@student.aiub.edu::a7aaa5c5-79e7-427b-b935-313019e038bf" providerId="AD" clId="Web-{EB10104E-D3FA-4A3B-B5C2-E51F909BF784}" dt="2025-06-26T04:08:04.078" v="0" actId="1076"/>
        <pc:sldMkLst>
          <pc:docMk/>
          <pc:sldMk cId="0" sldId="260"/>
        </pc:sldMkLst>
        <pc:picChg chg="mod">
          <ac:chgData name="SHUSMITA ANJUM AZIZ" userId="S::22-47733-2@student.aiub.edu::a7aaa5c5-79e7-427b-b935-313019e038bf" providerId="AD" clId="Web-{EB10104E-D3FA-4A3B-B5C2-E51F909BF784}" dt="2025-06-26T04:08:04.078" v="0" actId="1076"/>
          <ac:picMkLst>
            <pc:docMk/>
            <pc:sldMk cId="0" sldId="260"/>
            <ac:picMk id="20" creationId="{F0CC2D2D-4B8E-4C4D-A7F2-32B6204801EE}"/>
          </ac:picMkLst>
        </pc:picChg>
      </pc:sldChg>
      <pc:sldChg chg="ord">
        <pc:chgData name="SHUSMITA ANJUM AZIZ" userId="S::22-47733-2@student.aiub.edu::a7aaa5c5-79e7-427b-b935-313019e038bf" providerId="AD" clId="Web-{EB10104E-D3FA-4A3B-B5C2-E51F909BF784}" dt="2025-06-26T04:08:27.970" v="1"/>
        <pc:sldMkLst>
          <pc:docMk/>
          <pc:sldMk cId="829854888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svg"/><Relationship Id="rId7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619017" y="4612301"/>
            <a:ext cx="6668983" cy="5674699"/>
          </a:xfrm>
          <a:custGeom>
            <a:avLst/>
            <a:gdLst/>
            <a:ahLst/>
            <a:cxnLst/>
            <a:rect l="l" t="t" r="r" b="b"/>
            <a:pathLst>
              <a:path w="6668983" h="5674699">
                <a:moveTo>
                  <a:pt x="6668983" y="0"/>
                </a:moveTo>
                <a:lnTo>
                  <a:pt x="0" y="0"/>
                </a:lnTo>
                <a:lnTo>
                  <a:pt x="0" y="5674699"/>
                </a:lnTo>
                <a:lnTo>
                  <a:pt x="6668983" y="5674699"/>
                </a:lnTo>
                <a:lnTo>
                  <a:pt x="66689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03414" y="507482"/>
            <a:ext cx="17416610" cy="70503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232"/>
              </a:lnSpc>
            </a:pPr>
            <a:r>
              <a:rPr lang="en-US" sz="9600" spc="-857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Deep Convolutional Neural Network-Based Rice  Leaf Disease Detection</a:t>
            </a:r>
          </a:p>
          <a:p>
            <a:pPr algn="ctr">
              <a:lnSpc>
                <a:spcPts val="14232"/>
              </a:lnSpc>
            </a:pPr>
            <a:endParaRPr lang="en-US" sz="7200" spc="-857" dirty="0">
              <a:solidFill>
                <a:srgbClr val="262262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0" y="4612301"/>
            <a:ext cx="6668983" cy="5674699"/>
          </a:xfrm>
          <a:custGeom>
            <a:avLst/>
            <a:gdLst/>
            <a:ahLst/>
            <a:cxnLst/>
            <a:rect l="l" t="t" r="r" b="b"/>
            <a:pathLst>
              <a:path w="6668983" h="5674699">
                <a:moveTo>
                  <a:pt x="0" y="0"/>
                </a:moveTo>
                <a:lnTo>
                  <a:pt x="6668983" y="0"/>
                </a:lnTo>
                <a:lnTo>
                  <a:pt x="6668983" y="5674699"/>
                </a:lnTo>
                <a:lnTo>
                  <a:pt x="0" y="567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-2700000">
            <a:off x="1159751" y="1159751"/>
            <a:ext cx="632770" cy="632770"/>
            <a:chOff x="0" y="0"/>
            <a:chExt cx="166656" cy="166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700000">
            <a:off x="16495478" y="1159751"/>
            <a:ext cx="632770" cy="632770"/>
            <a:chOff x="0" y="0"/>
            <a:chExt cx="166656" cy="1666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315200" y="8619469"/>
            <a:ext cx="3233933" cy="3029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35"/>
              </a:lnSpc>
            </a:pPr>
            <a:r>
              <a:rPr lang="en-US" sz="4000" spc="-98" dirty="0">
                <a:solidFill>
                  <a:srgbClr val="262262"/>
                </a:solidFill>
                <a:latin typeface="Times New Roman" panose="02020603050405020304" pitchFamily="18" charset="0"/>
                <a:ea typeface="Lexend Deca"/>
                <a:cs typeface="Times New Roman" panose="02020603050405020304" pitchFamily="18" charset="0"/>
                <a:sym typeface="Lexend Deca"/>
              </a:rPr>
              <a:t>26 June,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48334" y="638252"/>
            <a:ext cx="11763468" cy="680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4"/>
              </a:lnSpc>
            </a:pPr>
            <a:r>
              <a:rPr lang="en-US" sz="6499" spc="-344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AUC ROC CURVE</a:t>
            </a:r>
          </a:p>
        </p:txBody>
      </p:sp>
      <p:sp>
        <p:nvSpPr>
          <p:cNvPr id="3" name="Freeform 3"/>
          <p:cNvSpPr/>
          <p:nvPr/>
        </p:nvSpPr>
        <p:spPr>
          <a:xfrm rot="5400000" flipV="1">
            <a:off x="12938728" y="0"/>
            <a:ext cx="5348281" cy="5348281"/>
          </a:xfrm>
          <a:custGeom>
            <a:avLst/>
            <a:gdLst/>
            <a:ahLst/>
            <a:cxnLst/>
            <a:rect l="l" t="t" r="r" b="b"/>
            <a:pathLst>
              <a:path w="5348281" h="5348281">
                <a:moveTo>
                  <a:pt x="0" y="5348281"/>
                </a:moveTo>
                <a:lnTo>
                  <a:pt x="5348281" y="5348281"/>
                </a:lnTo>
                <a:lnTo>
                  <a:pt x="5348281" y="0"/>
                </a:lnTo>
                <a:lnTo>
                  <a:pt x="0" y="0"/>
                </a:lnTo>
                <a:lnTo>
                  <a:pt x="0" y="53482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794732" y="9258300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6" y="0"/>
                </a:lnTo>
                <a:lnTo>
                  <a:pt x="929136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-2700000">
            <a:off x="1624319" y="559427"/>
            <a:ext cx="632770" cy="632770"/>
            <a:chOff x="0" y="0"/>
            <a:chExt cx="166656" cy="166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pic>
        <p:nvPicPr>
          <p:cNvPr id="9" name="Picture 8" descr="A group of graphs with different colored lines&#10;&#10;Description automatically generated">
            <a:extLst>
              <a:ext uri="{FF2B5EF4-FFF2-40B4-BE49-F238E27FC236}">
                <a16:creationId xmlns:a16="http://schemas.microsoft.com/office/drawing/2014/main" id="{86210FCE-7CC7-44C3-176A-E331B1A5E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99966"/>
            <a:ext cx="13182600" cy="80458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94732" y="9258300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6" y="0"/>
                </a:lnTo>
                <a:lnTo>
                  <a:pt x="929136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13185194" y="-559675"/>
            <a:ext cx="6194024" cy="7885910"/>
          </a:xfrm>
          <a:custGeom>
            <a:avLst/>
            <a:gdLst/>
            <a:ahLst/>
            <a:cxnLst/>
            <a:rect l="l" t="t" r="r" b="b"/>
            <a:pathLst>
              <a:path w="6194024" h="7885910">
                <a:moveTo>
                  <a:pt x="0" y="0"/>
                </a:moveTo>
                <a:lnTo>
                  <a:pt x="6194024" y="0"/>
                </a:lnTo>
                <a:lnTo>
                  <a:pt x="6194024" y="7885910"/>
                </a:lnTo>
                <a:lnTo>
                  <a:pt x="0" y="7885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255018" y="8299315"/>
            <a:ext cx="1917970" cy="1917970"/>
          </a:xfrm>
          <a:custGeom>
            <a:avLst/>
            <a:gdLst/>
            <a:ahLst/>
            <a:cxnLst/>
            <a:rect l="l" t="t" r="r" b="b"/>
            <a:pathLst>
              <a:path w="1917970" h="1917970">
                <a:moveTo>
                  <a:pt x="0" y="0"/>
                </a:moveTo>
                <a:lnTo>
                  <a:pt x="1917970" y="0"/>
                </a:lnTo>
                <a:lnTo>
                  <a:pt x="1917970" y="1917970"/>
                </a:lnTo>
                <a:lnTo>
                  <a:pt x="0" y="19179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671769" y="492339"/>
            <a:ext cx="11978007" cy="69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30"/>
              </a:lnSpc>
            </a:pPr>
            <a:r>
              <a:rPr lang="en-US" sz="6663" spc="-353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Confusion Matrix</a:t>
            </a:r>
          </a:p>
        </p:txBody>
      </p:sp>
      <p:pic>
        <p:nvPicPr>
          <p:cNvPr id="8" name="Picture 7" descr="A screenshot of a chart&#10;&#10;Description automatically generated">
            <a:extLst>
              <a:ext uri="{FF2B5EF4-FFF2-40B4-BE49-F238E27FC236}">
                <a16:creationId xmlns:a16="http://schemas.microsoft.com/office/drawing/2014/main" id="{F145F71B-5F9E-7282-7753-3D556E228E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9" y="1401410"/>
            <a:ext cx="12435207" cy="81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2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94732" y="9258300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6" y="0"/>
                </a:lnTo>
                <a:lnTo>
                  <a:pt x="929136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13185194" y="-559675"/>
            <a:ext cx="6194024" cy="7885910"/>
          </a:xfrm>
          <a:custGeom>
            <a:avLst/>
            <a:gdLst/>
            <a:ahLst/>
            <a:cxnLst/>
            <a:rect l="l" t="t" r="r" b="b"/>
            <a:pathLst>
              <a:path w="6194024" h="7885910">
                <a:moveTo>
                  <a:pt x="0" y="0"/>
                </a:moveTo>
                <a:lnTo>
                  <a:pt x="6194024" y="0"/>
                </a:lnTo>
                <a:lnTo>
                  <a:pt x="6194024" y="7885910"/>
                </a:lnTo>
                <a:lnTo>
                  <a:pt x="0" y="7885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255018" y="8299315"/>
            <a:ext cx="1917970" cy="1917970"/>
          </a:xfrm>
          <a:custGeom>
            <a:avLst/>
            <a:gdLst/>
            <a:ahLst/>
            <a:cxnLst/>
            <a:rect l="l" t="t" r="r" b="b"/>
            <a:pathLst>
              <a:path w="1917970" h="1917970">
                <a:moveTo>
                  <a:pt x="0" y="0"/>
                </a:moveTo>
                <a:lnTo>
                  <a:pt x="1917970" y="0"/>
                </a:lnTo>
                <a:lnTo>
                  <a:pt x="1917970" y="1917970"/>
                </a:lnTo>
                <a:lnTo>
                  <a:pt x="0" y="19179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667000" y="1181100"/>
            <a:ext cx="11978007" cy="69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30"/>
              </a:lnSpc>
            </a:pPr>
            <a:r>
              <a:rPr lang="en-US" sz="6663" spc="-353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Conclusion with Future Works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0AE160D-4EF7-CCF4-7484-EE465513EDD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677886" y="2655057"/>
            <a:ext cx="10210800" cy="3892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deep learning models for rice leaf disease detection.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ResNet50 and DenseNet121 performed best.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ResNet50 had the highest AUC.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Deeper models gave better feature extraction.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work: simplify models for low-resource use.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ensemble methods and domain-specific learning.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67000" y="652544"/>
            <a:ext cx="11763468" cy="680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4"/>
              </a:lnSpc>
            </a:pPr>
            <a:r>
              <a:rPr lang="en-US" sz="6499" spc="-344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Comparison</a:t>
            </a:r>
          </a:p>
        </p:txBody>
      </p:sp>
      <p:sp>
        <p:nvSpPr>
          <p:cNvPr id="3" name="Freeform 3"/>
          <p:cNvSpPr/>
          <p:nvPr/>
        </p:nvSpPr>
        <p:spPr>
          <a:xfrm rot="5400000" flipV="1">
            <a:off x="13013994" y="-342900"/>
            <a:ext cx="5348281" cy="5348281"/>
          </a:xfrm>
          <a:custGeom>
            <a:avLst/>
            <a:gdLst/>
            <a:ahLst/>
            <a:cxnLst/>
            <a:rect l="l" t="t" r="r" b="b"/>
            <a:pathLst>
              <a:path w="5348281" h="5348281">
                <a:moveTo>
                  <a:pt x="0" y="5348281"/>
                </a:moveTo>
                <a:lnTo>
                  <a:pt x="5348281" y="5348281"/>
                </a:lnTo>
                <a:lnTo>
                  <a:pt x="5348281" y="0"/>
                </a:lnTo>
                <a:lnTo>
                  <a:pt x="0" y="0"/>
                </a:lnTo>
                <a:lnTo>
                  <a:pt x="0" y="53482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794732" y="9258300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6" y="0"/>
                </a:lnTo>
                <a:lnTo>
                  <a:pt x="929136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-2700000">
            <a:off x="1624319" y="559427"/>
            <a:ext cx="632770" cy="632770"/>
            <a:chOff x="0" y="0"/>
            <a:chExt cx="166656" cy="166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1C68C6-8309-745A-CCAE-B11FE5AE7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0353"/>
              </p:ext>
            </p:extLst>
          </p:nvPr>
        </p:nvGraphicFramePr>
        <p:xfrm>
          <a:off x="1493268" y="1714500"/>
          <a:ext cx="13137132" cy="7239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2532">
                  <a:extLst>
                    <a:ext uri="{9D8B030D-6E8A-4147-A177-3AD203B41FA5}">
                      <a16:colId xmlns:a16="http://schemas.microsoft.com/office/drawing/2014/main" val="564085919"/>
                    </a:ext>
                  </a:extLst>
                </a:gridCol>
                <a:gridCol w="2849532">
                  <a:extLst>
                    <a:ext uri="{9D8B030D-6E8A-4147-A177-3AD203B41FA5}">
                      <a16:colId xmlns:a16="http://schemas.microsoft.com/office/drawing/2014/main" val="1940656360"/>
                    </a:ext>
                  </a:extLst>
                </a:gridCol>
                <a:gridCol w="1553706">
                  <a:extLst>
                    <a:ext uri="{9D8B030D-6E8A-4147-A177-3AD203B41FA5}">
                      <a16:colId xmlns:a16="http://schemas.microsoft.com/office/drawing/2014/main" val="3753049417"/>
                    </a:ext>
                  </a:extLst>
                </a:gridCol>
                <a:gridCol w="1514921">
                  <a:extLst>
                    <a:ext uri="{9D8B030D-6E8A-4147-A177-3AD203B41FA5}">
                      <a16:colId xmlns:a16="http://schemas.microsoft.com/office/drawing/2014/main" val="3085363353"/>
                    </a:ext>
                  </a:extLst>
                </a:gridCol>
                <a:gridCol w="4216441">
                  <a:extLst>
                    <a:ext uri="{9D8B030D-6E8A-4147-A177-3AD203B41FA5}">
                      <a16:colId xmlns:a16="http://schemas.microsoft.com/office/drawing/2014/main" val="1186360604"/>
                    </a:ext>
                  </a:extLst>
                </a:gridCol>
              </a:tblGrid>
              <a:tr h="1452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Work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Used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Accuracy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Size (Images)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Augmentation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3088899"/>
                  </a:ext>
                </a:extLst>
              </a:tr>
              <a:tr h="9608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Method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 &amp; DenseNet121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98.09%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3829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Rotation, Zoom, Horizontal and Vertical Shifts, Horizontal Flips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3733208"/>
                  </a:ext>
                </a:extLst>
              </a:tr>
              <a:tr h="1452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A. Islam et al.  (2021)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Inception-ResNet-V2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92.68%,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984 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Rotation, Width and Height Shift, Zoom and Shear, Horizontal Flip, Rescaling.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20860"/>
                  </a:ext>
                </a:extLst>
              </a:tr>
              <a:tr h="9608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R. Patil et al. Kumar (2022)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CNN+MLP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95.31%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3,200 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3811861"/>
                  </a:ext>
                </a:extLst>
              </a:tr>
              <a:tr h="1452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Deng et al. (2021)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DenseNet-121+ResNeSt-50,+SE-ResNet-50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91%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33,026 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Flipping, Rotation, Affine Transformation, and Gaussian Blur,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660949"/>
                  </a:ext>
                </a:extLst>
              </a:tr>
              <a:tr h="9608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 Bharanidharan et al. (2023)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636 </a:t>
                      </a:r>
                      <a:endParaRPr lang="en-US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190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5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172200"/>
            <a:ext cx="3120887" cy="4114800"/>
          </a:xfrm>
          <a:custGeom>
            <a:avLst/>
            <a:gdLst/>
            <a:ahLst/>
            <a:cxnLst/>
            <a:rect l="l" t="t" r="r" b="b"/>
            <a:pathLst>
              <a:path w="3120887" h="4114800">
                <a:moveTo>
                  <a:pt x="0" y="0"/>
                </a:moveTo>
                <a:lnTo>
                  <a:pt x="3120887" y="0"/>
                </a:lnTo>
                <a:lnTo>
                  <a:pt x="31208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567285" y="4567809"/>
            <a:ext cx="11153429" cy="1808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74"/>
              </a:lnSpc>
            </a:pPr>
            <a:r>
              <a:rPr lang="en-US" sz="16200" spc="-858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Thank you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96067" y="1057275"/>
            <a:ext cx="1895867" cy="24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5"/>
              </a:lnSpc>
            </a:pPr>
            <a:r>
              <a:rPr lang="en-US" sz="1861" spc="-98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Studio Shodwe</a:t>
            </a:r>
          </a:p>
        </p:txBody>
      </p:sp>
      <p:sp>
        <p:nvSpPr>
          <p:cNvPr id="5" name="Freeform 5"/>
          <p:cNvSpPr/>
          <p:nvPr/>
        </p:nvSpPr>
        <p:spPr>
          <a:xfrm rot="5400000">
            <a:off x="496957" y="-496957"/>
            <a:ext cx="3120887" cy="4114800"/>
          </a:xfrm>
          <a:custGeom>
            <a:avLst/>
            <a:gdLst/>
            <a:ahLst/>
            <a:cxnLst/>
            <a:rect l="l" t="t" r="r" b="b"/>
            <a:pathLst>
              <a:path w="3120887" h="4114800">
                <a:moveTo>
                  <a:pt x="0" y="0"/>
                </a:moveTo>
                <a:lnTo>
                  <a:pt x="3120886" y="0"/>
                </a:lnTo>
                <a:lnTo>
                  <a:pt x="31208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>
            <a:off x="15167113" y="0"/>
            <a:ext cx="3120887" cy="4114800"/>
          </a:xfrm>
          <a:custGeom>
            <a:avLst/>
            <a:gdLst/>
            <a:ahLst/>
            <a:cxnLst/>
            <a:rect l="l" t="t" r="r" b="b"/>
            <a:pathLst>
              <a:path w="3120887" h="4114800">
                <a:moveTo>
                  <a:pt x="0" y="0"/>
                </a:moveTo>
                <a:lnTo>
                  <a:pt x="3120887" y="0"/>
                </a:lnTo>
                <a:lnTo>
                  <a:pt x="31208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400000">
            <a:off x="14670157" y="6669157"/>
            <a:ext cx="3120887" cy="4114800"/>
          </a:xfrm>
          <a:custGeom>
            <a:avLst/>
            <a:gdLst/>
            <a:ahLst/>
            <a:cxnLst/>
            <a:rect l="l" t="t" r="r" b="b"/>
            <a:pathLst>
              <a:path w="3120887" h="4114800">
                <a:moveTo>
                  <a:pt x="0" y="0"/>
                </a:moveTo>
                <a:lnTo>
                  <a:pt x="3120886" y="0"/>
                </a:lnTo>
                <a:lnTo>
                  <a:pt x="31208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170686" y="5049742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6" y="0"/>
                </a:lnTo>
                <a:lnTo>
                  <a:pt x="929136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 rot="-2700000">
            <a:off x="8827615" y="8494478"/>
            <a:ext cx="632770" cy="632770"/>
            <a:chOff x="0" y="0"/>
            <a:chExt cx="166656" cy="16665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188178" y="5049742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6" y="0"/>
                </a:lnTo>
                <a:lnTo>
                  <a:pt x="929136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2BEDECA-C788-4F4B-F02F-BB8A6759BB5B}"/>
              </a:ext>
            </a:extLst>
          </p:cNvPr>
          <p:cNvSpPr/>
          <p:nvPr/>
        </p:nvSpPr>
        <p:spPr>
          <a:xfrm>
            <a:off x="-1219200" y="5143500"/>
            <a:ext cx="6914955" cy="6914955"/>
          </a:xfrm>
          <a:custGeom>
            <a:avLst/>
            <a:gdLst/>
            <a:ahLst/>
            <a:cxnLst/>
            <a:rect l="l" t="t" r="r" b="b"/>
            <a:pathLst>
              <a:path w="6914955" h="6914955">
                <a:moveTo>
                  <a:pt x="0" y="0"/>
                </a:moveTo>
                <a:lnTo>
                  <a:pt x="6914955" y="0"/>
                </a:lnTo>
                <a:lnTo>
                  <a:pt x="6914955" y="6914955"/>
                </a:lnTo>
                <a:lnTo>
                  <a:pt x="0" y="69149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F683DFF-3003-C7BB-DF91-0E604B73EC1D}"/>
              </a:ext>
            </a:extLst>
          </p:cNvPr>
          <p:cNvSpPr/>
          <p:nvPr/>
        </p:nvSpPr>
        <p:spPr>
          <a:xfrm flipH="1" flipV="1">
            <a:off x="12584471" y="-1104900"/>
            <a:ext cx="6539728" cy="6539728"/>
          </a:xfrm>
          <a:custGeom>
            <a:avLst/>
            <a:gdLst/>
            <a:ahLst/>
            <a:cxnLst/>
            <a:rect l="l" t="t" r="r" b="b"/>
            <a:pathLst>
              <a:path w="6539728" h="6539728">
                <a:moveTo>
                  <a:pt x="6539729" y="6539729"/>
                </a:moveTo>
                <a:lnTo>
                  <a:pt x="0" y="6539729"/>
                </a:lnTo>
                <a:lnTo>
                  <a:pt x="0" y="0"/>
                </a:lnTo>
                <a:lnTo>
                  <a:pt x="6539729" y="0"/>
                </a:lnTo>
                <a:lnTo>
                  <a:pt x="6539729" y="65397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04164-E4DB-4552-2ED2-5AC2EA592773}"/>
              </a:ext>
            </a:extLst>
          </p:cNvPr>
          <p:cNvSpPr txBox="1"/>
          <p:nvPr/>
        </p:nvSpPr>
        <p:spPr>
          <a:xfrm>
            <a:off x="5036975" y="867173"/>
            <a:ext cx="8214049" cy="129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9390"/>
              </a:lnSpc>
            </a:pPr>
            <a:r>
              <a:rPr lang="en-US" sz="8000" spc="-646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Group Information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F89A3E-785F-9F0D-1757-1F597BE0E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43081"/>
              </p:ext>
            </p:extLst>
          </p:nvPr>
        </p:nvGraphicFramePr>
        <p:xfrm>
          <a:off x="1752600" y="2705101"/>
          <a:ext cx="14249400" cy="4059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24137052"/>
                    </a:ext>
                  </a:extLst>
                </a:gridCol>
                <a:gridCol w="4241800">
                  <a:extLst>
                    <a:ext uri="{9D8B030D-6E8A-4147-A177-3AD203B41FA5}">
                      <a16:colId xmlns:a16="http://schemas.microsoft.com/office/drawing/2014/main" val="1571083547"/>
                    </a:ext>
                  </a:extLst>
                </a:gridCol>
                <a:gridCol w="4749800">
                  <a:extLst>
                    <a:ext uri="{9D8B030D-6E8A-4147-A177-3AD203B41FA5}">
                      <a16:colId xmlns:a16="http://schemas.microsoft.com/office/drawing/2014/main" val="4227476072"/>
                    </a:ext>
                  </a:extLst>
                </a:gridCol>
              </a:tblGrid>
              <a:tr h="859607"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206722"/>
                  </a:ext>
                </a:extLst>
              </a:tr>
              <a:tr h="697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SHUSMITA ANJUM AZIZ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22-47733-2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15444"/>
                  </a:ext>
                </a:extLst>
              </a:tr>
              <a:tr h="5567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02.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FARZANA BINTE KAFIL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22-46086-1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Results And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621491"/>
                  </a:ext>
                </a:extLst>
              </a:tr>
              <a:tr h="10011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MD AHSAMUL HAQUE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22-46089-1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Literature Review &amp; 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727281"/>
                  </a:ext>
                </a:extLst>
              </a:tr>
              <a:tr h="923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04.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MARUF BILLAH SIDDIKI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22-47177-1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Introduction</a:t>
                      </a:r>
                    </a:p>
                    <a:p>
                      <a:endParaRPr lang="en-US" sz="28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57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0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75393" y="3404702"/>
            <a:ext cx="6914955" cy="6914955"/>
          </a:xfrm>
          <a:custGeom>
            <a:avLst/>
            <a:gdLst/>
            <a:ahLst/>
            <a:cxnLst/>
            <a:rect l="l" t="t" r="r" b="b"/>
            <a:pathLst>
              <a:path w="6914955" h="6914955">
                <a:moveTo>
                  <a:pt x="0" y="0"/>
                </a:moveTo>
                <a:lnTo>
                  <a:pt x="6914955" y="0"/>
                </a:lnTo>
                <a:lnTo>
                  <a:pt x="6914955" y="6914955"/>
                </a:lnTo>
                <a:lnTo>
                  <a:pt x="0" y="69149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2193142" y="-723900"/>
            <a:ext cx="6539728" cy="6539728"/>
          </a:xfrm>
          <a:custGeom>
            <a:avLst/>
            <a:gdLst/>
            <a:ahLst/>
            <a:cxnLst/>
            <a:rect l="l" t="t" r="r" b="b"/>
            <a:pathLst>
              <a:path w="6539728" h="6539728">
                <a:moveTo>
                  <a:pt x="6539729" y="6539729"/>
                </a:moveTo>
                <a:lnTo>
                  <a:pt x="0" y="6539729"/>
                </a:lnTo>
                <a:lnTo>
                  <a:pt x="0" y="0"/>
                </a:lnTo>
                <a:lnTo>
                  <a:pt x="6539729" y="0"/>
                </a:lnTo>
                <a:lnTo>
                  <a:pt x="6539729" y="65397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/>
          <p:cNvSpPr/>
          <p:nvPr/>
        </p:nvSpPr>
        <p:spPr>
          <a:xfrm>
            <a:off x="16330165" y="9070784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-2700000">
            <a:off x="12847287" y="2134038"/>
            <a:ext cx="1810360" cy="1868107"/>
            <a:chOff x="0" y="0"/>
            <a:chExt cx="166656" cy="1666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6656" cy="166656"/>
            </a:xfrm>
            <a:custGeom>
              <a:avLst/>
              <a:gdLst/>
              <a:ahLst/>
              <a:cxnLst/>
              <a:rect l="l" t="t" r="r" b="b"/>
              <a:pathLst>
                <a:path w="166656" h="166656">
                  <a:moveTo>
                    <a:pt x="0" y="0"/>
                  </a:moveTo>
                  <a:lnTo>
                    <a:pt x="166656" y="0"/>
                  </a:lnTo>
                  <a:lnTo>
                    <a:pt x="166656" y="166656"/>
                  </a:lnTo>
                  <a:lnTo>
                    <a:pt x="0" y="166656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166656" cy="13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93266" y="873407"/>
            <a:ext cx="12077700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390"/>
              </a:lnSpc>
            </a:pPr>
            <a:r>
              <a:rPr lang="en-US" sz="9600" spc="-646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Presentation  Overview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068203"/>
            <a:ext cx="8346424" cy="374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5"/>
              </a:lnSpc>
              <a:spcBef>
                <a:spcPct val="0"/>
              </a:spcBef>
            </a:pPr>
            <a:r>
              <a:rPr lang="en-US" sz="4851" spc="-257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1. Introduction</a:t>
            </a:r>
          </a:p>
          <a:p>
            <a:pPr algn="l">
              <a:lnSpc>
                <a:spcPts val="5045"/>
              </a:lnSpc>
              <a:spcBef>
                <a:spcPct val="0"/>
              </a:spcBef>
            </a:pPr>
            <a:r>
              <a:rPr lang="en-US" sz="4851" spc="-257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2. Related works </a:t>
            </a:r>
          </a:p>
          <a:p>
            <a:pPr algn="l">
              <a:lnSpc>
                <a:spcPts val="5045"/>
              </a:lnSpc>
              <a:spcBef>
                <a:spcPct val="0"/>
              </a:spcBef>
            </a:pPr>
            <a:r>
              <a:rPr lang="en-US" sz="4851" spc="-257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3. Proposed model</a:t>
            </a:r>
          </a:p>
          <a:p>
            <a:pPr algn="l">
              <a:lnSpc>
                <a:spcPts val="5045"/>
              </a:lnSpc>
              <a:spcBef>
                <a:spcPct val="0"/>
              </a:spcBef>
            </a:pPr>
            <a:r>
              <a:rPr lang="en-US" sz="4851" spc="-257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4. Results</a:t>
            </a:r>
          </a:p>
          <a:p>
            <a:pPr algn="l">
              <a:lnSpc>
                <a:spcPts val="5045"/>
              </a:lnSpc>
              <a:spcBef>
                <a:spcPct val="0"/>
              </a:spcBef>
            </a:pPr>
            <a:r>
              <a:rPr lang="en-US" sz="4851" spc="-257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5. Discussion with Comparision </a:t>
            </a:r>
          </a:p>
          <a:p>
            <a:pPr algn="l">
              <a:lnSpc>
                <a:spcPts val="5045"/>
              </a:lnSpc>
              <a:spcBef>
                <a:spcPct val="0"/>
              </a:spcBef>
            </a:pPr>
            <a:r>
              <a:rPr lang="en-US" sz="4851" spc="-257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6. conclusion with future works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5587" y="9546013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1952866" y="2952836"/>
            <a:ext cx="5777248" cy="577724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blipFill>
              <a:blip r:embed="rId4"/>
              <a:stretch>
                <a:fillRect l="-25046" r="-2504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 rot="-10800000">
            <a:off x="12446540" y="0"/>
            <a:ext cx="5841460" cy="5841460"/>
          </a:xfrm>
          <a:custGeom>
            <a:avLst/>
            <a:gdLst/>
            <a:ahLst/>
            <a:cxnLst/>
            <a:rect l="l" t="t" r="r" b="b"/>
            <a:pathLst>
              <a:path w="5841460" h="5841460">
                <a:moveTo>
                  <a:pt x="0" y="0"/>
                </a:moveTo>
                <a:lnTo>
                  <a:pt x="5841460" y="0"/>
                </a:lnTo>
                <a:lnTo>
                  <a:pt x="5841460" y="5841460"/>
                </a:lnTo>
                <a:lnTo>
                  <a:pt x="0" y="58414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 rot="-2700000">
            <a:off x="10916877" y="6916377"/>
            <a:ext cx="2673390" cy="2673390"/>
            <a:chOff x="0" y="0"/>
            <a:chExt cx="704103" cy="7041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04103" cy="704103"/>
            </a:xfrm>
            <a:custGeom>
              <a:avLst/>
              <a:gdLst/>
              <a:ahLst/>
              <a:cxnLst/>
              <a:rect l="l" t="t" r="r" b="b"/>
              <a:pathLst>
                <a:path w="704103" h="704103">
                  <a:moveTo>
                    <a:pt x="0" y="0"/>
                  </a:moveTo>
                  <a:lnTo>
                    <a:pt x="704103" y="0"/>
                  </a:lnTo>
                  <a:lnTo>
                    <a:pt x="704103" y="704103"/>
                  </a:lnTo>
                  <a:lnTo>
                    <a:pt x="0" y="704103"/>
                  </a:lnTo>
                  <a:close/>
                </a:path>
              </a:pathLst>
            </a:custGeom>
            <a:solidFill>
              <a:srgbClr val="00AEE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8575"/>
              <a:ext cx="704103" cy="6755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35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330165" y="9070784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5" y="0"/>
                </a:lnTo>
                <a:lnTo>
                  <a:pt x="929135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544722" y="797134"/>
            <a:ext cx="8539051" cy="121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90"/>
              </a:lnSpc>
            </a:pPr>
            <a:r>
              <a:rPr lang="en-US" sz="10000" spc="-646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Introduction 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94399BB3-309D-5BF5-0DF8-61E37FEB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972" y="2330477"/>
            <a:ext cx="9771195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Rice feeds over 40% of the global population and is crucial for Bangladesh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Leaf diseases like blast and blight cause major yield losses.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detection methods are slow, costly, and error-prone.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study applies CNN models (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EfficientNet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ResNet50,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DenseNet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for accurate rice leaf disease detection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94732" y="9258300"/>
            <a:ext cx="929135" cy="187516"/>
          </a:xfrm>
          <a:custGeom>
            <a:avLst/>
            <a:gdLst/>
            <a:ahLst/>
            <a:cxnLst/>
            <a:rect l="l" t="t" r="r" b="b"/>
            <a:pathLst>
              <a:path w="929135" h="187516">
                <a:moveTo>
                  <a:pt x="0" y="0"/>
                </a:moveTo>
                <a:lnTo>
                  <a:pt x="929136" y="0"/>
                </a:lnTo>
                <a:lnTo>
                  <a:pt x="929136" y="187516"/>
                </a:lnTo>
                <a:lnTo>
                  <a:pt x="0" y="187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13185194" y="-559675"/>
            <a:ext cx="6194024" cy="7885910"/>
          </a:xfrm>
          <a:custGeom>
            <a:avLst/>
            <a:gdLst/>
            <a:ahLst/>
            <a:cxnLst/>
            <a:rect l="l" t="t" r="r" b="b"/>
            <a:pathLst>
              <a:path w="6194024" h="7885910">
                <a:moveTo>
                  <a:pt x="0" y="0"/>
                </a:moveTo>
                <a:lnTo>
                  <a:pt x="6194024" y="0"/>
                </a:lnTo>
                <a:lnTo>
                  <a:pt x="6194024" y="7885910"/>
                </a:lnTo>
                <a:lnTo>
                  <a:pt x="0" y="7885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255018" y="8299315"/>
            <a:ext cx="1917970" cy="1917970"/>
          </a:xfrm>
          <a:custGeom>
            <a:avLst/>
            <a:gdLst/>
            <a:ahLst/>
            <a:cxnLst/>
            <a:rect l="l" t="t" r="r" b="b"/>
            <a:pathLst>
              <a:path w="1917970" h="1917970">
                <a:moveTo>
                  <a:pt x="0" y="0"/>
                </a:moveTo>
                <a:lnTo>
                  <a:pt x="1917970" y="0"/>
                </a:lnTo>
                <a:lnTo>
                  <a:pt x="1917970" y="1917970"/>
                </a:lnTo>
                <a:lnTo>
                  <a:pt x="0" y="19179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930234" y="545318"/>
            <a:ext cx="9053887" cy="1219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66"/>
              </a:lnSpc>
            </a:pPr>
            <a:r>
              <a:rPr lang="en-US" sz="10995" spc="-582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Related works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22F6409-1B64-5750-CC61-9ADD14F21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47621"/>
              </p:ext>
            </p:extLst>
          </p:nvPr>
        </p:nvGraphicFramePr>
        <p:xfrm>
          <a:off x="1930234" y="1764913"/>
          <a:ext cx="12671245" cy="7554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4249">
                  <a:extLst>
                    <a:ext uri="{9D8B030D-6E8A-4147-A177-3AD203B41FA5}">
                      <a16:colId xmlns:a16="http://schemas.microsoft.com/office/drawing/2014/main" val="2433010270"/>
                    </a:ext>
                  </a:extLst>
                </a:gridCol>
                <a:gridCol w="2534249">
                  <a:extLst>
                    <a:ext uri="{9D8B030D-6E8A-4147-A177-3AD203B41FA5}">
                      <a16:colId xmlns:a16="http://schemas.microsoft.com/office/drawing/2014/main" val="2542533571"/>
                    </a:ext>
                  </a:extLst>
                </a:gridCol>
                <a:gridCol w="2534249">
                  <a:extLst>
                    <a:ext uri="{9D8B030D-6E8A-4147-A177-3AD203B41FA5}">
                      <a16:colId xmlns:a16="http://schemas.microsoft.com/office/drawing/2014/main" val="2873040681"/>
                    </a:ext>
                  </a:extLst>
                </a:gridCol>
                <a:gridCol w="2534249">
                  <a:extLst>
                    <a:ext uri="{9D8B030D-6E8A-4147-A177-3AD203B41FA5}">
                      <a16:colId xmlns:a16="http://schemas.microsoft.com/office/drawing/2014/main" val="4210438950"/>
                    </a:ext>
                  </a:extLst>
                </a:gridCol>
                <a:gridCol w="2534249">
                  <a:extLst>
                    <a:ext uri="{9D8B030D-6E8A-4147-A177-3AD203B41FA5}">
                      <a16:colId xmlns:a16="http://schemas.microsoft.com/office/drawing/2014/main" val="4019816973"/>
                    </a:ext>
                  </a:extLst>
                </a:gridCol>
              </a:tblGrid>
              <a:tr h="3497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Author(s)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Model/Method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Dataset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Accuracy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Limitations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0449022"/>
                  </a:ext>
                </a:extLst>
              </a:tr>
              <a:tr h="1081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M.A. Islam et al.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VGG-19, Inception-ResNet-V2, ResNet-101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Local+Online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92.68%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Small dataset, image variation issues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6812305"/>
                  </a:ext>
                </a:extLst>
              </a:tr>
              <a:tr h="1081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D.C. Trinh et al.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Alpha-EIOU-YOLOv8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3175 images (3 diseases)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89.9%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Poor performance under bad lighting/weather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6073757"/>
                  </a:ext>
                </a:extLst>
              </a:tr>
              <a:tr h="1081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V.S. Kumar et al.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YOLOv5 + DenseNet-201 + Bi-FAPN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Custom rice dataset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94.87%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Misses small infected areas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5198541"/>
                  </a:ext>
                </a:extLst>
              </a:tr>
              <a:tr h="715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L. Feng et al.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HSI + Fine-tuning + CORAL, DDC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4 varieties, ~250 samples/variety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&gt;88%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Small, less diverse dataset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9179899"/>
                  </a:ext>
                </a:extLst>
              </a:tr>
              <a:tr h="1081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N. Bharanidharan et al.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Thermal imaging + MLOA + KNN, RFC, etc.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636 thermal images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90% (KNN)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Single dataset, limited generalization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4238096"/>
                  </a:ext>
                </a:extLst>
              </a:tr>
              <a:tr h="1081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R. Deng et al.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Ensemble (DenseNet-121, SE-ResNet, etc.)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33,026 mobile images (6 diseases)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91%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Large models not mobile-friendly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6051736"/>
                  </a:ext>
                </a:extLst>
              </a:tr>
              <a:tr h="10815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R.R. Patil &amp; S. Kumar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CNN + MLP (Rice-Fusion)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3,200 multimodal samples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95.31%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Class imbalance, modality dependency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72145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 rot="-10800000">
            <a:off x="15916072" y="0"/>
            <a:ext cx="2371928" cy="2371928"/>
          </a:xfrm>
          <a:custGeom>
            <a:avLst/>
            <a:gdLst/>
            <a:ahLst/>
            <a:cxnLst/>
            <a:rect l="l" t="t" r="r" b="b"/>
            <a:pathLst>
              <a:path w="2371928" h="2371928">
                <a:moveTo>
                  <a:pt x="0" y="0"/>
                </a:moveTo>
                <a:lnTo>
                  <a:pt x="2371928" y="0"/>
                </a:lnTo>
                <a:lnTo>
                  <a:pt x="2371928" y="2371928"/>
                </a:lnTo>
                <a:lnTo>
                  <a:pt x="0" y="2371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381000" y="505482"/>
            <a:ext cx="16306800" cy="1211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390"/>
              </a:lnSpc>
            </a:pPr>
            <a:r>
              <a:rPr lang="en-US" sz="10000" spc="-646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Workflow of the Methodology</a:t>
            </a:r>
          </a:p>
        </p:txBody>
      </p:sp>
      <p:sp>
        <p:nvSpPr>
          <p:cNvPr id="16" name="Freeform 16"/>
          <p:cNvSpPr/>
          <p:nvPr/>
        </p:nvSpPr>
        <p:spPr>
          <a:xfrm rot="-10800000" flipH="1" flipV="1">
            <a:off x="-336939" y="5838756"/>
            <a:ext cx="4562985" cy="4562985"/>
          </a:xfrm>
          <a:custGeom>
            <a:avLst/>
            <a:gdLst/>
            <a:ahLst/>
            <a:cxnLst/>
            <a:rect l="l" t="t" r="r" b="b"/>
            <a:pathLst>
              <a:path w="4562985" h="4562985">
                <a:moveTo>
                  <a:pt x="4562985" y="4562985"/>
                </a:moveTo>
                <a:lnTo>
                  <a:pt x="0" y="4562985"/>
                </a:lnTo>
                <a:lnTo>
                  <a:pt x="0" y="0"/>
                </a:lnTo>
                <a:lnTo>
                  <a:pt x="4562985" y="0"/>
                </a:lnTo>
                <a:lnTo>
                  <a:pt x="4562985" y="45629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F0CC2D2D-4B8E-4C4D-A7F2-32B620480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723900"/>
            <a:ext cx="18285714" cy="90820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B9A0AE-3E83-C10F-E85A-89764A1D016F}"/>
              </a:ext>
            </a:extLst>
          </p:cNvPr>
          <p:cNvSpPr txBox="1"/>
          <p:nvPr/>
        </p:nvSpPr>
        <p:spPr>
          <a:xfrm>
            <a:off x="6629400" y="8648700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badi Extra Light" panose="020B0604020202020204" pitchFamily="34" charset="0"/>
              </a:rPr>
              <a:t>Fig. 1: Methodology Workflow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994F2F47-10CC-5D46-CFD3-65F567778528}"/>
              </a:ext>
            </a:extLst>
          </p:cNvPr>
          <p:cNvSpPr txBox="1"/>
          <p:nvPr/>
        </p:nvSpPr>
        <p:spPr>
          <a:xfrm>
            <a:off x="609600" y="840063"/>
            <a:ext cx="11089112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66"/>
              </a:lnSpc>
            </a:pPr>
            <a:r>
              <a:rPr lang="en-US" sz="8800" spc="-582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CNN Architecture</a:t>
            </a:r>
          </a:p>
        </p:txBody>
      </p:sp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A28973FA-F758-487E-7275-E65C175AD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2019300"/>
            <a:ext cx="1546860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09FC80-2D5F-30EC-B3D1-8B723C838BAE}"/>
              </a:ext>
            </a:extLst>
          </p:cNvPr>
          <p:cNvSpPr txBox="1"/>
          <p:nvPr/>
        </p:nvSpPr>
        <p:spPr>
          <a:xfrm>
            <a:off x="6858000" y="8877300"/>
            <a:ext cx="9260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badi Extra Light" panose="020B0604020202020204" pitchFamily="34" charset="0"/>
              </a:rPr>
              <a:t>Fig. 2: CNN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3966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82016" y="831476"/>
            <a:ext cx="6123967" cy="1361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90"/>
              </a:lnSpc>
            </a:pPr>
            <a:r>
              <a:rPr lang="en-US" sz="12195" spc="-646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A80B44-BF72-C010-29A3-0D2E40C17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18694"/>
              </p:ext>
            </p:extLst>
          </p:nvPr>
        </p:nvGraphicFramePr>
        <p:xfrm>
          <a:off x="1828800" y="2933700"/>
          <a:ext cx="13868399" cy="495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21811">
                  <a:extLst>
                    <a:ext uri="{9D8B030D-6E8A-4147-A177-3AD203B41FA5}">
                      <a16:colId xmlns:a16="http://schemas.microsoft.com/office/drawing/2014/main" val="1543334055"/>
                    </a:ext>
                  </a:extLst>
                </a:gridCol>
                <a:gridCol w="4623294">
                  <a:extLst>
                    <a:ext uri="{9D8B030D-6E8A-4147-A177-3AD203B41FA5}">
                      <a16:colId xmlns:a16="http://schemas.microsoft.com/office/drawing/2014/main" val="672355562"/>
                    </a:ext>
                  </a:extLst>
                </a:gridCol>
                <a:gridCol w="4623294">
                  <a:extLst>
                    <a:ext uri="{9D8B030D-6E8A-4147-A177-3AD203B41FA5}">
                      <a16:colId xmlns:a16="http://schemas.microsoft.com/office/drawing/2014/main" val="3910432892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Models</a:t>
                      </a:r>
                      <a:endParaRPr lang="en-US" sz="4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Test Accuracy</a:t>
                      </a:r>
                      <a:endParaRPr lang="en-US" sz="4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AUC Score</a:t>
                      </a:r>
                      <a:endParaRPr lang="en-US" sz="4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39705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solidFill>
                            <a:schemeClr val="tx1"/>
                          </a:solidFill>
                          <a:effectLst/>
                        </a:rPr>
                        <a:t>EifficentNetB2</a:t>
                      </a:r>
                      <a:endParaRPr lang="en-US" sz="4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0.9617</a:t>
                      </a:r>
                      <a:endParaRPr lang="en-US" sz="4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0.9976</a:t>
                      </a:r>
                      <a:endParaRPr lang="en-US" sz="4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6811734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solidFill>
                            <a:schemeClr val="tx1"/>
                          </a:solidFill>
                          <a:effectLst/>
                        </a:rPr>
                        <a:t>EfficientNetB0</a:t>
                      </a:r>
                      <a:endParaRPr lang="en-US" sz="4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0.9148</a:t>
                      </a:r>
                      <a:endParaRPr lang="en-US" sz="4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0.9919</a:t>
                      </a:r>
                      <a:endParaRPr lang="en-US" sz="4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988018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solidFill>
                            <a:schemeClr val="tx1"/>
                          </a:solidFill>
                          <a:effectLst/>
                        </a:rPr>
                        <a:t>ResNet50</a:t>
                      </a:r>
                      <a:endParaRPr lang="en-US" sz="4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0.9809</a:t>
                      </a:r>
                      <a:endParaRPr lang="en-US" sz="4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0.9979</a:t>
                      </a:r>
                      <a:endParaRPr lang="en-US" sz="4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56125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solidFill>
                            <a:schemeClr val="tx1"/>
                          </a:solidFill>
                          <a:effectLst/>
                        </a:rPr>
                        <a:t>DenseNet121</a:t>
                      </a:r>
                      <a:endParaRPr lang="en-US" sz="40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>
                          <a:effectLst/>
                        </a:rPr>
                        <a:t>0.9809</a:t>
                      </a:r>
                      <a:endParaRPr lang="en-US" sz="4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0" kern="100" dirty="0">
                          <a:effectLst/>
                        </a:rPr>
                        <a:t>0.9976</a:t>
                      </a:r>
                      <a:endParaRPr lang="en-US" sz="4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68025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 rot="-10800000">
            <a:off x="15916072" y="0"/>
            <a:ext cx="2371928" cy="2371928"/>
          </a:xfrm>
          <a:custGeom>
            <a:avLst/>
            <a:gdLst/>
            <a:ahLst/>
            <a:cxnLst/>
            <a:rect l="l" t="t" r="r" b="b"/>
            <a:pathLst>
              <a:path w="2371928" h="2371928">
                <a:moveTo>
                  <a:pt x="0" y="0"/>
                </a:moveTo>
                <a:lnTo>
                  <a:pt x="2371928" y="0"/>
                </a:lnTo>
                <a:lnTo>
                  <a:pt x="2371928" y="2371928"/>
                </a:lnTo>
                <a:lnTo>
                  <a:pt x="0" y="2371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533400" y="495300"/>
            <a:ext cx="16002000" cy="1211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390"/>
              </a:lnSpc>
            </a:pPr>
            <a:r>
              <a:rPr lang="en-US" sz="10000" spc="-646" dirty="0">
                <a:solidFill>
                  <a:srgbClr val="262262"/>
                </a:solidFill>
                <a:latin typeface="Lexend Deca"/>
                <a:ea typeface="Lexend Deca"/>
                <a:cs typeface="Lexend Deca"/>
                <a:sym typeface="Lexend Deca"/>
              </a:rPr>
              <a:t>Evaluation</a:t>
            </a:r>
          </a:p>
        </p:txBody>
      </p:sp>
      <p:sp>
        <p:nvSpPr>
          <p:cNvPr id="16" name="Freeform 16"/>
          <p:cNvSpPr/>
          <p:nvPr/>
        </p:nvSpPr>
        <p:spPr>
          <a:xfrm rot="-10800000" flipH="1" flipV="1">
            <a:off x="-336939" y="5838756"/>
            <a:ext cx="4562985" cy="4562985"/>
          </a:xfrm>
          <a:custGeom>
            <a:avLst/>
            <a:gdLst/>
            <a:ahLst/>
            <a:cxnLst/>
            <a:rect l="l" t="t" r="r" b="b"/>
            <a:pathLst>
              <a:path w="4562985" h="4562985">
                <a:moveTo>
                  <a:pt x="4562985" y="4562985"/>
                </a:moveTo>
                <a:lnTo>
                  <a:pt x="0" y="4562985"/>
                </a:lnTo>
                <a:lnTo>
                  <a:pt x="0" y="0"/>
                </a:lnTo>
                <a:lnTo>
                  <a:pt x="4562985" y="0"/>
                </a:lnTo>
                <a:lnTo>
                  <a:pt x="4562985" y="45629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" name="Picture 2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0A9EBF0D-5A51-B0C6-144C-48E3427C3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92596"/>
            <a:ext cx="12192000" cy="785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7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545</Words>
  <Application>Microsoft Office PowerPoint</Application>
  <PresentationFormat>Custom</PresentationFormat>
  <Paragraphs>137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Lexend Deca</vt:lpstr>
      <vt:lpstr>Times New Roman</vt:lpstr>
      <vt:lpstr>Abadi Extra Light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and Pattern</dc:title>
  <cp:lastModifiedBy>SHUSMITA ANJUM AZIZ</cp:lastModifiedBy>
  <cp:revision>10</cp:revision>
  <dcterms:created xsi:type="dcterms:W3CDTF">2006-08-16T00:00:00Z</dcterms:created>
  <dcterms:modified xsi:type="dcterms:W3CDTF">2025-06-26T11:38:31Z</dcterms:modified>
  <dc:identifier>DAGrXVfyNK4</dc:identifier>
</cp:coreProperties>
</file>