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06" r:id="rId5"/>
  </p:sldIdLst>
  <p:sldSz cx="9144000" cy="6858000" type="screen4x3"/>
  <p:notesSz cx="7315200" cy="96012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  <p15:guide id="11" pos="395">
          <p15:clr>
            <a:srgbClr val="A4A3A4"/>
          </p15:clr>
        </p15:guide>
        <p15:guide id="12" orient="horz" pos="1232">
          <p15:clr>
            <a:srgbClr val="A4A3A4"/>
          </p15:clr>
        </p15:guide>
        <p15:guide id="13" pos="1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logna, Lisa" initials="LB" lastIdx="1" clrIdx="0"/>
  <p:cmAuthor id="1" name="Dillard, Ashley" initials="A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FF9900"/>
    <a:srgbClr val="C00000"/>
    <a:srgbClr val="3C8A2E"/>
    <a:srgbClr val="DCDCDC"/>
    <a:srgbClr val="B4B4B4"/>
    <a:srgbClr val="F8F8F8"/>
    <a:srgbClr val="EAEAEA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8434" autoAdjust="0"/>
  </p:normalViewPr>
  <p:slideViewPr>
    <p:cSldViewPr snapToGrid="0" showGuides="1">
      <p:cViewPr varScale="1">
        <p:scale>
          <a:sx n="116" d="100"/>
          <a:sy n="116" d="100"/>
        </p:scale>
        <p:origin x="1704" y="86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80"/>
        <p:guide pos="230"/>
        <p:guide pos="5530"/>
        <p:guide pos="2824"/>
        <p:guide pos="2936"/>
        <p:guide pos="395"/>
        <p:guide orient="horz" pos="1232"/>
        <p:guide pos="19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2/28/2022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2/28/2022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gif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DEL_PRI_RGB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5984" y="399576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128817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46"/>
          <a:stretch/>
        </p:blipFill>
        <p:spPr>
          <a:xfrm>
            <a:off x="0" y="0"/>
            <a:ext cx="9187087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4114034" cy="285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44170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1" b="13134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369066" y="-1"/>
            <a:ext cx="4114034" cy="2853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38" y="998068"/>
            <a:ext cx="4878856" cy="670396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838" y="1672132"/>
            <a:ext cx="4878856" cy="67039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DEL_PRI_RGB.gif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98" y="366583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84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29742" y="977281"/>
            <a:ext cx="5748498" cy="552753"/>
          </a:xfr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25331" y="490344"/>
            <a:ext cx="5752908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 bwMode="gray">
          <a:xfrm>
            <a:off x="365125" y="-1"/>
            <a:ext cx="2409762" cy="334525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Unknow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78603" y="492125"/>
            <a:ext cx="1382806" cy="1382806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30446" y="1611313"/>
            <a:ext cx="5747793" cy="4734292"/>
          </a:xfrm>
        </p:spPr>
        <p:txBody>
          <a:bodyPr/>
          <a:lstStyle>
            <a:lvl1pPr>
              <a:defRPr sz="1100" b="1"/>
            </a:lvl1pPr>
            <a:lvl2pPr marL="0" indent="0">
              <a:buNone/>
              <a:defRPr sz="1100"/>
            </a:lvl2pPr>
            <a:lvl3pPr marL="203200" indent="-203200">
              <a:buFont typeface="Arial" panose="020B0604020202020204" pitchFamily="34" charset="0"/>
              <a:buChar char="•"/>
              <a:defRPr lang="en-US" sz="9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77888" y="2188273"/>
            <a:ext cx="1684243" cy="876300"/>
          </a:xfrm>
        </p:spPr>
        <p:txBody>
          <a:bodyPr/>
          <a:lstStyle>
            <a:lvl1pPr>
              <a:defRPr sz="900" b="1"/>
            </a:lvl1pPr>
            <a:lvl2pPr marL="0" indent="0">
              <a:buNone/>
              <a:defRPr sz="9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" name="think-cell Slide" r:id="rId26" imgW="270" imgH="270" progId="TCLayout.ActiveDocument.1">
                  <p:embed/>
                </p:oleObj>
              </mc:Choice>
              <mc:Fallback>
                <p:oleObj name="think-cell Slide" r:id="rId2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434840" y="6481703"/>
            <a:ext cx="43434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8C8C8C"/>
                </a:solidFill>
              </a:rPr>
              <a:t>Copyright © 2021 Deloitte Development LLC.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7" r:id="rId3"/>
    <p:sldLayoutId id="2147483699" r:id="rId4"/>
    <p:sldLayoutId id="2147483678" r:id="rId5"/>
    <p:sldLayoutId id="2147483680" r:id="rId6"/>
    <p:sldLayoutId id="2147483681" r:id="rId7"/>
    <p:sldLayoutId id="2147483695" r:id="rId8"/>
    <p:sldLayoutId id="2147483679" r:id="rId9"/>
    <p:sldLayoutId id="2147483697" r:id="rId10"/>
    <p:sldLayoutId id="2147483682" r:id="rId11"/>
    <p:sldLayoutId id="2147483698" r:id="rId12"/>
    <p:sldLayoutId id="2147483696" r:id="rId13"/>
    <p:sldLayoutId id="2147483684" r:id="rId14"/>
    <p:sldLayoutId id="2147483691" r:id="rId15"/>
    <p:sldLayoutId id="2147483690" r:id="rId16"/>
    <p:sldLayoutId id="2147483683" r:id="rId17"/>
    <p:sldLayoutId id="2147483692" r:id="rId18"/>
    <p:sldLayoutId id="2147483685" r:id="rId19"/>
    <p:sldLayoutId id="2147483693" r:id="rId20"/>
    <p:sldLayoutId id="2147483694" r:id="rId21"/>
    <p:sldLayoutId id="2147483689" r:id="rId22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100000"/>
        <a:buFont typeface="Arial" panose="020B0604020202020204" pitchFamily="34" charset="0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deloitte.com/us/abou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4967" y="1062854"/>
            <a:ext cx="5748498" cy="552753"/>
          </a:xfrm>
        </p:spPr>
        <p:txBody>
          <a:bodyPr/>
          <a:lstStyle/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Advisory Senior Consultant | Cyber Risk Services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20556" y="746829"/>
            <a:ext cx="5752908" cy="568438"/>
          </a:xfrm>
        </p:spPr>
        <p:txBody>
          <a:bodyPr/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Shuta Suzuki </a:t>
            </a:r>
            <a:r>
              <a:rPr lang="en-US" sz="1800" dirty="0">
                <a:solidFill>
                  <a:srgbClr val="57575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ja-JP" altLang="en-US" sz="1800" dirty="0">
                <a:solidFill>
                  <a:srgbClr val="575757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Verdana" panose="020B0604030504040204" pitchFamily="34" charset="0"/>
              </a:rPr>
              <a:t>鈴木秀汰</a:t>
            </a:r>
            <a:r>
              <a:rPr lang="en-US" sz="1800" dirty="0">
                <a:solidFill>
                  <a:srgbClr val="57575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2925671" y="1392237"/>
            <a:ext cx="5951629" cy="5058099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Profile</a:t>
            </a:r>
          </a:p>
          <a:p>
            <a:r>
              <a:rPr lang="en-US" sz="1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Shuta Suzuki is an Advisory Senior Consultant in the Cyber Identity practice at Deloitte &amp; </a:t>
            </a:r>
            <a:r>
              <a:rPr lang="en-US" sz="1000" b="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Touche</a:t>
            </a:r>
            <a:r>
              <a:rPr lang="en-US" sz="10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LLP. Shuta specializes in Identity &amp; Access Management, and he is also part of Deloitte’s AWS Cyber Team. Shuta is bilingual in English and Japanese which he leverages as a member of Deloitte US’s Japanese Services Group (JSG). 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Exposure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Programming Languages: Python, C/C++, HTML, CSS, JavaScript, SQL, VBA, LaTeX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Operating Systems: Windows, MacOS, Linux (Ubuntu, Red Hat, Debian, Kali)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IAM Software: SailPoint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IdentityIQ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CyberArk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 Technologies: Cloud Computing, Infrastructure as Code, Microsoft Office Suite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Familiar with various software engineering/development processes with hands-on experience in version control, static/dynamic testing, and continuous integration</a:t>
            </a:r>
          </a:p>
          <a:p>
            <a:pPr marL="2286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Limited experience in contributing to an open-source project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Certifications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Associate of (ISC)²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AWS Certified Cloud Practitioner / Solutions Architect Associate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SailPoint Certified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IdentityIQ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Professional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HashiCorp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Certified: Terraform Associate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CyberArk Certified Trustee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Adobe Certified Associate in Photoshop / Flash / Dreamweaver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Education</a:t>
            </a:r>
          </a:p>
          <a:p>
            <a:pPr marL="203200" lvl="3">
              <a:buFont typeface="Wingdings" panose="05000000000000000000" pitchFamily="2" charset="2"/>
              <a:buChar char="§"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of Michigan-Ann Arbor: B.S. in Computer Science and Minor in Linguistics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716437" y="2035873"/>
            <a:ext cx="1845694" cy="876300"/>
          </a:xfrm>
        </p:spPr>
        <p:txBody>
          <a:bodyPr/>
          <a:lstStyle/>
          <a:p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Shuta Suzuki</a:t>
            </a: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 Rockefeller Plaza</a:t>
            </a: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York, NY, 10112-0015</a:t>
            </a: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Tel/Direct: +1 212 436 3130</a:t>
            </a: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Mobile: +1 646 265 1228</a:t>
            </a:r>
            <a:b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Email: shusuzuki@deloitte.com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253" y="4026061"/>
            <a:ext cx="2352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used in this document, “Deloitte Risk and Financial Advisory” means Deloitte &amp; Touche LLP, which provides audit and risk advisory services; Deloitte Financial Advisory Services LLP, which provides forensic, dispute, and other consulting services; and its affiliate, Deloitte Transactions and Business Analytics LLP, which provides a wide range of advisory and analytics services. Please see</a:t>
            </a:r>
            <a:r>
              <a:rPr lang="en-GB" sz="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GB" sz="800" b="1" u="sng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www.deloitte.com/us/about</a:t>
            </a:r>
            <a:r>
              <a:rPr lang="en-GB" sz="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GB" sz="800" b="1" dirty="0">
                <a:solidFill>
                  <a:srgbClr val="40404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a detailed description of our legal structure. Certain services may not be available to attest clients under the rules and regulations of public accounting.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944721" y="225100"/>
            <a:ext cx="162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>
                <a:solidFill>
                  <a:schemeClr val="bg1"/>
                </a:solidFill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A180A8B-7A62-4805-9860-409696B5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37" y="489419"/>
            <a:ext cx="1397523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8927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48ECD80-BB24-48FB-8D4F-7A96A78B4418}" vid="{3F862A94-E3B3-490B-9F0B-EE4E16694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ume_x0020_Template xmlns="bc212ed5-25dc-46e9-b0aa-8dc1ace6d320">US and USI Risk and Financial Advisory Resume Template</Resume_x0020_Templat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03A48FDBC4945A7BAF3818D7E4FA1" ma:contentTypeVersion="4" ma:contentTypeDescription="Create a new document." ma:contentTypeScope="" ma:versionID="ddad24ae51869789c1094b5208cb45ec">
  <xsd:schema xmlns:xsd="http://www.w3.org/2001/XMLSchema" xmlns:xs="http://www.w3.org/2001/XMLSchema" xmlns:p="http://schemas.microsoft.com/office/2006/metadata/properties" xmlns:ns2="bc212ed5-25dc-46e9-b0aa-8dc1ace6d320" targetNamespace="http://schemas.microsoft.com/office/2006/metadata/properties" ma:root="true" ma:fieldsID="f818c5cbe5c75da2595d26bded40a3f9" ns2:_="">
    <xsd:import namespace="bc212ed5-25dc-46e9-b0aa-8dc1ace6d320"/>
    <xsd:element name="properties">
      <xsd:complexType>
        <xsd:sequence>
          <xsd:element name="documentManagement">
            <xsd:complexType>
              <xsd:all>
                <xsd:element ref="ns2:Resume_x0020_Templ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212ed5-25dc-46e9-b0aa-8dc1ace6d320" elementFormDefault="qualified">
    <xsd:import namespace="http://schemas.microsoft.com/office/2006/documentManagement/types"/>
    <xsd:import namespace="http://schemas.microsoft.com/office/infopath/2007/PartnerControls"/>
    <xsd:element name="Resume_x0020_Template" ma:index="8" nillable="true" ma:displayName="Resume Template" ma:internalName="Resume_x0020_Templ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6B973-DEEA-4F31-BE0A-14427619A17E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c212ed5-25dc-46e9-b0aa-8dc1ace6d320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7A45C22-DA18-4FBA-BA35-09A65D71AB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760594-607E-479D-8C7B-350B836BB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212ed5-25dc-46e9-b0aa-8dc1ace6d3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4451</TotalTime>
  <Words>364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Yu Gothic Medium</vt:lpstr>
      <vt:lpstr>Arial</vt:lpstr>
      <vt:lpstr>Verdana</vt:lpstr>
      <vt:lpstr>Wingdings</vt:lpstr>
      <vt:lpstr>Wingdings 2</vt:lpstr>
      <vt:lpstr>Deloitte_US_Onscreen</vt:lpstr>
      <vt:lpstr>think-cell Slide</vt:lpstr>
      <vt:lpstr>Shuta Suzuki (鈴木秀汰)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Shuta Suzuki DPN Resume</dc:title>
  <dc:creator>Deloitte</dc:creator>
  <cp:lastModifiedBy>Suzuki, Shuta</cp:lastModifiedBy>
  <cp:revision>127</cp:revision>
  <cp:lastPrinted>2014-06-25T02:16:22Z</cp:lastPrinted>
  <dcterms:created xsi:type="dcterms:W3CDTF">2015-02-09T16:02:24Z</dcterms:created>
  <dcterms:modified xsi:type="dcterms:W3CDTF">2022-02-28T13:32:11Z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STaxonomyCountry">
    <vt:lpwstr>406;#United States (US) (2768)|6a2e80fa-6705-44e3-a27a-aae62ef1b102</vt:lpwstr>
  </property>
  <property fmtid="{D5CDD505-2E9C-101B-9397-08002B2CF9AE}" pid="3" name="MMSTaxonomyOffice">
    <vt:lpwstr/>
  </property>
  <property fmtid="{D5CDD505-2E9C-101B-9397-08002B2CF9AE}" pid="4" name="ContentTypeId">
    <vt:lpwstr>0x01010072F03A48FDBC4945A7BAF3818D7E4FA1</vt:lpwstr>
  </property>
  <property fmtid="{D5CDD505-2E9C-101B-9397-08002B2CF9AE}" pid="5" name="MMSTaxonomyRegion">
    <vt:lpwstr>13;#News Use|c4fcb9d7-2693-4c4d-a2e2-9ff5a7eaa565</vt:lpwstr>
  </property>
  <property fmtid="{D5CDD505-2E9C-101B-9397-08002B2CF9AE}" pid="6" name="MMSTaxonomyIndustry">
    <vt:lpwstr/>
  </property>
  <property fmtid="{D5CDD505-2E9C-101B-9397-08002B2CF9AE}" pid="7" name="MMSTaxonomyIndustrySector">
    <vt:lpwstr/>
  </property>
  <property fmtid="{D5CDD505-2E9C-101B-9397-08002B2CF9AE}" pid="8" name="MMSSearchKeyword">
    <vt:lpwstr>1283;#Advisory|7ffff1f0-172c-4b63-bd61-afc8175bf0ee;#1304;#bio|cca9205f-f36d-4b82-ae3a-e1fa785102c2;#6633;#template|a8fad550-49c3-4061-a958-e16271556a18</vt:lpwstr>
  </property>
  <property fmtid="{D5CDD505-2E9C-101B-9397-08002B2CF9AE}" pid="9" name="MMSTaxonomyFunction">
    <vt:lpwstr>471;#AERS|f95ae5bc-a386-4c52-9162-dbc7af2b678c</vt:lpwstr>
  </property>
  <property fmtid="{D5CDD505-2E9C-101B-9397-08002B2CF9AE}" pid="10" name="MMSTaxonomyJobLevel">
    <vt:lpwstr/>
  </property>
  <property fmtid="{D5CDD505-2E9C-101B-9397-08002B2CF9AE}" pid="11" name="MMSTaxonomyBusinessContent">
    <vt:lpwstr>272;#Internal Communications|afe557e2-99e8-4b3a-9077-537f26a389f8</vt:lpwstr>
  </property>
  <property fmtid="{D5CDD505-2E9C-101B-9397-08002B2CF9AE}" pid="12" name="MSIP_Label_ea60d57e-af5b-4752-ac57-3e4f28ca11dc_Enabled">
    <vt:lpwstr>true</vt:lpwstr>
  </property>
  <property fmtid="{D5CDD505-2E9C-101B-9397-08002B2CF9AE}" pid="13" name="MSIP_Label_ea60d57e-af5b-4752-ac57-3e4f28ca11dc_SetDate">
    <vt:lpwstr>2022-01-16T20:54:18Z</vt:lpwstr>
  </property>
  <property fmtid="{D5CDD505-2E9C-101B-9397-08002B2CF9AE}" pid="14" name="MSIP_Label_ea60d57e-af5b-4752-ac57-3e4f28ca11dc_Method">
    <vt:lpwstr>Standard</vt:lpwstr>
  </property>
  <property fmtid="{D5CDD505-2E9C-101B-9397-08002B2CF9AE}" pid="15" name="MSIP_Label_ea60d57e-af5b-4752-ac57-3e4f28ca11dc_Name">
    <vt:lpwstr>ea60d57e-af5b-4752-ac57-3e4f28ca11dc</vt:lpwstr>
  </property>
  <property fmtid="{D5CDD505-2E9C-101B-9397-08002B2CF9AE}" pid="16" name="MSIP_Label_ea60d57e-af5b-4752-ac57-3e4f28ca11dc_SiteId">
    <vt:lpwstr>36da45f1-dd2c-4d1f-af13-5abe46b99921</vt:lpwstr>
  </property>
  <property fmtid="{D5CDD505-2E9C-101B-9397-08002B2CF9AE}" pid="17" name="MSIP_Label_ea60d57e-af5b-4752-ac57-3e4f28ca11dc_ActionId">
    <vt:lpwstr>77533085-4af2-4da4-8234-b17ddbe741be</vt:lpwstr>
  </property>
  <property fmtid="{D5CDD505-2E9C-101B-9397-08002B2CF9AE}" pid="18" name="MSIP_Label_ea60d57e-af5b-4752-ac57-3e4f28ca11dc_ContentBits">
    <vt:lpwstr>0</vt:lpwstr>
  </property>
</Properties>
</file>