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60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96"/>
  </p:normalViewPr>
  <p:slideViewPr>
    <p:cSldViewPr snapToGrid="0" snapToObjects="1">
      <p:cViewPr>
        <p:scale>
          <a:sx n="63" d="100"/>
          <a:sy n="63" d="100"/>
        </p:scale>
        <p:origin x="6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dex.ru/" TargetMode="External"/><Relationship Id="rId2" Type="http://schemas.openxmlformats.org/officeDocument/2006/relationships/hyperlink" Target="http://www.rudn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№11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6065-15FF-FF05-6898-50E620EA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"/>
            <a:ext cx="12192000" cy="1630257"/>
          </a:xfrm>
        </p:spPr>
        <p:txBody>
          <a:bodyPr>
            <a:normAutofit/>
          </a:bodyPr>
          <a:lstStyle/>
          <a:p>
            <a:r>
              <a:rPr lang="ru-RU" dirty="0"/>
              <a:t>Схема сети с подключением всех объектов.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0B4159-12C5-51F3-0314-527FE251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05" y="1608667"/>
            <a:ext cx="5939790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10715-5E3C-0EF9-630E-F580B1C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IP-адреса сервисам </a:t>
            </a:r>
          </a:p>
        </p:txBody>
      </p:sp>
      <p:pic>
        <p:nvPicPr>
          <p:cNvPr id="5124" name="Рисунок 15">
            <a:extLst>
              <a:ext uri="{FF2B5EF4-FFF2-40B4-BE49-F238E27FC236}">
                <a16:creationId xmlns:a16="http://schemas.microsoft.com/office/drawing/2014/main" id="{65C8750F-B93B-6DE8-7B3A-F497C009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98650"/>
            <a:ext cx="3149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Рисунок 17">
            <a:extLst>
              <a:ext uri="{FF2B5EF4-FFF2-40B4-BE49-F238E27FC236}">
                <a16:creationId xmlns:a16="http://schemas.microsoft.com/office/drawing/2014/main" id="{D0F35D65-0245-1482-96D7-E5468F96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898650"/>
            <a:ext cx="31623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Рисунок 20">
            <a:extLst>
              <a:ext uri="{FF2B5EF4-FFF2-40B4-BE49-F238E27FC236}">
                <a16:creationId xmlns:a16="http://schemas.microsoft.com/office/drawing/2014/main" id="{CD43FBD7-EF9F-E244-30CB-C4E1DFCD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885949"/>
            <a:ext cx="31623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Рисунок 21">
            <a:extLst>
              <a:ext uri="{FF2B5EF4-FFF2-40B4-BE49-F238E27FC236}">
                <a16:creationId xmlns:a16="http://schemas.microsoft.com/office/drawing/2014/main" id="{D7DD2936-4228-B313-3224-ED71EA1C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2" y="3814761"/>
            <a:ext cx="30480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C2F4605-3C93-430C-9567-CDED9892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55D577-F58C-6994-22A7-1895C47D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5AB045-EA42-6DEB-EA1B-8737A3F5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8966F03-A0E0-F68B-90F2-A484C235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9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4D93EF9-C7EC-54FC-94AE-0931B16E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5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6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12170-D504-ED7A-08B8-71357B72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серверах на DNS-сервере сети «Донская».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43B4A5-93ED-DD01-72BD-6D615004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85" y="1961971"/>
            <a:ext cx="4879975" cy="47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7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CC924EE-D95C-352C-992B-A70E1026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998200" cy="5486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Построить схему подсоединения локальной сети к Интернету. </a:t>
            </a:r>
          </a:p>
          <a:p>
            <a:pPr marL="514350" indent="-514350">
              <a:buAutoNum type="arabicPeriod"/>
            </a:pPr>
            <a:r>
              <a:rPr lang="ru-RU" dirty="0"/>
              <a:t>Построить модельные сети провайдера и сети Интернет (рис. 11.2). </a:t>
            </a:r>
          </a:p>
          <a:p>
            <a:pPr marL="514350" indent="-514350">
              <a:buAutoNum type="arabicPeriod"/>
            </a:pPr>
            <a:r>
              <a:rPr lang="ru-RU" dirty="0"/>
              <a:t>Построить схемы сетей </a:t>
            </a:r>
            <a:r>
              <a:rPr lang="de-DE" dirty="0"/>
              <a:t>L1, L2, L3.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провела подготовительные мероприятия по подключению локальной сети организации к Интернету.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Провести подготовительные мероприятия по подключению локальной сети организации к Интернету.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998200" cy="5486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Построить схему подсоединения локальной сети к Интернету. </a:t>
            </a:r>
          </a:p>
          <a:p>
            <a:pPr marL="514350" indent="-514350">
              <a:buAutoNum type="arabicPeriod"/>
            </a:pPr>
            <a:r>
              <a:rPr lang="ru-RU" dirty="0"/>
              <a:t>Построить модельные сети провайдера и сети Интернет (рис. 11.2). </a:t>
            </a:r>
          </a:p>
          <a:p>
            <a:pPr marL="514350" indent="-514350">
              <a:buAutoNum type="arabicPeriod"/>
            </a:pPr>
            <a:r>
              <a:rPr lang="ru-RU" dirty="0"/>
              <a:t>Построить схемы сетей </a:t>
            </a:r>
            <a:r>
              <a:rPr lang="de-DE" dirty="0"/>
              <a:t>L1, L2, L3.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40"/>
            <a:ext cx="10515600" cy="1325563"/>
          </a:xfrm>
        </p:spPr>
        <p:txBody>
          <a:bodyPr/>
          <a:lstStyle/>
          <a:p>
            <a:r>
              <a:rPr lang="ru-RU" dirty="0"/>
              <a:t>Схемы сети </a:t>
            </a:r>
            <a:r>
              <a:rPr lang="en-US" dirty="0"/>
              <a:t>L1, L2, L3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3D39B-DD59-5C94-8866-D24A7938E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" y="1202267"/>
            <a:ext cx="3272091" cy="54993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4B0918-C4E6-C64A-879C-75C56A4C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04" y="1202267"/>
            <a:ext cx="3272091" cy="54986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481912-B215-A6C4-60B7-B39272D22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96" y="2286000"/>
            <a:ext cx="4038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13893-D711-2446-81DE-9ECD935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368"/>
            <a:ext cx="12192000" cy="1553659"/>
          </a:xfrm>
        </p:spPr>
        <p:txBody>
          <a:bodyPr>
            <a:normAutofit/>
          </a:bodyPr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8F46E54-C023-21E7-2AC2-639AC4C6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45412"/>
              </p:ext>
            </p:extLst>
          </p:nvPr>
        </p:nvGraphicFramePr>
        <p:xfrm>
          <a:off x="4626840" y="200712"/>
          <a:ext cx="4695579" cy="645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083">
                  <a:extLst>
                    <a:ext uri="{9D8B030D-6E8A-4147-A177-3AD203B41FA5}">
                      <a16:colId xmlns:a16="http://schemas.microsoft.com/office/drawing/2014/main" val="2071674135"/>
                    </a:ext>
                  </a:extLst>
                </a:gridCol>
                <a:gridCol w="1882177">
                  <a:extLst>
                    <a:ext uri="{9D8B030D-6E8A-4147-A177-3AD203B41FA5}">
                      <a16:colId xmlns:a16="http://schemas.microsoft.com/office/drawing/2014/main" val="874827157"/>
                    </a:ext>
                  </a:extLst>
                </a:gridCol>
                <a:gridCol w="138004">
                  <a:extLst>
                    <a:ext uri="{9D8B030D-6E8A-4147-A177-3AD203B41FA5}">
                      <a16:colId xmlns:a16="http://schemas.microsoft.com/office/drawing/2014/main" val="1817666729"/>
                    </a:ext>
                  </a:extLst>
                </a:gridCol>
                <a:gridCol w="1082315">
                  <a:extLst>
                    <a:ext uri="{9D8B030D-6E8A-4147-A177-3AD203B41FA5}">
                      <a16:colId xmlns:a16="http://schemas.microsoft.com/office/drawing/2014/main" val="918349498"/>
                    </a:ext>
                  </a:extLst>
                </a:gridCol>
              </a:tblGrid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IP-</a:t>
                      </a:r>
                      <a:r>
                        <a:rPr lang="ru-RU" sz="600">
                          <a:effectLst/>
                        </a:rPr>
                        <a:t>адреса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Примечание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VLAN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290140678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10.128.0.0/16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Вся сеть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323026877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Серверная ферма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99147078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0760912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Web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825135561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File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971067833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Mail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570929835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Dns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04687692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10.128.0.6-10.128.0.254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Зарезервировано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944350071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Управление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09895017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738908635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894902326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msk-donskaya-vmshutenko-sw-2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458476290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msk-donskaya-vmshutenko-sw-3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890130950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msk-donskaya-vmshutenko-sw-4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16651821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10.128.1.6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msk-pavlovskaya-vmshutenko-sw-1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122726051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10.128.1.7-10.128.1.254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Зарезервировано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4152323536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10.128.2.0/24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Сеть </a:t>
                      </a:r>
                      <a:r>
                        <a:rPr lang="en-US" sz="600">
                          <a:effectLst/>
                        </a:rPr>
                        <a:t>Point-to-Point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991256571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10.128.2.1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427744546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10.128.2.2-10.128.2.254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Зарезервировано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74025748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10.128.3.0/24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Дисплейные классы (ДК)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34371251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10.128.3.1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97315968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10.128.3.2-10.128.3.254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Пул для пользователя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645556110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10.128.4.0/24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Кафедры (К)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20330776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10.128.4.1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64171832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10.128.4.2-10.128.4.254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Пул для пользователя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53662407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10.128.5.0/24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Администрация (А)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51583836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10.128.5.1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93947097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10.128.5.2-10.128.5.254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Пул для пользователя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2546366676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10.128.6.0/24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Другие пользователи (Д)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984903318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10.128.6.1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Шлюз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1461972303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10.128.6.2-10.128.6.254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r>
                        <a:rPr lang="ru-RU" sz="600">
                          <a:effectLst/>
                        </a:rPr>
                        <a:t>Пул для пользователя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extLst>
                  <a:ext uri="{0D108BD9-81ED-4DB2-BD59-A6C34878D82A}">
                    <a16:rowId xmlns:a16="http://schemas.microsoft.com/office/drawing/2014/main" val="384587048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10.128.6.200-10.128.6.201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Администратор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8838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Сервера модельного интернета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5915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provider-vmshutenko-gw-1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51290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www.yandex.ru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247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stud.rudn.university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8476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esystem.pfur.ru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03167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www.rudn.ru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7087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.0.2.2-</a:t>
                      </a:r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.0.2.10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Зарезервировано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94319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.0.2.15-</a:t>
                      </a:r>
                      <a:r>
                        <a:rPr lang="ru-RU" sz="600">
                          <a:effectLst/>
                        </a:rPr>
                        <a:t>192</a:t>
                      </a:r>
                      <a:r>
                        <a:rPr lang="en-US" sz="600">
                          <a:effectLst/>
                        </a:rPr>
                        <a:t>.0.2.254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Зарезервировано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706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.51.100.0/28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Выделено провайдером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855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Маршрутизатор провайдера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88387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msk-donskaya-vmshutenko-gw-1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68084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.51.100.2-198.51.100.14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Пул адрессов для </a:t>
                      </a:r>
                      <a:r>
                        <a:rPr lang="en-US" sz="600">
                          <a:effectLst/>
                        </a:rPr>
                        <a:t>NAT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23843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Web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36690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198</a:t>
                      </a:r>
                      <a:r>
                        <a:rPr lang="en-US" sz="600">
                          <a:effectLst/>
                        </a:rPr>
                        <a:t>.51.100.3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File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79813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effectLst/>
                        </a:rPr>
                        <a:t>198</a:t>
                      </a:r>
                      <a:r>
                        <a:rPr lang="en-US" sz="600" dirty="0">
                          <a:effectLst/>
                        </a:rPr>
                        <a:t>.51.100.4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effectLst/>
                        </a:rPr>
                        <a:t>Mail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95" marR="3399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4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1E33-6839-874B-A511-F43A44F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45"/>
            <a:ext cx="12192000" cy="1325563"/>
          </a:xfrm>
        </p:spPr>
        <p:txBody>
          <a:bodyPr>
            <a:normAutofit/>
          </a:bodyPr>
          <a:lstStyle/>
          <a:p>
            <a:r>
              <a:rPr lang="ru-RU" dirty="0"/>
              <a:t>Таблица портов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83FB8D-C017-9302-42B8-E45726F8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FDA163-7DED-60A9-069B-DFA498B7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6D2AD-9D52-9D0B-6D02-F5F225860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74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4CBFAB4-FB81-E188-2CBF-78084590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9176"/>
              </p:ext>
            </p:extLst>
          </p:nvPr>
        </p:nvGraphicFramePr>
        <p:xfrm>
          <a:off x="4124303" y="251800"/>
          <a:ext cx="5828079" cy="646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4584">
                  <a:extLst>
                    <a:ext uri="{9D8B030D-6E8A-4147-A177-3AD203B41FA5}">
                      <a16:colId xmlns:a16="http://schemas.microsoft.com/office/drawing/2014/main" val="1770741570"/>
                    </a:ext>
                  </a:extLst>
                </a:gridCol>
                <a:gridCol w="641678">
                  <a:extLst>
                    <a:ext uri="{9D8B030D-6E8A-4147-A177-3AD203B41FA5}">
                      <a16:colId xmlns:a16="http://schemas.microsoft.com/office/drawing/2014/main" val="1763897412"/>
                    </a:ext>
                  </a:extLst>
                </a:gridCol>
                <a:gridCol w="1654584">
                  <a:extLst>
                    <a:ext uri="{9D8B030D-6E8A-4147-A177-3AD203B41FA5}">
                      <a16:colId xmlns:a16="http://schemas.microsoft.com/office/drawing/2014/main" val="1818970452"/>
                    </a:ext>
                  </a:extLst>
                </a:gridCol>
                <a:gridCol w="750635">
                  <a:extLst>
                    <a:ext uri="{9D8B030D-6E8A-4147-A177-3AD203B41FA5}">
                      <a16:colId xmlns:a16="http://schemas.microsoft.com/office/drawing/2014/main" val="1248202221"/>
                    </a:ext>
                  </a:extLst>
                </a:gridCol>
                <a:gridCol w="1126598">
                  <a:extLst>
                    <a:ext uri="{9D8B030D-6E8A-4147-A177-3AD203B41FA5}">
                      <a16:colId xmlns:a16="http://schemas.microsoft.com/office/drawing/2014/main" val="4288436547"/>
                    </a:ext>
                  </a:extLst>
                </a:gridCol>
              </a:tblGrid>
              <a:tr h="147132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ru-RU" sz="600">
                          <a:effectLst/>
                        </a:rPr>
                        <a:t>Устройство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ru-RU" sz="600">
                          <a:effectLst/>
                        </a:rPr>
                        <a:t>Порт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ru-RU" sz="600">
                          <a:effectLst/>
                        </a:rPr>
                        <a:t>Примечание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Access VLAN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310532621"/>
                  </a:ext>
                </a:extLst>
              </a:tr>
              <a:tr h="362598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UpLink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2, 3, 101, 102, 103, 104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1466378485"/>
                  </a:ext>
                </a:extLst>
              </a:tr>
              <a:tr h="604330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f0/24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donskaya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vmshutenko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gw</a:t>
                      </a:r>
                      <a:r>
                        <a:rPr lang="ru-RU" sz="600">
                          <a:effectLst/>
                        </a:rPr>
                        <a:t>-1</a:t>
                      </a: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donskaya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vmshutenko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sw</a:t>
                      </a:r>
                      <a:r>
                        <a:rPr lang="ru-RU" sz="600">
                          <a:effectLst/>
                        </a:rPr>
                        <a:t>-2</a:t>
                      </a: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donskaya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vmshutenko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sw</a:t>
                      </a:r>
                      <a:r>
                        <a:rPr lang="ru-RU" sz="600">
                          <a:effectLst/>
                        </a:rPr>
                        <a:t>-4</a:t>
                      </a: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pavlovskaya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vmshutenko</a:t>
                      </a:r>
                      <a:r>
                        <a:rPr lang="ru-RU" sz="600">
                          <a:effectLst/>
                        </a:rPr>
                        <a:t>-</a:t>
                      </a:r>
                      <a:r>
                        <a:rPr lang="en-US" sz="600">
                          <a:effectLst/>
                        </a:rPr>
                        <a:t>sw</a:t>
                      </a:r>
                      <a:r>
                        <a:rPr lang="ru-RU" sz="600">
                          <a:effectLst/>
                        </a:rPr>
                        <a:t>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2, 3, 101, 102, 103, 104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2, 101, 102, 103, 104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2, 101, 104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994786741"/>
                  </a:ext>
                </a:extLst>
              </a:tr>
              <a:tr h="483464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Web-server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File-server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81025" algn="ctr"/>
                        </a:tabLst>
                      </a:pPr>
                      <a:r>
                        <a:rPr lang="en-US" sz="600">
                          <a:effectLst/>
                        </a:rPr>
                        <a:t>3	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859694920"/>
                  </a:ext>
                </a:extLst>
              </a:tr>
              <a:tr h="362598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Mail-server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Dns-server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2182684605"/>
                  </a:ext>
                </a:extLst>
              </a:tr>
              <a:tr h="846062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g0/1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f0/1- f0/5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f0/6- f0/10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f0/11- f0/15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f0/16- f0/24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dk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departments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adm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other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2, 101, 102, 103, 104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2837887900"/>
                  </a:ext>
                </a:extLst>
              </a:tr>
              <a:tr h="362598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msk-pavlovskaya-vmshutenko-sw-1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f0/24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f0/1- f0/15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f0/20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dk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other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2, 101, 104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886711106"/>
                  </a:ext>
                </a:extLst>
              </a:tr>
              <a:tr h="362598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msk-pavlovskaya-vmshutenko-mc-1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101, 2, 104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1084871077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msk-donskaya-vmshutenko-mc-2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</a:t>
                      </a: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msk-donskaya-vmshutenko-mc-2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2406088916"/>
                  </a:ext>
                </a:extLst>
              </a:tr>
              <a:tr h="362598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msk-pavlovskaya-vmshutenko-mc-1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msk-donskaya-vmshutenko-mc-1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msk-pavlovskaya-vmshutenko-sw-1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101, 2, 104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80977619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provider-vmshutenko-mc-1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provider-vmshutenko-sw-1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msk-donskaya-vmshutenko-mc-2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3110039635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l"/>
                      <a:r>
                        <a:rPr lang="ru-RU" sz="600">
                          <a:effectLst/>
                        </a:rPr>
                        <a:t>provider-vmshutenko-mc-2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provider-vmshutenko-qw-1</a:t>
                      </a:r>
                      <a:endParaRPr lang="ru-RU" sz="600">
                        <a:effectLst/>
                      </a:endParaRPr>
                    </a:p>
                    <a:p>
                      <a:pPr algn="l"/>
                      <a:r>
                        <a:rPr lang="de-DE" sz="600">
                          <a:effectLst/>
                        </a:rPr>
                        <a:t>internet-vmshutenko-mc-1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1930985987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provider-vmshutenko-sw-1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</a:t>
                      </a: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provider-vmshutenko-mc-1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provider-vmshutenko-gw-1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548407431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provider-vmshutenko-gw-1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provider-vmshutenko-sw-1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provider-vmshutenko-mc-2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1207385585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l"/>
                      <a:r>
                        <a:rPr lang="ru-RU" sz="600">
                          <a:effectLst/>
                        </a:rPr>
                        <a:t>internet-vmshutenko-mc-1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f0/0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f0/1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provider-vmshutenko-mc-2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internet-vmshutenko-sw-1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2, 3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973250053"/>
                  </a:ext>
                </a:extLst>
              </a:tr>
              <a:tr h="646303">
                <a:tc>
                  <a:txBody>
                    <a:bodyPr/>
                    <a:lstStyle/>
                    <a:p>
                      <a:pPr algn="l"/>
                      <a:r>
                        <a:rPr lang="de-DE" sz="600">
                          <a:effectLst/>
                        </a:rPr>
                        <a:t>internet-vmshutenko-sw-1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f0/1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f0/2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f0/3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f0/4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f0/5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internet-vmshutenko-mc-1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system.pfur.ru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 u="sng">
                          <a:effectLst/>
                          <a:hlinkClick r:id="rId2"/>
                        </a:rPr>
                        <a:t>www.rudn.ru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de-DE" sz="600">
                          <a:effectLst/>
                        </a:rPr>
                        <a:t>stud.rudn.university.ru</a:t>
                      </a:r>
                      <a:endParaRPr lang="ru-RU" sz="600">
                        <a:effectLst/>
                      </a:endParaRPr>
                    </a:p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 u="sng">
                          <a:effectLst/>
                          <a:hlinkClick r:id="rId3"/>
                        </a:rPr>
                        <a:t>www.yandex.ru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66420" algn="l"/>
                          <a:tab pos="1183005" algn="l"/>
                        </a:tabLst>
                      </a:pPr>
                      <a:r>
                        <a:rPr lang="en-US" sz="600" dirty="0">
                          <a:effectLst/>
                        </a:rPr>
                        <a:t>3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70" marR="31470" marT="0" marB="0"/>
                </a:tc>
                <a:extLst>
                  <a:ext uri="{0D108BD9-81ED-4DB2-BD59-A6C34878D82A}">
                    <a16:rowId xmlns:a16="http://schemas.microsoft.com/office/drawing/2014/main" val="120676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67FCF-84E3-6044-B257-FD2C006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0"/>
            <a:ext cx="11804073" cy="1941321"/>
          </a:xfrm>
        </p:spPr>
        <p:txBody>
          <a:bodyPr>
            <a:normAutofit/>
          </a:bodyPr>
          <a:lstStyle/>
          <a:p>
            <a:r>
              <a:rPr lang="ru-RU" dirty="0"/>
              <a:t>Добавление в физической рабочей области здания провайдера и здания, имитирующего расположение серверов модельного Интернета.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E336F-2C3F-9773-81AF-6A9FF30D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05" y="2182494"/>
            <a:ext cx="6247264" cy="45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4DA2-626B-0743-BC81-84D4B3A2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61184"/>
            <a:ext cx="11880850" cy="1723602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Перенос из сети «Донская» оборудование провайдера и модельной сети Интернета в соответствующие здания.</a:t>
            </a:r>
          </a:p>
        </p:txBody>
      </p:sp>
      <p:pic>
        <p:nvPicPr>
          <p:cNvPr id="3074" name="Рисунок 3">
            <a:extLst>
              <a:ext uri="{FF2B5EF4-FFF2-40B4-BE49-F238E27FC236}">
                <a16:creationId xmlns:a16="http://schemas.microsoft.com/office/drawing/2014/main" id="{DF5FF887-9ED6-1252-FF9A-65FC1644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6640"/>
            <a:ext cx="38989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4">
            <a:extLst>
              <a:ext uri="{FF2B5EF4-FFF2-40B4-BE49-F238E27FC236}">
                <a16:creationId xmlns:a16="http://schemas.microsoft.com/office/drawing/2014/main" id="{8B898903-4CF9-FEB7-513A-E0DEEB5B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45970"/>
            <a:ext cx="59436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A1D178B-A35C-4E2F-B10F-BFF84EC6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8BD87CF-CCB5-0098-BB82-7420900C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1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5AB07-913F-DC49-95DB-88EF5E8B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5440"/>
            <a:ext cx="1196848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Замена на </a:t>
            </a:r>
            <a:r>
              <a:rPr lang="ru-RU" dirty="0" err="1"/>
              <a:t>медиаконвертерах</a:t>
            </a:r>
            <a:r>
              <a:rPr lang="ru-RU" dirty="0"/>
              <a:t> имеющиеся модули на PT-REPEATERNM-1FFE и PT-REPEATER-NM-1CFE для подключения витой пары по технологии Fast Ethernet и оптоволокна соответственно </a:t>
            </a:r>
          </a:p>
        </p:txBody>
      </p:sp>
      <p:pic>
        <p:nvPicPr>
          <p:cNvPr id="4100" name="Рисунок 8">
            <a:extLst>
              <a:ext uri="{FF2B5EF4-FFF2-40B4-BE49-F238E27FC236}">
                <a16:creationId xmlns:a16="http://schemas.microsoft.com/office/drawing/2014/main" id="{F618B9C0-6AD7-D446-7EA5-DF3B4E71A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6951"/>
            <a:ext cx="3378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Рисунок 9">
            <a:extLst>
              <a:ext uri="{FF2B5EF4-FFF2-40B4-BE49-F238E27FC236}">
                <a16:creationId xmlns:a16="http://schemas.microsoft.com/office/drawing/2014/main" id="{3654B451-0EE0-C401-D43E-3DF39BCC8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213309"/>
            <a:ext cx="3378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Рисунок 10">
            <a:extLst>
              <a:ext uri="{FF2B5EF4-FFF2-40B4-BE49-F238E27FC236}">
                <a16:creationId xmlns:a16="http://schemas.microsoft.com/office/drawing/2014/main" id="{46DC1812-9ED2-0388-E996-0EFA9AFF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3306460"/>
            <a:ext cx="31877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Рисунок 11">
            <a:extLst>
              <a:ext uri="{FF2B5EF4-FFF2-40B4-BE49-F238E27FC236}">
                <a16:creationId xmlns:a16="http://schemas.microsoft.com/office/drawing/2014/main" id="{523EDA8A-5553-CC4A-EB55-E00D2E50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80" y="3543299"/>
            <a:ext cx="31877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9E70460D-68BB-91E4-4248-BB974BDA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A2B020-6EB4-7D51-A054-DC051923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85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229034-B77B-0C64-0B3E-0731134F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7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9F4B3D4-BDA2-0626-8355-1B5068C4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41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696</Words>
  <Application>Microsoft Macintosh PowerPoint</Application>
  <PresentationFormat>Широкоэкранный</PresentationFormat>
  <Paragraphs>319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Защита лабораторной работы №11</vt:lpstr>
      <vt:lpstr>Цель лабораторной работы</vt:lpstr>
      <vt:lpstr>Задание лабораторной работы</vt:lpstr>
      <vt:lpstr>Схемы сети L1, L2, L3</vt:lpstr>
      <vt:lpstr>Таблица IP </vt:lpstr>
      <vt:lpstr>Таблица портов</vt:lpstr>
      <vt:lpstr>Добавление в физической рабочей области здания провайдера и здания, имитирующего расположение серверов модельного Интернета. </vt:lpstr>
      <vt:lpstr>Перенос из сети «Донская» оборудование провайдера и модельной сети Интернета в соответствующие здания.</vt:lpstr>
      <vt:lpstr>Замена на медиаконвертерах имеющиеся модули на PT-REPEATERNM-1FFE и PT-REPEATER-NM-1CFE для подключения витой пары по технологии Fast Ethernet и оптоволокна соответственно </vt:lpstr>
      <vt:lpstr>Схема сети с подключением всех объектов. </vt:lpstr>
      <vt:lpstr>Задание IP-адреса сервисам </vt:lpstr>
      <vt:lpstr>Сведения о серверах на DNS-сервере сети «Донская».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21</cp:revision>
  <dcterms:created xsi:type="dcterms:W3CDTF">2021-10-31T04:47:31Z</dcterms:created>
  <dcterms:modified xsi:type="dcterms:W3CDTF">2022-05-07T19:34:44Z</dcterms:modified>
</cp:coreProperties>
</file>