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60" r:id="rId13"/>
    <p:sldId id="264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6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FC9999-27E9-A24A-AD6B-1374220F8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D8187B-6B08-1F4C-BEBF-FA3661120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06C812-B570-0942-888D-CABB650D0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F787D3-37C1-ED4C-B82C-E6793EE19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40FB1C-3AB3-7144-9932-2145F783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81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5CD15-844A-C84E-99D5-7769B4D31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38CFA04-DEFA-F747-8154-CAD13680F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DF3835-EFB9-9C4F-BD60-55B4E76B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94EF56-653D-A842-97B4-A9297A610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2E542E-19A9-E947-8560-EB672AA9B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23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E93FCD9-DD07-9340-A16C-3C04D25C9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484AD9-CD18-1643-81E8-6D39D3FC5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6FC37D-AC2A-4542-B9D9-1136AE66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F4107F-0BF6-D640-B934-7451F524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D61434-B804-DB4F-A8EE-2E230E2E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21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4C20C3-06DE-0F49-B234-2DD54BC3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067EB1-5D63-E547-929D-1186DDD42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31E1F4-AA68-954F-9CF3-09F9248FC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0F98D8-6FC7-2740-ACF1-49112C6B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B310B7-E54C-344F-844B-CE662183F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56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DC74B6-DBAE-534A-9106-90091D232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E56508-932B-284A-8E9C-EF1059695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37CC99-7506-F740-B486-42E40B370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0F7A2E-4A1F-3045-8630-13A6D08C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1F6707-E81D-464D-BA80-F8D1A466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3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51E1E-F59B-764C-A254-843DD4E17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F1378A-0510-FB40-9586-7470C51F6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D074FDD-F2DE-BE4B-B861-D0839FE58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ECADD5-E7FB-C143-B59B-3F4A012A4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2365F74-BC08-6D43-AB68-FC5DD440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75F460-F686-5D4C-9D77-9F2ECB7C1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84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6CDD9-2F14-484E-BB0A-5F82FAD4E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A83063-0466-274D-9E3B-519E8BCE6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9E8DD6-7D52-9344-96C5-51601ADFC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A4EA37F-2925-EB44-AD50-38A98C736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F5A3887-80AD-334C-B6CB-161E4C2FF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F8D54BE-ED9A-BB44-9B58-6D0935FF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83A1E6C-23AF-4342-8EC1-FEBFBC40D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75DCC13-34C3-B84C-8B88-2CD56F89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898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81E974-5FF2-F64F-9BC5-EFB87DBCB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468A437-06EC-B443-996B-FC35B8FF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1390505-2E59-3941-8B29-DC54157E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2AC8539-B657-8140-87CB-302C9B837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09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8DEB55F-03E0-4F4D-8206-00F0FBFBD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8D3E0A6-CD53-0845-84C6-4A6931EF5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B9AF75-3B29-9648-9FD5-C6D5ED7E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17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B4E235-29F5-684C-B980-D67D83F86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507C70-FDAD-DE48-B23E-F90572B32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5D5E73-134D-EE41-AB39-4ABDE9A3A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416A44-0937-C041-8D7F-88C4ACC57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149DF0-8AE1-A14D-89C5-467331DD0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6A1699-53F7-FA48-AE60-D926D38D6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16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52BFA-3D9B-F948-860F-93280C743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E05D9DB-44EC-AA41-931B-3B3E46D6D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D11EDB-7D82-4C4C-BF59-260F27F7E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964F19-3759-214F-B057-138A88CF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E127C5-73FA-524D-90FD-92F829791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AF8D5C-D59C-2E4A-83C7-9DBA05D3C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3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586DD3-9747-AC4E-AA30-AA7CF5956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F1425D-E15C-E74B-9B93-3305B88F4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EB22DF-0CEA-7849-8594-898C923BE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C0461-E8AA-A74A-AAF5-63AA53B00DE5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D90DCA-3147-444B-BFD1-F2E726007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4FC1D9-5CD7-EC47-BF56-CB738AE7A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20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FB67B5-88BA-254A-9AF1-D81A1B44E2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Защита лабораторной работы №3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92B9AB-6B92-3A40-A961-BC4E71348C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643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B7A97E-0AF6-1F43-A3A5-72AF336C7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</a:t>
            </a:r>
            <a:r>
              <a:rPr lang="en-US" dirty="0"/>
              <a:t>IP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325E60AC-D0FF-404E-A1F8-96757F8DA1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9522740"/>
              </p:ext>
            </p:extLst>
          </p:nvPr>
        </p:nvGraphicFramePr>
        <p:xfrm>
          <a:off x="3532909" y="1806733"/>
          <a:ext cx="4769213" cy="48850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1779">
                  <a:extLst>
                    <a:ext uri="{9D8B030D-6E8A-4147-A177-3AD203B41FA5}">
                      <a16:colId xmlns:a16="http://schemas.microsoft.com/office/drawing/2014/main" val="1056686911"/>
                    </a:ext>
                  </a:extLst>
                </a:gridCol>
                <a:gridCol w="2098045">
                  <a:extLst>
                    <a:ext uri="{9D8B030D-6E8A-4147-A177-3AD203B41FA5}">
                      <a16:colId xmlns:a16="http://schemas.microsoft.com/office/drawing/2014/main" val="766724940"/>
                    </a:ext>
                  </a:extLst>
                </a:gridCol>
                <a:gridCol w="1079389">
                  <a:extLst>
                    <a:ext uri="{9D8B030D-6E8A-4147-A177-3AD203B41FA5}">
                      <a16:colId xmlns:a16="http://schemas.microsoft.com/office/drawing/2014/main" val="3071957669"/>
                    </a:ext>
                  </a:extLst>
                </a:gridCol>
              </a:tblGrid>
              <a:tr h="152657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IP-</a:t>
                      </a:r>
                      <a:r>
                        <a:rPr lang="ru-RU" sz="900">
                          <a:effectLst/>
                        </a:rPr>
                        <a:t>адреса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Примечание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VLAN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extLst>
                  <a:ext uri="{0D108BD9-81ED-4DB2-BD59-A6C34878D82A}">
                    <a16:rowId xmlns:a16="http://schemas.microsoft.com/office/drawing/2014/main" val="4259744522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192.168.0.0/12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Вся сеть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extLst>
                  <a:ext uri="{0D108BD9-81ED-4DB2-BD59-A6C34878D82A}">
                    <a16:rowId xmlns:a16="http://schemas.microsoft.com/office/drawing/2014/main" val="1371299511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192.168.0.0/24 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Серверная ферма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3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extLst>
                  <a:ext uri="{0D108BD9-81ED-4DB2-BD59-A6C34878D82A}">
                    <a16:rowId xmlns:a16="http://schemas.microsoft.com/office/drawing/2014/main" val="3799827093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192.168.0.1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Шлюз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extLst>
                  <a:ext uri="{0D108BD9-81ED-4DB2-BD59-A6C34878D82A}">
                    <a16:rowId xmlns:a16="http://schemas.microsoft.com/office/drawing/2014/main" val="3723758209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192.168.0.2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Web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extLst>
                  <a:ext uri="{0D108BD9-81ED-4DB2-BD59-A6C34878D82A}">
                    <a16:rowId xmlns:a16="http://schemas.microsoft.com/office/drawing/2014/main" val="3262894962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192.168.0.3 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File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extLst>
                  <a:ext uri="{0D108BD9-81ED-4DB2-BD59-A6C34878D82A}">
                    <a16:rowId xmlns:a16="http://schemas.microsoft.com/office/drawing/2014/main" val="3148853069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192.168.0.4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Mail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extLst>
                  <a:ext uri="{0D108BD9-81ED-4DB2-BD59-A6C34878D82A}">
                    <a16:rowId xmlns:a16="http://schemas.microsoft.com/office/drawing/2014/main" val="3034274317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192.168.0.5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Dns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extLst>
                  <a:ext uri="{0D108BD9-81ED-4DB2-BD59-A6C34878D82A}">
                    <a16:rowId xmlns:a16="http://schemas.microsoft.com/office/drawing/2014/main" val="1639681923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192.168.0.6-192.168.0.254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Зарезервировано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extLst>
                  <a:ext uri="{0D108BD9-81ED-4DB2-BD59-A6C34878D82A}">
                    <a16:rowId xmlns:a16="http://schemas.microsoft.com/office/drawing/2014/main" val="3117160677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192.168.1.0/24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Управление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extLst>
                  <a:ext uri="{0D108BD9-81ED-4DB2-BD59-A6C34878D82A}">
                    <a16:rowId xmlns:a16="http://schemas.microsoft.com/office/drawing/2014/main" val="423131489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192.168.1.1 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Шлюз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extLst>
                  <a:ext uri="{0D108BD9-81ED-4DB2-BD59-A6C34878D82A}">
                    <a16:rowId xmlns:a16="http://schemas.microsoft.com/office/drawing/2014/main" val="3442002950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192.168.1.2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msk-donskaya-vmshutenko-sw-1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extLst>
                  <a:ext uri="{0D108BD9-81ED-4DB2-BD59-A6C34878D82A}">
                    <a16:rowId xmlns:a16="http://schemas.microsoft.com/office/drawing/2014/main" val="652836593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192.168.1.3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msk-donskaya-vmshutenko-sw-2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extLst>
                  <a:ext uri="{0D108BD9-81ED-4DB2-BD59-A6C34878D82A}">
                    <a16:rowId xmlns:a16="http://schemas.microsoft.com/office/drawing/2014/main" val="3790215920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192.168.1.4 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msk-donskaya-vmshutenko-sw-3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extLst>
                  <a:ext uri="{0D108BD9-81ED-4DB2-BD59-A6C34878D82A}">
                    <a16:rowId xmlns:a16="http://schemas.microsoft.com/office/drawing/2014/main" val="1423952600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192.168.1.5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msk-donskaya-vmshutenko-sw-4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extLst>
                  <a:ext uri="{0D108BD9-81ED-4DB2-BD59-A6C34878D82A}">
                    <a16:rowId xmlns:a16="http://schemas.microsoft.com/office/drawing/2014/main" val="589710256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192.168.1.6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msk-pavlovskaya-vmshutenko-sw-1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extLst>
                  <a:ext uri="{0D108BD9-81ED-4DB2-BD59-A6C34878D82A}">
                    <a16:rowId xmlns:a16="http://schemas.microsoft.com/office/drawing/2014/main" val="2957610595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192.168.1.7-192.168.1.254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Зарезервировано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extLst>
                  <a:ext uri="{0D108BD9-81ED-4DB2-BD59-A6C34878D82A}">
                    <a16:rowId xmlns:a16="http://schemas.microsoft.com/office/drawing/2014/main" val="2514634964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192.168.2.0/24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Сеть </a:t>
                      </a:r>
                      <a:r>
                        <a:rPr lang="en-US" sz="900">
                          <a:effectLst/>
                        </a:rPr>
                        <a:t>Point-to-Point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extLst>
                  <a:ext uri="{0D108BD9-81ED-4DB2-BD59-A6C34878D82A}">
                    <a16:rowId xmlns:a16="http://schemas.microsoft.com/office/drawing/2014/main" val="3835978799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192.168.2.1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Шлюз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extLst>
                  <a:ext uri="{0D108BD9-81ED-4DB2-BD59-A6C34878D82A}">
                    <a16:rowId xmlns:a16="http://schemas.microsoft.com/office/drawing/2014/main" val="710745859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192.168.2.2-192.168.2.254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Зарезервировано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extLst>
                  <a:ext uri="{0D108BD9-81ED-4DB2-BD59-A6C34878D82A}">
                    <a16:rowId xmlns:a16="http://schemas.microsoft.com/office/drawing/2014/main" val="1811944802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192.168.3.0/24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Дисплейные классы (ДК)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101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extLst>
                  <a:ext uri="{0D108BD9-81ED-4DB2-BD59-A6C34878D82A}">
                    <a16:rowId xmlns:a16="http://schemas.microsoft.com/office/drawing/2014/main" val="2888326247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192.168.3.1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Шлюз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extLst>
                  <a:ext uri="{0D108BD9-81ED-4DB2-BD59-A6C34878D82A}">
                    <a16:rowId xmlns:a16="http://schemas.microsoft.com/office/drawing/2014/main" val="1518664115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192.168.3.2-192.168.3.254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Пул для пользователя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extLst>
                  <a:ext uri="{0D108BD9-81ED-4DB2-BD59-A6C34878D82A}">
                    <a16:rowId xmlns:a16="http://schemas.microsoft.com/office/drawing/2014/main" val="3064631059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192.168.4.0/24 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Кафедры (К)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102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extLst>
                  <a:ext uri="{0D108BD9-81ED-4DB2-BD59-A6C34878D82A}">
                    <a16:rowId xmlns:a16="http://schemas.microsoft.com/office/drawing/2014/main" val="2034955044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192.168.4.1 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Шлюз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extLst>
                  <a:ext uri="{0D108BD9-81ED-4DB2-BD59-A6C34878D82A}">
                    <a16:rowId xmlns:a16="http://schemas.microsoft.com/office/drawing/2014/main" val="2688718135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192.168.4.2-192.168.4.254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Пул для пользователя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extLst>
                  <a:ext uri="{0D108BD9-81ED-4DB2-BD59-A6C34878D82A}">
                    <a16:rowId xmlns:a16="http://schemas.microsoft.com/office/drawing/2014/main" val="1511603488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192.168.5.0/24 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Администрация (А)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103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extLst>
                  <a:ext uri="{0D108BD9-81ED-4DB2-BD59-A6C34878D82A}">
                    <a16:rowId xmlns:a16="http://schemas.microsoft.com/office/drawing/2014/main" val="1901509613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192.168.5.1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Шлюз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extLst>
                  <a:ext uri="{0D108BD9-81ED-4DB2-BD59-A6C34878D82A}">
                    <a16:rowId xmlns:a16="http://schemas.microsoft.com/office/drawing/2014/main" val="1368222445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192.168.5.2-192.168.5.254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Пул для пользователя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extLst>
                  <a:ext uri="{0D108BD9-81ED-4DB2-BD59-A6C34878D82A}">
                    <a16:rowId xmlns:a16="http://schemas.microsoft.com/office/drawing/2014/main" val="3547459237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192.168.6.0/24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Другие пользователи (Д)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104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extLst>
                  <a:ext uri="{0D108BD9-81ED-4DB2-BD59-A6C34878D82A}">
                    <a16:rowId xmlns:a16="http://schemas.microsoft.com/office/drawing/2014/main" val="2224630655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192.168.6.1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Шлюз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extLst>
                  <a:ext uri="{0D108BD9-81ED-4DB2-BD59-A6C34878D82A}">
                    <a16:rowId xmlns:a16="http://schemas.microsoft.com/office/drawing/2014/main" val="3653411735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192.1686.2-192.168.6.254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Пул для пользователя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 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extLst>
                  <a:ext uri="{0D108BD9-81ED-4DB2-BD59-A6C34878D82A}">
                    <a16:rowId xmlns:a16="http://schemas.microsoft.com/office/drawing/2014/main" val="2059199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7349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955865-5F53-6141-A1FF-470A9CAA9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маршрутизации сети 192.168.0.0/12  (</a:t>
            </a:r>
            <a:r>
              <a:rPr lang="ru-RU" dirty="0" err="1"/>
              <a:t>Layer</a:t>
            </a:r>
            <a:r>
              <a:rPr lang="ru-RU" dirty="0"/>
              <a:t> 3) 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B0FC248-2C0F-1C4E-9550-77E32B926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149" y="1825625"/>
            <a:ext cx="66337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148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8790A1-8B8C-CA45-92B0-A67A0C650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выполнения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6DB9D0-9395-AA4F-8427-FFDBB0CB0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dirty="0"/>
              <a:t>Используя графический редактор повторила схемы </a:t>
            </a:r>
            <a:r>
              <a:rPr lang="de-DE" dirty="0"/>
              <a:t>L1, L2, L3, </a:t>
            </a:r>
            <a:r>
              <a:rPr lang="ru-RU" dirty="0"/>
              <a:t>а также сопутствующие им таблицы </a:t>
            </a:r>
            <a:r>
              <a:rPr lang="de-DE" dirty="0"/>
              <a:t>VLAN, IP-</a:t>
            </a:r>
            <a:r>
              <a:rPr lang="ru-RU" dirty="0"/>
              <a:t>адресов и портов подключения оборудования планируемой сети. </a:t>
            </a:r>
          </a:p>
          <a:p>
            <a:pPr marL="514350" indent="-514350">
              <a:buAutoNum type="arabicPeriod"/>
            </a:pPr>
            <a:r>
              <a:rPr lang="ru-RU" dirty="0"/>
              <a:t>Сделала аналогичный план адресного пространства для сетей 172.16.0.0/12 и 192.168.0.0/16 с соответствующими схемами сети и сопутствующими таблицами </a:t>
            </a:r>
            <a:r>
              <a:rPr lang="de-DE" dirty="0"/>
              <a:t>VLAN, IP-</a:t>
            </a:r>
            <a:r>
              <a:rPr lang="ru-RU" dirty="0"/>
              <a:t>адресов и портов подключения оборудования. </a:t>
            </a:r>
          </a:p>
          <a:p>
            <a:pPr marL="514350" indent="-514350">
              <a:buAutoNum type="arabicPeriod"/>
            </a:pPr>
            <a:r>
              <a:rPr lang="ru-RU" dirty="0"/>
              <a:t>При выполнении работы необходимо было учитывать соглашение об именовании (см. раздел 2.5).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3950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8AFC2F-CD86-B049-908A-DDDF22A1D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2E2F04-E436-DB4E-B8FD-09DF25319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/>
              <a:t>Я познакомилась с принципами планирования локальной сети организации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0798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E3FAC8-6EA7-2042-A6ED-8F23B45D3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лабораторной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AA59CA-612F-4C46-832B-6F17F0427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ru-RU" dirty="0"/>
              <a:t>Познакомится с принципами планирования локальной сети организации.</a:t>
            </a:r>
          </a:p>
        </p:txBody>
      </p:sp>
    </p:spTree>
    <p:extLst>
      <p:ext uri="{BB962C8B-B14F-4D97-AF65-F5344CB8AC3E}">
        <p14:creationId xmlns:p14="http://schemas.microsoft.com/office/powerpoint/2010/main" val="178692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3DBDAF-FF0F-7F40-9FE8-CEA13F060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лабораторной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D78BFE-0FEB-7E46-892A-C21334CE0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4864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dirty="0"/>
              <a:t>Используя графический редактор (например, </a:t>
            </a:r>
            <a:r>
              <a:rPr lang="de-DE" dirty="0"/>
              <a:t>Dia), </a:t>
            </a:r>
            <a:r>
              <a:rPr lang="ru-RU" dirty="0"/>
              <a:t>требуется повторить схемы </a:t>
            </a:r>
            <a:r>
              <a:rPr lang="de-DE" dirty="0"/>
              <a:t>L1, L2, L3, </a:t>
            </a:r>
            <a:r>
              <a:rPr lang="ru-RU" dirty="0"/>
              <a:t>а также сопутствующие им таблицы </a:t>
            </a:r>
            <a:r>
              <a:rPr lang="de-DE" dirty="0"/>
              <a:t>VLAN, IP-</a:t>
            </a:r>
            <a:r>
              <a:rPr lang="ru-RU" dirty="0"/>
              <a:t>адресов и портов подключения оборудования планируемой сети. </a:t>
            </a:r>
          </a:p>
          <a:p>
            <a:pPr marL="514350" indent="-514350">
              <a:buAutoNum type="arabicPeriod"/>
            </a:pPr>
            <a:r>
              <a:rPr lang="ru-RU" dirty="0"/>
              <a:t>Рассмотренный выше пример планирования адресного пространства сети базируется на разбиении сети 10.128.0.0/16 на соответствующие подсети. Требуется сделать аналогичный план адресного пространства для сетей 172.16.0.0/12 и 192.168.0.0/16 с соответствующими схемами сети и сопутствующими таблицами </a:t>
            </a:r>
            <a:r>
              <a:rPr lang="de-DE" dirty="0"/>
              <a:t>VLAN, IP-</a:t>
            </a:r>
            <a:r>
              <a:rPr lang="ru-RU" dirty="0"/>
              <a:t>адресов и портов подключения оборудования. </a:t>
            </a:r>
          </a:p>
          <a:p>
            <a:pPr marL="514350" indent="-514350">
              <a:buAutoNum type="arabicPeriod"/>
            </a:pPr>
            <a:r>
              <a:rPr lang="ru-RU" dirty="0"/>
              <a:t>При выполнении работы необходимо учитывать соглашение об именовании (см. раздел 2.5).</a:t>
            </a:r>
          </a:p>
        </p:txBody>
      </p:sp>
    </p:spTree>
    <p:extLst>
      <p:ext uri="{BB962C8B-B14F-4D97-AF65-F5344CB8AC3E}">
        <p14:creationId xmlns:p14="http://schemas.microsoft.com/office/powerpoint/2010/main" val="366618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F7D07-0263-EA4E-8F06-C98936305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4289"/>
            <a:ext cx="10515600" cy="1325563"/>
          </a:xfrm>
        </p:spPr>
        <p:txBody>
          <a:bodyPr/>
          <a:lstStyle/>
          <a:p>
            <a:r>
              <a:rPr lang="ru-RU" dirty="0"/>
              <a:t>Физические устройства сети с номерами портов (</a:t>
            </a:r>
            <a:r>
              <a:rPr lang="ru-RU" dirty="0" err="1"/>
              <a:t>Layer</a:t>
            </a:r>
            <a:r>
              <a:rPr lang="ru-RU" dirty="0"/>
              <a:t> 1)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5B53CFF-9949-AF44-BF90-4F75A34E5C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27" y="1623695"/>
            <a:ext cx="7916285" cy="481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72763D-3414-C140-B179-0D015EF2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VLAN сети (</a:t>
            </a:r>
            <a:r>
              <a:rPr lang="ru-RU" dirty="0" err="1"/>
              <a:t>Layer</a:t>
            </a:r>
            <a:r>
              <a:rPr lang="ru-RU" dirty="0"/>
              <a:t> 2)</a:t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E58297B-8B49-7542-98BA-100060A2D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392" y="1825625"/>
            <a:ext cx="71592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86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C33EC-BE72-D14F-9454-04EBCDFE7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маршрутизации сети (</a:t>
            </a:r>
            <a:r>
              <a:rPr lang="ru-RU" dirty="0" err="1"/>
              <a:t>Layer</a:t>
            </a:r>
            <a:r>
              <a:rPr lang="ru-RU" dirty="0"/>
              <a:t> 3)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A608F6A-BA86-CE4F-99F6-0CE0F52AD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787" y="1802765"/>
            <a:ext cx="5940425" cy="469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38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3C5B0F-C6D9-614C-A406-9A142B045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>
                <a:latin typeface="Arial" panose="020B0604020202020204" pitchFamily="34" charset="0"/>
                <a:ea typeface="Times New Roman" panose="02020603050405020304" pitchFamily="18" charset="0"/>
              </a:rPr>
              <a:t>Характеристика сети 172.16.0.0/12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9F3E4BC-A897-9048-BC61-F7CAC3B443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2527784"/>
              </p:ext>
            </p:extLst>
          </p:nvPr>
        </p:nvGraphicFramePr>
        <p:xfrm>
          <a:off x="1939637" y="1992600"/>
          <a:ext cx="9047018" cy="29787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2916">
                  <a:extLst>
                    <a:ext uri="{9D8B030D-6E8A-4147-A177-3AD203B41FA5}">
                      <a16:colId xmlns:a16="http://schemas.microsoft.com/office/drawing/2014/main" val="3426367252"/>
                    </a:ext>
                  </a:extLst>
                </a:gridCol>
                <a:gridCol w="2098034">
                  <a:extLst>
                    <a:ext uri="{9D8B030D-6E8A-4147-A177-3AD203B41FA5}">
                      <a16:colId xmlns:a16="http://schemas.microsoft.com/office/drawing/2014/main" val="2037588507"/>
                    </a:ext>
                  </a:extLst>
                </a:gridCol>
                <a:gridCol w="4196068">
                  <a:extLst>
                    <a:ext uri="{9D8B030D-6E8A-4147-A177-3AD203B41FA5}">
                      <a16:colId xmlns:a16="http://schemas.microsoft.com/office/drawing/2014/main" val="1980861113"/>
                    </a:ext>
                  </a:extLst>
                </a:gridCol>
              </a:tblGrid>
              <a:tr h="2425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66420" algn="l"/>
                        </a:tabLst>
                      </a:pPr>
                      <a:r>
                        <a:rPr lang="ru-RU" sz="1100">
                          <a:effectLst/>
                        </a:rPr>
                        <a:t>Характеристики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66420" algn="l"/>
                        </a:tabLst>
                      </a:pPr>
                      <a:r>
                        <a:rPr lang="ru-RU" sz="1100" dirty="0">
                          <a:effectLst/>
                        </a:rPr>
                        <a:t>Значение в 10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66420" algn="l"/>
                        </a:tabLst>
                      </a:pPr>
                      <a:r>
                        <a:rPr lang="ru-RU" sz="1100">
                          <a:effectLst/>
                        </a:rPr>
                        <a:t>Значение в 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7143331"/>
                  </a:ext>
                </a:extLst>
              </a:tr>
              <a:tr h="27361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66420" algn="l"/>
                        </a:tabLst>
                      </a:pPr>
                      <a:r>
                        <a:rPr lang="ru-RU" sz="1100" dirty="0">
                          <a:effectLst/>
                        </a:rPr>
                        <a:t>Адрес сети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tabLst>
                          <a:tab pos="566420" algn="l"/>
                        </a:tabLst>
                      </a:pPr>
                      <a:r>
                        <a:rPr lang="ru-RU" sz="1100" dirty="0">
                          <a:effectLst/>
                        </a:rPr>
                        <a:t>Маска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tabLst>
                          <a:tab pos="566420" algn="l"/>
                        </a:tabLst>
                      </a:pPr>
                      <a:r>
                        <a:rPr lang="ru-RU" sz="1100" dirty="0">
                          <a:effectLst/>
                        </a:rPr>
                        <a:t>Префикс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tabLst>
                          <a:tab pos="566420" algn="l"/>
                        </a:tabLst>
                      </a:pPr>
                      <a:r>
                        <a:rPr lang="ru-RU" sz="1100" dirty="0" err="1">
                          <a:effectLst/>
                        </a:rPr>
                        <a:t>Broadcast</a:t>
                      </a:r>
                      <a:r>
                        <a:rPr lang="ru-RU" sz="1100" dirty="0">
                          <a:effectLst/>
                        </a:rPr>
                        <a:t>-адрес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tabLst>
                          <a:tab pos="566420" algn="l"/>
                        </a:tabLst>
                      </a:pPr>
                      <a:r>
                        <a:rPr lang="ru-RU" sz="1100" dirty="0">
                          <a:effectLst/>
                        </a:rPr>
                        <a:t>Число подсетей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tabLst>
                          <a:tab pos="566420" algn="l"/>
                        </a:tabLst>
                      </a:pPr>
                      <a:r>
                        <a:rPr lang="ru-RU" sz="1100" dirty="0">
                          <a:effectLst/>
                        </a:rPr>
                        <a:t>Число доступных подсетей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tabLst>
                          <a:tab pos="566420" algn="l"/>
                        </a:tabLst>
                      </a:pPr>
                      <a:r>
                        <a:rPr lang="ru-RU" sz="1100" dirty="0">
                          <a:effectLst/>
                        </a:rPr>
                        <a:t>Диапазон адресов узлов:</a:t>
                      </a:r>
                      <a:endParaRPr lang="ru-RU" sz="1200" dirty="0">
                        <a:effectLst/>
                      </a:endParaRPr>
                    </a:p>
                    <a:p>
                      <a:pPr algn="ctr"/>
                      <a:r>
                        <a:rPr lang="ru-RU" sz="1200" dirty="0">
                          <a:effectLst/>
                        </a:rPr>
                        <a:t>Минимальный адрес узла Максимальный адрес узла</a:t>
                      </a:r>
                      <a:r>
                        <a:rPr lang="ru-RU" sz="1100" dirty="0">
                          <a:effectLst/>
                        </a:rPr>
                        <a:t> 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66420" algn="l"/>
                        </a:tabLst>
                      </a:pPr>
                      <a:r>
                        <a:rPr lang="ru-RU" sz="1100" dirty="0">
                          <a:effectLst/>
                        </a:rPr>
                        <a:t>172.16.0.0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tabLst>
                          <a:tab pos="566420" algn="l"/>
                        </a:tabLst>
                      </a:pPr>
                      <a:r>
                        <a:rPr lang="ru-RU" sz="1100" dirty="0">
                          <a:effectLst/>
                        </a:rPr>
                        <a:t>255.240.0.0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tabLst>
                          <a:tab pos="566420" algn="l"/>
                        </a:tabLst>
                      </a:pPr>
                      <a:r>
                        <a:rPr lang="ru-RU" sz="1100" dirty="0">
                          <a:effectLst/>
                        </a:rPr>
                        <a:t>172.16.0.0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tabLst>
                          <a:tab pos="566420" algn="l"/>
                        </a:tabLst>
                      </a:pPr>
                      <a:r>
                        <a:rPr lang="ru-RU" sz="1100" dirty="0">
                          <a:effectLst/>
                        </a:rPr>
                        <a:t>10.128.255.255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tabLst>
                          <a:tab pos="566420" algn="l"/>
                        </a:tabLst>
                      </a:pPr>
                      <a:r>
                        <a:rPr lang="ru-RU" sz="1100" dirty="0">
                          <a:effectLst/>
                        </a:rPr>
                        <a:t>2²⁰=1048576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tabLst>
                          <a:tab pos="566420" algn="l"/>
                        </a:tabLst>
                      </a:pPr>
                      <a:r>
                        <a:rPr lang="ru-RU" sz="1100" dirty="0">
                          <a:effectLst/>
                        </a:rPr>
                        <a:t>2²⁰-2=1048574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tabLst>
                          <a:tab pos="566420" algn="l"/>
                        </a:tabLs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tabLst>
                          <a:tab pos="566420" algn="l"/>
                        </a:tabLst>
                      </a:pPr>
                      <a:r>
                        <a:rPr lang="ru-RU" sz="1100" dirty="0">
                          <a:effectLst/>
                        </a:rPr>
                        <a:t>172.16.0.1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tabLst>
                          <a:tab pos="566420" algn="l"/>
                        </a:tabLst>
                      </a:pPr>
                      <a:r>
                        <a:rPr lang="ru-RU" sz="1100" dirty="0">
                          <a:effectLst/>
                        </a:rPr>
                        <a:t>172.31.255.254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66420" algn="l"/>
                        </a:tabLst>
                      </a:pPr>
                      <a:r>
                        <a:rPr lang="ru-RU" sz="1100" dirty="0">
                          <a:effectLst/>
                        </a:rPr>
                        <a:t>10101100. 00010000.00000000. 00000000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tabLst>
                          <a:tab pos="566420" algn="l"/>
                        </a:tabLst>
                      </a:pPr>
                      <a:r>
                        <a:rPr lang="ru-RU" sz="1100" dirty="0">
                          <a:effectLst/>
                        </a:rPr>
                        <a:t>11111111.11110000. 00000000. 00000000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tabLst>
                          <a:tab pos="566420" algn="l"/>
                        </a:tabLst>
                      </a:pPr>
                      <a:r>
                        <a:rPr lang="ru-RU" sz="1100" dirty="0">
                          <a:effectLst/>
                        </a:rPr>
                        <a:t>00001010. 10000000.00000000. 00000000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tabLst>
                          <a:tab pos="566420" algn="l"/>
                        </a:tabLst>
                      </a:pPr>
                      <a:r>
                        <a:rPr lang="ru-RU" sz="1100" dirty="0">
                          <a:effectLst/>
                        </a:rPr>
                        <a:t>10101100. 00011111. 11111111.11111111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tabLst>
                          <a:tab pos="566420" algn="l"/>
                        </a:tabLs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tabLst>
                          <a:tab pos="566420" algn="l"/>
                        </a:tabLs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tabLst>
                          <a:tab pos="566420" algn="l"/>
                        </a:tabLs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</a:endParaRPr>
                    </a:p>
                    <a:p>
                      <a:pPr algn="ctr"/>
                      <a:r>
                        <a:rPr lang="ru-RU" sz="1200" dirty="0">
                          <a:effectLst/>
                        </a:rPr>
                        <a:t>10101100. 00010000.00000000. 00000001 </a:t>
                      </a:r>
                    </a:p>
                    <a:p>
                      <a:pPr algn="ctr"/>
                      <a:r>
                        <a:rPr lang="ru-RU" sz="1200" dirty="0">
                          <a:effectLst/>
                        </a:rPr>
                        <a:t>10101100.00011111. 11111111.111111110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451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413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6FA9E0-D10E-B24D-B366-CEBAF9F33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</a:t>
            </a:r>
            <a:r>
              <a:rPr lang="en-US" dirty="0"/>
              <a:t>IP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96B0DAE-232A-304C-A51F-BD41F00E7B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930148"/>
              </p:ext>
            </p:extLst>
          </p:nvPr>
        </p:nvGraphicFramePr>
        <p:xfrm>
          <a:off x="3574473" y="1806734"/>
          <a:ext cx="4727650" cy="49542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7907">
                  <a:extLst>
                    <a:ext uri="{9D8B030D-6E8A-4147-A177-3AD203B41FA5}">
                      <a16:colId xmlns:a16="http://schemas.microsoft.com/office/drawing/2014/main" val="826434251"/>
                    </a:ext>
                  </a:extLst>
                </a:gridCol>
                <a:gridCol w="2079761">
                  <a:extLst>
                    <a:ext uri="{9D8B030D-6E8A-4147-A177-3AD203B41FA5}">
                      <a16:colId xmlns:a16="http://schemas.microsoft.com/office/drawing/2014/main" val="140469692"/>
                    </a:ext>
                  </a:extLst>
                </a:gridCol>
                <a:gridCol w="1069982">
                  <a:extLst>
                    <a:ext uri="{9D8B030D-6E8A-4147-A177-3AD203B41FA5}">
                      <a16:colId xmlns:a16="http://schemas.microsoft.com/office/drawing/2014/main" val="3276541233"/>
                    </a:ext>
                  </a:extLst>
                </a:gridCol>
              </a:tblGrid>
              <a:tr h="154821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IP-</a:t>
                      </a:r>
                      <a:r>
                        <a:rPr lang="ru-RU" sz="900">
                          <a:effectLst/>
                        </a:rPr>
                        <a:t>адреса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Примечание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VLAN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extLst>
                  <a:ext uri="{0D108BD9-81ED-4DB2-BD59-A6C34878D82A}">
                    <a16:rowId xmlns:a16="http://schemas.microsoft.com/office/drawing/2014/main" val="4249054106"/>
                  </a:ext>
                </a:extLst>
              </a:tr>
              <a:tr h="154821"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172.16.0.0/12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Вся сеть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extLst>
                  <a:ext uri="{0D108BD9-81ED-4DB2-BD59-A6C34878D82A}">
                    <a16:rowId xmlns:a16="http://schemas.microsoft.com/office/drawing/2014/main" val="500550620"/>
                  </a:ext>
                </a:extLst>
              </a:tr>
              <a:tr h="154821"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172.16.0.0/24 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Серверная ферма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3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extLst>
                  <a:ext uri="{0D108BD9-81ED-4DB2-BD59-A6C34878D82A}">
                    <a16:rowId xmlns:a16="http://schemas.microsoft.com/office/drawing/2014/main" val="1271436551"/>
                  </a:ext>
                </a:extLst>
              </a:tr>
              <a:tr h="154821"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172.16.0.1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Шлюз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extLst>
                  <a:ext uri="{0D108BD9-81ED-4DB2-BD59-A6C34878D82A}">
                    <a16:rowId xmlns:a16="http://schemas.microsoft.com/office/drawing/2014/main" val="2347848075"/>
                  </a:ext>
                </a:extLst>
              </a:tr>
              <a:tr h="154821"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172.16.0.2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Web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extLst>
                  <a:ext uri="{0D108BD9-81ED-4DB2-BD59-A6C34878D82A}">
                    <a16:rowId xmlns:a16="http://schemas.microsoft.com/office/drawing/2014/main" val="3445093285"/>
                  </a:ext>
                </a:extLst>
              </a:tr>
              <a:tr h="154821"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172.16.0.3 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File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extLst>
                  <a:ext uri="{0D108BD9-81ED-4DB2-BD59-A6C34878D82A}">
                    <a16:rowId xmlns:a16="http://schemas.microsoft.com/office/drawing/2014/main" val="2129765819"/>
                  </a:ext>
                </a:extLst>
              </a:tr>
              <a:tr h="154821"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172.16.0.4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Mail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extLst>
                  <a:ext uri="{0D108BD9-81ED-4DB2-BD59-A6C34878D82A}">
                    <a16:rowId xmlns:a16="http://schemas.microsoft.com/office/drawing/2014/main" val="3827153119"/>
                  </a:ext>
                </a:extLst>
              </a:tr>
              <a:tr h="154821"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172.16.0.5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Dns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extLst>
                  <a:ext uri="{0D108BD9-81ED-4DB2-BD59-A6C34878D82A}">
                    <a16:rowId xmlns:a16="http://schemas.microsoft.com/office/drawing/2014/main" val="3039111535"/>
                  </a:ext>
                </a:extLst>
              </a:tr>
              <a:tr h="154821"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172.16.0.6-172.16.0.254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Зарезервировано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extLst>
                  <a:ext uri="{0D108BD9-81ED-4DB2-BD59-A6C34878D82A}">
                    <a16:rowId xmlns:a16="http://schemas.microsoft.com/office/drawing/2014/main" val="287571925"/>
                  </a:ext>
                </a:extLst>
              </a:tr>
              <a:tr h="154821"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172.16.1.0/24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Управление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extLst>
                  <a:ext uri="{0D108BD9-81ED-4DB2-BD59-A6C34878D82A}">
                    <a16:rowId xmlns:a16="http://schemas.microsoft.com/office/drawing/2014/main" val="4022389087"/>
                  </a:ext>
                </a:extLst>
              </a:tr>
              <a:tr h="154821"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172.16.1.1 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Шлюз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extLst>
                  <a:ext uri="{0D108BD9-81ED-4DB2-BD59-A6C34878D82A}">
                    <a16:rowId xmlns:a16="http://schemas.microsoft.com/office/drawing/2014/main" val="2986882605"/>
                  </a:ext>
                </a:extLst>
              </a:tr>
              <a:tr h="154821"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172.16.1.2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msk-donskaya-vmshutenko-sw-1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extLst>
                  <a:ext uri="{0D108BD9-81ED-4DB2-BD59-A6C34878D82A}">
                    <a16:rowId xmlns:a16="http://schemas.microsoft.com/office/drawing/2014/main" val="3756269616"/>
                  </a:ext>
                </a:extLst>
              </a:tr>
              <a:tr h="154821"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172.16.1.3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msk-donskaya-vmshutenko-sw-2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extLst>
                  <a:ext uri="{0D108BD9-81ED-4DB2-BD59-A6C34878D82A}">
                    <a16:rowId xmlns:a16="http://schemas.microsoft.com/office/drawing/2014/main" val="2370835371"/>
                  </a:ext>
                </a:extLst>
              </a:tr>
              <a:tr h="154821"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172.16.1.4 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msk-donskaya-vmshutenko-sw-3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extLst>
                  <a:ext uri="{0D108BD9-81ED-4DB2-BD59-A6C34878D82A}">
                    <a16:rowId xmlns:a16="http://schemas.microsoft.com/office/drawing/2014/main" val="1537712502"/>
                  </a:ext>
                </a:extLst>
              </a:tr>
              <a:tr h="154821"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172.16.1.5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msk-donskaya-vmshutenko-sw-4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extLst>
                  <a:ext uri="{0D108BD9-81ED-4DB2-BD59-A6C34878D82A}">
                    <a16:rowId xmlns:a16="http://schemas.microsoft.com/office/drawing/2014/main" val="528071404"/>
                  </a:ext>
                </a:extLst>
              </a:tr>
              <a:tr h="154821"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172.16.1.6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msk-pavlovskaya-vmshutenko-sw-1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extLst>
                  <a:ext uri="{0D108BD9-81ED-4DB2-BD59-A6C34878D82A}">
                    <a16:rowId xmlns:a16="http://schemas.microsoft.com/office/drawing/2014/main" val="3844052283"/>
                  </a:ext>
                </a:extLst>
              </a:tr>
              <a:tr h="154821"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172.16.1.7-172.16.1.254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Зарезервировано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extLst>
                  <a:ext uri="{0D108BD9-81ED-4DB2-BD59-A6C34878D82A}">
                    <a16:rowId xmlns:a16="http://schemas.microsoft.com/office/drawing/2014/main" val="1546437472"/>
                  </a:ext>
                </a:extLst>
              </a:tr>
              <a:tr h="154821"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172.16.2.0/24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Сеть </a:t>
                      </a:r>
                      <a:r>
                        <a:rPr lang="en-US" sz="900">
                          <a:effectLst/>
                        </a:rPr>
                        <a:t>Point-to-Point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extLst>
                  <a:ext uri="{0D108BD9-81ED-4DB2-BD59-A6C34878D82A}">
                    <a16:rowId xmlns:a16="http://schemas.microsoft.com/office/drawing/2014/main" val="1834617648"/>
                  </a:ext>
                </a:extLst>
              </a:tr>
              <a:tr h="154821"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172.16.2.1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Шлюз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extLst>
                  <a:ext uri="{0D108BD9-81ED-4DB2-BD59-A6C34878D82A}">
                    <a16:rowId xmlns:a16="http://schemas.microsoft.com/office/drawing/2014/main" val="488793871"/>
                  </a:ext>
                </a:extLst>
              </a:tr>
              <a:tr h="154821"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172.16.2.2-172.16.2.254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Зарезервировано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extLst>
                  <a:ext uri="{0D108BD9-81ED-4DB2-BD59-A6C34878D82A}">
                    <a16:rowId xmlns:a16="http://schemas.microsoft.com/office/drawing/2014/main" val="1806969247"/>
                  </a:ext>
                </a:extLst>
              </a:tr>
              <a:tr h="154821"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172.16.3.0/24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Дисплейные классы (ДК)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101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extLst>
                  <a:ext uri="{0D108BD9-81ED-4DB2-BD59-A6C34878D82A}">
                    <a16:rowId xmlns:a16="http://schemas.microsoft.com/office/drawing/2014/main" val="4055478204"/>
                  </a:ext>
                </a:extLst>
              </a:tr>
              <a:tr h="154821"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172.16.3.1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Шлюз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extLst>
                  <a:ext uri="{0D108BD9-81ED-4DB2-BD59-A6C34878D82A}">
                    <a16:rowId xmlns:a16="http://schemas.microsoft.com/office/drawing/2014/main" val="1724530264"/>
                  </a:ext>
                </a:extLst>
              </a:tr>
              <a:tr h="154821"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172.16.3.2-172.16.3.254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Пул для пользователя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extLst>
                  <a:ext uri="{0D108BD9-81ED-4DB2-BD59-A6C34878D82A}">
                    <a16:rowId xmlns:a16="http://schemas.microsoft.com/office/drawing/2014/main" val="4103067502"/>
                  </a:ext>
                </a:extLst>
              </a:tr>
              <a:tr h="154821"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172.16.4.0/24 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Кафедры (К)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102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extLst>
                  <a:ext uri="{0D108BD9-81ED-4DB2-BD59-A6C34878D82A}">
                    <a16:rowId xmlns:a16="http://schemas.microsoft.com/office/drawing/2014/main" val="1691374355"/>
                  </a:ext>
                </a:extLst>
              </a:tr>
              <a:tr h="154821"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172.16.4.1 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Шлюз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extLst>
                  <a:ext uri="{0D108BD9-81ED-4DB2-BD59-A6C34878D82A}">
                    <a16:rowId xmlns:a16="http://schemas.microsoft.com/office/drawing/2014/main" val="3340210553"/>
                  </a:ext>
                </a:extLst>
              </a:tr>
              <a:tr h="154821"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172.16.4.2-172.16.4.254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Пул для пользователя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extLst>
                  <a:ext uri="{0D108BD9-81ED-4DB2-BD59-A6C34878D82A}">
                    <a16:rowId xmlns:a16="http://schemas.microsoft.com/office/drawing/2014/main" val="305309159"/>
                  </a:ext>
                </a:extLst>
              </a:tr>
              <a:tr h="154821"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172.16.5.0/24 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Администрация (А)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103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extLst>
                  <a:ext uri="{0D108BD9-81ED-4DB2-BD59-A6C34878D82A}">
                    <a16:rowId xmlns:a16="http://schemas.microsoft.com/office/drawing/2014/main" val="654749740"/>
                  </a:ext>
                </a:extLst>
              </a:tr>
              <a:tr h="154821"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172.16.5.1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Шлюз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extLst>
                  <a:ext uri="{0D108BD9-81ED-4DB2-BD59-A6C34878D82A}">
                    <a16:rowId xmlns:a16="http://schemas.microsoft.com/office/drawing/2014/main" val="274645557"/>
                  </a:ext>
                </a:extLst>
              </a:tr>
              <a:tr h="154821"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172.16.5.2-172.16.5.254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Пул для пользователя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extLst>
                  <a:ext uri="{0D108BD9-81ED-4DB2-BD59-A6C34878D82A}">
                    <a16:rowId xmlns:a16="http://schemas.microsoft.com/office/drawing/2014/main" val="4067099256"/>
                  </a:ext>
                </a:extLst>
              </a:tr>
              <a:tr h="154821"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172.16.6.0/24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Другие пользователи (Д)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104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extLst>
                  <a:ext uri="{0D108BD9-81ED-4DB2-BD59-A6C34878D82A}">
                    <a16:rowId xmlns:a16="http://schemas.microsoft.com/office/drawing/2014/main" val="3961293174"/>
                  </a:ext>
                </a:extLst>
              </a:tr>
              <a:tr h="154821"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172.16.6.1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Шлюз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extLst>
                  <a:ext uri="{0D108BD9-81ED-4DB2-BD59-A6C34878D82A}">
                    <a16:rowId xmlns:a16="http://schemas.microsoft.com/office/drawing/2014/main" val="600736545"/>
                  </a:ext>
                </a:extLst>
              </a:tr>
              <a:tr h="154821"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172.16.6.2-172.16.6.254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</a:rPr>
                        <a:t>Пул для пользователя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 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extLst>
                  <a:ext uri="{0D108BD9-81ED-4DB2-BD59-A6C34878D82A}">
                    <a16:rowId xmlns:a16="http://schemas.microsoft.com/office/drawing/2014/main" val="3168429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42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7FE340-59B9-2245-80D4-E53A1595C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маршрутизации сети 172.16.0.0/12  (</a:t>
            </a:r>
            <a:r>
              <a:rPr lang="ru-RU" dirty="0" err="1"/>
              <a:t>Layer</a:t>
            </a:r>
            <a:r>
              <a:rPr lang="ru-RU" dirty="0"/>
              <a:t> 3) 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82EA9D0-7008-984B-8E1A-1127B6548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149" y="1825625"/>
            <a:ext cx="66337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7892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554</Words>
  <Application>Microsoft Macintosh PowerPoint</Application>
  <PresentationFormat>Широкоэкранный</PresentationFormat>
  <Paragraphs>242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Защита лабораторной работы №3</vt:lpstr>
      <vt:lpstr>Цель лабораторной работы</vt:lpstr>
      <vt:lpstr>Задание лабораторной работы</vt:lpstr>
      <vt:lpstr>Физические устройства сети с номерами портов (Layer 1) </vt:lpstr>
      <vt:lpstr>Схема VLAN сети (Layer 2) </vt:lpstr>
      <vt:lpstr>Схема маршрутизации сети (Layer 3) </vt:lpstr>
      <vt:lpstr>Характеристика сети 172.16.0.0/12</vt:lpstr>
      <vt:lpstr>Таблица IP</vt:lpstr>
      <vt:lpstr>Схема маршрутизации сети 172.16.0.0/12  (Layer 3) </vt:lpstr>
      <vt:lpstr>Таблица IP</vt:lpstr>
      <vt:lpstr>Схема маршрутизации сети 192.168.0.0/12  (Layer 3) </vt:lpstr>
      <vt:lpstr>Итоги выполнения работы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Екатерина-Виктория Петрова</dc:creator>
  <cp:lastModifiedBy>Екатерина-Виктория Петрова</cp:lastModifiedBy>
  <cp:revision>14</cp:revision>
  <dcterms:created xsi:type="dcterms:W3CDTF">2021-10-31T04:47:31Z</dcterms:created>
  <dcterms:modified xsi:type="dcterms:W3CDTF">2022-04-02T20:49:16Z</dcterms:modified>
</cp:coreProperties>
</file>