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BE98-A182-9045-836D-CCF728EB6274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8093F-BBB1-6748-8E03-E3B662A0A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4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90B1B1-D835-7442-8CA8-926ABE69B71B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1434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E538-0FD4-E740-BF75-4D3FFD8D95A8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D427-8F8E-7048-B3A8-EEA5D2C884B9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3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434B-01C5-6D4D-BA63-378277F7B180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882E8-1C45-3142-8044-EC2D20C9500A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15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FE7-FE71-2244-9118-C04EE31F6C1A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0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EA76-366C-2546-9907-6D1199FA436C}" type="datetime1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ABC3-2725-5848-BF56-8CFF08D1EBB1}" type="datetime1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9465-4AD2-174B-A84E-A097562C5B95}" type="datetime1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8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2B97C-4713-8E4E-B9EE-7DE5E5D9F9C4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5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B180BC-E2B6-8E47-9B68-049F36753229}" type="datetime1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2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41ED0DB-435A-6E4F-A260-6C485CF0A561}" type="datetime1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17D55D-183A-B549-AAA9-D2DE79962DB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53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E8378-5851-7069-8B02-5E57B9B69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Шифры потока и блочные шифры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37A387-FBA0-67D0-AA1A-2EB0BF302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Студент: </a:t>
            </a:r>
            <a:r>
              <a:rPr lang="ru-RU" sz="1800" dirty="0" err="1">
                <a:effectLst/>
                <a:latin typeface="TimesNewRomanPSMT"/>
                <a:ea typeface="Times New Roman" panose="02020603050405020304" pitchFamily="18" charset="0"/>
              </a:rPr>
              <a:t>Шутенко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 Виктория </a:t>
            </a:r>
            <a:r>
              <a:rPr lang="ru-RU" sz="1800" dirty="0" err="1">
                <a:effectLst/>
                <a:latin typeface="TimesNewRomanPSMT"/>
                <a:ea typeface="Times New Roman" panose="02020603050405020304" pitchFamily="18" charset="0"/>
              </a:rPr>
              <a:t>Михайловна</a:t>
            </a:r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dirty="0">
                <a:effectLst/>
                <a:latin typeface="TimesNewRomanPSMT"/>
                <a:ea typeface="Times New Roman" panose="02020603050405020304" pitchFamily="18" charset="0"/>
              </a:rPr>
              <a:t>Группа: НФИмд-02-23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0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C92EF-A9C4-4CEE-829B-B4A889D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3371F-7C56-ADD7-AE9C-E5C0DB35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200"/>
            <a:ext cx="9753600" cy="2895600"/>
          </a:xfrm>
        </p:spPr>
        <p:txBody>
          <a:bodyPr>
            <a:normAutofit/>
          </a:bodyPr>
          <a:lstStyle/>
          <a:p>
            <a:r>
              <a:rPr lang="ru-RU" dirty="0"/>
              <a:t>Техника блочного шифрования включает в себя шифрование одного блока текста за раз. </a:t>
            </a:r>
          </a:p>
          <a:p>
            <a:r>
              <a:rPr lang="ru-RU" dirty="0"/>
              <a:t>Блочный шифр использует режимы алгоритмов </a:t>
            </a:r>
            <a:r>
              <a:rPr lang="de-DE" dirty="0"/>
              <a:t>ECB (</a:t>
            </a:r>
            <a:r>
              <a:rPr lang="ru-RU" dirty="0"/>
              <a:t>электронная кодовая книга) и </a:t>
            </a:r>
            <a:r>
              <a:rPr lang="de-DE" dirty="0"/>
              <a:t>CBC (</a:t>
            </a:r>
            <a:r>
              <a:rPr lang="ru-RU" dirty="0"/>
              <a:t>цепочка блоков шифров) . </a:t>
            </a:r>
            <a:endParaRPr lang="de-DE" dirty="0"/>
          </a:p>
          <a:p>
            <a:r>
              <a:rPr lang="ru-RU" dirty="0"/>
              <a:t>Потоковый шифр использует функцию </a:t>
            </a:r>
            <a:r>
              <a:rPr lang="de-DE" dirty="0"/>
              <a:t>XOR </a:t>
            </a:r>
            <a:r>
              <a:rPr lang="ru-RU" dirty="0"/>
              <a:t>для преобразования обычного текста в зашифрованный текст.</a:t>
            </a:r>
          </a:p>
          <a:p>
            <a:r>
              <a:rPr lang="ru-RU" dirty="0"/>
              <a:t>Блочный шифр использует один и тот же ключ для шифрования каждого блока, в то время как потоковый шифр использует разные ключи для каждого байта.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2AD443-8CD9-522E-7AC8-B9B3B086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51D44-80DF-B454-E71D-FE74EF9A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шифрования: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678A2-9168-8FEC-9EC5-1E8A40E5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поточные (потоковые) шифры; </a:t>
            </a:r>
          </a:p>
          <a:p>
            <a:r>
              <a:rPr lang="ru-RU" dirty="0"/>
              <a:t>блочные шифры;</a:t>
            </a:r>
          </a:p>
          <a:p>
            <a:r>
              <a:rPr lang="ru-RU" dirty="0"/>
              <a:t>блочные шифры с обратной связью.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CB2BA-7BB1-F7CE-F1A8-E8D99AD4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27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DCF58-897C-E4D6-9F74-392522EB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шифрования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3E7510-9FF0-8738-4417-3286B66F1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5863"/>
              </p:ext>
            </p:extLst>
          </p:nvPr>
        </p:nvGraphicFramePr>
        <p:xfrm>
          <a:off x="1371600" y="1565563"/>
          <a:ext cx="10086110" cy="4606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222">
                  <a:extLst>
                    <a:ext uri="{9D8B030D-6E8A-4147-A177-3AD203B41FA5}">
                      <a16:colId xmlns:a16="http://schemas.microsoft.com/office/drawing/2014/main" val="200731263"/>
                    </a:ext>
                  </a:extLst>
                </a:gridCol>
                <a:gridCol w="2017222">
                  <a:extLst>
                    <a:ext uri="{9D8B030D-6E8A-4147-A177-3AD203B41FA5}">
                      <a16:colId xmlns:a16="http://schemas.microsoft.com/office/drawing/2014/main" val="4093086423"/>
                    </a:ext>
                  </a:extLst>
                </a:gridCol>
                <a:gridCol w="2017222">
                  <a:extLst>
                    <a:ext uri="{9D8B030D-6E8A-4147-A177-3AD203B41FA5}">
                      <a16:colId xmlns:a16="http://schemas.microsoft.com/office/drawing/2014/main" val="3642940916"/>
                    </a:ext>
                  </a:extLst>
                </a:gridCol>
                <a:gridCol w="2017222">
                  <a:extLst>
                    <a:ext uri="{9D8B030D-6E8A-4147-A177-3AD203B41FA5}">
                      <a16:colId xmlns:a16="http://schemas.microsoft.com/office/drawing/2014/main" val="2091183269"/>
                    </a:ext>
                  </a:extLst>
                </a:gridCol>
                <a:gridCol w="2017222">
                  <a:extLst>
                    <a:ext uri="{9D8B030D-6E8A-4147-A177-3AD203B41FA5}">
                      <a16:colId xmlns:a16="http://schemas.microsoft.com/office/drawing/2014/main" val="3156896294"/>
                    </a:ext>
                  </a:extLst>
                </a:gridCol>
              </a:tblGrid>
              <a:tr h="1306939"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Тип криптосистемы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Операции с битами или блоками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Зависимость от предыдущих знаков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Позиционная зависимость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Наличие симметрии функции шифрования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1533754"/>
                  </a:ext>
                </a:extLst>
              </a:tr>
              <a:tr h="685820"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Поточного шифрования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Биты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Не зависит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Зависит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Симметричная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8286287"/>
                  </a:ext>
                </a:extLst>
              </a:tr>
              <a:tr h="1306939"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Блочного шифрования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Блоки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>
                          <a:effectLst/>
                        </a:rPr>
                        <a:t>Не зависит</a:t>
                      </a:r>
                      <a:endParaRPr lang="ru-RU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Не зависит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Симметричная или несимметричная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3157326"/>
                  </a:ext>
                </a:extLst>
              </a:tr>
              <a:tr h="1306939"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С обратной связью от </a:t>
                      </a:r>
                      <a:r>
                        <a:rPr lang="ru-RU" sz="1200" kern="0" dirty="0" err="1">
                          <a:effectLst/>
                        </a:rPr>
                        <a:t>шифротекста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Биты или блоки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Зависит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Не зависит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ru-RU" sz="1200" kern="0" dirty="0">
                          <a:effectLst/>
                        </a:rPr>
                        <a:t>Симметричная</a:t>
                      </a:r>
                      <a:endParaRPr lang="ru-RU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0842994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03D4AB-B01A-AED4-543A-26893A55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A8C82-2B44-6A61-8EA0-CB3A543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Потоковые шифры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DAF3FAC-4C30-5B94-B14E-A77E2F0BE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6221505" cy="423256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8261D5-2D43-0D51-A337-A790F04D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ED743-A173-681E-9E79-49B0D629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потоковых шифров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A763D75-99C9-2B5B-D529-8C56C6A38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79516"/>
              </p:ext>
            </p:extLst>
          </p:nvPr>
        </p:nvGraphicFramePr>
        <p:xfrm>
          <a:off x="1371600" y="2729345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32318637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74589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Высокая скорость при использовании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Необходимость информации синхронизации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2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 реализации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450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3FF40-625F-149B-229B-EBC5B2F7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A992E-980B-440B-407D-B51F6263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Блочные шифры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F678EA-3A60-1AEF-5993-F9CAD685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43100"/>
            <a:ext cx="6979760" cy="3945082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241F3-0E62-FC85-173D-69C889E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2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2A482-9D47-64C0-2A4F-B533C4B4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Режимы алгоритма </a:t>
            </a:r>
            <a:r>
              <a:rPr lang="de-DE" dirty="0"/>
              <a:t>DES </a:t>
            </a:r>
            <a:r>
              <a:rPr lang="ru-RU" dirty="0"/>
              <a:t>блочного шифрования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52CE3-A93C-9E66-62EB-3C9EF7F4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ЕСВ (</a:t>
            </a:r>
            <a:r>
              <a:rPr lang="de-DE" dirty="0"/>
              <a:t>Electronic code Book</a:t>
            </a:r>
            <a:r>
              <a:rPr lang="ru-RU" dirty="0"/>
              <a:t>);</a:t>
            </a:r>
          </a:p>
          <a:p>
            <a:r>
              <a:rPr lang="ru-RU" dirty="0"/>
              <a:t>СВС (</a:t>
            </a:r>
            <a:r>
              <a:rPr lang="de-DE" dirty="0" err="1"/>
              <a:t>Cipher</a:t>
            </a:r>
            <a:r>
              <a:rPr lang="de-DE" dirty="0"/>
              <a:t> block </a:t>
            </a:r>
            <a:r>
              <a:rPr lang="de-DE" dirty="0" err="1"/>
              <a:t>chaining</a:t>
            </a:r>
            <a:r>
              <a:rPr lang="ru-RU" dirty="0"/>
              <a:t>); </a:t>
            </a:r>
          </a:p>
          <a:p>
            <a:r>
              <a:rPr lang="de-DE" dirty="0"/>
              <a:t>CFB (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)</a:t>
            </a:r>
            <a:r>
              <a:rPr lang="ru-RU" dirty="0"/>
              <a:t>;</a:t>
            </a:r>
          </a:p>
          <a:p>
            <a:r>
              <a:rPr lang="de-DE" dirty="0"/>
              <a:t>OFB (Output </a:t>
            </a:r>
            <a:r>
              <a:rPr lang="de-DE" dirty="0" err="1"/>
              <a:t>feedback</a:t>
            </a:r>
            <a:r>
              <a:rPr lang="de-DE" dirty="0"/>
              <a:t>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2D120C-B6F3-64A6-E95B-1E099FC5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4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0613-175C-8843-71C0-FD1812F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Блочное шифрование с обратной связью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74C526-7FFA-14EE-5D67-EAE29836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8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2D92EE4-A068-61F5-6C8A-59F7B18E8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34" y="2286000"/>
            <a:ext cx="724633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7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5475-4AFF-7B76-ED83-CA6160B0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со сцеплением блоков </a:t>
            </a:r>
            <a:r>
              <a:rPr lang="ru-RU" dirty="0" err="1"/>
              <a:t>шифротекста</a:t>
            </a:r>
            <a:r>
              <a:rPr lang="ru-RU" dirty="0"/>
              <a:t> СВС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4A0FC0C-CD65-29F1-BEF4-C3B01EF16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00" y="2540000"/>
            <a:ext cx="8813800" cy="3073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A1349-878E-B459-4CC1-B40E86F9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55D-183A-B549-AAA9-D2DE79962DB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8773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{E267713F-41AC-6141-9341-FAF5195A4E56}tf10001072</Template>
  <TotalTime>122</TotalTime>
  <Words>221</Words>
  <Application>Microsoft Macintosh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Times New Roman</vt:lpstr>
      <vt:lpstr>TimesNewRomanPSMT</vt:lpstr>
      <vt:lpstr>Уголки</vt:lpstr>
      <vt:lpstr>Шифры потока и блочные шифры</vt:lpstr>
      <vt:lpstr>Виды шифрования: </vt:lpstr>
      <vt:lpstr>Признаки шифрования</vt:lpstr>
      <vt:lpstr>Потоковые шифры</vt:lpstr>
      <vt:lpstr>Достоинства и недостатки потоковых шифров</vt:lpstr>
      <vt:lpstr>Блочные шифры</vt:lpstr>
      <vt:lpstr>Режимы алгоритма DES блочного шифрования</vt:lpstr>
      <vt:lpstr>Блочное шифрование с обратной связью</vt:lpstr>
      <vt:lpstr>Шифр со сцеплением блоков шифротекста СВС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Шифры потока и блочные шифры</dc:title>
  <dc:creator>Екатерина-Виктория Петрова</dc:creator>
  <cp:lastModifiedBy>Екатерина-Виктория Петрова</cp:lastModifiedBy>
  <cp:revision>1</cp:revision>
  <dcterms:created xsi:type="dcterms:W3CDTF">2023-09-11T17:23:12Z</dcterms:created>
  <dcterms:modified xsi:type="dcterms:W3CDTF">2023-09-11T19:25:43Z</dcterms:modified>
</cp:coreProperties>
</file>