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6.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53"/>
  </p:notesMasterIdLst>
  <p:sldIdLst>
    <p:sldId id="256" r:id="rId2"/>
    <p:sldId id="276" r:id="rId3"/>
    <p:sldId id="324" r:id="rId4"/>
    <p:sldId id="323"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6" r:id="rId24"/>
    <p:sldId id="297" r:id="rId25"/>
    <p:sldId id="298" r:id="rId26"/>
    <p:sldId id="325" r:id="rId27"/>
    <p:sldId id="299" r:id="rId28"/>
    <p:sldId id="300" r:id="rId29"/>
    <p:sldId id="301" r:id="rId30"/>
    <p:sldId id="302" r:id="rId31"/>
    <p:sldId id="303" r:id="rId32"/>
    <p:sldId id="326"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36" autoAdjust="0"/>
  </p:normalViewPr>
  <p:slideViewPr>
    <p:cSldViewPr>
      <p:cViewPr varScale="1">
        <p:scale>
          <a:sx n="63" d="100"/>
          <a:sy n="63" d="100"/>
        </p:scale>
        <p:origin x="159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33664E2-CB1B-44D9-8561-4583EAEFF74F}" type="datetimeFigureOut">
              <a:rPr lang="en-US" smtClean="0"/>
              <a:pPr/>
              <a:t>6/12/2020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6CD7000-B82A-4E34-91D3-ED044FA0E6D3}" type="slidenum">
              <a:rPr lang="en-US" smtClean="0"/>
              <a:pPr/>
              <a:t>‹#›</a:t>
            </a:fld>
            <a:endParaRPr lang="en-US"/>
          </a:p>
        </p:txBody>
      </p:sp>
    </p:spTree>
    <p:extLst>
      <p:ext uri="{BB962C8B-B14F-4D97-AF65-F5344CB8AC3E}">
        <p14:creationId xmlns:p14="http://schemas.microsoft.com/office/powerpoint/2010/main" val="2822855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CD7000-B82A-4E34-91D3-ED044FA0E6D3}" type="slidenum">
              <a:rPr lang="en-US" smtClean="0"/>
              <a:pPr/>
              <a:t>1</a:t>
            </a:fld>
            <a:endParaRPr lang="en-US"/>
          </a:p>
        </p:txBody>
      </p:sp>
    </p:spTree>
    <p:extLst>
      <p:ext uri="{BB962C8B-B14F-4D97-AF65-F5344CB8AC3E}">
        <p14:creationId xmlns:p14="http://schemas.microsoft.com/office/powerpoint/2010/main" val="1351714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fld id="{92A019F6-2AC8-477B-B19B-CE9242EBABC3}" type="slidenum">
              <a:rPr lang="en-US" altLang="en-US">
                <a:latin typeface="Tahoma" panose="020B0604030504040204" pitchFamily="34" charset="0"/>
              </a:rPr>
              <a:pPr/>
              <a:t>2</a:t>
            </a:fld>
            <a:endParaRPr lang="en-US" altLang="en-US">
              <a:latin typeface="Tahoma" panose="020B0604030504040204" pitchFamily="34" charset="0"/>
            </a:endParaRPr>
          </a:p>
        </p:txBody>
      </p:sp>
    </p:spTree>
    <p:extLst>
      <p:ext uri="{BB962C8B-B14F-4D97-AF65-F5344CB8AC3E}">
        <p14:creationId xmlns:p14="http://schemas.microsoft.com/office/powerpoint/2010/main" val="464863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ChangeArrowheads="1" noTextEdit="1"/>
          </p:cNvSpPr>
          <p:nvPr>
            <p:ph type="sldImg"/>
          </p:nvPr>
        </p:nvSpPr>
        <p:spPr>
          <a:ln/>
        </p:spPr>
      </p:sp>
      <p:sp>
        <p:nvSpPr>
          <p:cNvPr id="56323" name="Notes Placeholder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a:lstStyle/>
          <a:p>
            <a:r>
              <a:rPr lang="en-US" altLang="en-US" smtClean="0"/>
              <a:t>Facebook processes 2.5 billion pieces of content and 500+ terabytes of data each day. It’s pulling in 2.7 billion Like actions and 300 million photos per day, and it scans roughly 105 terabytes of data each half hour.</a:t>
            </a:r>
          </a:p>
          <a:p>
            <a:endParaRPr lang="en-US" altLang="en-US" smtClean="0"/>
          </a:p>
          <a:p>
            <a:r>
              <a:rPr lang="en-US" altLang="en-US" smtClean="0"/>
              <a:t>Youtube: 100 million videos watched per day, 65,000 videos added each day, 60% of all videos watched online, At least 45 terabytes of videos</a:t>
            </a:r>
          </a:p>
          <a:p>
            <a:endParaRPr lang="en-US" altLang="en-US" smtClean="0"/>
          </a:p>
        </p:txBody>
      </p:sp>
      <p:sp>
        <p:nvSpPr>
          <p:cNvPr id="56324" name="Slide Number Placeholder 3"/>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fld id="{FCDBCAAC-96D6-43AA-8909-DEBA7FA591F2}" type="slidenum">
              <a:rPr lang="en-US" altLang="en-US">
                <a:latin typeface="Calibri" panose="020F0502020204030204" pitchFamily="34" charset="0"/>
              </a:rPr>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1257878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ChangeArrowheads="1" noTextEdit="1"/>
          </p:cNvSpPr>
          <p:nvPr>
            <p:ph type="sldImg"/>
          </p:nvPr>
        </p:nvSpPr>
        <p:spPr>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a:lstStyle/>
          <a:p>
            <a:endParaRPr lang="en-US" altLang="en-US" smtClean="0"/>
          </a:p>
        </p:txBody>
      </p:sp>
      <p:sp>
        <p:nvSpPr>
          <p:cNvPr id="5734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fld id="{05B7AC38-A4F1-4C32-A359-1AD8FFC593CD}" type="slidenum">
              <a:rPr lang="en-US" altLang="en-US">
                <a:latin typeface="Tahoma" panose="020B0604030504040204" pitchFamily="34" charset="0"/>
              </a:rPr>
              <a:pPr/>
              <a:t>10</a:t>
            </a:fld>
            <a:endParaRPr lang="en-US" altLang="en-US">
              <a:latin typeface="Tahoma" panose="020B0604030504040204" pitchFamily="34" charset="0"/>
            </a:endParaRPr>
          </a:p>
        </p:txBody>
      </p:sp>
    </p:spTree>
    <p:extLst>
      <p:ext uri="{BB962C8B-B14F-4D97-AF65-F5344CB8AC3E}">
        <p14:creationId xmlns:p14="http://schemas.microsoft.com/office/powerpoint/2010/main" val="201037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fld id="{B95AB2E3-8DAC-4BAE-87C7-0C06CCEBA648}" type="slidenum">
              <a:rPr lang="en-US" altLang="en-US">
                <a:latin typeface="Tahoma" panose="020B0604030504040204" pitchFamily="34" charset="0"/>
              </a:rPr>
              <a:pPr/>
              <a:t>28</a:t>
            </a:fld>
            <a:endParaRPr lang="en-US" altLang="en-US">
              <a:latin typeface="Tahoma" panose="020B0604030504040204" pitchFamily="34" charset="0"/>
            </a:endParaRPr>
          </a:p>
        </p:txBody>
      </p:sp>
    </p:spTree>
    <p:extLst>
      <p:ext uri="{BB962C8B-B14F-4D97-AF65-F5344CB8AC3E}">
        <p14:creationId xmlns:p14="http://schemas.microsoft.com/office/powerpoint/2010/main" val="394625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fld id="{7B685796-3010-4E1E-A720-198CD95D6E33}" type="slidenum">
              <a:rPr lang="en-US" altLang="en-US">
                <a:latin typeface="Tahoma" panose="020B0604030504040204" pitchFamily="34" charset="0"/>
              </a:rPr>
              <a:pPr/>
              <a:t>48</a:t>
            </a:fld>
            <a:endParaRPr lang="en-US" altLang="en-US">
              <a:latin typeface="Tahoma" panose="020B0604030504040204" pitchFamily="34" charset="0"/>
            </a:endParaRPr>
          </a:p>
        </p:txBody>
      </p:sp>
    </p:spTree>
    <p:extLst>
      <p:ext uri="{BB962C8B-B14F-4D97-AF65-F5344CB8AC3E}">
        <p14:creationId xmlns:p14="http://schemas.microsoft.com/office/powerpoint/2010/main" val="3289435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490E7868-E4F1-49B1-AF5C-FE3A23B38B70}" type="datetime1">
              <a:rPr lang="en-US" smtClean="0"/>
              <a:t>6/12/2020</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92129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4875DF1-231C-4040-AEB8-1C401A83CBA0}" type="datetime1">
              <a:rPr lang="en-US" smtClean="0"/>
              <a:t>6/12/2020</a:t>
            </a:fld>
            <a:endParaRPr lang="en-US"/>
          </a:p>
        </p:txBody>
      </p:sp>
      <p:sp>
        <p:nvSpPr>
          <p:cNvPr id="6" name="Footer Placeholder 5"/>
          <p:cNvSpPr>
            <a:spLocks noGrp="1"/>
          </p:cNvSpPr>
          <p:nvPr>
            <p:ph type="ftr" sz="quarter" idx="11"/>
          </p:nvPr>
        </p:nvSpPr>
        <p:spPr/>
        <p:txBody>
          <a:bodyPr/>
          <a:lstStyle>
            <a:lvl1pPr>
              <a:defRPr/>
            </a:lvl1pPr>
          </a:lstStyle>
          <a:p>
            <a:pPr algn="ct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3493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8F6C43-73E4-4B0A-96EA-634A2D7CBD3A}" type="datetime1">
              <a:rPr lang="en-US" smtClean="0"/>
              <a:t>6/12/2020</a:t>
            </a:fld>
            <a:endParaRPr lang="en-US"/>
          </a:p>
        </p:txBody>
      </p:sp>
      <p:sp>
        <p:nvSpPr>
          <p:cNvPr id="5" name="Footer Placeholder 4"/>
          <p:cNvSpPr>
            <a:spLocks noGrp="1"/>
          </p:cNvSpPr>
          <p:nvPr>
            <p:ph type="ftr" sz="quarter" idx="11"/>
          </p:nvPr>
        </p:nvSpPr>
        <p:spPr/>
        <p:txBody>
          <a:bodyPr/>
          <a:lstStyle>
            <a:lvl1pPr>
              <a:defRPr/>
            </a:lvl1pPr>
          </a:lstStyle>
          <a:p>
            <a:pPr algn="ct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1252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0ABFE3-8700-4C12-9159-D378722FAAA3}" type="datetime1">
              <a:rPr lang="en-US" smtClean="0"/>
              <a:t>6/12/2020</a:t>
            </a:fld>
            <a:endParaRPr lang="en-US"/>
          </a:p>
        </p:txBody>
      </p:sp>
      <p:sp>
        <p:nvSpPr>
          <p:cNvPr id="5" name="Footer Placeholder 4"/>
          <p:cNvSpPr>
            <a:spLocks noGrp="1"/>
          </p:cNvSpPr>
          <p:nvPr>
            <p:ph type="ftr" sz="quarter" idx="11"/>
          </p:nvPr>
        </p:nvSpPr>
        <p:spPr/>
        <p:txBody>
          <a:bodyPr/>
          <a:lstStyle>
            <a:lvl1pPr>
              <a:defRPr/>
            </a:lvl1pPr>
          </a:lstStyle>
          <a:p>
            <a:pPr algn="ct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7801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4F326F-DC5A-4290-8E91-632CF62BEBBE}" type="datetime1">
              <a:rPr lang="en-US" smtClean="0"/>
              <a:t>6/12/2020</a:t>
            </a:fld>
            <a:endParaRPr lang="en-US"/>
          </a:p>
        </p:txBody>
      </p:sp>
      <p:sp>
        <p:nvSpPr>
          <p:cNvPr id="5" name="Footer Placeholder 4"/>
          <p:cNvSpPr>
            <a:spLocks noGrp="1"/>
          </p:cNvSpPr>
          <p:nvPr>
            <p:ph type="ftr" sz="quarter" idx="11"/>
          </p:nvPr>
        </p:nvSpPr>
        <p:spPr/>
        <p:txBody>
          <a:bodyPr/>
          <a:lstStyle>
            <a:lvl1pPr>
              <a:defRPr/>
            </a:lvl1pPr>
          </a:lstStyle>
          <a:p>
            <a:pPr algn="ct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395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D1F6C0-7CC8-41B1-B49F-3D063096E7D9}" type="datetime1">
              <a:rPr lang="en-US" smtClean="0"/>
              <a:t>6/12/2020</a:t>
            </a:fld>
            <a:endParaRPr lang="en-US"/>
          </a:p>
        </p:txBody>
      </p:sp>
      <p:sp>
        <p:nvSpPr>
          <p:cNvPr id="5" name="Footer Placeholder 4"/>
          <p:cNvSpPr>
            <a:spLocks noGrp="1"/>
          </p:cNvSpPr>
          <p:nvPr>
            <p:ph type="ftr" sz="quarter" idx="11"/>
          </p:nvPr>
        </p:nvSpPr>
        <p:spPr/>
        <p:txBody>
          <a:bodyPr/>
          <a:lstStyle>
            <a:lvl1pPr>
              <a:defRPr/>
            </a:lvl1pPr>
          </a:lstStyle>
          <a:p>
            <a:pPr algn="ct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07249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D9FDD2-72B7-4402-90F5-0EF1B055F2A8}" type="datetime1">
              <a:rPr lang="en-US" smtClean="0"/>
              <a:t>6/12/2020</a:t>
            </a:fld>
            <a:endParaRPr lang="en-US"/>
          </a:p>
        </p:txBody>
      </p:sp>
      <p:sp>
        <p:nvSpPr>
          <p:cNvPr id="5" name="Footer Placeholder 4"/>
          <p:cNvSpPr>
            <a:spLocks noGrp="1"/>
          </p:cNvSpPr>
          <p:nvPr>
            <p:ph type="ftr" sz="quarter" idx="11"/>
          </p:nvPr>
        </p:nvSpPr>
        <p:spPr/>
        <p:txBody>
          <a:bodyPr/>
          <a:lstStyle>
            <a:lvl1pPr>
              <a:defRPr/>
            </a:lvl1pPr>
          </a:lstStyle>
          <a:p>
            <a:pPr algn="ct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2103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0A961-DA76-4351-9363-8A52B925F555}" type="datetime1">
              <a:rPr lang="en-US" smtClean="0"/>
              <a:t>6/12/2020</a:t>
            </a:fld>
            <a:endParaRPr lang="en-US"/>
          </a:p>
        </p:txBody>
      </p:sp>
      <p:sp>
        <p:nvSpPr>
          <p:cNvPr id="5" name="Footer Placeholder 4"/>
          <p:cNvSpPr>
            <a:spLocks noGrp="1"/>
          </p:cNvSpPr>
          <p:nvPr>
            <p:ph type="ftr" sz="quarter" idx="11"/>
          </p:nvPr>
        </p:nvSpPr>
        <p:spPr/>
        <p:txBody>
          <a:bodyPr/>
          <a:lstStyle>
            <a:lvl1pPr>
              <a:defRPr/>
            </a:lvl1pPr>
          </a:lstStyle>
          <a:p>
            <a:pPr algn="ct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3865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703D49-ABF5-4673-848D-62F32CA0113B}" type="datetime1">
              <a:rPr lang="en-US" smtClean="0"/>
              <a:t>6/12/2020</a:t>
            </a:fld>
            <a:endParaRPr lang="en-US"/>
          </a:p>
        </p:txBody>
      </p:sp>
      <p:sp>
        <p:nvSpPr>
          <p:cNvPr id="5" name="Footer Placeholder 4"/>
          <p:cNvSpPr>
            <a:spLocks noGrp="1"/>
          </p:cNvSpPr>
          <p:nvPr>
            <p:ph type="ftr" sz="quarter" idx="11"/>
          </p:nvPr>
        </p:nvSpPr>
        <p:spPr/>
        <p:txBody>
          <a:bodyPr/>
          <a:lstStyle>
            <a:lvl1pPr>
              <a:defRPr/>
            </a:lvl1pPr>
          </a:lstStyle>
          <a:p>
            <a:pPr algn="ct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6067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1500" y="304800"/>
            <a:ext cx="7772400" cy="1143000"/>
          </a:xfrm>
        </p:spPr>
        <p:txBody>
          <a:bodyPr/>
          <a:lstStyle/>
          <a:p>
            <a:r>
              <a:rPr lang="en-US"/>
              <a:t>Click to edit Master title style</a:t>
            </a:r>
          </a:p>
        </p:txBody>
      </p:sp>
      <p:sp>
        <p:nvSpPr>
          <p:cNvPr id="3" name="Table Placeholder 2"/>
          <p:cNvSpPr>
            <a:spLocks noGrp="1"/>
          </p:cNvSpPr>
          <p:nvPr>
            <p:ph type="tbl" idx="1"/>
          </p:nvPr>
        </p:nvSpPr>
        <p:spPr>
          <a:xfrm>
            <a:off x="571500" y="1676400"/>
            <a:ext cx="8001000" cy="4495800"/>
          </a:xfrm>
        </p:spPr>
        <p:txBody>
          <a:bodyPr/>
          <a:lstStyle/>
          <a:p>
            <a:pPr lvl="0"/>
            <a:endParaRPr lang="en-US" noProof="0"/>
          </a:p>
        </p:txBody>
      </p:sp>
      <p:sp>
        <p:nvSpPr>
          <p:cNvPr id="4" name="Footer Placeholder 3"/>
          <p:cNvSpPr>
            <a:spLocks noGrp="1"/>
          </p:cNvSpPr>
          <p:nvPr>
            <p:ph type="ftr" sz="quarter" idx="10"/>
          </p:nvPr>
        </p:nvSpPr>
        <p:spPr/>
        <p:txBody>
          <a:bodyPr/>
          <a:lstStyle>
            <a:lvl1pPr algn="l">
              <a:defRPr/>
            </a:lvl1pPr>
          </a:lstStyle>
          <a:p>
            <a:pPr algn="ctr"/>
            <a:endParaRPr lang="en-US" dirty="0"/>
          </a:p>
        </p:txBody>
      </p:sp>
      <p:sp>
        <p:nvSpPr>
          <p:cNvPr id="5" name="Slide Number Placeholder 4"/>
          <p:cNvSpPr>
            <a:spLocks noGrp="1"/>
          </p:cNvSpPr>
          <p:nvPr>
            <p:ph type="sldNum" sz="quarter" idx="11"/>
          </p:nvPr>
        </p:nvSpPr>
        <p:spPr/>
        <p:txBody>
          <a:bodyPr/>
          <a:lstStyle>
            <a:lvl1pPr>
              <a:defRPr/>
            </a:lvl1pPr>
          </a:lstStyle>
          <a:p>
            <a:fld id="{AA172230-22BA-4AB6-AC0D-69A45771C277}" type="slidenum">
              <a:rPr lang="en-US" altLang="en-US" smtClean="0"/>
              <a:pPr/>
              <a:t>‹#›</a:t>
            </a:fld>
            <a:endParaRPr lang="en-US" altLang="en-US" dirty="0"/>
          </a:p>
          <a:p>
            <a:endParaRPr lang="en-US" altLang="en-US" dirty="0"/>
          </a:p>
        </p:txBody>
      </p:sp>
    </p:spTree>
    <p:extLst>
      <p:ext uri="{BB962C8B-B14F-4D97-AF65-F5344CB8AC3E}">
        <p14:creationId xmlns:p14="http://schemas.microsoft.com/office/powerpoint/2010/main" val="3178949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6561667" cy="1142999"/>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1600199"/>
            <a:ext cx="7857067" cy="480059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01494" y="6492875"/>
            <a:ext cx="857473" cy="365125"/>
          </a:xfrm>
        </p:spPr>
        <p:txBody>
          <a:bodyPr/>
          <a:lstStyle/>
          <a:p>
            <a:fld id="{981EAA66-D16C-4F01-80B1-7B559FC0E489}" type="datetime1">
              <a:rPr lang="en-US" smtClean="0"/>
              <a:t>6/12/2020</a:t>
            </a:fld>
            <a:endParaRPr lang="en-US"/>
          </a:p>
        </p:txBody>
      </p:sp>
      <p:sp>
        <p:nvSpPr>
          <p:cNvPr id="5" name="Footer Placeholder 4"/>
          <p:cNvSpPr>
            <a:spLocks noGrp="1"/>
          </p:cNvSpPr>
          <p:nvPr>
            <p:ph type="ftr" sz="quarter" idx="11"/>
          </p:nvPr>
        </p:nvSpPr>
        <p:spPr>
          <a:xfrm>
            <a:off x="2036739" y="6473298"/>
            <a:ext cx="5314517" cy="365125"/>
          </a:xfrm>
        </p:spPr>
        <p:txBody>
          <a:bodyPr/>
          <a:lstStyle>
            <a:lvl1pPr>
              <a:defRPr sz="1200">
                <a:latin typeface="+mn-lt"/>
              </a:defRPr>
            </a:lvl1pPr>
          </a:lstStyle>
          <a:p>
            <a:pPr algn="ctr"/>
            <a:endParaRPr lang="en-US" dirty="0"/>
          </a:p>
        </p:txBody>
      </p:sp>
      <p:sp>
        <p:nvSpPr>
          <p:cNvPr id="6" name="Slide Number Placeholder 5"/>
          <p:cNvSpPr>
            <a:spLocks noGrp="1"/>
          </p:cNvSpPr>
          <p:nvPr>
            <p:ph type="sldNum" sz="quarter" idx="12"/>
          </p:nvPr>
        </p:nvSpPr>
        <p:spPr>
          <a:xfrm>
            <a:off x="8303106" y="6482881"/>
            <a:ext cx="42783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9653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A459AD-B630-49DA-A42C-E93A7B987AA4}" type="datetime1">
              <a:rPr lang="en-US" smtClean="0"/>
              <a:t>6/12/2020</a:t>
            </a:fld>
            <a:endParaRPr lang="en-US"/>
          </a:p>
        </p:txBody>
      </p:sp>
      <p:sp>
        <p:nvSpPr>
          <p:cNvPr id="5" name="Footer Placeholder 4"/>
          <p:cNvSpPr>
            <a:spLocks noGrp="1"/>
          </p:cNvSpPr>
          <p:nvPr>
            <p:ph type="ftr" sz="quarter" idx="11"/>
          </p:nvPr>
        </p:nvSpPr>
        <p:spPr/>
        <p:txBody>
          <a:bodyPr/>
          <a:lstStyle>
            <a:lvl1pPr>
              <a:defRPr/>
            </a:lvl1pPr>
          </a:lstStyle>
          <a:p>
            <a:pPr algn="ctr"/>
            <a:endParaRPr lang="en-US" dirty="0"/>
          </a:p>
        </p:txBody>
      </p:sp>
      <p:sp>
        <p:nvSpPr>
          <p:cNvPr id="6" name="Slide Number Placeholder 5"/>
          <p:cNvSpPr>
            <a:spLocks noGrp="1"/>
          </p:cNvSpPr>
          <p:nvPr>
            <p:ph type="sldNum" sz="quarter" idx="12"/>
          </p:nvPr>
        </p:nvSpPr>
        <p:spPr>
          <a:xfrm>
            <a:off x="8288557" y="6479246"/>
            <a:ext cx="41348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556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64122" y="158376"/>
            <a:ext cx="6790267" cy="13716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1676400"/>
            <a:ext cx="3739896" cy="43592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1676400"/>
            <a:ext cx="3739896" cy="43374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93DF26-FC1C-4D1A-AFF5-764499586EBE}" type="datetime1">
              <a:rPr lang="en-US" smtClean="0"/>
              <a:t>6/12/2020</a:t>
            </a:fld>
            <a:endParaRPr lang="en-US"/>
          </a:p>
        </p:txBody>
      </p:sp>
      <p:sp>
        <p:nvSpPr>
          <p:cNvPr id="6" name="Footer Placeholder 5"/>
          <p:cNvSpPr>
            <a:spLocks noGrp="1"/>
          </p:cNvSpPr>
          <p:nvPr>
            <p:ph type="ftr" sz="quarter" idx="11"/>
          </p:nvPr>
        </p:nvSpPr>
        <p:spPr/>
        <p:txBody>
          <a:bodyPr/>
          <a:lstStyle>
            <a:lvl1pPr>
              <a:defRPr/>
            </a:lvl1pPr>
          </a:lstStyle>
          <a:p>
            <a:pPr algn="ct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75193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FCCA23-4D6F-4F01-AD68-428E11E6D562}" type="datetime1">
              <a:rPr lang="en-US" smtClean="0"/>
              <a:t>6/12/2020</a:t>
            </a:fld>
            <a:endParaRPr lang="en-US"/>
          </a:p>
        </p:txBody>
      </p:sp>
      <p:sp>
        <p:nvSpPr>
          <p:cNvPr id="8" name="Footer Placeholder 7"/>
          <p:cNvSpPr>
            <a:spLocks noGrp="1"/>
          </p:cNvSpPr>
          <p:nvPr>
            <p:ph type="ftr" sz="quarter" idx="11"/>
          </p:nvPr>
        </p:nvSpPr>
        <p:spPr/>
        <p:txBody>
          <a:bodyPr/>
          <a:lstStyle>
            <a:lvl1pPr>
              <a:defRPr/>
            </a:lvl1pPr>
          </a:lstStyle>
          <a:p>
            <a:pPr algn="ct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567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314E96-7D89-407A-9583-20D784694FD9}" type="datetime1">
              <a:rPr lang="en-US" smtClean="0"/>
              <a:t>6/12/2020</a:t>
            </a:fld>
            <a:endParaRPr lang="en-US"/>
          </a:p>
        </p:txBody>
      </p:sp>
      <p:sp>
        <p:nvSpPr>
          <p:cNvPr id="4" name="Footer Placeholder 3"/>
          <p:cNvSpPr>
            <a:spLocks noGrp="1"/>
          </p:cNvSpPr>
          <p:nvPr>
            <p:ph type="ftr" sz="quarter" idx="11"/>
          </p:nvPr>
        </p:nvSpPr>
        <p:spPr/>
        <p:txBody>
          <a:bodyPr/>
          <a:lstStyle>
            <a:lvl1pPr>
              <a:defRPr/>
            </a:lvl1pPr>
          </a:lstStyle>
          <a:p>
            <a:pPr algn="ct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4161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5B6BF5-7F09-4597-93FC-7BA447EDCAF0}" type="datetime1">
              <a:rPr lang="en-US" smtClean="0"/>
              <a:t>6/12/2020</a:t>
            </a:fld>
            <a:endParaRPr lang="en-US"/>
          </a:p>
        </p:txBody>
      </p:sp>
      <p:sp>
        <p:nvSpPr>
          <p:cNvPr id="3" name="Footer Placeholder 2"/>
          <p:cNvSpPr>
            <a:spLocks noGrp="1"/>
          </p:cNvSpPr>
          <p:nvPr>
            <p:ph type="ftr" sz="quarter" idx="11"/>
          </p:nvPr>
        </p:nvSpPr>
        <p:spPr/>
        <p:txBody>
          <a:bodyPr/>
          <a:lstStyle>
            <a:lvl1pPr>
              <a:defRPr/>
            </a:lvl1pPr>
          </a:lstStyle>
          <a:p>
            <a:pPr algn="ct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7868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C04955-2D03-48CF-8B1F-61727B04A93F}" type="datetime1">
              <a:rPr lang="en-US" smtClean="0"/>
              <a:t>6/12/2020</a:t>
            </a:fld>
            <a:endParaRPr lang="en-US"/>
          </a:p>
        </p:txBody>
      </p:sp>
      <p:sp>
        <p:nvSpPr>
          <p:cNvPr id="6" name="Footer Placeholder 5"/>
          <p:cNvSpPr>
            <a:spLocks noGrp="1"/>
          </p:cNvSpPr>
          <p:nvPr>
            <p:ph type="ftr" sz="quarter" idx="11"/>
          </p:nvPr>
        </p:nvSpPr>
        <p:spPr/>
        <p:txBody>
          <a:bodyPr/>
          <a:lstStyle/>
          <a:p>
            <a:pPr algn="ct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621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3D582F3-5E8D-43DF-A233-DA21BCC89A58}" type="datetime1">
              <a:rPr lang="en-US" smtClean="0"/>
              <a:t>6/12/2020</a:t>
            </a:fld>
            <a:endParaRPr lang="en-US"/>
          </a:p>
        </p:txBody>
      </p:sp>
      <p:sp>
        <p:nvSpPr>
          <p:cNvPr id="6" name="Footer Placeholder 5"/>
          <p:cNvSpPr>
            <a:spLocks noGrp="1"/>
          </p:cNvSpPr>
          <p:nvPr>
            <p:ph type="ftr" sz="quarter" idx="11"/>
          </p:nvPr>
        </p:nvSpPr>
        <p:spPr/>
        <p:txBody>
          <a:bodyPr/>
          <a:lstStyle>
            <a:lvl1pPr>
              <a:defRPr/>
            </a:lvl1pPr>
          </a:lstStyle>
          <a:p>
            <a:pPr algn="ct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7795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6790267" cy="12953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1814513"/>
            <a:ext cx="7704666" cy="4624387"/>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385364" y="6479247"/>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A71660-7CDF-4754-8B62-2325A624738F}" type="datetime1">
              <a:rPr lang="en-US" smtClean="0"/>
              <a:t>6/12/2020</a:t>
            </a:fld>
            <a:endParaRPr lang="en-US"/>
          </a:p>
        </p:txBody>
      </p:sp>
      <p:sp>
        <p:nvSpPr>
          <p:cNvPr id="5" name="Footer Placeholder 4"/>
          <p:cNvSpPr>
            <a:spLocks noGrp="1"/>
          </p:cNvSpPr>
          <p:nvPr>
            <p:ph type="ftr" sz="quarter" idx="3"/>
          </p:nvPr>
        </p:nvSpPr>
        <p:spPr>
          <a:xfrm>
            <a:off x="1130316" y="6492875"/>
            <a:ext cx="6228363" cy="365125"/>
          </a:xfrm>
          <a:prstGeom prst="rect">
            <a:avLst/>
          </a:prstGeom>
        </p:spPr>
        <p:txBody>
          <a:bodyPr vert="horz" lIns="91440" tIns="45720" rIns="91440" bIns="45720" rtlCol="0" anchor="ctr"/>
          <a:lstStyle>
            <a:lvl1pPr algn="l">
              <a:defRPr sz="1100" b="0" i="0">
                <a:solidFill>
                  <a:schemeClr val="tx1"/>
                </a:solidFill>
                <a:effectLst/>
                <a:latin typeface="+mn-lt"/>
              </a:defRPr>
            </a:lvl1pPr>
          </a:lstStyle>
          <a:p>
            <a:pPr algn="ctr"/>
            <a:endParaRPr lang="en-US" dirty="0"/>
          </a:p>
        </p:txBody>
      </p:sp>
      <p:sp>
        <p:nvSpPr>
          <p:cNvPr id="6" name="Slide Number Placeholder 5"/>
          <p:cNvSpPr>
            <a:spLocks noGrp="1"/>
          </p:cNvSpPr>
          <p:nvPr>
            <p:ph type="sldNum" sz="quarter" idx="4"/>
          </p:nvPr>
        </p:nvSpPr>
        <p:spPr>
          <a:xfrm>
            <a:off x="8245608" y="6479246"/>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9439711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tags" Target="../tags/tag31.xml"/><Relationship Id="rId2" Type="http://schemas.openxmlformats.org/officeDocument/2006/relationships/tags" Target="../tags/tag21.xml"/><Relationship Id="rId16" Type="http://schemas.openxmlformats.org/officeDocument/2006/relationships/slideLayout" Target="../slideLayouts/slideLayout18.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tags" Target="../tags/tag34.xml"/><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4.jpeg"/><Relationship Id="rId4" Type="http://schemas.openxmlformats.org/officeDocument/2006/relationships/notesSlide" Target="../notesSlides/notesSlide5.xml"/></Relationships>
</file>

<file path=ppt/slides/_rels/slide29.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slideLayout" Target="../slideLayouts/slideLayout6.xml"/><Relationship Id="rId5" Type="http://schemas.openxmlformats.org/officeDocument/2006/relationships/tags" Target="../tags/tag4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slideLayout" Target="../slideLayouts/slideLayout6.xml"/><Relationship Id="rId5" Type="http://schemas.openxmlformats.org/officeDocument/2006/relationships/tags" Target="../tags/tag57.xml"/><Relationship Id="rId10" Type="http://schemas.openxmlformats.org/officeDocument/2006/relationships/tags" Target="../tags/tag62.xml"/><Relationship Id="rId4" Type="http://schemas.openxmlformats.org/officeDocument/2006/relationships/tags" Target="../tags/tag56.xml"/><Relationship Id="rId9" Type="http://schemas.openxmlformats.org/officeDocument/2006/relationships/tags" Target="../tags/tag6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4.xml"/><Relationship Id="rId1" Type="http://schemas.openxmlformats.org/officeDocument/2006/relationships/tags" Target="../tags/tag6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6.xml"/><Relationship Id="rId1" Type="http://schemas.openxmlformats.org/officeDocument/2006/relationships/tags" Target="../tags/tag65.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tags" Target="../tags/tag71.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notesSlide" Target="../notesSlides/notesSlide6.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tags" Target="../tags/tag80.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143000" y="1524000"/>
            <a:ext cx="6858000" cy="681251"/>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en-US" sz="3200" b="1" dirty="0">
                <a:solidFill>
                  <a:schemeClr val="tx1"/>
                </a:solidFill>
              </a:rPr>
              <a:t>Course ID:</a:t>
            </a:r>
            <a:r>
              <a:rPr lang="en-US" sz="3200" dirty="0">
                <a:solidFill>
                  <a:schemeClr val="tx1"/>
                </a:solidFill>
              </a:rPr>
              <a:t> CSE - </a:t>
            </a:r>
            <a:r>
              <a:rPr lang="en-US" sz="3200" dirty="0" smtClean="0">
                <a:solidFill>
                  <a:schemeClr val="tx1"/>
                </a:solidFill>
              </a:rPr>
              <a:t>471</a:t>
            </a:r>
            <a:endParaRPr lang="en-US" sz="3200" dirty="0">
              <a:solidFill>
                <a:schemeClr val="tx1"/>
              </a:solidFill>
            </a:endParaRPr>
          </a:p>
          <a:p>
            <a:pPr algn="ctr">
              <a:spcBef>
                <a:spcPts val="0"/>
              </a:spcBef>
            </a:pPr>
            <a:r>
              <a:rPr lang="en-US" sz="3200" b="1" dirty="0">
                <a:solidFill>
                  <a:schemeClr val="tx1"/>
                </a:solidFill>
              </a:rPr>
              <a:t>Course Title:</a:t>
            </a:r>
            <a:r>
              <a:rPr lang="en-US" sz="3200" dirty="0">
                <a:solidFill>
                  <a:schemeClr val="tx1"/>
                </a:solidFill>
              </a:rPr>
              <a:t> </a:t>
            </a:r>
            <a:r>
              <a:rPr lang="en-US" sz="3200" dirty="0" smtClean="0">
                <a:solidFill>
                  <a:schemeClr val="tx1"/>
                </a:solidFill>
              </a:rPr>
              <a:t>System Analysis and Design</a:t>
            </a:r>
            <a:endParaRPr lang="en-US" sz="3200" dirty="0">
              <a:solidFill>
                <a:schemeClr val="tx1"/>
              </a:solidFill>
            </a:endParaRPr>
          </a:p>
        </p:txBody>
      </p:sp>
      <p:sp>
        <p:nvSpPr>
          <p:cNvPr id="6" name="Title 1"/>
          <p:cNvSpPr txBox="1">
            <a:spLocks/>
          </p:cNvSpPr>
          <p:nvPr/>
        </p:nvSpPr>
        <p:spPr>
          <a:xfrm>
            <a:off x="1143000" y="3657600"/>
            <a:ext cx="6858000" cy="1219200"/>
          </a:xfrm>
          <a:prstGeom prst="rect">
            <a:avLst/>
          </a:prstGeom>
        </p:spPr>
        <p:txBody>
          <a:bodyPr vert="horz"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0"/>
              </a:spcBef>
            </a:pPr>
            <a:r>
              <a:rPr lang="en-US" sz="1800" b="1" i="1" u="sng" dirty="0"/>
              <a:t>Course Teacher:</a:t>
            </a:r>
            <a:r>
              <a:rPr lang="en-US" sz="1600" dirty="0"/>
              <a:t/>
            </a:r>
            <a:br>
              <a:rPr lang="en-US" sz="1600" dirty="0"/>
            </a:br>
            <a:r>
              <a:rPr lang="en-US" sz="800" dirty="0"/>
              <a:t/>
            </a:r>
            <a:br>
              <a:rPr lang="en-US" sz="800" dirty="0"/>
            </a:br>
            <a:r>
              <a:rPr lang="en-US" sz="1800" b="1" dirty="0" smtClean="0"/>
              <a:t>Dr. Muhammad Iqbal Hossain</a:t>
            </a:r>
            <a:endParaRPr lang="en-US" sz="1800" b="1" dirty="0"/>
          </a:p>
          <a:p>
            <a:pPr algn="ctr">
              <a:spcBef>
                <a:spcPts val="0"/>
              </a:spcBef>
            </a:pPr>
            <a:r>
              <a:rPr lang="en-US" b="1" dirty="0" smtClean="0"/>
              <a:t>Assistant professor</a:t>
            </a:r>
            <a:r>
              <a:rPr lang="en-US" sz="1600" dirty="0"/>
              <a:t/>
            </a:r>
            <a:br>
              <a:rPr lang="en-US" sz="1600" dirty="0"/>
            </a:br>
            <a:r>
              <a:rPr lang="en-US" sz="1600" dirty="0"/>
              <a:t>Department of Computer Science &amp; Engineering</a:t>
            </a:r>
            <a:br>
              <a:rPr lang="en-US" sz="1600" dirty="0"/>
            </a:br>
            <a:r>
              <a:rPr lang="en-US" sz="1600" dirty="0"/>
              <a:t>BRAC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4" descr="tree_swing_development_requirement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265113"/>
            <a:ext cx="84582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136380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076"/>
          <p:cNvSpPr>
            <a:spLocks noGrp="1" noChangeArrowheads="1"/>
          </p:cNvSpPr>
          <p:nvPr>
            <p:ph type="title"/>
            <p:custDataLst>
              <p:tags r:id="rId1"/>
            </p:custDataLst>
          </p:nvPr>
        </p:nvSpPr>
        <p:spPr>
          <a:xfrm>
            <a:off x="946150" y="365125"/>
            <a:ext cx="7269163" cy="930275"/>
          </a:xfrm>
        </p:spPr>
        <p:txBody>
          <a:bodyPr/>
          <a:lstStyle/>
          <a:p>
            <a:pPr eaLnBrk="1" fontAlgn="auto" hangingPunct="1">
              <a:spcAft>
                <a:spcPts val="0"/>
              </a:spcAft>
              <a:defRPr/>
            </a:pPr>
            <a:r>
              <a:rPr lang="en-US" altLang="en-US" dirty="0"/>
              <a:t>Key Ideas</a:t>
            </a:r>
          </a:p>
        </p:txBody>
      </p:sp>
      <p:sp>
        <p:nvSpPr>
          <p:cNvPr id="23556" name="Rectangle 3077" descr="Rectangle: Click to edit Master text styles&#10;Second level&#10;Third level&#10;Fourth level&#10;Fifth level"/>
          <p:cNvSpPr>
            <a:spLocks noGrp="1" noChangeArrowheads="1"/>
          </p:cNvSpPr>
          <p:nvPr>
            <p:ph idx="1"/>
            <p:custDataLst>
              <p:tags r:id="rId2"/>
            </p:custDataLst>
          </p:nvPr>
        </p:nvSpPr>
        <p:spPr>
          <a:xfrm>
            <a:off x="685800" y="1676400"/>
            <a:ext cx="7269163" cy="4351338"/>
          </a:xfrm>
        </p:spPr>
        <p:txBody>
          <a:bodyPr/>
          <a:lstStyle/>
          <a:p>
            <a:pPr marL="182880" indent="-182880" algn="just" eaLnBrk="1" fontAlgn="auto" hangingPunct="1">
              <a:defRPr/>
            </a:pPr>
            <a:r>
              <a:rPr lang="en-US" altLang="en-US" sz="2400" dirty="0"/>
              <a:t>Many failed systems were abandoned because analysts tried to </a:t>
            </a:r>
            <a:r>
              <a:rPr lang="en-US" altLang="en-US" sz="2400" i="1" dirty="0"/>
              <a:t>build wonderful systems without understanding the organization</a:t>
            </a:r>
            <a:r>
              <a:rPr lang="en-US" altLang="en-US" sz="2400" dirty="0"/>
              <a:t>.</a:t>
            </a:r>
          </a:p>
          <a:p>
            <a:pPr marL="182880" indent="-182880" algn="just" eaLnBrk="1" fontAlgn="auto" hangingPunct="1">
              <a:defRPr/>
            </a:pPr>
            <a:r>
              <a:rPr lang="en-US" altLang="en-US" sz="2400" dirty="0"/>
              <a:t>The primary goal is to create </a:t>
            </a:r>
            <a:r>
              <a:rPr lang="en-US" altLang="en-US" sz="3200" b="1" dirty="0"/>
              <a:t>value</a:t>
            </a:r>
            <a:r>
              <a:rPr lang="en-US" altLang="en-US" sz="2400" dirty="0"/>
              <a:t> for the organization.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446610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custDataLst>
              <p:tags r:id="rId1"/>
            </p:custDataLst>
          </p:nvPr>
        </p:nvSpPr>
        <p:spPr>
          <a:xfrm>
            <a:off x="946150" y="365125"/>
            <a:ext cx="7269163" cy="777875"/>
          </a:xfrm>
        </p:spPr>
        <p:txBody>
          <a:bodyPr/>
          <a:lstStyle/>
          <a:p>
            <a:pPr eaLnBrk="1" fontAlgn="auto" hangingPunct="1">
              <a:spcAft>
                <a:spcPts val="0"/>
              </a:spcAft>
              <a:defRPr/>
            </a:pPr>
            <a:r>
              <a:rPr lang="en-US" altLang="en-US" dirty="0"/>
              <a:t>Key Ideas</a:t>
            </a:r>
          </a:p>
        </p:txBody>
      </p:sp>
      <p:sp>
        <p:nvSpPr>
          <p:cNvPr id="24580" name="Rectangle 3" descr="Rectangle: Click to edit Master text styles&#10;Second level&#10;Third level&#10;Fourth level&#10;Fifth level"/>
          <p:cNvSpPr>
            <a:spLocks noGrp="1" noChangeArrowheads="1"/>
          </p:cNvSpPr>
          <p:nvPr>
            <p:ph idx="1"/>
            <p:custDataLst>
              <p:tags r:id="rId2"/>
            </p:custDataLst>
          </p:nvPr>
        </p:nvSpPr>
        <p:spPr>
          <a:xfrm>
            <a:off x="609600" y="1676400"/>
            <a:ext cx="7269163" cy="4351338"/>
          </a:xfrm>
        </p:spPr>
        <p:txBody>
          <a:bodyPr/>
          <a:lstStyle/>
          <a:p>
            <a:pPr marL="182880" indent="-182880" algn="just" eaLnBrk="1" fontAlgn="auto" hangingPunct="1">
              <a:lnSpc>
                <a:spcPct val="90000"/>
              </a:lnSpc>
              <a:defRPr/>
            </a:pPr>
            <a:r>
              <a:rPr lang="en-US" altLang="en-US" sz="3200" b="1" dirty="0"/>
              <a:t>Systems analyst </a:t>
            </a:r>
            <a:r>
              <a:rPr lang="en-US" altLang="en-US" sz="3200" dirty="0"/>
              <a:t>is a key person </a:t>
            </a:r>
          </a:p>
          <a:p>
            <a:pPr lvl="1" indent="-182880" algn="just" eaLnBrk="1" fontAlgn="auto" hangingPunct="1">
              <a:defRPr/>
            </a:pPr>
            <a:r>
              <a:rPr lang="en-US" altLang="en-US" sz="2800" dirty="0">
                <a:solidFill>
                  <a:schemeClr val="tx1">
                    <a:lumMod val="85000"/>
                    <a:lumOff val="15000"/>
                  </a:schemeClr>
                </a:solidFill>
              </a:rPr>
              <a:t>analyzing the business</a:t>
            </a:r>
          </a:p>
          <a:p>
            <a:pPr lvl="1" indent="-182880" algn="just" eaLnBrk="1" fontAlgn="auto" hangingPunct="1">
              <a:defRPr/>
            </a:pPr>
            <a:r>
              <a:rPr lang="en-US" altLang="en-US" sz="2800" dirty="0">
                <a:solidFill>
                  <a:schemeClr val="tx1">
                    <a:lumMod val="85000"/>
                    <a:lumOff val="15000"/>
                  </a:schemeClr>
                </a:solidFill>
              </a:rPr>
              <a:t>identifying opportunities for improvement</a:t>
            </a:r>
          </a:p>
          <a:p>
            <a:pPr lvl="1" indent="-182880" algn="just" eaLnBrk="1" fontAlgn="auto" hangingPunct="1">
              <a:defRPr/>
            </a:pPr>
            <a:r>
              <a:rPr lang="en-US" altLang="en-US" sz="2800" dirty="0">
                <a:solidFill>
                  <a:schemeClr val="tx1">
                    <a:lumMod val="85000"/>
                    <a:lumOff val="15000"/>
                  </a:schemeClr>
                </a:solidFill>
              </a:rPr>
              <a:t>designing information systems to implement these ideas.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564706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a:xfrm>
            <a:off x="609600" y="334963"/>
            <a:ext cx="7269163" cy="854075"/>
          </a:xfrm>
        </p:spPr>
        <p:txBody>
          <a:bodyPr/>
          <a:lstStyle/>
          <a:p>
            <a:pPr eaLnBrk="1" fontAlgn="auto" hangingPunct="1">
              <a:spcAft>
                <a:spcPts val="0"/>
              </a:spcAft>
              <a:defRPr/>
            </a:pPr>
            <a:r>
              <a:rPr lang="en-US" altLang="en-US" dirty="0"/>
              <a:t>What is </a:t>
            </a:r>
            <a:r>
              <a:rPr lang="en-US" altLang="en-US" dirty="0" smtClean="0"/>
              <a:t>System </a:t>
            </a:r>
            <a:r>
              <a:rPr lang="en-US" altLang="en-US" dirty="0"/>
              <a:t>Analysis?</a:t>
            </a:r>
          </a:p>
        </p:txBody>
      </p:sp>
      <p:sp>
        <p:nvSpPr>
          <p:cNvPr id="25603" name="Content Placeholder 2" descr="Rectangle: Click to edit Master text styles&#10;Second level&#10;Third level&#10;Fourth level&#10;Fifth level"/>
          <p:cNvSpPr>
            <a:spLocks noGrp="1" noChangeArrowheads="1"/>
          </p:cNvSpPr>
          <p:nvPr>
            <p:ph idx="1"/>
          </p:nvPr>
        </p:nvSpPr>
        <p:spPr>
          <a:xfrm>
            <a:off x="609600" y="1676400"/>
            <a:ext cx="8382000" cy="4495800"/>
          </a:xfrm>
        </p:spPr>
        <p:txBody>
          <a:bodyPr>
            <a:normAutofit/>
          </a:bodyPr>
          <a:lstStyle/>
          <a:p>
            <a:pPr marL="182880" indent="-182880" algn="just" eaLnBrk="1" fontAlgn="auto" hangingPunct="1">
              <a:lnSpc>
                <a:spcPct val="90000"/>
              </a:lnSpc>
              <a:defRPr/>
            </a:pPr>
            <a:r>
              <a:rPr lang="en-US" altLang="en-US" sz="2400" dirty="0"/>
              <a:t>The collection of </a:t>
            </a:r>
            <a:r>
              <a:rPr lang="en-US" altLang="en-US" sz="2400" u="sng" dirty="0"/>
              <a:t>notations</a:t>
            </a:r>
            <a:r>
              <a:rPr lang="en-US" altLang="en-US" sz="2400" dirty="0"/>
              <a:t>, </a:t>
            </a:r>
            <a:r>
              <a:rPr lang="en-US" altLang="en-US" sz="2400" u="sng" dirty="0"/>
              <a:t>methodologies</a:t>
            </a:r>
            <a:r>
              <a:rPr lang="en-US" altLang="en-US" sz="2400" dirty="0"/>
              <a:t> and </a:t>
            </a:r>
            <a:r>
              <a:rPr lang="en-US" altLang="en-US" sz="2400" u="sng" dirty="0"/>
              <a:t>tools</a:t>
            </a:r>
            <a:r>
              <a:rPr lang="en-US" altLang="en-US" sz="2400" dirty="0"/>
              <a:t> used to gather details and analyze a problem situation prior to information system design and implementation</a:t>
            </a:r>
          </a:p>
          <a:p>
            <a:pPr marL="182880" indent="-182880" algn="just" eaLnBrk="1" fontAlgn="auto" hangingPunct="1">
              <a:lnSpc>
                <a:spcPct val="90000"/>
              </a:lnSpc>
              <a:defRPr/>
            </a:pPr>
            <a:endParaRPr lang="en-US" altLang="en-US" sz="2400" dirty="0"/>
          </a:p>
          <a:p>
            <a:pPr marL="182880" indent="-182880" algn="just" eaLnBrk="1" fontAlgn="auto" hangingPunct="1">
              <a:lnSpc>
                <a:spcPct val="90000"/>
              </a:lnSpc>
              <a:defRPr/>
            </a:pPr>
            <a:r>
              <a:rPr lang="en-US" altLang="en-US" sz="2400" b="1" i="1" dirty="0"/>
              <a:t>Systems analysis </a:t>
            </a:r>
            <a:r>
              <a:rPr lang="en-US" altLang="en-US" sz="2400" dirty="0"/>
              <a:t>(or, </a:t>
            </a:r>
            <a:r>
              <a:rPr lang="en-US" altLang="en-US" sz="2400" b="1" i="1" dirty="0"/>
              <a:t>requirements analysis</a:t>
            </a:r>
            <a:r>
              <a:rPr lang="en-US" altLang="en-US" sz="2400" dirty="0"/>
              <a:t>) must ensure that the proposed information system meets </a:t>
            </a:r>
            <a:r>
              <a:rPr lang="en-US" altLang="en-US" sz="2400" b="1" u="sng" dirty="0"/>
              <a:t>user needs</a:t>
            </a:r>
            <a:r>
              <a:rPr lang="en-US" altLang="en-US" sz="2400" dirty="0"/>
              <a:t>, can be delivered </a:t>
            </a:r>
            <a:r>
              <a:rPr lang="en-US" altLang="en-US" sz="2400" b="1" u="sng" dirty="0"/>
              <a:t>on time</a:t>
            </a:r>
            <a:r>
              <a:rPr lang="en-US" altLang="en-US" sz="2400" dirty="0"/>
              <a:t>, and can be updated </a:t>
            </a:r>
            <a:r>
              <a:rPr lang="en-US" altLang="en-US" sz="2400" b="1" u="sng" dirty="0"/>
              <a:t>inexpensively</a:t>
            </a:r>
            <a:r>
              <a:rPr lang="en-US" altLang="en-US" sz="2400" dirty="0"/>
              <a:t>.</a:t>
            </a:r>
          </a:p>
          <a:p>
            <a:pPr marL="182880" indent="-182880" algn="just" eaLnBrk="1" fontAlgn="auto" hangingPunct="1">
              <a:lnSpc>
                <a:spcPct val="90000"/>
              </a:lnSpc>
              <a:defRPr/>
            </a:pPr>
            <a:endParaRPr lang="en-US" altLang="en-US" sz="2400" dirty="0"/>
          </a:p>
          <a:p>
            <a:pPr marL="182880" indent="-182880" algn="just" eaLnBrk="1" fontAlgn="auto" hangingPunct="1">
              <a:lnSpc>
                <a:spcPct val="90000"/>
              </a:lnSpc>
              <a:defRPr/>
            </a:pPr>
            <a:r>
              <a:rPr lang="en-US" altLang="en-US" sz="2400" dirty="0"/>
              <a:t>Problems in "getting the systems analysis right", such as ill-defined situations, ambiguities, inconsistencies, mixing requirements with design</a:t>
            </a:r>
          </a:p>
          <a:p>
            <a:pPr marL="182880" indent="-182880" algn="just" eaLnBrk="1" fontAlgn="auto" hangingPunct="1">
              <a:defRPr/>
            </a:pPr>
            <a:endParaRPr lang="en-US" alt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652764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a:xfrm>
            <a:off x="946150" y="365125"/>
            <a:ext cx="7269163" cy="1006475"/>
          </a:xfrm>
        </p:spPr>
        <p:txBody>
          <a:bodyPr/>
          <a:lstStyle/>
          <a:p>
            <a:pPr eaLnBrk="1" fontAlgn="auto" hangingPunct="1">
              <a:spcAft>
                <a:spcPts val="0"/>
              </a:spcAft>
              <a:defRPr/>
            </a:pPr>
            <a:r>
              <a:rPr lang="en-US" altLang="en-US" dirty="0"/>
              <a:t>Need for Systems Analysis?</a:t>
            </a:r>
          </a:p>
        </p:txBody>
      </p:sp>
      <p:sp>
        <p:nvSpPr>
          <p:cNvPr id="26627" name="Content Placeholder 2" descr="Rectangle: Click to edit Master text styles&#10;Second level&#10;Third level&#10;Fourth level&#10;Fifth level"/>
          <p:cNvSpPr>
            <a:spLocks noGrp="1" noChangeArrowheads="1"/>
          </p:cNvSpPr>
          <p:nvPr>
            <p:ph idx="1"/>
          </p:nvPr>
        </p:nvSpPr>
        <p:spPr>
          <a:xfrm>
            <a:off x="609600" y="1828800"/>
            <a:ext cx="7269163" cy="3962400"/>
          </a:xfrm>
        </p:spPr>
        <p:txBody>
          <a:bodyPr/>
          <a:lstStyle/>
          <a:p>
            <a:pPr marL="182880" indent="-182880" algn="ctr" eaLnBrk="1" fontAlgn="auto" hangingPunct="1">
              <a:defRPr/>
            </a:pPr>
            <a:r>
              <a:rPr lang="en-US" altLang="en-US" sz="2800" b="1" i="1" dirty="0">
                <a:solidFill>
                  <a:srgbClr val="000066"/>
                </a:solidFill>
              </a:rPr>
              <a:t>Remember, finding and fixing a fault after software delivery is 100x more expensive than finding and fixing it during systems analysis or early design phases</a:t>
            </a:r>
          </a:p>
          <a:p>
            <a:pPr marL="182880" indent="-182880" eaLnBrk="1" fontAlgn="auto" hangingPunct="1">
              <a:defRPr/>
            </a:pPr>
            <a:endParaRPr lang="en-US" altLang="en-US" sz="28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718697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Grp="1" noChangeArrowheads="1"/>
          </p:cNvSpPr>
          <p:nvPr>
            <p:ph type="ctrTitle"/>
            <p:custDataLst>
              <p:tags r:id="rId1"/>
            </p:custDataLst>
          </p:nvPr>
        </p:nvSpPr>
        <p:spPr>
          <a:xfrm>
            <a:off x="946150" y="758825"/>
            <a:ext cx="7064375" cy="2974975"/>
          </a:xfrm>
        </p:spPr>
        <p:txBody>
          <a:bodyPr/>
          <a:lstStyle/>
          <a:p>
            <a:pPr algn="ctr">
              <a:defRPr/>
            </a:pPr>
            <a:r>
              <a:rPr lang="en-US" altLang="en-US" sz="4000" b="1" dirty="0"/>
              <a:t>Segment </a:t>
            </a:r>
            <a:r>
              <a:rPr lang="en-US" altLang="en-US" sz="4000" b="1" dirty="0" smtClean="0"/>
              <a:t>2</a:t>
            </a:r>
            <a:br>
              <a:rPr lang="en-US" altLang="en-US" sz="4000" b="1" dirty="0" smtClean="0"/>
            </a:br>
            <a:r>
              <a:rPr lang="en-US" altLang="en-US" sz="4000" dirty="0" smtClean="0"/>
              <a:t>Software </a:t>
            </a:r>
            <a:r>
              <a:rPr lang="en-US" altLang="en-US" sz="4000" dirty="0"/>
              <a:t>lifecycle</a:t>
            </a:r>
          </a:p>
        </p:txBody>
      </p:sp>
      <p:sp>
        <p:nvSpPr>
          <p:cNvPr id="27652" name="Rectangle 5" descr="Rectangle: Click to edit Master text styles&#10;Second level&#10;Third level&#10;Fourth level&#10;Fifth level"/>
          <p:cNvSpPr>
            <a:spLocks noGrp="1" noChangeArrowheads="1"/>
          </p:cNvSpPr>
          <p:nvPr>
            <p:ph type="subTitle" idx="1"/>
            <p:custDataLst>
              <p:tags r:id="rId2"/>
            </p:custDataLst>
          </p:nvPr>
        </p:nvSpPr>
        <p:spPr>
          <a:xfrm>
            <a:off x="946150" y="4800600"/>
            <a:ext cx="7064375" cy="1692275"/>
          </a:xfrm>
        </p:spPr>
        <p:txBody>
          <a:bodyPr/>
          <a:lstStyle/>
          <a:p>
            <a:pPr eaLnBrk="1" fontAlgn="auto" hangingPunct="1">
              <a:defRPr/>
            </a:pPr>
            <a:r>
              <a:rPr lang="en-US" altLang="en-US"/>
              <a:t> </a:t>
            </a:r>
          </a:p>
        </p:txBody>
      </p:sp>
    </p:spTree>
    <p:extLst>
      <p:ext uri="{BB962C8B-B14F-4D97-AF65-F5344CB8AC3E}">
        <p14:creationId xmlns:p14="http://schemas.microsoft.com/office/powerpoint/2010/main" val="3084941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custDataLst>
              <p:tags r:id="rId1"/>
            </p:custDataLst>
          </p:nvPr>
        </p:nvSpPr>
        <p:spPr>
          <a:xfrm>
            <a:off x="685800" y="152400"/>
            <a:ext cx="7269163" cy="1325563"/>
          </a:xfrm>
        </p:spPr>
        <p:txBody>
          <a:bodyPr/>
          <a:lstStyle/>
          <a:p>
            <a:pPr eaLnBrk="1" fontAlgn="auto" hangingPunct="1">
              <a:spcAft>
                <a:spcPts val="0"/>
              </a:spcAft>
              <a:defRPr/>
            </a:pPr>
            <a:r>
              <a:rPr lang="en-US" altLang="en-US" dirty="0"/>
              <a:t>Major Attributes of the Lifecycle</a:t>
            </a:r>
          </a:p>
        </p:txBody>
      </p:sp>
      <p:sp>
        <p:nvSpPr>
          <p:cNvPr id="28676" name="Rectangle 3" descr="Rectangle: Click to edit Master text styles&#10;Second level&#10;Third level&#10;Fourth level&#10;Fifth level"/>
          <p:cNvSpPr>
            <a:spLocks noGrp="1" noChangeArrowheads="1"/>
          </p:cNvSpPr>
          <p:nvPr>
            <p:ph idx="1"/>
            <p:custDataLst>
              <p:tags r:id="rId2"/>
            </p:custDataLst>
          </p:nvPr>
        </p:nvSpPr>
        <p:spPr>
          <a:xfrm>
            <a:off x="838200" y="1820863"/>
            <a:ext cx="7315200" cy="4351337"/>
          </a:xfrm>
        </p:spPr>
        <p:txBody>
          <a:bodyPr>
            <a:normAutofit lnSpcReduction="10000"/>
          </a:bodyPr>
          <a:lstStyle/>
          <a:p>
            <a:pPr marL="182880" indent="-182880" eaLnBrk="1" fontAlgn="auto" hangingPunct="1">
              <a:lnSpc>
                <a:spcPct val="90000"/>
              </a:lnSpc>
              <a:defRPr/>
            </a:pPr>
            <a:r>
              <a:rPr lang="en-US" altLang="en-US" sz="4000" dirty="0">
                <a:solidFill>
                  <a:srgbClr val="FF0000"/>
                </a:solidFill>
              </a:rPr>
              <a:t>The project</a:t>
            </a:r>
          </a:p>
          <a:p>
            <a:pPr lvl="1" indent="-182880" eaLnBrk="1" fontAlgn="auto" hangingPunct="1">
              <a:defRPr/>
            </a:pPr>
            <a:r>
              <a:rPr lang="en-US" altLang="en-US" sz="2800" dirty="0">
                <a:solidFill>
                  <a:schemeClr val="tx1">
                    <a:lumMod val="85000"/>
                    <a:lumOff val="15000"/>
                  </a:schemeClr>
                </a:solidFill>
              </a:rPr>
              <a:t>Moves systematically through </a:t>
            </a:r>
            <a:r>
              <a:rPr lang="en-US" altLang="en-US" sz="2800" b="1" dirty="0">
                <a:solidFill>
                  <a:schemeClr val="tx1">
                    <a:lumMod val="85000"/>
                    <a:lumOff val="15000"/>
                  </a:schemeClr>
                </a:solidFill>
              </a:rPr>
              <a:t>phases</a:t>
            </a:r>
            <a:r>
              <a:rPr lang="en-US" altLang="en-US" sz="2800" dirty="0">
                <a:solidFill>
                  <a:schemeClr val="tx1">
                    <a:lumMod val="85000"/>
                    <a:lumOff val="15000"/>
                  </a:schemeClr>
                </a:solidFill>
              </a:rPr>
              <a:t> where each phase has a standard set of outputs</a:t>
            </a:r>
          </a:p>
          <a:p>
            <a:pPr lvl="1" indent="-182880" eaLnBrk="1" fontAlgn="auto" hangingPunct="1">
              <a:defRPr/>
            </a:pPr>
            <a:r>
              <a:rPr lang="en-US" altLang="en-US" sz="2800" dirty="0">
                <a:solidFill>
                  <a:schemeClr val="tx1">
                    <a:lumMod val="85000"/>
                    <a:lumOff val="15000"/>
                  </a:schemeClr>
                </a:solidFill>
              </a:rPr>
              <a:t>Produces project </a:t>
            </a:r>
            <a:r>
              <a:rPr lang="en-US" altLang="en-US" sz="2800" b="1" dirty="0">
                <a:solidFill>
                  <a:schemeClr val="tx1">
                    <a:lumMod val="85000"/>
                    <a:lumOff val="15000"/>
                  </a:schemeClr>
                </a:solidFill>
              </a:rPr>
              <a:t>deliverables</a:t>
            </a:r>
          </a:p>
          <a:p>
            <a:pPr lvl="1" indent="-182880" eaLnBrk="1" fontAlgn="auto" hangingPunct="1">
              <a:defRPr/>
            </a:pPr>
            <a:r>
              <a:rPr lang="en-US" altLang="en-US" sz="2800" dirty="0">
                <a:solidFill>
                  <a:schemeClr val="tx1">
                    <a:lumMod val="85000"/>
                    <a:lumOff val="15000"/>
                  </a:schemeClr>
                </a:solidFill>
              </a:rPr>
              <a:t>Uses deliverables in implementation</a:t>
            </a:r>
          </a:p>
          <a:p>
            <a:pPr lvl="1" indent="-182880" eaLnBrk="1" fontAlgn="auto" hangingPunct="1">
              <a:defRPr/>
            </a:pPr>
            <a:r>
              <a:rPr lang="en-US" altLang="en-US" sz="2800" dirty="0">
                <a:solidFill>
                  <a:schemeClr val="tx1">
                    <a:lumMod val="85000"/>
                    <a:lumOff val="15000"/>
                  </a:schemeClr>
                </a:solidFill>
              </a:rPr>
              <a:t>Results in actual information system</a:t>
            </a:r>
          </a:p>
          <a:p>
            <a:pPr lvl="1" indent="-182880" eaLnBrk="1" fontAlgn="auto" hangingPunct="1">
              <a:defRPr/>
            </a:pPr>
            <a:r>
              <a:rPr lang="en-US" altLang="en-US" sz="2800" dirty="0">
                <a:solidFill>
                  <a:schemeClr val="tx1">
                    <a:lumMod val="85000"/>
                    <a:lumOff val="15000"/>
                  </a:schemeClr>
                </a:solidFill>
              </a:rPr>
              <a:t>Uses </a:t>
            </a:r>
            <a:r>
              <a:rPr lang="en-US" altLang="en-US" sz="2800" i="1" dirty="0">
                <a:solidFill>
                  <a:schemeClr val="tx1">
                    <a:lumMod val="85000"/>
                    <a:lumOff val="15000"/>
                  </a:schemeClr>
                </a:solidFill>
              </a:rPr>
              <a:t>gradual refinement</a:t>
            </a:r>
            <a:endParaRPr lang="en-US" altLang="en-US" dirty="0">
              <a:solidFill>
                <a:schemeClr val="tx1">
                  <a:lumMod val="85000"/>
                  <a:lumOff val="15000"/>
                </a:schemeClr>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794113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custDataLst>
              <p:tags r:id="rId1"/>
            </p:custDataLst>
          </p:nvPr>
        </p:nvSpPr>
        <p:spPr>
          <a:xfrm>
            <a:off x="685800" y="296863"/>
            <a:ext cx="7269163" cy="777875"/>
          </a:xfrm>
        </p:spPr>
        <p:txBody>
          <a:bodyPr/>
          <a:lstStyle/>
          <a:p>
            <a:pPr eaLnBrk="1" fontAlgn="auto" hangingPunct="1">
              <a:spcAft>
                <a:spcPts val="0"/>
              </a:spcAft>
              <a:defRPr/>
            </a:pPr>
            <a:r>
              <a:rPr lang="en-US" altLang="en-US" dirty="0"/>
              <a:t>Project Phases</a:t>
            </a:r>
          </a:p>
        </p:txBody>
      </p:sp>
      <p:sp>
        <p:nvSpPr>
          <p:cNvPr id="29700" name="Rectangle 3" descr="Rectangle: Click to edit Master text styles&#10;Second level&#10;Third level&#10;Fourth level&#10;Fifth level"/>
          <p:cNvSpPr>
            <a:spLocks noGrp="1" noChangeArrowheads="1"/>
          </p:cNvSpPr>
          <p:nvPr>
            <p:ph idx="1"/>
            <p:custDataLst>
              <p:tags r:id="rId2"/>
            </p:custDataLst>
          </p:nvPr>
        </p:nvSpPr>
        <p:spPr>
          <a:xfrm>
            <a:off x="876300" y="1676400"/>
            <a:ext cx="8039100" cy="4495800"/>
          </a:xfrm>
        </p:spPr>
        <p:txBody>
          <a:bodyPr>
            <a:normAutofit lnSpcReduction="10000"/>
          </a:bodyPr>
          <a:lstStyle/>
          <a:p>
            <a:pPr marL="182880" indent="-182880" eaLnBrk="1" fontAlgn="auto" hangingPunct="1">
              <a:defRPr/>
            </a:pPr>
            <a:r>
              <a:rPr lang="en-US" altLang="en-US" sz="3200" b="1" dirty="0">
                <a:solidFill>
                  <a:srgbClr val="FF0000"/>
                </a:solidFill>
              </a:rPr>
              <a:t>Planning</a:t>
            </a:r>
          </a:p>
          <a:p>
            <a:pPr lvl="1" indent="-182880" eaLnBrk="1" fontAlgn="auto" hangingPunct="1">
              <a:defRPr/>
            </a:pPr>
            <a:r>
              <a:rPr lang="en-US" altLang="en-US" sz="2400" dirty="0">
                <a:solidFill>
                  <a:schemeClr val="tx1">
                    <a:lumMod val="85000"/>
                    <a:lumOff val="15000"/>
                  </a:schemeClr>
                </a:solidFill>
              </a:rPr>
              <a:t>Why build the system?</a:t>
            </a:r>
          </a:p>
          <a:p>
            <a:pPr marL="182880" indent="-182880" eaLnBrk="1" fontAlgn="auto" hangingPunct="1">
              <a:defRPr/>
            </a:pPr>
            <a:r>
              <a:rPr lang="en-US" altLang="en-US" sz="3200" b="1" dirty="0">
                <a:solidFill>
                  <a:srgbClr val="FF0000"/>
                </a:solidFill>
              </a:rPr>
              <a:t>Analysis</a:t>
            </a:r>
          </a:p>
          <a:p>
            <a:pPr lvl="1" indent="-182880" eaLnBrk="1" fontAlgn="auto" hangingPunct="1">
              <a:defRPr/>
            </a:pPr>
            <a:r>
              <a:rPr lang="en-US" altLang="en-US" sz="2400" dirty="0">
                <a:solidFill>
                  <a:schemeClr val="tx1">
                    <a:lumMod val="85000"/>
                    <a:lumOff val="15000"/>
                  </a:schemeClr>
                </a:solidFill>
              </a:rPr>
              <a:t>Who, what, when, where will the system be?</a:t>
            </a:r>
          </a:p>
          <a:p>
            <a:pPr marL="182880" indent="-182880" eaLnBrk="1" fontAlgn="auto" hangingPunct="1">
              <a:defRPr/>
            </a:pPr>
            <a:r>
              <a:rPr lang="en-US" altLang="en-US" sz="3200" b="1" dirty="0">
                <a:solidFill>
                  <a:srgbClr val="FF0000"/>
                </a:solidFill>
              </a:rPr>
              <a:t>Design</a:t>
            </a:r>
          </a:p>
          <a:p>
            <a:pPr lvl="1" indent="-182880" eaLnBrk="1" fontAlgn="auto" hangingPunct="1">
              <a:defRPr/>
            </a:pPr>
            <a:r>
              <a:rPr lang="en-US" altLang="en-US" sz="2400" dirty="0">
                <a:solidFill>
                  <a:schemeClr val="tx1">
                    <a:lumMod val="85000"/>
                    <a:lumOff val="15000"/>
                  </a:schemeClr>
                </a:solidFill>
              </a:rPr>
              <a:t>How will the system work?</a:t>
            </a:r>
          </a:p>
          <a:p>
            <a:pPr marL="182880" indent="-182880" eaLnBrk="1" fontAlgn="auto" hangingPunct="1">
              <a:defRPr/>
            </a:pPr>
            <a:r>
              <a:rPr lang="en-US" altLang="en-US" sz="3200" b="1" dirty="0">
                <a:solidFill>
                  <a:srgbClr val="FF0000"/>
                </a:solidFill>
              </a:rPr>
              <a:t>Implementation</a:t>
            </a:r>
          </a:p>
          <a:p>
            <a:pPr lvl="1" indent="-182880" eaLnBrk="1" fontAlgn="auto" hangingPunct="1">
              <a:defRPr/>
            </a:pPr>
            <a:r>
              <a:rPr lang="en-US" altLang="en-US" sz="2400" dirty="0">
                <a:solidFill>
                  <a:schemeClr val="tx1">
                    <a:lumMod val="85000"/>
                    <a:lumOff val="15000"/>
                  </a:schemeClr>
                </a:solidFill>
              </a:rPr>
              <a:t>System delivery</a:t>
            </a:r>
            <a:endParaRPr lang="en-US" altLang="en-US" sz="2800" dirty="0">
              <a:solidFill>
                <a:schemeClr val="tx1">
                  <a:lumMod val="85000"/>
                  <a:lumOff val="15000"/>
                </a:schemeClr>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155559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5"/>
          <p:cNvSpPr>
            <a:spLocks noGrp="1" noChangeArrowheads="1"/>
          </p:cNvSpPr>
          <p:nvPr>
            <p:ph type="title"/>
            <p:custDataLst>
              <p:tags r:id="rId1"/>
            </p:custDataLst>
          </p:nvPr>
        </p:nvSpPr>
        <p:spPr>
          <a:xfrm>
            <a:off x="946150" y="365125"/>
            <a:ext cx="7269163" cy="930275"/>
          </a:xfrm>
        </p:spPr>
        <p:txBody>
          <a:bodyPr/>
          <a:lstStyle/>
          <a:p>
            <a:pPr eaLnBrk="1" fontAlgn="auto" hangingPunct="1">
              <a:spcAft>
                <a:spcPts val="0"/>
              </a:spcAft>
              <a:defRPr/>
            </a:pPr>
            <a:r>
              <a:rPr lang="en-US" altLang="en-US" dirty="0"/>
              <a:t>Planning</a:t>
            </a:r>
            <a:endParaRPr lang="en-US" altLang="en-US" dirty="0">
              <a:solidFill>
                <a:srgbClr val="660066"/>
              </a:solidFill>
            </a:endParaRPr>
          </a:p>
        </p:txBody>
      </p:sp>
      <p:sp>
        <p:nvSpPr>
          <p:cNvPr id="30723" name="Rectangle 3" descr="Rectangle: Click to edit Master text styles&#10;Second level&#10;Third level&#10;Fourth level&#10;Fifth level"/>
          <p:cNvSpPr>
            <a:spLocks noGrp="1" noChangeArrowheads="1"/>
          </p:cNvSpPr>
          <p:nvPr>
            <p:ph idx="1"/>
            <p:custDataLst>
              <p:tags r:id="rId2"/>
            </p:custDataLst>
          </p:nvPr>
        </p:nvSpPr>
        <p:spPr/>
        <p:txBody>
          <a:bodyPr/>
          <a:lstStyle/>
          <a:p>
            <a:pPr marL="182880" indent="-182880" eaLnBrk="1" fontAlgn="auto" hangingPunct="1">
              <a:defRPr/>
            </a:pPr>
            <a:r>
              <a:rPr lang="en-US" altLang="en-US" sz="2800" dirty="0"/>
              <a:t>Identifying business value</a:t>
            </a:r>
          </a:p>
          <a:p>
            <a:pPr marL="182880" indent="-182880" eaLnBrk="1" fontAlgn="auto" hangingPunct="1">
              <a:defRPr/>
            </a:pPr>
            <a:r>
              <a:rPr lang="en-US" altLang="en-US" sz="2800" dirty="0"/>
              <a:t>Analyze feasibility</a:t>
            </a:r>
          </a:p>
          <a:p>
            <a:pPr marL="182880" indent="-182880" eaLnBrk="1" fontAlgn="auto" hangingPunct="1">
              <a:defRPr/>
            </a:pPr>
            <a:r>
              <a:rPr lang="en-US" altLang="en-US" sz="2800" dirty="0"/>
              <a:t>Develop work plan</a:t>
            </a:r>
          </a:p>
          <a:p>
            <a:pPr marL="182880" indent="-182880" eaLnBrk="1" fontAlgn="auto" hangingPunct="1">
              <a:defRPr/>
            </a:pPr>
            <a:r>
              <a:rPr lang="en-US" altLang="en-US" sz="2800" dirty="0"/>
              <a:t>Staff the project</a:t>
            </a:r>
          </a:p>
          <a:p>
            <a:pPr marL="182880" indent="-182880" eaLnBrk="1" fontAlgn="auto" hangingPunct="1">
              <a:defRPr/>
            </a:pPr>
            <a:r>
              <a:rPr lang="en-US" altLang="en-US" sz="2800" dirty="0"/>
              <a:t>Control and direct project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668067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type="title"/>
            <p:custDataLst>
              <p:tags r:id="rId1"/>
            </p:custDataLst>
          </p:nvPr>
        </p:nvSpPr>
        <p:spPr>
          <a:xfrm>
            <a:off x="946150" y="365125"/>
            <a:ext cx="7269163" cy="854075"/>
          </a:xfrm>
        </p:spPr>
        <p:txBody>
          <a:bodyPr/>
          <a:lstStyle/>
          <a:p>
            <a:pPr eaLnBrk="1" fontAlgn="auto" hangingPunct="1">
              <a:spcAft>
                <a:spcPts val="0"/>
              </a:spcAft>
              <a:defRPr/>
            </a:pPr>
            <a:r>
              <a:rPr lang="en-US" altLang="en-US" dirty="0"/>
              <a:t>Analysis</a:t>
            </a:r>
            <a:endParaRPr lang="en-US" altLang="en-US" dirty="0">
              <a:solidFill>
                <a:srgbClr val="660066"/>
              </a:solidFill>
            </a:endParaRPr>
          </a:p>
        </p:txBody>
      </p:sp>
      <p:sp>
        <p:nvSpPr>
          <p:cNvPr id="31747" name="Rectangle 2" descr="Rectangle: Click to edit Master text styles&#10;Second level&#10;Third level&#10;Fourth level&#10;Fifth level"/>
          <p:cNvSpPr>
            <a:spLocks noGrp="1" noChangeArrowheads="1"/>
          </p:cNvSpPr>
          <p:nvPr>
            <p:ph idx="1"/>
            <p:custDataLst>
              <p:tags r:id="rId2"/>
            </p:custDataLst>
          </p:nvPr>
        </p:nvSpPr>
        <p:spPr/>
        <p:txBody>
          <a:bodyPr/>
          <a:lstStyle/>
          <a:p>
            <a:pPr marL="182880" indent="-182880" eaLnBrk="1" fontAlgn="auto" hangingPunct="1">
              <a:defRPr/>
            </a:pPr>
            <a:r>
              <a:rPr lang="en-US" altLang="en-US" sz="2400" dirty="0"/>
              <a:t>Analysis strategy</a:t>
            </a:r>
          </a:p>
          <a:p>
            <a:pPr lvl="1" indent="-182880" eaLnBrk="1" fontAlgn="auto" hangingPunct="1">
              <a:defRPr/>
            </a:pPr>
            <a:r>
              <a:rPr lang="en-US" altLang="en-US" sz="2000" dirty="0">
                <a:solidFill>
                  <a:schemeClr val="tx1">
                    <a:lumMod val="85000"/>
                    <a:lumOff val="15000"/>
                  </a:schemeClr>
                </a:solidFill>
              </a:rPr>
              <a:t>Analysis of </a:t>
            </a:r>
            <a:r>
              <a:rPr lang="en-US" altLang="en-US" sz="2000" i="1" dirty="0">
                <a:solidFill>
                  <a:schemeClr val="tx1">
                    <a:lumMod val="85000"/>
                    <a:lumOff val="15000"/>
                  </a:schemeClr>
                </a:solidFill>
              </a:rPr>
              <a:t>current system</a:t>
            </a:r>
          </a:p>
          <a:p>
            <a:pPr lvl="1" indent="-182880" eaLnBrk="1" fontAlgn="auto" hangingPunct="1">
              <a:defRPr/>
            </a:pPr>
            <a:r>
              <a:rPr lang="en-US" altLang="en-US" sz="2000" dirty="0">
                <a:solidFill>
                  <a:schemeClr val="tx1">
                    <a:lumMod val="85000"/>
                    <a:lumOff val="15000"/>
                  </a:schemeClr>
                </a:solidFill>
              </a:rPr>
              <a:t>Ways to design </a:t>
            </a:r>
            <a:r>
              <a:rPr lang="en-US" altLang="en-US" sz="2000" b="1" dirty="0">
                <a:solidFill>
                  <a:schemeClr val="tx1">
                    <a:lumMod val="85000"/>
                    <a:lumOff val="15000"/>
                  </a:schemeClr>
                </a:solidFill>
              </a:rPr>
              <a:t>new system</a:t>
            </a:r>
          </a:p>
          <a:p>
            <a:pPr marL="182880" indent="-182880" eaLnBrk="1" fontAlgn="auto" hangingPunct="1">
              <a:defRPr/>
            </a:pPr>
            <a:r>
              <a:rPr lang="en-US" altLang="en-US" sz="2400" dirty="0"/>
              <a:t>Requirements gathering</a:t>
            </a:r>
          </a:p>
          <a:p>
            <a:pPr lvl="1" indent="-182880" eaLnBrk="1" fontAlgn="auto" hangingPunct="1">
              <a:defRPr/>
            </a:pPr>
            <a:r>
              <a:rPr lang="en-US" altLang="en-US" sz="2000" dirty="0">
                <a:solidFill>
                  <a:schemeClr val="tx1">
                    <a:lumMod val="85000"/>
                    <a:lumOff val="15000"/>
                  </a:schemeClr>
                </a:solidFill>
              </a:rPr>
              <a:t>Interviews, questionnaires</a:t>
            </a:r>
          </a:p>
          <a:p>
            <a:pPr marL="182880" indent="-182880" eaLnBrk="1" fontAlgn="auto" hangingPunct="1">
              <a:defRPr/>
            </a:pPr>
            <a:r>
              <a:rPr lang="en-US" altLang="en-US" sz="2400" dirty="0"/>
              <a:t>Process modeling</a:t>
            </a:r>
          </a:p>
          <a:p>
            <a:pPr marL="182880" indent="-182880" eaLnBrk="1" fontAlgn="auto" hangingPunct="1">
              <a:defRPr/>
            </a:pPr>
            <a:r>
              <a:rPr lang="en-US" altLang="en-US" sz="2400" dirty="0"/>
              <a:t>Data modeling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40023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5" descr="Rectangle: Click to edit Master text styles&#10;Second level&#10;Third level&#10;Fourth level&#10;Fifth level"/>
          <p:cNvSpPr>
            <a:spLocks noGrp="1" noChangeArrowheads="1"/>
          </p:cNvSpPr>
          <p:nvPr>
            <p:ph type="subTitle" idx="1"/>
            <p:custDataLst>
              <p:tags r:id="rId1"/>
            </p:custDataLst>
          </p:nvPr>
        </p:nvSpPr>
        <p:spPr>
          <a:xfrm>
            <a:off x="1470025" y="1676400"/>
            <a:ext cx="7673975" cy="3521075"/>
          </a:xfrm>
        </p:spPr>
        <p:txBody>
          <a:bodyPr>
            <a:noAutofit/>
          </a:bodyPr>
          <a:lstStyle/>
          <a:p>
            <a:pPr algn="l">
              <a:defRPr/>
            </a:pPr>
            <a:r>
              <a:rPr lang="en-US" altLang="en-US" sz="2800" b="1" dirty="0" smtClean="0"/>
              <a:t>Segment 1:</a:t>
            </a:r>
            <a:r>
              <a:rPr lang="en-US" altLang="en-US" sz="2800" dirty="0" smtClean="0"/>
              <a:t>What </a:t>
            </a:r>
            <a:r>
              <a:rPr lang="en-US" altLang="en-US" sz="2800" dirty="0"/>
              <a:t>is System analysis and design</a:t>
            </a:r>
          </a:p>
          <a:p>
            <a:pPr algn="l">
              <a:defRPr/>
            </a:pPr>
            <a:r>
              <a:rPr lang="en-US" altLang="en-US" sz="2800" b="1" dirty="0" smtClean="0"/>
              <a:t>Segment 2: </a:t>
            </a:r>
            <a:r>
              <a:rPr lang="en-US" altLang="en-US" sz="2800" dirty="0" smtClean="0"/>
              <a:t>Software lifecycle</a:t>
            </a:r>
          </a:p>
          <a:p>
            <a:pPr algn="l">
              <a:defRPr/>
            </a:pPr>
            <a:r>
              <a:rPr lang="en-US" altLang="en-US" sz="2800" b="1" dirty="0"/>
              <a:t>Segment </a:t>
            </a:r>
            <a:r>
              <a:rPr lang="en-US" altLang="en-US" sz="2800" b="1" dirty="0" smtClean="0"/>
              <a:t>3: </a:t>
            </a:r>
            <a:r>
              <a:rPr lang="en-US" altLang="en-US" sz="2800" dirty="0" smtClean="0"/>
              <a:t>Structured </a:t>
            </a:r>
            <a:r>
              <a:rPr lang="en-US" altLang="en-US" sz="2800" dirty="0"/>
              <a:t>design </a:t>
            </a:r>
            <a:r>
              <a:rPr lang="en-US" altLang="en-US" sz="2800" dirty="0" smtClean="0"/>
              <a:t>Methodologies</a:t>
            </a:r>
          </a:p>
          <a:p>
            <a:pPr algn="l">
              <a:defRPr/>
            </a:pPr>
            <a:r>
              <a:rPr lang="en-US" altLang="en-US" sz="2800" b="1" dirty="0"/>
              <a:t>Segment </a:t>
            </a:r>
            <a:r>
              <a:rPr lang="en-US" altLang="en-US" sz="2800" b="1" dirty="0" smtClean="0"/>
              <a:t>4: </a:t>
            </a:r>
            <a:r>
              <a:rPr lang="en-US" altLang="en-US" sz="2800" dirty="0" smtClean="0"/>
              <a:t>Rapid </a:t>
            </a:r>
            <a:r>
              <a:rPr lang="en-US" altLang="en-US" sz="2800" dirty="0"/>
              <a:t>development </a:t>
            </a:r>
            <a:r>
              <a:rPr lang="en-US" altLang="en-US" sz="2800" dirty="0" smtClean="0"/>
              <a:t>Methodologies</a:t>
            </a:r>
          </a:p>
          <a:p>
            <a:pPr algn="l">
              <a:defRPr/>
            </a:pPr>
            <a:r>
              <a:rPr lang="en-US" altLang="en-US" sz="2800" b="1" dirty="0"/>
              <a:t>Segment </a:t>
            </a:r>
            <a:r>
              <a:rPr lang="en-US" altLang="en-US" sz="2800" b="1" dirty="0" smtClean="0"/>
              <a:t>5:  </a:t>
            </a:r>
            <a:r>
              <a:rPr lang="en-US" altLang="en-US" sz="2800" dirty="0"/>
              <a:t>Project Team Roles and Skills</a:t>
            </a:r>
          </a:p>
        </p:txBody>
      </p:sp>
      <p:sp>
        <p:nvSpPr>
          <p:cNvPr id="4" name="Slide Number Placeholder 3"/>
          <p:cNvSpPr>
            <a:spLocks noGrp="1"/>
          </p:cNvSpPr>
          <p:nvPr>
            <p:ph type="sldNum" sz="quarter" idx="12"/>
          </p:nvPr>
        </p:nvSpPr>
        <p:spPr>
          <a:xfrm>
            <a:off x="8303106" y="6482881"/>
            <a:ext cx="427833" cy="365125"/>
          </a:xfrm>
        </p:spPr>
        <p:txBody>
          <a:bodyPr/>
          <a:lstStyle/>
          <a:p>
            <a:r>
              <a:rPr lang="en-US" dirty="0" smtClean="0"/>
              <a:t>2</a:t>
            </a:r>
            <a:endParaRPr lang="en-US" dirty="0"/>
          </a:p>
        </p:txBody>
      </p:sp>
    </p:spTree>
    <p:extLst>
      <p:ext uri="{BB962C8B-B14F-4D97-AF65-F5344CB8AC3E}">
        <p14:creationId xmlns:p14="http://schemas.microsoft.com/office/powerpoint/2010/main" val="9948729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type="title"/>
            <p:custDataLst>
              <p:tags r:id="rId1"/>
            </p:custDataLst>
          </p:nvPr>
        </p:nvSpPr>
        <p:spPr>
          <a:xfrm>
            <a:off x="946150" y="365125"/>
            <a:ext cx="7269163" cy="777875"/>
          </a:xfrm>
        </p:spPr>
        <p:txBody>
          <a:bodyPr/>
          <a:lstStyle/>
          <a:p>
            <a:pPr eaLnBrk="1" fontAlgn="auto" hangingPunct="1">
              <a:spcAft>
                <a:spcPts val="0"/>
              </a:spcAft>
              <a:defRPr/>
            </a:pPr>
            <a:r>
              <a:rPr lang="en-US" altLang="en-US" dirty="0"/>
              <a:t>Design</a:t>
            </a:r>
            <a:endParaRPr lang="en-US" altLang="en-US" dirty="0">
              <a:solidFill>
                <a:srgbClr val="660066"/>
              </a:solidFill>
            </a:endParaRPr>
          </a:p>
        </p:txBody>
      </p:sp>
      <p:sp>
        <p:nvSpPr>
          <p:cNvPr id="32771" name="Rectangle 2" descr="Rectangle: Click to edit Master text styles&#10;Second level&#10;Third level&#10;Fourth level&#10;Fifth level"/>
          <p:cNvSpPr>
            <a:spLocks noGrp="1" noChangeArrowheads="1"/>
          </p:cNvSpPr>
          <p:nvPr>
            <p:ph idx="1"/>
            <p:custDataLst>
              <p:tags r:id="rId2"/>
            </p:custDataLst>
          </p:nvPr>
        </p:nvSpPr>
        <p:spPr/>
        <p:txBody>
          <a:bodyPr/>
          <a:lstStyle/>
          <a:p>
            <a:pPr marL="182880" indent="-182880" eaLnBrk="1" fontAlgn="auto" hangingPunct="1">
              <a:defRPr/>
            </a:pPr>
            <a:r>
              <a:rPr lang="en-US" altLang="en-US" sz="2400" dirty="0"/>
              <a:t>Architectural design</a:t>
            </a:r>
          </a:p>
          <a:p>
            <a:pPr lvl="1" indent="-182880" eaLnBrk="1" fontAlgn="auto" hangingPunct="1">
              <a:defRPr/>
            </a:pPr>
            <a:r>
              <a:rPr lang="en-US" altLang="en-US" sz="2000" b="1" dirty="0">
                <a:solidFill>
                  <a:schemeClr val="tx1">
                    <a:lumMod val="85000"/>
                    <a:lumOff val="15000"/>
                  </a:schemeClr>
                </a:solidFill>
              </a:rPr>
              <a:t>Hardware</a:t>
            </a:r>
          </a:p>
          <a:p>
            <a:pPr lvl="1" indent="-182880" eaLnBrk="1" fontAlgn="auto" hangingPunct="1">
              <a:defRPr/>
            </a:pPr>
            <a:r>
              <a:rPr lang="en-US" altLang="en-US" sz="2000" b="1" dirty="0">
                <a:solidFill>
                  <a:schemeClr val="tx1">
                    <a:lumMod val="85000"/>
                    <a:lumOff val="15000"/>
                  </a:schemeClr>
                </a:solidFill>
              </a:rPr>
              <a:t>Software</a:t>
            </a:r>
          </a:p>
          <a:p>
            <a:pPr lvl="1" indent="-182880" eaLnBrk="1" fontAlgn="auto" hangingPunct="1">
              <a:defRPr/>
            </a:pPr>
            <a:r>
              <a:rPr lang="en-US" altLang="en-US" sz="2000" b="1" dirty="0">
                <a:solidFill>
                  <a:schemeClr val="tx1">
                    <a:lumMod val="85000"/>
                    <a:lumOff val="15000"/>
                  </a:schemeClr>
                </a:solidFill>
              </a:rPr>
              <a:t>Network</a:t>
            </a:r>
            <a:r>
              <a:rPr lang="en-US" altLang="en-US" sz="2000" dirty="0">
                <a:solidFill>
                  <a:schemeClr val="tx1">
                    <a:lumMod val="85000"/>
                    <a:lumOff val="15000"/>
                  </a:schemeClr>
                </a:solidFill>
              </a:rPr>
              <a:t> infrastructure</a:t>
            </a:r>
          </a:p>
          <a:p>
            <a:pPr marL="182880" indent="-182880" eaLnBrk="1" fontAlgn="auto" hangingPunct="1">
              <a:defRPr/>
            </a:pPr>
            <a:r>
              <a:rPr lang="en-US" altLang="en-US" sz="2400" dirty="0"/>
              <a:t>Interface design</a:t>
            </a:r>
          </a:p>
          <a:p>
            <a:pPr marL="182880" indent="-182880" eaLnBrk="1" fontAlgn="auto" hangingPunct="1">
              <a:defRPr/>
            </a:pPr>
            <a:r>
              <a:rPr lang="en-US" altLang="en-US" sz="2400" dirty="0"/>
              <a:t>Database and file design</a:t>
            </a:r>
          </a:p>
          <a:p>
            <a:pPr marL="182880" indent="-182880" eaLnBrk="1" fontAlgn="auto" hangingPunct="1">
              <a:defRPr/>
            </a:pPr>
            <a:r>
              <a:rPr lang="en-US" altLang="en-US" sz="2400" dirty="0"/>
              <a:t>Program design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206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051"/>
          <p:cNvSpPr>
            <a:spLocks noGrp="1" noChangeArrowheads="1"/>
          </p:cNvSpPr>
          <p:nvPr>
            <p:ph type="title"/>
            <p:custDataLst>
              <p:tags r:id="rId1"/>
            </p:custDataLst>
          </p:nvPr>
        </p:nvSpPr>
        <p:spPr>
          <a:xfrm>
            <a:off x="946150" y="365125"/>
            <a:ext cx="7269163" cy="777875"/>
          </a:xfrm>
        </p:spPr>
        <p:txBody>
          <a:bodyPr/>
          <a:lstStyle/>
          <a:p>
            <a:pPr eaLnBrk="1" fontAlgn="auto" hangingPunct="1">
              <a:spcAft>
                <a:spcPts val="0"/>
              </a:spcAft>
              <a:defRPr/>
            </a:pPr>
            <a:r>
              <a:rPr lang="en-US" altLang="en-US" dirty="0"/>
              <a:t>Implementation</a:t>
            </a:r>
            <a:endParaRPr lang="en-US" altLang="en-US" dirty="0">
              <a:solidFill>
                <a:srgbClr val="660066"/>
              </a:solidFill>
            </a:endParaRPr>
          </a:p>
        </p:txBody>
      </p:sp>
      <p:sp>
        <p:nvSpPr>
          <p:cNvPr id="33795" name="Rectangle 2050" descr="Rectangle: Click to edit Master text styles&#10;Second level&#10;Third level&#10;Fourth level&#10;Fifth level"/>
          <p:cNvSpPr>
            <a:spLocks noGrp="1" noChangeArrowheads="1"/>
          </p:cNvSpPr>
          <p:nvPr>
            <p:ph idx="1"/>
            <p:custDataLst>
              <p:tags r:id="rId2"/>
            </p:custDataLst>
          </p:nvPr>
        </p:nvSpPr>
        <p:spPr/>
        <p:txBody>
          <a:bodyPr/>
          <a:lstStyle/>
          <a:p>
            <a:pPr marL="182880" indent="-182880" eaLnBrk="1" fontAlgn="auto" hangingPunct="1">
              <a:defRPr/>
            </a:pPr>
            <a:r>
              <a:rPr lang="en-US" altLang="en-US" sz="2400" b="1" dirty="0"/>
              <a:t>Construction</a:t>
            </a:r>
          </a:p>
          <a:p>
            <a:pPr lvl="1" indent="-182880" eaLnBrk="1" fontAlgn="auto" hangingPunct="1">
              <a:defRPr/>
            </a:pPr>
            <a:r>
              <a:rPr lang="en-US" altLang="en-US" sz="2000" dirty="0">
                <a:solidFill>
                  <a:schemeClr val="tx1">
                    <a:lumMod val="85000"/>
                    <a:lumOff val="15000"/>
                  </a:schemeClr>
                </a:solidFill>
              </a:rPr>
              <a:t>Writing programs</a:t>
            </a:r>
          </a:p>
          <a:p>
            <a:pPr lvl="1" indent="-182880" eaLnBrk="1" fontAlgn="auto" hangingPunct="1">
              <a:defRPr/>
            </a:pPr>
            <a:r>
              <a:rPr lang="en-US" altLang="en-US" sz="2000" dirty="0">
                <a:solidFill>
                  <a:schemeClr val="tx1">
                    <a:lumMod val="85000"/>
                    <a:lumOff val="15000"/>
                  </a:schemeClr>
                </a:solidFill>
              </a:rPr>
              <a:t>Testing</a:t>
            </a:r>
          </a:p>
          <a:p>
            <a:pPr marL="182880" indent="-182880" eaLnBrk="1" fontAlgn="auto" hangingPunct="1">
              <a:defRPr/>
            </a:pPr>
            <a:r>
              <a:rPr lang="en-US" altLang="en-US" sz="2400" b="1" dirty="0"/>
              <a:t>Installation</a:t>
            </a:r>
          </a:p>
          <a:p>
            <a:pPr lvl="1" indent="-182880" eaLnBrk="1" fontAlgn="auto" hangingPunct="1">
              <a:defRPr/>
            </a:pPr>
            <a:r>
              <a:rPr lang="en-US" altLang="en-US" sz="2000" dirty="0">
                <a:solidFill>
                  <a:schemeClr val="tx1">
                    <a:lumMod val="85000"/>
                    <a:lumOff val="15000"/>
                  </a:schemeClr>
                </a:solidFill>
              </a:rPr>
              <a:t>Replace old with new system</a:t>
            </a:r>
          </a:p>
          <a:p>
            <a:pPr lvl="1" indent="-182880" eaLnBrk="1" fontAlgn="auto" hangingPunct="1">
              <a:defRPr/>
            </a:pPr>
            <a:r>
              <a:rPr lang="en-US" altLang="en-US" sz="2000" dirty="0">
                <a:solidFill>
                  <a:schemeClr val="tx1">
                    <a:lumMod val="85000"/>
                    <a:lumOff val="15000"/>
                  </a:schemeClr>
                </a:solidFill>
              </a:rPr>
              <a:t>Training users</a:t>
            </a:r>
          </a:p>
          <a:p>
            <a:pPr marL="182880" indent="-182880" eaLnBrk="1" fontAlgn="auto" hangingPunct="1">
              <a:defRPr/>
            </a:pPr>
            <a:r>
              <a:rPr lang="en-US" altLang="en-US" sz="2400" dirty="0"/>
              <a:t>Support Plan</a:t>
            </a:r>
          </a:p>
          <a:p>
            <a:pPr lvl="1" indent="-182880" eaLnBrk="1" fontAlgn="auto" hangingPunct="1">
              <a:defRPr/>
            </a:pPr>
            <a:endParaRPr lang="en-US" altLang="en-US" sz="2000" dirty="0">
              <a:solidFill>
                <a:schemeClr val="tx1">
                  <a:lumMod val="85000"/>
                  <a:lumOff val="15000"/>
                </a:schemeClr>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661885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050"/>
          <p:cNvSpPr>
            <a:spLocks noGrp="1" noChangeArrowheads="1"/>
          </p:cNvSpPr>
          <p:nvPr>
            <p:ph type="title"/>
            <p:custDataLst>
              <p:tags r:id="rId1"/>
            </p:custDataLst>
          </p:nvPr>
        </p:nvSpPr>
        <p:spPr>
          <a:xfrm>
            <a:off x="571500" y="304800"/>
            <a:ext cx="7772400" cy="838200"/>
          </a:xfrm>
        </p:spPr>
        <p:txBody>
          <a:bodyPr/>
          <a:lstStyle/>
          <a:p>
            <a:pPr eaLnBrk="1" fontAlgn="auto" hangingPunct="1">
              <a:spcAft>
                <a:spcPts val="0"/>
              </a:spcAft>
              <a:defRPr/>
            </a:pPr>
            <a:r>
              <a:rPr lang="en-US" altLang="en-US" dirty="0"/>
              <a:t>Processes and Deliverables</a:t>
            </a:r>
          </a:p>
        </p:txBody>
      </p:sp>
      <p:grpSp>
        <p:nvGrpSpPr>
          <p:cNvPr id="24580" name="Group 2072"/>
          <p:cNvGrpSpPr>
            <a:grpSpLocks/>
          </p:cNvGrpSpPr>
          <p:nvPr>
            <p:custDataLst>
              <p:tags r:id="rId2"/>
            </p:custDataLst>
          </p:nvPr>
        </p:nvGrpSpPr>
        <p:grpSpPr bwMode="auto">
          <a:xfrm>
            <a:off x="1066800" y="1636713"/>
            <a:ext cx="6324600" cy="4572000"/>
            <a:chOff x="912" y="1008"/>
            <a:chExt cx="3984" cy="2880"/>
          </a:xfrm>
        </p:grpSpPr>
        <p:sp>
          <p:nvSpPr>
            <p:cNvPr id="24581" name="Rectangle 2055"/>
            <p:cNvSpPr>
              <a:spLocks noChangeArrowheads="1"/>
            </p:cNvSpPr>
            <p:nvPr>
              <p:custDataLst>
                <p:tags r:id="rId3"/>
              </p:custDataLst>
            </p:nvPr>
          </p:nvSpPr>
          <p:spPr bwMode="auto">
            <a:xfrm>
              <a:off x="912" y="1008"/>
              <a:ext cx="3984" cy="2880"/>
            </a:xfrm>
            <a:prstGeom prst="rect">
              <a:avLst/>
            </a:prstGeom>
            <a:solidFill>
              <a:srgbClr val="FFFFCC"/>
            </a:solidFill>
            <a:ln w="12700">
              <a:solidFill>
                <a:schemeClr val="tx1"/>
              </a:solidFill>
              <a:miter lim="800000"/>
              <a:headEnd type="none" w="sm" len="sm"/>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eaLnBrk="1" hangingPunct="1"/>
              <a:endParaRPr lang="en-US" altLang="en-US" sz="3600">
                <a:latin typeface="Tahoma" panose="020B0604030504040204" pitchFamily="34" charset="0"/>
              </a:endParaRPr>
            </a:p>
          </p:txBody>
        </p:sp>
        <p:sp>
          <p:nvSpPr>
            <p:cNvPr id="24582" name="Rectangle 2057"/>
            <p:cNvSpPr>
              <a:spLocks noChangeArrowheads="1"/>
            </p:cNvSpPr>
            <p:nvPr>
              <p:custDataLst>
                <p:tags r:id="rId4"/>
              </p:custDataLst>
            </p:nvPr>
          </p:nvSpPr>
          <p:spPr bwMode="auto">
            <a:xfrm>
              <a:off x="912" y="1397"/>
              <a:ext cx="2016" cy="2491"/>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eaLnBrk="1" hangingPunct="1"/>
              <a:endParaRPr lang="en-US" altLang="en-US" sz="3600">
                <a:latin typeface="Tahoma" panose="020B0604030504040204" pitchFamily="34" charset="0"/>
              </a:endParaRPr>
            </a:p>
          </p:txBody>
        </p:sp>
        <p:sp>
          <p:nvSpPr>
            <p:cNvPr id="24583" name="Rectangle 2056"/>
            <p:cNvSpPr>
              <a:spLocks noChangeArrowheads="1"/>
            </p:cNvSpPr>
            <p:nvPr>
              <p:custDataLst>
                <p:tags r:id="rId5"/>
              </p:custDataLst>
            </p:nvPr>
          </p:nvSpPr>
          <p:spPr bwMode="auto">
            <a:xfrm>
              <a:off x="912" y="1008"/>
              <a:ext cx="3984" cy="384"/>
            </a:xfrm>
            <a:prstGeom prst="rect">
              <a:avLst/>
            </a:prstGeom>
            <a:solidFill>
              <a:srgbClr val="EAEAEA"/>
            </a:solidFill>
            <a:ln w="12700">
              <a:solidFill>
                <a:schemeClr val="tx1"/>
              </a:solidFill>
              <a:miter lim="800000"/>
              <a:headEnd type="none" w="sm" len="sm"/>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eaLnBrk="1" hangingPunct="1"/>
              <a:endParaRPr lang="en-US" altLang="en-US" sz="3600">
                <a:latin typeface="Tahoma" panose="020B0604030504040204" pitchFamily="34" charset="0"/>
              </a:endParaRPr>
            </a:p>
          </p:txBody>
        </p:sp>
        <p:sp>
          <p:nvSpPr>
            <p:cNvPr id="24584" name="Text Box 2058"/>
            <p:cNvSpPr txBox="1">
              <a:spLocks noChangeArrowheads="1"/>
            </p:cNvSpPr>
            <p:nvPr>
              <p:custDataLst>
                <p:tags r:id="rId6"/>
              </p:custDataLst>
            </p:nvPr>
          </p:nvSpPr>
          <p:spPr bwMode="auto">
            <a:xfrm>
              <a:off x="1408" y="1104"/>
              <a:ext cx="7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algn="ctr" eaLnBrk="1" hangingPunct="1"/>
              <a:r>
                <a:rPr lang="en-US" altLang="en-US" sz="2000">
                  <a:solidFill>
                    <a:srgbClr val="FF0000"/>
                  </a:solidFill>
                  <a:latin typeface="Verdana" panose="020B0604030504040204" pitchFamily="34" charset="0"/>
                </a:rPr>
                <a:t>Process</a:t>
              </a:r>
            </a:p>
          </p:txBody>
        </p:sp>
        <p:sp>
          <p:nvSpPr>
            <p:cNvPr id="24585" name="Text Box 2059"/>
            <p:cNvSpPr txBox="1">
              <a:spLocks noChangeArrowheads="1"/>
            </p:cNvSpPr>
            <p:nvPr>
              <p:custDataLst>
                <p:tags r:id="rId7"/>
              </p:custDataLst>
            </p:nvPr>
          </p:nvSpPr>
          <p:spPr bwMode="auto">
            <a:xfrm>
              <a:off x="3494" y="1104"/>
              <a:ext cx="7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algn="ctr" eaLnBrk="1" hangingPunct="1"/>
              <a:r>
                <a:rPr lang="en-US" altLang="en-US" sz="2000">
                  <a:solidFill>
                    <a:srgbClr val="FF0000"/>
                  </a:solidFill>
                  <a:latin typeface="Verdana" panose="020B0604030504040204" pitchFamily="34" charset="0"/>
                </a:rPr>
                <a:t>Product</a:t>
              </a:r>
            </a:p>
          </p:txBody>
        </p:sp>
        <p:sp>
          <p:nvSpPr>
            <p:cNvPr id="24586" name="Text Box 2060"/>
            <p:cNvSpPr txBox="1">
              <a:spLocks noChangeArrowheads="1"/>
            </p:cNvSpPr>
            <p:nvPr>
              <p:custDataLst>
                <p:tags r:id="rId8"/>
              </p:custDataLst>
            </p:nvPr>
          </p:nvSpPr>
          <p:spPr bwMode="auto">
            <a:xfrm>
              <a:off x="1200" y="1488"/>
              <a:ext cx="1394" cy="1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eaLnBrk="1" hangingPunct="1"/>
              <a:r>
                <a:rPr lang="en-US" altLang="en-US" sz="2000">
                  <a:latin typeface="Verdana" panose="020B0604030504040204" pitchFamily="34" charset="0"/>
                </a:rPr>
                <a:t>Planning</a:t>
              </a:r>
            </a:p>
            <a:p>
              <a:pPr eaLnBrk="1" hangingPunct="1"/>
              <a:endParaRPr lang="en-US" altLang="en-US" sz="2000">
                <a:latin typeface="Verdana" panose="020B0604030504040204" pitchFamily="34" charset="0"/>
              </a:endParaRPr>
            </a:p>
            <a:p>
              <a:pPr eaLnBrk="1" hangingPunct="1"/>
              <a:endParaRPr lang="en-US" altLang="en-US" sz="2000">
                <a:latin typeface="Verdana" panose="020B0604030504040204" pitchFamily="34" charset="0"/>
              </a:endParaRPr>
            </a:p>
            <a:p>
              <a:pPr eaLnBrk="1" hangingPunct="1"/>
              <a:r>
                <a:rPr lang="en-US" altLang="en-US" sz="2000">
                  <a:latin typeface="Verdana" panose="020B0604030504040204" pitchFamily="34" charset="0"/>
                </a:rPr>
                <a:t>Analysis</a:t>
              </a:r>
            </a:p>
            <a:p>
              <a:pPr eaLnBrk="1" hangingPunct="1"/>
              <a:endParaRPr lang="en-US" altLang="en-US" sz="2000">
                <a:latin typeface="Verdana" panose="020B0604030504040204" pitchFamily="34" charset="0"/>
              </a:endParaRPr>
            </a:p>
            <a:p>
              <a:pPr eaLnBrk="1" hangingPunct="1"/>
              <a:endParaRPr lang="en-US" altLang="en-US" sz="2000">
                <a:latin typeface="Verdana" panose="020B0604030504040204" pitchFamily="34" charset="0"/>
              </a:endParaRPr>
            </a:p>
            <a:p>
              <a:pPr eaLnBrk="1" hangingPunct="1"/>
              <a:r>
                <a:rPr lang="en-US" altLang="en-US" sz="2000">
                  <a:latin typeface="Verdana" panose="020B0604030504040204" pitchFamily="34" charset="0"/>
                </a:rPr>
                <a:t>Design</a:t>
              </a:r>
            </a:p>
            <a:p>
              <a:pPr eaLnBrk="1" hangingPunct="1"/>
              <a:endParaRPr lang="en-US" altLang="en-US" sz="2000">
                <a:latin typeface="Verdana" panose="020B0604030504040204" pitchFamily="34" charset="0"/>
              </a:endParaRPr>
            </a:p>
            <a:p>
              <a:pPr eaLnBrk="1" hangingPunct="1"/>
              <a:endParaRPr lang="en-US" altLang="en-US" sz="2000">
                <a:latin typeface="Verdana" panose="020B0604030504040204" pitchFamily="34" charset="0"/>
              </a:endParaRPr>
            </a:p>
            <a:p>
              <a:pPr eaLnBrk="1" hangingPunct="1"/>
              <a:r>
                <a:rPr lang="en-US" altLang="en-US" sz="2000">
                  <a:latin typeface="Verdana" panose="020B0604030504040204" pitchFamily="34" charset="0"/>
                </a:rPr>
                <a:t>Implementation</a:t>
              </a:r>
              <a:endParaRPr lang="en-US" altLang="en-US" sz="2000">
                <a:solidFill>
                  <a:schemeClr val="bg1"/>
                </a:solidFill>
                <a:latin typeface="Verdana" panose="020B0604030504040204" pitchFamily="34" charset="0"/>
              </a:endParaRPr>
            </a:p>
          </p:txBody>
        </p:sp>
        <p:sp>
          <p:nvSpPr>
            <p:cNvPr id="24587" name="Text Box 2062"/>
            <p:cNvSpPr txBox="1">
              <a:spLocks noChangeArrowheads="1"/>
            </p:cNvSpPr>
            <p:nvPr>
              <p:custDataLst>
                <p:tags r:id="rId9"/>
              </p:custDataLst>
            </p:nvPr>
          </p:nvSpPr>
          <p:spPr bwMode="auto">
            <a:xfrm>
              <a:off x="3264" y="1307"/>
              <a:ext cx="1528" cy="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anchor="ctr">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algn="r" eaLnBrk="1" hangingPunct="1"/>
              <a:endParaRPr lang="en-US" altLang="en-US" sz="2000">
                <a:latin typeface="Verdana" panose="020B0604030504040204" pitchFamily="34" charset="0"/>
              </a:endParaRPr>
            </a:p>
            <a:p>
              <a:pPr algn="r" eaLnBrk="1" hangingPunct="1"/>
              <a:r>
                <a:rPr lang="en-US" altLang="en-US" sz="2000">
                  <a:latin typeface="Verdana" panose="020B0604030504040204" pitchFamily="34" charset="0"/>
                </a:rPr>
                <a:t>Project Plan</a:t>
              </a:r>
            </a:p>
            <a:p>
              <a:pPr algn="r" eaLnBrk="1" hangingPunct="1"/>
              <a:endParaRPr lang="en-US" altLang="en-US" sz="2000">
                <a:latin typeface="Verdana" panose="020B0604030504040204" pitchFamily="34" charset="0"/>
              </a:endParaRPr>
            </a:p>
            <a:p>
              <a:pPr algn="r" eaLnBrk="1" hangingPunct="1"/>
              <a:endParaRPr lang="en-US" altLang="en-US" sz="2000">
                <a:latin typeface="Verdana" panose="020B0604030504040204" pitchFamily="34" charset="0"/>
              </a:endParaRPr>
            </a:p>
            <a:p>
              <a:pPr algn="r" eaLnBrk="1" hangingPunct="1"/>
              <a:r>
                <a:rPr lang="en-US" altLang="en-US" sz="2000">
                  <a:latin typeface="Verdana" panose="020B0604030504040204" pitchFamily="34" charset="0"/>
                </a:rPr>
                <a:t>System Proposal</a:t>
              </a:r>
            </a:p>
            <a:p>
              <a:pPr algn="r" eaLnBrk="1" hangingPunct="1"/>
              <a:endParaRPr lang="en-US" altLang="en-US" sz="2000">
                <a:latin typeface="Verdana" panose="020B0604030504040204" pitchFamily="34" charset="0"/>
              </a:endParaRPr>
            </a:p>
            <a:p>
              <a:pPr algn="r" eaLnBrk="1" hangingPunct="1"/>
              <a:endParaRPr lang="en-US" altLang="en-US" sz="2000">
                <a:latin typeface="Verdana" panose="020B0604030504040204" pitchFamily="34" charset="0"/>
              </a:endParaRPr>
            </a:p>
            <a:p>
              <a:pPr algn="r" eaLnBrk="1" hangingPunct="1"/>
              <a:r>
                <a:rPr lang="en-US" altLang="en-US" sz="2000">
                  <a:latin typeface="Verdana" panose="020B0604030504040204" pitchFamily="34" charset="0"/>
                </a:rPr>
                <a:t>System </a:t>
              </a:r>
            </a:p>
            <a:p>
              <a:pPr algn="r" eaLnBrk="1" hangingPunct="1"/>
              <a:r>
                <a:rPr lang="en-US" altLang="en-US" sz="2000">
                  <a:latin typeface="Verdana" panose="020B0604030504040204" pitchFamily="34" charset="0"/>
                </a:rPr>
                <a:t>Specification</a:t>
              </a:r>
            </a:p>
            <a:p>
              <a:pPr algn="r" eaLnBrk="1" hangingPunct="1"/>
              <a:endParaRPr lang="en-US" altLang="en-US" sz="2000">
                <a:latin typeface="Verdana" panose="020B0604030504040204" pitchFamily="34" charset="0"/>
              </a:endParaRPr>
            </a:p>
            <a:p>
              <a:pPr algn="r" eaLnBrk="1" hangingPunct="1"/>
              <a:r>
                <a:rPr lang="en-US" altLang="en-US" sz="2000">
                  <a:latin typeface="Verdana" panose="020B0604030504040204" pitchFamily="34" charset="0"/>
                </a:rPr>
                <a:t>New System and </a:t>
              </a:r>
            </a:p>
            <a:p>
              <a:pPr algn="r" eaLnBrk="1" hangingPunct="1"/>
              <a:r>
                <a:rPr lang="en-US" altLang="en-US" sz="2000">
                  <a:latin typeface="Verdana" panose="020B0604030504040204" pitchFamily="34" charset="0"/>
                </a:rPr>
                <a:t>Maintenance Plan</a:t>
              </a:r>
              <a:endParaRPr lang="en-US" altLang="en-US" sz="2000">
                <a:solidFill>
                  <a:schemeClr val="bg1"/>
                </a:solidFill>
                <a:latin typeface="Verdana" panose="020B0604030504040204" pitchFamily="34" charset="0"/>
              </a:endParaRPr>
            </a:p>
            <a:p>
              <a:pPr algn="r" eaLnBrk="1" hangingPunct="1"/>
              <a:endParaRPr lang="en-US" altLang="en-US" sz="2000">
                <a:solidFill>
                  <a:schemeClr val="bg1"/>
                </a:solidFill>
                <a:latin typeface="Verdana" panose="020B0604030504040204" pitchFamily="34" charset="0"/>
              </a:endParaRPr>
            </a:p>
          </p:txBody>
        </p:sp>
        <p:sp>
          <p:nvSpPr>
            <p:cNvPr id="24588" name="Line 2063"/>
            <p:cNvSpPr>
              <a:spLocks noChangeShapeType="1"/>
            </p:cNvSpPr>
            <p:nvPr>
              <p:custDataLst>
                <p:tags r:id="rId10"/>
              </p:custDataLst>
            </p:nvPr>
          </p:nvSpPr>
          <p:spPr bwMode="auto">
            <a:xfrm>
              <a:off x="912" y="1392"/>
              <a:ext cx="0" cy="2496"/>
            </a:xfrm>
            <a:prstGeom prst="line">
              <a:avLst/>
            </a:prstGeom>
            <a:noFill/>
            <a:ln w="12700">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4589" name="Group 2071"/>
            <p:cNvGrpSpPr>
              <a:grpSpLocks/>
            </p:cNvGrpSpPr>
            <p:nvPr/>
          </p:nvGrpSpPr>
          <p:grpSpPr bwMode="auto">
            <a:xfrm>
              <a:off x="2640" y="1392"/>
              <a:ext cx="576" cy="2496"/>
              <a:chOff x="2688" y="1392"/>
              <a:chExt cx="576" cy="2496"/>
            </a:xfrm>
          </p:grpSpPr>
          <p:sp>
            <p:nvSpPr>
              <p:cNvPr id="24590" name="Line 2064"/>
              <p:cNvSpPr>
                <a:spLocks noChangeShapeType="1"/>
              </p:cNvSpPr>
              <p:nvPr>
                <p:custDataLst>
                  <p:tags r:id="rId11"/>
                </p:custDataLst>
              </p:nvPr>
            </p:nvSpPr>
            <p:spPr bwMode="auto">
              <a:xfrm>
                <a:off x="2928" y="1392"/>
                <a:ext cx="0" cy="2496"/>
              </a:xfrm>
              <a:prstGeom prst="line">
                <a:avLst/>
              </a:prstGeom>
              <a:noFill/>
              <a:ln w="12700">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4591" name="Group 2069"/>
              <p:cNvGrpSpPr>
                <a:grpSpLocks/>
              </p:cNvGrpSpPr>
              <p:nvPr/>
            </p:nvGrpSpPr>
            <p:grpSpPr bwMode="auto">
              <a:xfrm>
                <a:off x="2688" y="1488"/>
                <a:ext cx="576" cy="2016"/>
                <a:chOff x="2688" y="1776"/>
                <a:chExt cx="576" cy="2016"/>
              </a:xfrm>
            </p:grpSpPr>
            <p:sp>
              <p:nvSpPr>
                <p:cNvPr id="24592" name="AutoShape 2065"/>
                <p:cNvSpPr>
                  <a:spLocks noChangeArrowheads="1"/>
                </p:cNvSpPr>
                <p:nvPr>
                  <p:custDataLst>
                    <p:tags r:id="rId12"/>
                  </p:custDataLst>
                </p:nvPr>
              </p:nvSpPr>
              <p:spPr bwMode="auto">
                <a:xfrm>
                  <a:off x="2688" y="2352"/>
                  <a:ext cx="576" cy="336"/>
                </a:xfrm>
                <a:prstGeom prst="rightArrow">
                  <a:avLst>
                    <a:gd name="adj1" fmla="val 50000"/>
                    <a:gd name="adj2" fmla="val 42857"/>
                  </a:avLst>
                </a:prstGeom>
                <a:solidFill>
                  <a:srgbClr val="3333FF"/>
                </a:solidFill>
                <a:ln w="12700">
                  <a:solidFill>
                    <a:schemeClr val="tx1"/>
                  </a:solidFill>
                  <a:miter lim="800000"/>
                  <a:headEnd type="none" w="sm" len="sm"/>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eaLnBrk="1" hangingPunct="1"/>
                  <a:endParaRPr lang="en-US" altLang="en-US" sz="3600">
                    <a:latin typeface="Tahoma" panose="020B0604030504040204" pitchFamily="34" charset="0"/>
                  </a:endParaRPr>
                </a:p>
              </p:txBody>
            </p:sp>
            <p:sp>
              <p:nvSpPr>
                <p:cNvPr id="24593" name="AutoShape 2066"/>
                <p:cNvSpPr>
                  <a:spLocks noChangeArrowheads="1"/>
                </p:cNvSpPr>
                <p:nvPr>
                  <p:custDataLst>
                    <p:tags r:id="rId13"/>
                  </p:custDataLst>
                </p:nvPr>
              </p:nvSpPr>
              <p:spPr bwMode="auto">
                <a:xfrm>
                  <a:off x="2688" y="1776"/>
                  <a:ext cx="576" cy="336"/>
                </a:xfrm>
                <a:prstGeom prst="rightArrow">
                  <a:avLst>
                    <a:gd name="adj1" fmla="val 50000"/>
                    <a:gd name="adj2" fmla="val 42857"/>
                  </a:avLst>
                </a:prstGeom>
                <a:solidFill>
                  <a:srgbClr val="3333FF"/>
                </a:solidFill>
                <a:ln w="12700">
                  <a:solidFill>
                    <a:schemeClr val="tx1"/>
                  </a:solidFill>
                  <a:miter lim="800000"/>
                  <a:headEnd type="none" w="sm" len="sm"/>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eaLnBrk="1" hangingPunct="1"/>
                  <a:endParaRPr lang="en-US" altLang="en-US" sz="3600">
                    <a:latin typeface="Tahoma" panose="020B0604030504040204" pitchFamily="34" charset="0"/>
                  </a:endParaRPr>
                </a:p>
              </p:txBody>
            </p:sp>
            <p:sp>
              <p:nvSpPr>
                <p:cNvPr id="24594" name="AutoShape 2067"/>
                <p:cNvSpPr>
                  <a:spLocks noChangeArrowheads="1"/>
                </p:cNvSpPr>
                <p:nvPr>
                  <p:custDataLst>
                    <p:tags r:id="rId14"/>
                  </p:custDataLst>
                </p:nvPr>
              </p:nvSpPr>
              <p:spPr bwMode="auto">
                <a:xfrm>
                  <a:off x="2688" y="2880"/>
                  <a:ext cx="576" cy="336"/>
                </a:xfrm>
                <a:prstGeom prst="rightArrow">
                  <a:avLst>
                    <a:gd name="adj1" fmla="val 50000"/>
                    <a:gd name="adj2" fmla="val 42857"/>
                  </a:avLst>
                </a:prstGeom>
                <a:solidFill>
                  <a:srgbClr val="3333FF"/>
                </a:solidFill>
                <a:ln w="12700">
                  <a:solidFill>
                    <a:schemeClr val="tx1"/>
                  </a:solidFill>
                  <a:miter lim="800000"/>
                  <a:headEnd type="none" w="sm" len="sm"/>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eaLnBrk="1" hangingPunct="1"/>
                  <a:endParaRPr lang="en-US" altLang="en-US" sz="3600">
                    <a:latin typeface="Tahoma" panose="020B0604030504040204" pitchFamily="34" charset="0"/>
                  </a:endParaRPr>
                </a:p>
              </p:txBody>
            </p:sp>
            <p:sp>
              <p:nvSpPr>
                <p:cNvPr id="24595" name="AutoShape 2068"/>
                <p:cNvSpPr>
                  <a:spLocks noChangeArrowheads="1"/>
                </p:cNvSpPr>
                <p:nvPr>
                  <p:custDataLst>
                    <p:tags r:id="rId15"/>
                  </p:custDataLst>
                </p:nvPr>
              </p:nvSpPr>
              <p:spPr bwMode="auto">
                <a:xfrm>
                  <a:off x="2688" y="3456"/>
                  <a:ext cx="576" cy="336"/>
                </a:xfrm>
                <a:prstGeom prst="rightArrow">
                  <a:avLst>
                    <a:gd name="adj1" fmla="val 50000"/>
                    <a:gd name="adj2" fmla="val 42857"/>
                  </a:avLst>
                </a:prstGeom>
                <a:solidFill>
                  <a:srgbClr val="3333FF"/>
                </a:solidFill>
                <a:ln w="12700">
                  <a:solidFill>
                    <a:schemeClr val="tx1"/>
                  </a:solidFill>
                  <a:miter lim="800000"/>
                  <a:headEnd type="none" w="sm" len="sm"/>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eaLnBrk="1" hangingPunct="1"/>
                  <a:endParaRPr lang="en-US" altLang="en-US" sz="3600">
                    <a:latin typeface="Tahoma" panose="020B0604030504040204" pitchFamily="34" charset="0"/>
                  </a:endParaRPr>
                </a:p>
              </p:txBody>
            </p:sp>
          </p:grpSp>
        </p:grpSp>
      </p:grpSp>
      <p:sp>
        <p:nvSpPr>
          <p:cNvPr id="2" name="Slide Number Placeholder 1"/>
          <p:cNvSpPr>
            <a:spLocks noGrp="1"/>
          </p:cNvSpPr>
          <p:nvPr>
            <p:ph type="sldNum" sz="quarter" idx="11"/>
          </p:nvPr>
        </p:nvSpPr>
        <p:spPr/>
        <p:txBody>
          <a:bodyPr/>
          <a:lstStyle/>
          <a:p>
            <a:fld id="{AA172230-22BA-4AB6-AC0D-69A45771C277}" type="slidenum">
              <a:rPr lang="en-US" altLang="en-US" smtClean="0"/>
              <a:pPr/>
              <a:t>22</a:t>
            </a:fld>
            <a:endParaRPr lang="en-US" altLang="en-US" smtClean="0"/>
          </a:p>
          <a:p>
            <a:endParaRPr lang="en-US" altLang="en-US" dirty="0"/>
          </a:p>
        </p:txBody>
      </p:sp>
    </p:spTree>
    <p:extLst>
      <p:ext uri="{BB962C8B-B14F-4D97-AF65-F5344CB8AC3E}">
        <p14:creationId xmlns:p14="http://schemas.microsoft.com/office/powerpoint/2010/main" val="3117973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050"/>
          <p:cNvSpPr>
            <a:spLocks noGrp="1" noChangeArrowheads="1"/>
          </p:cNvSpPr>
          <p:nvPr>
            <p:ph type="title"/>
            <p:custDataLst>
              <p:tags r:id="rId1"/>
            </p:custDataLst>
          </p:nvPr>
        </p:nvSpPr>
        <p:spPr/>
        <p:txBody>
          <a:bodyPr lIns="92075" tIns="46038" rIns="92075" bIns="46038" anchor="ctr"/>
          <a:lstStyle/>
          <a:p>
            <a:pPr eaLnBrk="1" fontAlgn="auto" hangingPunct="1">
              <a:spcAft>
                <a:spcPts val="0"/>
              </a:spcAft>
              <a:defRPr/>
            </a:pPr>
            <a:r>
              <a:rPr lang="en-US" altLang="en-US"/>
              <a:t>What Is a Methodology?</a:t>
            </a:r>
          </a:p>
        </p:txBody>
      </p:sp>
      <p:sp>
        <p:nvSpPr>
          <p:cNvPr id="36868" name="Rectangle 2051" descr="Rectangle: Click to edit Master text styles&#10;Second level&#10;Third level&#10;Fourth level&#10;Fifth level"/>
          <p:cNvSpPr>
            <a:spLocks noGrp="1" noChangeArrowheads="1"/>
          </p:cNvSpPr>
          <p:nvPr>
            <p:ph idx="1"/>
            <p:custDataLst>
              <p:tags r:id="rId2"/>
            </p:custDataLst>
          </p:nvPr>
        </p:nvSpPr>
        <p:spPr>
          <a:xfrm>
            <a:off x="1020212" y="1828800"/>
            <a:ext cx="7512050" cy="4351338"/>
          </a:xfrm>
        </p:spPr>
        <p:txBody>
          <a:bodyPr lIns="92075" tIns="46038" rIns="92075" bIns="46038"/>
          <a:lstStyle/>
          <a:p>
            <a:pPr marL="182880" indent="-182880" eaLnBrk="1" fontAlgn="auto" hangingPunct="1">
              <a:defRPr/>
            </a:pPr>
            <a:r>
              <a:rPr lang="en-US" altLang="en-US" sz="3200" b="1" dirty="0"/>
              <a:t>A formalized approach or series of steps to implement SDLC</a:t>
            </a:r>
          </a:p>
          <a:p>
            <a:pPr marL="182880" indent="-182880" eaLnBrk="1" fontAlgn="auto" hangingPunct="1">
              <a:defRPr/>
            </a:pPr>
            <a:endParaRPr lang="en-US" altLang="en-US" sz="3200" dirty="0"/>
          </a:p>
          <a:p>
            <a:pPr marL="182880" indent="-182880" eaLnBrk="1" fontAlgn="auto" hangingPunct="1">
              <a:defRPr/>
            </a:pPr>
            <a:r>
              <a:rPr lang="en-US" altLang="en-US" sz="3200" dirty="0"/>
              <a:t>Methodology categories:</a:t>
            </a:r>
          </a:p>
          <a:p>
            <a:pPr lvl="1" indent="-182880" eaLnBrk="1" fontAlgn="auto" hangingPunct="1">
              <a:defRPr/>
            </a:pPr>
            <a:r>
              <a:rPr lang="en-US" altLang="en-US" sz="2800" dirty="0">
                <a:solidFill>
                  <a:schemeClr val="tx1">
                    <a:lumMod val="85000"/>
                    <a:lumOff val="15000"/>
                  </a:schemeClr>
                </a:solidFill>
              </a:rPr>
              <a:t>Process-centered</a:t>
            </a:r>
          </a:p>
          <a:p>
            <a:pPr lvl="1" indent="-182880" eaLnBrk="1" fontAlgn="auto" hangingPunct="1">
              <a:defRPr/>
            </a:pPr>
            <a:r>
              <a:rPr lang="en-US" altLang="en-US" sz="2800" dirty="0">
                <a:solidFill>
                  <a:schemeClr val="tx1">
                    <a:lumMod val="85000"/>
                    <a:lumOff val="15000"/>
                  </a:schemeClr>
                </a:solidFill>
              </a:rPr>
              <a:t>Data-centered</a:t>
            </a:r>
          </a:p>
          <a:p>
            <a:pPr lvl="1" indent="-182880" eaLnBrk="1" fontAlgn="auto" hangingPunct="1">
              <a:defRPr/>
            </a:pPr>
            <a:r>
              <a:rPr lang="en-US" altLang="en-US" sz="2800" dirty="0">
                <a:solidFill>
                  <a:schemeClr val="tx1">
                    <a:lumMod val="85000"/>
                    <a:lumOff val="15000"/>
                  </a:schemeClr>
                </a:solidFill>
              </a:rPr>
              <a:t>Object-oriented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858371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a:xfrm>
            <a:off x="946150" y="365125"/>
            <a:ext cx="7269163" cy="854075"/>
          </a:xfrm>
        </p:spPr>
        <p:txBody>
          <a:bodyPr/>
          <a:lstStyle/>
          <a:p>
            <a:pPr eaLnBrk="1" fontAlgn="auto" hangingPunct="1">
              <a:spcAft>
                <a:spcPts val="0"/>
              </a:spcAft>
              <a:defRPr/>
            </a:pPr>
            <a:r>
              <a:rPr lang="en-US" altLang="en-US" dirty="0"/>
              <a:t>Need for methodology</a:t>
            </a:r>
          </a:p>
        </p:txBody>
      </p:sp>
      <p:sp>
        <p:nvSpPr>
          <p:cNvPr id="37891" name="Content Placeholder 2" descr="Rectangle: Click to edit Master text styles&#10;Second level&#10;Third level&#10;Fourth level&#10;Fifth level"/>
          <p:cNvSpPr>
            <a:spLocks noGrp="1" noChangeArrowheads="1"/>
          </p:cNvSpPr>
          <p:nvPr>
            <p:ph idx="1"/>
          </p:nvPr>
        </p:nvSpPr>
        <p:spPr>
          <a:xfrm>
            <a:off x="946150" y="1828800"/>
            <a:ext cx="7269163" cy="4351338"/>
          </a:xfrm>
        </p:spPr>
        <p:txBody>
          <a:bodyPr/>
          <a:lstStyle/>
          <a:p>
            <a:pPr marL="182880" indent="-182880" eaLnBrk="1" fontAlgn="auto" hangingPunct="1">
              <a:defRPr/>
            </a:pPr>
            <a:r>
              <a:rPr lang="en-US" altLang="en-US" sz="3200" i="1" dirty="0"/>
              <a:t>Writing code without a well-thought-out system request may work for small programs, but rarely works for large ones.</a:t>
            </a:r>
          </a:p>
          <a:p>
            <a:pPr marL="182880" indent="-182880" eaLnBrk="1" fontAlgn="auto" hangingPunct="1">
              <a:defRPr/>
            </a:pPr>
            <a:endParaRPr lang="en-US" altLang="en-US" sz="3200" i="1" dirty="0"/>
          </a:p>
          <a:p>
            <a:pPr marL="182880" indent="-182880" eaLnBrk="1" fontAlgn="auto" hangingPunct="1">
              <a:defRPr/>
            </a:pPr>
            <a:r>
              <a:rPr lang="en-US" altLang="en-US" sz="3200" dirty="0"/>
              <a:t>Need to have a good </a:t>
            </a:r>
            <a:r>
              <a:rPr lang="en-US" altLang="en-US" sz="3200" b="1" dirty="0"/>
              <a:t>design</a:t>
            </a:r>
            <a:r>
              <a:rPr lang="en-US" altLang="en-US" sz="3200" dirty="0"/>
              <a:t> from the requirements before moving on to implementation.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93996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noChangeArrowheads="1"/>
          </p:cNvSpPr>
          <p:nvPr>
            <p:ph type="title"/>
          </p:nvPr>
        </p:nvSpPr>
        <p:spPr>
          <a:xfrm>
            <a:off x="457200" y="152400"/>
            <a:ext cx="7269163" cy="1325563"/>
          </a:xfrm>
        </p:spPr>
        <p:txBody>
          <a:bodyPr/>
          <a:lstStyle/>
          <a:p>
            <a:pPr eaLnBrk="1" fontAlgn="auto" hangingPunct="1">
              <a:spcAft>
                <a:spcPts val="0"/>
              </a:spcAft>
              <a:defRPr/>
            </a:pPr>
            <a:r>
              <a:rPr lang="en-US" altLang="en-US" dirty="0"/>
              <a:t>Systems development methodologies</a:t>
            </a:r>
          </a:p>
        </p:txBody>
      </p:sp>
      <p:sp>
        <p:nvSpPr>
          <p:cNvPr id="38915" name="Content Placeholder 2" descr="Rectangle: Click to edit Master text styles&#10;Second level&#10;Third level&#10;Fourth level&#10;Fifth level"/>
          <p:cNvSpPr>
            <a:spLocks noGrp="1" noChangeArrowheads="1"/>
          </p:cNvSpPr>
          <p:nvPr>
            <p:ph idx="1"/>
          </p:nvPr>
        </p:nvSpPr>
        <p:spPr/>
        <p:txBody>
          <a:bodyPr>
            <a:normAutofit/>
          </a:bodyPr>
          <a:lstStyle/>
          <a:p>
            <a:pPr marL="182880" indent="-182880" eaLnBrk="1" fontAlgn="auto" hangingPunct="1">
              <a:defRPr/>
            </a:pPr>
            <a:r>
              <a:rPr lang="en-US" altLang="en-US" sz="2800" b="1"/>
              <a:t>Structured Design</a:t>
            </a:r>
          </a:p>
          <a:p>
            <a:pPr lvl="1" indent="-182880" eaLnBrk="1" fontAlgn="auto" hangingPunct="1">
              <a:defRPr/>
            </a:pPr>
            <a:r>
              <a:rPr lang="en-US" altLang="en-US" sz="2800">
                <a:solidFill>
                  <a:schemeClr val="tx1">
                    <a:lumMod val="85000"/>
                    <a:lumOff val="15000"/>
                  </a:schemeClr>
                </a:solidFill>
              </a:rPr>
              <a:t>Waterfall Development</a:t>
            </a:r>
          </a:p>
          <a:p>
            <a:pPr lvl="1" indent="-182880" eaLnBrk="1" fontAlgn="auto" hangingPunct="1">
              <a:defRPr/>
            </a:pPr>
            <a:r>
              <a:rPr lang="en-US" altLang="en-US" sz="2800">
                <a:solidFill>
                  <a:schemeClr val="tx1">
                    <a:lumMod val="85000"/>
                    <a:lumOff val="15000"/>
                  </a:schemeClr>
                </a:solidFill>
              </a:rPr>
              <a:t>Parallel Development</a:t>
            </a:r>
          </a:p>
          <a:p>
            <a:pPr marL="182880" indent="-182880" eaLnBrk="1" fontAlgn="auto" hangingPunct="1">
              <a:defRPr/>
            </a:pPr>
            <a:r>
              <a:rPr lang="en-US" altLang="en-US" sz="2800" b="1"/>
              <a:t>Rapid Application Development (RAD)</a:t>
            </a:r>
          </a:p>
          <a:p>
            <a:pPr lvl="1" indent="-182880" eaLnBrk="1" fontAlgn="auto" hangingPunct="1">
              <a:defRPr/>
            </a:pPr>
            <a:r>
              <a:rPr lang="en-US" altLang="en-US" sz="2800">
                <a:solidFill>
                  <a:schemeClr val="tx1">
                    <a:lumMod val="85000"/>
                    <a:lumOff val="15000"/>
                  </a:schemeClr>
                </a:solidFill>
              </a:rPr>
              <a:t>Phased Development</a:t>
            </a:r>
          </a:p>
          <a:p>
            <a:pPr lvl="1" indent="-182880" eaLnBrk="1" fontAlgn="auto" hangingPunct="1">
              <a:defRPr/>
            </a:pPr>
            <a:r>
              <a:rPr lang="en-US" altLang="en-US" sz="2800">
                <a:solidFill>
                  <a:schemeClr val="tx1">
                    <a:lumMod val="85000"/>
                    <a:lumOff val="15000"/>
                  </a:schemeClr>
                </a:solidFill>
              </a:rPr>
              <a:t>Prototyping</a:t>
            </a:r>
          </a:p>
          <a:p>
            <a:pPr marL="182880" indent="-182880" eaLnBrk="1" fontAlgn="auto" hangingPunct="1">
              <a:defRPr/>
            </a:pPr>
            <a:r>
              <a:rPr lang="en-US" altLang="en-US" sz="2800" b="1"/>
              <a:t>Agile Development</a:t>
            </a:r>
          </a:p>
          <a:p>
            <a:pPr lvl="1" indent="-182880" eaLnBrk="1" fontAlgn="auto" hangingPunct="1">
              <a:defRPr/>
            </a:pPr>
            <a:r>
              <a:rPr lang="en-US" altLang="en-US" sz="2800">
                <a:solidFill>
                  <a:schemeClr val="tx1">
                    <a:lumMod val="85000"/>
                    <a:lumOff val="15000"/>
                  </a:schemeClr>
                </a:solidFill>
              </a:rPr>
              <a:t>Extreme Programming</a:t>
            </a:r>
          </a:p>
          <a:p>
            <a:pPr marL="182880" indent="-182880" eaLnBrk="1" fontAlgn="auto" hangingPunct="1">
              <a:defRPr/>
            </a:pPr>
            <a:endParaRPr lang="en-US" altLang="en-US" sz="2800"/>
          </a:p>
          <a:p>
            <a:pPr marL="182880" indent="-182880" eaLnBrk="1" fontAlgn="auto" hangingPunct="1">
              <a:defRPr/>
            </a:pPr>
            <a:endParaRPr lang="en-US" altLang="en-US" sz="2800"/>
          </a:p>
        </p:txBody>
      </p:sp>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143203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33" y="2743200"/>
            <a:ext cx="7857067" cy="3657598"/>
          </a:xfrm>
        </p:spPr>
        <p:txBody>
          <a:bodyPr/>
          <a:lstStyle/>
          <a:p>
            <a:pPr marL="0" indent="0" algn="ctr">
              <a:buNone/>
            </a:pPr>
            <a:r>
              <a:rPr lang="en-US" altLang="en-US" sz="3600" b="1" dirty="0"/>
              <a:t>Segment </a:t>
            </a:r>
            <a:r>
              <a:rPr lang="en-US" altLang="en-US" sz="3600" b="1" dirty="0" smtClean="0"/>
              <a:t>3</a:t>
            </a:r>
          </a:p>
          <a:p>
            <a:pPr marL="0" indent="0" algn="ctr">
              <a:buNone/>
            </a:pPr>
            <a:r>
              <a:rPr lang="en-US" altLang="en-US" sz="3600" dirty="0" smtClean="0"/>
              <a:t>Structured </a:t>
            </a:r>
            <a:r>
              <a:rPr lang="en-US" altLang="en-US" sz="3600" dirty="0"/>
              <a:t>design Methodologies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985850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custDataLst>
              <p:tags r:id="rId1"/>
            </p:custDataLst>
          </p:nvPr>
        </p:nvSpPr>
        <p:spPr>
          <a:xfrm>
            <a:off x="946150" y="365125"/>
            <a:ext cx="7269163" cy="854075"/>
          </a:xfrm>
        </p:spPr>
        <p:txBody>
          <a:bodyPr/>
          <a:lstStyle/>
          <a:p>
            <a:pPr eaLnBrk="1" fontAlgn="auto" hangingPunct="1">
              <a:spcAft>
                <a:spcPts val="0"/>
              </a:spcAft>
              <a:defRPr/>
            </a:pPr>
            <a:r>
              <a:rPr lang="en-US" altLang="en-US" i="1" dirty="0"/>
              <a:t>Structured Design</a:t>
            </a:r>
          </a:p>
        </p:txBody>
      </p:sp>
      <p:sp>
        <p:nvSpPr>
          <p:cNvPr id="39940" name="Rectangle 3" descr="Rectangle: Click to edit Master text styles&#10;Second level&#10;Third level&#10;Fourth level&#10;Fifth level"/>
          <p:cNvSpPr>
            <a:spLocks noGrp="1" noChangeArrowheads="1"/>
          </p:cNvSpPr>
          <p:nvPr>
            <p:ph idx="1"/>
            <p:custDataLst>
              <p:tags r:id="rId2"/>
            </p:custDataLst>
          </p:nvPr>
        </p:nvSpPr>
        <p:spPr>
          <a:xfrm>
            <a:off x="609600" y="1828800"/>
            <a:ext cx="7359650" cy="4351338"/>
          </a:xfrm>
        </p:spPr>
        <p:txBody>
          <a:bodyPr/>
          <a:lstStyle/>
          <a:p>
            <a:pPr marL="182880" indent="-182880" eaLnBrk="1" fontAlgn="auto" hangingPunct="1">
              <a:defRPr/>
            </a:pPr>
            <a:r>
              <a:rPr lang="en-US" altLang="en-US" sz="3200" dirty="0"/>
              <a:t>Projects move methodically from one to the next step</a:t>
            </a:r>
          </a:p>
          <a:p>
            <a:pPr marL="182880" indent="-182880" eaLnBrk="1" fontAlgn="auto" hangingPunct="1">
              <a:defRPr/>
            </a:pPr>
            <a:r>
              <a:rPr lang="en-US" altLang="en-US" sz="3200" dirty="0"/>
              <a:t>Generally, a step is finished before the next one begins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4234969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074"/>
          <p:cNvSpPr>
            <a:spLocks noGrp="1" noChangeArrowheads="1"/>
          </p:cNvSpPr>
          <p:nvPr>
            <p:ph type="title"/>
            <p:custDataLst>
              <p:tags r:id="rId1"/>
            </p:custDataLst>
          </p:nvPr>
        </p:nvSpPr>
        <p:spPr>
          <a:xfrm>
            <a:off x="609600" y="152400"/>
            <a:ext cx="7269163" cy="1325563"/>
          </a:xfrm>
        </p:spPr>
        <p:txBody>
          <a:bodyPr lIns="92075" tIns="46038" rIns="92075" bIns="46038" anchor="ctr"/>
          <a:lstStyle/>
          <a:p>
            <a:pPr eaLnBrk="1" fontAlgn="auto" hangingPunct="1">
              <a:spcAft>
                <a:spcPts val="0"/>
              </a:spcAft>
              <a:defRPr/>
            </a:pPr>
            <a:r>
              <a:rPr lang="en-US" altLang="en-US" dirty="0"/>
              <a:t>Waterfall Development Method</a:t>
            </a:r>
          </a:p>
        </p:txBody>
      </p:sp>
      <p:pic>
        <p:nvPicPr>
          <p:cNvPr id="30724" name="Picture 3076" descr="!01-03W-"/>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838200" y="1905000"/>
            <a:ext cx="7467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479455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050"/>
          <p:cNvSpPr>
            <a:spLocks noGrp="1" noChangeArrowheads="1"/>
          </p:cNvSpPr>
          <p:nvPr>
            <p:ph type="title"/>
            <p:custDataLst>
              <p:tags r:id="rId1"/>
            </p:custDataLst>
          </p:nvPr>
        </p:nvSpPr>
        <p:spPr>
          <a:xfrm>
            <a:off x="457200" y="122238"/>
            <a:ext cx="7269163" cy="1325562"/>
          </a:xfrm>
        </p:spPr>
        <p:txBody>
          <a:bodyPr/>
          <a:lstStyle/>
          <a:p>
            <a:pPr eaLnBrk="1" fontAlgn="auto" hangingPunct="1">
              <a:spcAft>
                <a:spcPts val="0"/>
              </a:spcAft>
              <a:defRPr/>
            </a:pPr>
            <a:r>
              <a:rPr lang="en-US" altLang="en-US" dirty="0"/>
              <a:t>Pros and Cons of the Waterfall Method</a:t>
            </a:r>
          </a:p>
        </p:txBody>
      </p:sp>
      <p:sp>
        <p:nvSpPr>
          <p:cNvPr id="31748" name="Rectangle 2051"/>
          <p:cNvSpPr>
            <a:spLocks noChangeArrowheads="1"/>
          </p:cNvSpPr>
          <p:nvPr>
            <p:custDataLst>
              <p:tags r:id="rId2"/>
            </p:custDataLst>
          </p:nvPr>
        </p:nvSpPr>
        <p:spPr bwMode="auto">
          <a:xfrm>
            <a:off x="1352550" y="1828800"/>
            <a:ext cx="6324600" cy="3962400"/>
          </a:xfrm>
          <a:prstGeom prst="rect">
            <a:avLst/>
          </a:prstGeom>
          <a:solidFill>
            <a:srgbClr val="FFFFCC"/>
          </a:solidFill>
          <a:ln w="12700">
            <a:solidFill>
              <a:schemeClr val="tx1"/>
            </a:solidFill>
            <a:miter lim="800000"/>
            <a:headEnd type="none" w="sm" len="sm"/>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eaLnBrk="1" hangingPunct="1"/>
            <a:endParaRPr lang="en-US" altLang="en-US" sz="3600">
              <a:latin typeface="Tahoma" panose="020B0604030504040204" pitchFamily="34" charset="0"/>
            </a:endParaRPr>
          </a:p>
        </p:txBody>
      </p:sp>
      <p:sp>
        <p:nvSpPr>
          <p:cNvPr id="31749" name="Rectangle 2052"/>
          <p:cNvSpPr>
            <a:spLocks noChangeArrowheads="1"/>
          </p:cNvSpPr>
          <p:nvPr>
            <p:custDataLst>
              <p:tags r:id="rId3"/>
            </p:custDataLst>
          </p:nvPr>
        </p:nvSpPr>
        <p:spPr bwMode="auto">
          <a:xfrm>
            <a:off x="1352550" y="1828800"/>
            <a:ext cx="6324600" cy="838200"/>
          </a:xfrm>
          <a:prstGeom prst="rect">
            <a:avLst/>
          </a:prstGeom>
          <a:solidFill>
            <a:srgbClr val="EAEAEA"/>
          </a:solidFill>
          <a:ln w="12700">
            <a:solidFill>
              <a:schemeClr val="tx1"/>
            </a:solidFill>
            <a:miter lim="800000"/>
            <a:headEnd type="none" w="sm" len="sm"/>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eaLnBrk="1" hangingPunct="1"/>
            <a:endParaRPr lang="en-US" altLang="en-US" sz="3600">
              <a:latin typeface="Tahoma" panose="020B0604030504040204" pitchFamily="34" charset="0"/>
            </a:endParaRPr>
          </a:p>
        </p:txBody>
      </p:sp>
      <p:sp>
        <p:nvSpPr>
          <p:cNvPr id="31750" name="Rectangle 2053"/>
          <p:cNvSpPr>
            <a:spLocks noChangeArrowheads="1"/>
          </p:cNvSpPr>
          <p:nvPr>
            <p:custDataLst>
              <p:tags r:id="rId4"/>
            </p:custDataLst>
          </p:nvPr>
        </p:nvSpPr>
        <p:spPr bwMode="auto">
          <a:xfrm>
            <a:off x="1352550" y="2667000"/>
            <a:ext cx="3200400" cy="3124200"/>
          </a:xfrm>
          <a:prstGeom prst="rect">
            <a:avLst/>
          </a:prstGeom>
          <a:solidFill>
            <a:srgbClr val="CCECFF"/>
          </a:solidFill>
          <a:ln w="12700">
            <a:solidFill>
              <a:schemeClr val="tx1"/>
            </a:solidFill>
            <a:miter lim="800000"/>
            <a:headEnd type="none" w="sm" len="sm"/>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eaLnBrk="1" hangingPunct="1"/>
            <a:endParaRPr lang="en-US" altLang="en-US" sz="3600">
              <a:latin typeface="Tahoma" panose="020B0604030504040204" pitchFamily="34" charset="0"/>
            </a:endParaRPr>
          </a:p>
        </p:txBody>
      </p:sp>
      <p:sp>
        <p:nvSpPr>
          <p:cNvPr id="31751" name="Text Box 2055"/>
          <p:cNvSpPr txBox="1">
            <a:spLocks noChangeArrowheads="1"/>
          </p:cNvSpPr>
          <p:nvPr>
            <p:custDataLst>
              <p:tags r:id="rId5"/>
            </p:custDataLst>
          </p:nvPr>
        </p:nvSpPr>
        <p:spPr bwMode="auto">
          <a:xfrm>
            <a:off x="2343150" y="2133600"/>
            <a:ext cx="730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algn="ctr" eaLnBrk="1" hangingPunct="1"/>
            <a:r>
              <a:rPr lang="en-US" altLang="en-US" sz="2000">
                <a:solidFill>
                  <a:srgbClr val="3333FF"/>
                </a:solidFill>
                <a:latin typeface="Verdana" panose="020B0604030504040204" pitchFamily="34" charset="0"/>
              </a:rPr>
              <a:t>Pros</a:t>
            </a:r>
          </a:p>
        </p:txBody>
      </p:sp>
      <p:sp>
        <p:nvSpPr>
          <p:cNvPr id="31752" name="Text Box 2057"/>
          <p:cNvSpPr txBox="1">
            <a:spLocks noChangeArrowheads="1"/>
          </p:cNvSpPr>
          <p:nvPr>
            <p:custDataLst>
              <p:tags r:id="rId6"/>
            </p:custDataLst>
          </p:nvPr>
        </p:nvSpPr>
        <p:spPr bwMode="auto">
          <a:xfrm>
            <a:off x="5619750" y="2133600"/>
            <a:ext cx="808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algn="ctr" eaLnBrk="1" hangingPunct="1"/>
            <a:r>
              <a:rPr lang="en-US" altLang="en-US" sz="2000">
                <a:solidFill>
                  <a:srgbClr val="FF0000"/>
                </a:solidFill>
                <a:latin typeface="Verdana" panose="020B0604030504040204" pitchFamily="34" charset="0"/>
              </a:rPr>
              <a:t>Cons</a:t>
            </a:r>
          </a:p>
        </p:txBody>
      </p:sp>
      <p:sp>
        <p:nvSpPr>
          <p:cNvPr id="31753" name="Text Box 2060"/>
          <p:cNvSpPr txBox="1">
            <a:spLocks noChangeArrowheads="1"/>
          </p:cNvSpPr>
          <p:nvPr>
            <p:custDataLst>
              <p:tags r:id="rId7"/>
            </p:custDataLst>
          </p:nvPr>
        </p:nvSpPr>
        <p:spPr bwMode="auto">
          <a:xfrm>
            <a:off x="1454150" y="2743200"/>
            <a:ext cx="289718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eaLnBrk="1" hangingPunct="1"/>
            <a:r>
              <a:rPr lang="en-US" altLang="en-US" sz="2000">
                <a:latin typeface="Verdana" panose="020B0604030504040204" pitchFamily="34" charset="0"/>
              </a:rPr>
              <a:t>Identifies systems </a:t>
            </a:r>
          </a:p>
          <a:p>
            <a:pPr eaLnBrk="1" hangingPunct="1"/>
            <a:r>
              <a:rPr lang="en-US" altLang="en-US" sz="2000">
                <a:latin typeface="Verdana" panose="020B0604030504040204" pitchFamily="34" charset="0"/>
              </a:rPr>
              <a:t>requirements long </a:t>
            </a:r>
          </a:p>
          <a:p>
            <a:pPr eaLnBrk="1" hangingPunct="1"/>
            <a:r>
              <a:rPr lang="en-US" altLang="en-US" sz="2000">
                <a:latin typeface="Verdana" panose="020B0604030504040204" pitchFamily="34" charset="0"/>
              </a:rPr>
              <a:t>before programming </a:t>
            </a:r>
          </a:p>
          <a:p>
            <a:pPr eaLnBrk="1" hangingPunct="1"/>
            <a:r>
              <a:rPr lang="en-US" altLang="en-US" sz="2000">
                <a:latin typeface="Verdana" panose="020B0604030504040204" pitchFamily="34" charset="0"/>
              </a:rPr>
              <a:t>begins</a:t>
            </a:r>
            <a:endParaRPr lang="en-US" altLang="en-US" sz="2400">
              <a:latin typeface="Verdana" panose="020B0604030504040204" pitchFamily="34" charset="0"/>
            </a:endParaRPr>
          </a:p>
        </p:txBody>
      </p:sp>
      <p:sp>
        <p:nvSpPr>
          <p:cNvPr id="31754" name="Text Box 2062"/>
          <p:cNvSpPr txBox="1">
            <a:spLocks noChangeArrowheads="1"/>
          </p:cNvSpPr>
          <p:nvPr>
            <p:custDataLst>
              <p:tags r:id="rId8"/>
            </p:custDataLst>
          </p:nvPr>
        </p:nvSpPr>
        <p:spPr bwMode="auto">
          <a:xfrm>
            <a:off x="4795838" y="2743200"/>
            <a:ext cx="289718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eaLnBrk="1" hangingPunct="1"/>
            <a:r>
              <a:rPr lang="en-US" altLang="en-US" sz="2000">
                <a:latin typeface="Verdana" panose="020B0604030504040204" pitchFamily="34" charset="0"/>
              </a:rPr>
              <a:t>Design must be </a:t>
            </a:r>
          </a:p>
          <a:p>
            <a:pPr eaLnBrk="1" hangingPunct="1"/>
            <a:r>
              <a:rPr lang="en-US" altLang="en-US" sz="2000">
                <a:latin typeface="Verdana" panose="020B0604030504040204" pitchFamily="34" charset="0"/>
              </a:rPr>
              <a:t>specified on paper </a:t>
            </a:r>
          </a:p>
          <a:p>
            <a:pPr eaLnBrk="1" hangingPunct="1"/>
            <a:r>
              <a:rPr lang="en-US" altLang="en-US" sz="2000">
                <a:latin typeface="Verdana" panose="020B0604030504040204" pitchFamily="34" charset="0"/>
              </a:rPr>
              <a:t>before programming </a:t>
            </a:r>
          </a:p>
          <a:p>
            <a:pPr eaLnBrk="1" hangingPunct="1"/>
            <a:r>
              <a:rPr lang="en-US" altLang="en-US" sz="2000">
                <a:latin typeface="Verdana" panose="020B0604030504040204" pitchFamily="34" charset="0"/>
              </a:rPr>
              <a:t>begins</a:t>
            </a:r>
            <a:endParaRPr lang="en-US" altLang="en-US" sz="2400">
              <a:latin typeface="Verdana" panose="020B0604030504040204" pitchFamily="34" charset="0"/>
            </a:endParaRPr>
          </a:p>
        </p:txBody>
      </p:sp>
      <p:sp>
        <p:nvSpPr>
          <p:cNvPr id="31755" name="Text Box 2063"/>
          <p:cNvSpPr txBox="1">
            <a:spLocks noChangeArrowheads="1"/>
          </p:cNvSpPr>
          <p:nvPr>
            <p:custDataLst>
              <p:tags r:id="rId9"/>
            </p:custDataLst>
          </p:nvPr>
        </p:nvSpPr>
        <p:spPr bwMode="auto">
          <a:xfrm>
            <a:off x="4735513" y="4038600"/>
            <a:ext cx="2922587"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eaLnBrk="1" hangingPunct="1"/>
            <a:endParaRPr lang="en-US" altLang="en-US" sz="2000">
              <a:latin typeface="Verdana" panose="020B0604030504040204" pitchFamily="34" charset="0"/>
            </a:endParaRPr>
          </a:p>
          <a:p>
            <a:pPr eaLnBrk="1" hangingPunct="1"/>
            <a:r>
              <a:rPr lang="en-US" altLang="en-US" sz="2000" u="sng">
                <a:latin typeface="Verdana" panose="020B0604030504040204" pitchFamily="34" charset="0"/>
              </a:rPr>
              <a:t>Long time</a:t>
            </a:r>
            <a:r>
              <a:rPr lang="en-US" altLang="en-US" sz="2000">
                <a:latin typeface="Verdana" panose="020B0604030504040204" pitchFamily="34" charset="0"/>
              </a:rPr>
              <a:t> between </a:t>
            </a:r>
          </a:p>
          <a:p>
            <a:pPr eaLnBrk="1" hangingPunct="1"/>
            <a:r>
              <a:rPr lang="en-US" altLang="en-US" sz="2000">
                <a:latin typeface="Verdana" panose="020B0604030504040204" pitchFamily="34" charset="0"/>
              </a:rPr>
              <a:t>system proposal and </a:t>
            </a:r>
          </a:p>
          <a:p>
            <a:pPr eaLnBrk="1" hangingPunct="1"/>
            <a:r>
              <a:rPr lang="en-US" altLang="en-US" sz="2000">
                <a:latin typeface="Verdana" panose="020B0604030504040204" pitchFamily="34" charset="0"/>
              </a:rPr>
              <a:t>delivery of new </a:t>
            </a:r>
          </a:p>
          <a:p>
            <a:pPr eaLnBrk="1" hangingPunct="1"/>
            <a:r>
              <a:rPr lang="en-US" altLang="en-US" sz="2000">
                <a:latin typeface="Verdana" panose="020B0604030504040204" pitchFamily="34" charset="0"/>
              </a:rPr>
              <a:t>system</a:t>
            </a:r>
            <a:endParaRPr lang="en-US" altLang="en-US" sz="2400">
              <a:latin typeface="Verdana" panose="020B0604030504040204" pitchFamily="34" charset="0"/>
            </a:endParaRPr>
          </a:p>
        </p:txBody>
      </p:sp>
      <p:sp>
        <p:nvSpPr>
          <p:cNvPr id="31756" name="Line 2064"/>
          <p:cNvSpPr>
            <a:spLocks noChangeShapeType="1"/>
          </p:cNvSpPr>
          <p:nvPr>
            <p:custDataLst>
              <p:tags r:id="rId10"/>
            </p:custDataLst>
          </p:nvPr>
        </p:nvSpPr>
        <p:spPr bwMode="auto">
          <a:xfrm>
            <a:off x="4552950" y="4267200"/>
            <a:ext cx="3124200" cy="0"/>
          </a:xfrm>
          <a:prstGeom prst="line">
            <a:avLst/>
          </a:prstGeom>
          <a:noFill/>
          <a:ln w="12700">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822610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20472"/>
            <a:ext cx="6561667" cy="1142999"/>
          </a:xfrm>
        </p:spPr>
        <p:txBody>
          <a:bodyPr/>
          <a:lstStyle/>
          <a:p>
            <a:r>
              <a:rPr lang="en-US" dirty="0" smtClean="0"/>
              <a:t>Task for students</a:t>
            </a:r>
            <a:endParaRPr lang="en-US" dirty="0"/>
          </a:p>
        </p:txBody>
      </p:sp>
      <p:sp>
        <p:nvSpPr>
          <p:cNvPr id="3" name="Content Placeholder 2"/>
          <p:cNvSpPr>
            <a:spLocks noGrp="1"/>
          </p:cNvSpPr>
          <p:nvPr>
            <p:ph idx="1"/>
          </p:nvPr>
        </p:nvSpPr>
        <p:spPr>
          <a:xfrm>
            <a:off x="982133" y="1295400"/>
            <a:ext cx="7857067" cy="4800599"/>
          </a:xfrm>
        </p:spPr>
        <p:txBody>
          <a:bodyPr>
            <a:normAutofit fontScale="92500"/>
          </a:bodyPr>
          <a:lstStyle/>
          <a:p>
            <a:r>
              <a:rPr lang="en-US" dirty="0" smtClean="0"/>
              <a:t>Every student need to attend the online lectures in every week.</a:t>
            </a:r>
          </a:p>
          <a:p>
            <a:r>
              <a:rPr lang="en-US" dirty="0" smtClean="0"/>
              <a:t>While proceeding with the video lectures there might be pop-up quizzes, segment quiz etc. You need to participate in those quizzes to proceed to next lecture. </a:t>
            </a:r>
            <a:r>
              <a:rPr lang="en-US" b="1" dirty="0" smtClean="0"/>
              <a:t>Please note that these quizzes will be used for evaluation</a:t>
            </a:r>
            <a:r>
              <a:rPr lang="en-US" dirty="0" smtClean="0"/>
              <a:t>. So listen the lectures carefully and take the quiz.</a:t>
            </a:r>
          </a:p>
          <a:p>
            <a:r>
              <a:rPr lang="en-US" dirty="0" smtClean="0"/>
              <a:t>Faculties will be available ONLINE (google meets) in the class time (according to the USIS) where students can join and discuss different topics, difficulties etc. You will be provided the link to join. Make sure you have finished the online lecture before joining the class meeting.</a:t>
            </a:r>
          </a:p>
          <a:p>
            <a:r>
              <a:rPr lang="en-US" dirty="0" smtClean="0"/>
              <a:t>Assignment needs to be submitted by the provided deadline.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2005278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custDataLst>
              <p:tags r:id="rId1"/>
            </p:custDataLst>
          </p:nvPr>
        </p:nvSpPr>
        <p:spPr>
          <a:xfrm>
            <a:off x="946150" y="365125"/>
            <a:ext cx="7269163" cy="777875"/>
          </a:xfrm>
        </p:spPr>
        <p:txBody>
          <a:bodyPr/>
          <a:lstStyle/>
          <a:p>
            <a:pPr eaLnBrk="1" fontAlgn="auto" hangingPunct="1">
              <a:spcAft>
                <a:spcPts val="0"/>
              </a:spcAft>
              <a:defRPr/>
            </a:pPr>
            <a:r>
              <a:rPr lang="en-US" altLang="en-US" dirty="0"/>
              <a:t>Parallel Development</a:t>
            </a:r>
          </a:p>
        </p:txBody>
      </p:sp>
      <p:pic>
        <p:nvPicPr>
          <p:cNvPr id="32772" name="Picture 4"/>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579438" y="1600200"/>
            <a:ext cx="7239000" cy="473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749056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050"/>
          <p:cNvSpPr>
            <a:spLocks noGrp="1" noChangeArrowheads="1"/>
          </p:cNvSpPr>
          <p:nvPr>
            <p:ph type="title"/>
            <p:custDataLst>
              <p:tags r:id="rId1"/>
            </p:custDataLst>
          </p:nvPr>
        </p:nvSpPr>
        <p:spPr>
          <a:xfrm>
            <a:off x="609600" y="96838"/>
            <a:ext cx="7269163" cy="1325562"/>
          </a:xfrm>
        </p:spPr>
        <p:txBody>
          <a:bodyPr/>
          <a:lstStyle/>
          <a:p>
            <a:pPr eaLnBrk="1" fontAlgn="auto" hangingPunct="1">
              <a:spcAft>
                <a:spcPts val="0"/>
              </a:spcAft>
              <a:defRPr/>
            </a:pPr>
            <a:r>
              <a:rPr lang="en-US" altLang="en-US" dirty="0"/>
              <a:t>Pros and Cons of the Parallel Method</a:t>
            </a:r>
          </a:p>
        </p:txBody>
      </p:sp>
      <p:sp>
        <p:nvSpPr>
          <p:cNvPr id="33796" name="Rectangle 2051"/>
          <p:cNvSpPr>
            <a:spLocks noChangeArrowheads="1"/>
          </p:cNvSpPr>
          <p:nvPr>
            <p:custDataLst>
              <p:tags r:id="rId2"/>
            </p:custDataLst>
          </p:nvPr>
        </p:nvSpPr>
        <p:spPr bwMode="auto">
          <a:xfrm>
            <a:off x="1295400" y="1828800"/>
            <a:ext cx="6324600" cy="3962400"/>
          </a:xfrm>
          <a:prstGeom prst="rect">
            <a:avLst/>
          </a:prstGeom>
          <a:solidFill>
            <a:srgbClr val="FFFFCC"/>
          </a:solidFill>
          <a:ln w="12700">
            <a:solidFill>
              <a:schemeClr val="tx1"/>
            </a:solidFill>
            <a:miter lim="800000"/>
            <a:headEnd type="none" w="sm" len="sm"/>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eaLnBrk="1" hangingPunct="1"/>
            <a:endParaRPr lang="en-US" altLang="en-US" sz="3600">
              <a:latin typeface="Tahoma" panose="020B0604030504040204" pitchFamily="34" charset="0"/>
            </a:endParaRPr>
          </a:p>
        </p:txBody>
      </p:sp>
      <p:sp>
        <p:nvSpPr>
          <p:cNvPr id="33797" name="Rectangle 2052"/>
          <p:cNvSpPr>
            <a:spLocks noChangeArrowheads="1"/>
          </p:cNvSpPr>
          <p:nvPr>
            <p:custDataLst>
              <p:tags r:id="rId3"/>
            </p:custDataLst>
          </p:nvPr>
        </p:nvSpPr>
        <p:spPr bwMode="auto">
          <a:xfrm>
            <a:off x="1295400" y="1828800"/>
            <a:ext cx="6324600" cy="838200"/>
          </a:xfrm>
          <a:prstGeom prst="rect">
            <a:avLst/>
          </a:prstGeom>
          <a:solidFill>
            <a:srgbClr val="EAEAEA"/>
          </a:solidFill>
          <a:ln w="12700">
            <a:solidFill>
              <a:schemeClr val="tx1"/>
            </a:solidFill>
            <a:miter lim="800000"/>
            <a:headEnd type="none" w="sm" len="sm"/>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eaLnBrk="1" hangingPunct="1"/>
            <a:endParaRPr lang="en-US" altLang="en-US" sz="3600">
              <a:latin typeface="Tahoma" panose="020B0604030504040204" pitchFamily="34" charset="0"/>
            </a:endParaRPr>
          </a:p>
        </p:txBody>
      </p:sp>
      <p:sp>
        <p:nvSpPr>
          <p:cNvPr id="33798" name="Rectangle 2053"/>
          <p:cNvSpPr>
            <a:spLocks noChangeArrowheads="1"/>
          </p:cNvSpPr>
          <p:nvPr>
            <p:custDataLst>
              <p:tags r:id="rId4"/>
            </p:custDataLst>
          </p:nvPr>
        </p:nvSpPr>
        <p:spPr bwMode="auto">
          <a:xfrm>
            <a:off x="1295400" y="2667000"/>
            <a:ext cx="3200400" cy="3124200"/>
          </a:xfrm>
          <a:prstGeom prst="rect">
            <a:avLst/>
          </a:prstGeom>
          <a:solidFill>
            <a:srgbClr val="CCECFF"/>
          </a:solidFill>
          <a:ln w="12700">
            <a:solidFill>
              <a:schemeClr val="tx1"/>
            </a:solidFill>
            <a:miter lim="800000"/>
            <a:headEnd type="none" w="sm" len="sm"/>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eaLnBrk="1" hangingPunct="1"/>
            <a:endParaRPr lang="en-US" altLang="en-US" sz="3600">
              <a:latin typeface="Tahoma" panose="020B0604030504040204" pitchFamily="34" charset="0"/>
            </a:endParaRPr>
          </a:p>
        </p:txBody>
      </p:sp>
      <p:sp>
        <p:nvSpPr>
          <p:cNvPr id="33799" name="Text Box 2055"/>
          <p:cNvSpPr txBox="1">
            <a:spLocks noChangeArrowheads="1"/>
          </p:cNvSpPr>
          <p:nvPr>
            <p:custDataLst>
              <p:tags r:id="rId5"/>
            </p:custDataLst>
          </p:nvPr>
        </p:nvSpPr>
        <p:spPr bwMode="auto">
          <a:xfrm>
            <a:off x="2286000" y="2133600"/>
            <a:ext cx="730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algn="ctr" eaLnBrk="1" hangingPunct="1"/>
            <a:r>
              <a:rPr lang="en-US" altLang="en-US" sz="2000">
                <a:solidFill>
                  <a:srgbClr val="3333FF"/>
                </a:solidFill>
                <a:latin typeface="Verdana" panose="020B0604030504040204" pitchFamily="34" charset="0"/>
              </a:rPr>
              <a:t>Pros</a:t>
            </a:r>
          </a:p>
        </p:txBody>
      </p:sp>
      <p:sp>
        <p:nvSpPr>
          <p:cNvPr id="33800" name="Text Box 2057"/>
          <p:cNvSpPr txBox="1">
            <a:spLocks noChangeArrowheads="1"/>
          </p:cNvSpPr>
          <p:nvPr>
            <p:custDataLst>
              <p:tags r:id="rId6"/>
            </p:custDataLst>
          </p:nvPr>
        </p:nvSpPr>
        <p:spPr bwMode="auto">
          <a:xfrm>
            <a:off x="5562600" y="2133600"/>
            <a:ext cx="808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algn="ctr" eaLnBrk="1" hangingPunct="1"/>
            <a:r>
              <a:rPr lang="en-US" altLang="en-US" sz="2000">
                <a:solidFill>
                  <a:srgbClr val="FF0000"/>
                </a:solidFill>
                <a:latin typeface="Verdana" panose="020B0604030504040204" pitchFamily="34" charset="0"/>
              </a:rPr>
              <a:t>Cons</a:t>
            </a:r>
          </a:p>
        </p:txBody>
      </p:sp>
      <p:sp>
        <p:nvSpPr>
          <p:cNvPr id="33801" name="Text Box 2060"/>
          <p:cNvSpPr txBox="1">
            <a:spLocks noChangeArrowheads="1"/>
          </p:cNvSpPr>
          <p:nvPr>
            <p:custDataLst>
              <p:tags r:id="rId7"/>
            </p:custDataLst>
          </p:nvPr>
        </p:nvSpPr>
        <p:spPr bwMode="auto">
          <a:xfrm>
            <a:off x="1397000" y="2743200"/>
            <a:ext cx="300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eaLnBrk="1" hangingPunct="1"/>
            <a:r>
              <a:rPr lang="en-US" altLang="en-US" sz="2000" u="sng">
                <a:latin typeface="Verdana" panose="020B0604030504040204" pitchFamily="34" charset="0"/>
              </a:rPr>
              <a:t>Reduce schedule time</a:t>
            </a:r>
          </a:p>
          <a:p>
            <a:pPr eaLnBrk="1" hangingPunct="1"/>
            <a:r>
              <a:rPr lang="en-US" altLang="en-US" sz="2000">
                <a:latin typeface="Verdana" panose="020B0604030504040204" pitchFamily="34" charset="0"/>
              </a:rPr>
              <a:t> to deliver the system</a:t>
            </a:r>
            <a:endParaRPr lang="en-US" altLang="en-US" sz="2400">
              <a:latin typeface="Verdana" panose="020B0604030504040204" pitchFamily="34" charset="0"/>
            </a:endParaRPr>
          </a:p>
        </p:txBody>
      </p:sp>
      <p:sp>
        <p:nvSpPr>
          <p:cNvPr id="33802" name="Text Box 2062"/>
          <p:cNvSpPr txBox="1">
            <a:spLocks noChangeArrowheads="1"/>
          </p:cNvSpPr>
          <p:nvPr>
            <p:custDataLst>
              <p:tags r:id="rId8"/>
            </p:custDataLst>
          </p:nvPr>
        </p:nvSpPr>
        <p:spPr bwMode="auto">
          <a:xfrm>
            <a:off x="4738688" y="2743200"/>
            <a:ext cx="2865437"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eaLnBrk="1" hangingPunct="1"/>
            <a:r>
              <a:rPr lang="en-US" altLang="en-US" sz="2000">
                <a:latin typeface="Verdana" panose="020B0604030504040204" pitchFamily="34" charset="0"/>
              </a:rPr>
              <a:t>Subprojects may not</a:t>
            </a:r>
          </a:p>
          <a:p>
            <a:pPr eaLnBrk="1" hangingPunct="1"/>
            <a:r>
              <a:rPr lang="en-US" altLang="en-US" sz="2000">
                <a:latin typeface="Verdana" panose="020B0604030504040204" pitchFamily="34" charset="0"/>
              </a:rPr>
              <a:t>be completely </a:t>
            </a:r>
          </a:p>
          <a:p>
            <a:pPr eaLnBrk="1" hangingPunct="1"/>
            <a:r>
              <a:rPr lang="en-US" altLang="en-US" sz="2000">
                <a:latin typeface="Verdana" panose="020B0604030504040204" pitchFamily="34" charset="0"/>
              </a:rPr>
              <a:t>independent – </a:t>
            </a:r>
          </a:p>
          <a:p>
            <a:pPr eaLnBrk="1" hangingPunct="1"/>
            <a:r>
              <a:rPr lang="en-US" altLang="en-US" sz="2000">
                <a:latin typeface="Verdana" panose="020B0604030504040204" pitchFamily="34" charset="0"/>
              </a:rPr>
              <a:t>integration may be </a:t>
            </a:r>
          </a:p>
          <a:p>
            <a:pPr eaLnBrk="1" hangingPunct="1"/>
            <a:r>
              <a:rPr lang="en-US" altLang="en-US" sz="2000">
                <a:latin typeface="Verdana" panose="020B0604030504040204" pitchFamily="34" charset="0"/>
              </a:rPr>
              <a:t>complicated</a:t>
            </a:r>
            <a:endParaRPr lang="en-US" altLang="en-US" sz="2400">
              <a:latin typeface="Verdana" panose="020B0604030504040204" pitchFamily="34" charset="0"/>
            </a:endParaRPr>
          </a:p>
        </p:txBody>
      </p:sp>
      <p:sp>
        <p:nvSpPr>
          <p:cNvPr id="33803" name="Text Box 2063"/>
          <p:cNvSpPr txBox="1">
            <a:spLocks noChangeArrowheads="1"/>
          </p:cNvSpPr>
          <p:nvPr>
            <p:custDataLst>
              <p:tags r:id="rId9"/>
            </p:custDataLst>
          </p:nvPr>
        </p:nvSpPr>
        <p:spPr bwMode="auto">
          <a:xfrm>
            <a:off x="4678363" y="4038600"/>
            <a:ext cx="25193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defTabSz="457200" eaLnBrk="0" fontAlgn="base" hangingPunct="0">
              <a:spcBef>
                <a:spcPct val="0"/>
              </a:spcBef>
              <a:spcAft>
                <a:spcPct val="0"/>
              </a:spcAft>
              <a:defRPr>
                <a:solidFill>
                  <a:schemeClr val="tx1"/>
                </a:solidFill>
                <a:latin typeface="Century Schoolbook" panose="02040604050505020304" pitchFamily="18" charset="0"/>
              </a:defRPr>
            </a:lvl6pPr>
            <a:lvl7pPr marL="2971800" indent="-228600" defTabSz="457200" eaLnBrk="0" fontAlgn="base" hangingPunct="0">
              <a:spcBef>
                <a:spcPct val="0"/>
              </a:spcBef>
              <a:spcAft>
                <a:spcPct val="0"/>
              </a:spcAft>
              <a:defRPr>
                <a:solidFill>
                  <a:schemeClr val="tx1"/>
                </a:solidFill>
                <a:latin typeface="Century Schoolbook" panose="02040604050505020304" pitchFamily="18" charset="0"/>
              </a:defRPr>
            </a:lvl7pPr>
            <a:lvl8pPr marL="3429000" indent="-228600" defTabSz="457200" eaLnBrk="0" fontAlgn="base" hangingPunct="0">
              <a:spcBef>
                <a:spcPct val="0"/>
              </a:spcBef>
              <a:spcAft>
                <a:spcPct val="0"/>
              </a:spcAft>
              <a:defRPr>
                <a:solidFill>
                  <a:schemeClr val="tx1"/>
                </a:solidFill>
                <a:latin typeface="Century Schoolbook" panose="02040604050505020304" pitchFamily="18" charset="0"/>
              </a:defRPr>
            </a:lvl8pPr>
            <a:lvl9pPr marL="3886200" indent="-228600" defTabSz="457200" eaLnBrk="0" fontAlgn="base" hangingPunct="0">
              <a:spcBef>
                <a:spcPct val="0"/>
              </a:spcBef>
              <a:spcAft>
                <a:spcPct val="0"/>
              </a:spcAft>
              <a:defRPr>
                <a:solidFill>
                  <a:schemeClr val="tx1"/>
                </a:solidFill>
                <a:latin typeface="Century Schoolbook" panose="02040604050505020304" pitchFamily="18" charset="0"/>
              </a:defRPr>
            </a:lvl9pPr>
          </a:lstStyle>
          <a:p>
            <a:pPr eaLnBrk="1" hangingPunct="1"/>
            <a:endParaRPr lang="en-US" altLang="en-US" sz="2000">
              <a:latin typeface="Verdana" panose="020B0604030504040204" pitchFamily="34" charset="0"/>
            </a:endParaRPr>
          </a:p>
          <a:p>
            <a:pPr eaLnBrk="1" hangingPunct="1"/>
            <a:r>
              <a:rPr lang="en-US" altLang="en-US" sz="2000">
                <a:latin typeface="Verdana" panose="020B0604030504040204" pitchFamily="34" charset="0"/>
              </a:rPr>
              <a:t>Paper document</a:t>
            </a:r>
          </a:p>
          <a:p>
            <a:pPr eaLnBrk="1" hangingPunct="1"/>
            <a:r>
              <a:rPr lang="en-US" altLang="en-US" sz="2000">
                <a:latin typeface="Verdana" panose="020B0604030504040204" pitchFamily="34" charset="0"/>
              </a:rPr>
              <a:t>outputs still cause</a:t>
            </a:r>
          </a:p>
          <a:p>
            <a:pPr eaLnBrk="1" hangingPunct="1"/>
            <a:r>
              <a:rPr lang="en-US" altLang="en-US" sz="2000">
                <a:latin typeface="Verdana" panose="020B0604030504040204" pitchFamily="34" charset="0"/>
              </a:rPr>
              <a:t>problems</a:t>
            </a:r>
            <a:endParaRPr lang="en-US" altLang="en-US" sz="2400">
              <a:latin typeface="Verdana" panose="020B0604030504040204" pitchFamily="34" charset="0"/>
            </a:endParaRPr>
          </a:p>
        </p:txBody>
      </p:sp>
      <p:sp>
        <p:nvSpPr>
          <p:cNvPr id="33804" name="Line 2064"/>
          <p:cNvSpPr>
            <a:spLocks noChangeShapeType="1"/>
          </p:cNvSpPr>
          <p:nvPr>
            <p:custDataLst>
              <p:tags r:id="rId10"/>
            </p:custDataLst>
          </p:nvPr>
        </p:nvSpPr>
        <p:spPr bwMode="auto">
          <a:xfrm>
            <a:off x="4495800" y="4343400"/>
            <a:ext cx="3124200" cy="0"/>
          </a:xfrm>
          <a:prstGeom prst="line">
            <a:avLst/>
          </a:prstGeom>
          <a:noFill/>
          <a:ln w="12700">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305173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6448" y="2667000"/>
            <a:ext cx="8009467" cy="1323439"/>
          </a:xfrm>
          <a:prstGeom prst="rect">
            <a:avLst/>
          </a:prstGeom>
        </p:spPr>
        <p:txBody>
          <a:bodyPr wrap="square">
            <a:spAutoFit/>
          </a:bodyPr>
          <a:lstStyle/>
          <a:p>
            <a:pPr algn="ctr">
              <a:defRPr/>
            </a:pPr>
            <a:r>
              <a:rPr lang="en-US" altLang="en-US" sz="4000" b="1" dirty="0"/>
              <a:t>Segment </a:t>
            </a:r>
            <a:r>
              <a:rPr lang="en-US" altLang="en-US" sz="4000" b="1" dirty="0" smtClean="0"/>
              <a:t>4</a:t>
            </a:r>
          </a:p>
          <a:p>
            <a:pPr algn="ctr">
              <a:defRPr/>
            </a:pPr>
            <a:r>
              <a:rPr lang="en-US" altLang="en-US" sz="4000" dirty="0" smtClean="0"/>
              <a:t>Rapid </a:t>
            </a:r>
            <a:r>
              <a:rPr lang="en-US" altLang="en-US" sz="4000" dirty="0"/>
              <a:t>development Methodologies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101389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custDataLst>
              <p:tags r:id="rId1"/>
            </p:custDataLst>
          </p:nvPr>
        </p:nvSpPr>
        <p:spPr>
          <a:xfrm>
            <a:off x="365125" y="152400"/>
            <a:ext cx="7712075" cy="990600"/>
          </a:xfrm>
        </p:spPr>
        <p:txBody>
          <a:bodyPr/>
          <a:lstStyle/>
          <a:p>
            <a:pPr eaLnBrk="1" fontAlgn="auto" hangingPunct="1">
              <a:spcAft>
                <a:spcPts val="0"/>
              </a:spcAft>
              <a:defRPr/>
            </a:pPr>
            <a:r>
              <a:rPr lang="en-US" altLang="en-US" dirty="0"/>
              <a:t>Rapid Application Development</a:t>
            </a:r>
          </a:p>
        </p:txBody>
      </p:sp>
      <p:sp>
        <p:nvSpPr>
          <p:cNvPr id="46084" name="Rectangle 3" descr="Rectangle: Click to edit Master text styles&#10;Second level&#10;Third level&#10;Fourth level&#10;Fifth level"/>
          <p:cNvSpPr>
            <a:spLocks noGrp="1" noChangeArrowheads="1"/>
          </p:cNvSpPr>
          <p:nvPr>
            <p:ph type="body" idx="4294967295"/>
            <p:custDataLst>
              <p:tags r:id="rId2"/>
            </p:custDataLst>
          </p:nvPr>
        </p:nvSpPr>
        <p:spPr>
          <a:xfrm>
            <a:off x="571500" y="1676400"/>
            <a:ext cx="7581900" cy="4495800"/>
          </a:xfrm>
        </p:spPr>
        <p:txBody>
          <a:bodyPr/>
          <a:lstStyle/>
          <a:p>
            <a:pPr marL="182880" indent="-182880" eaLnBrk="1" fontAlgn="auto" hangingPunct="1">
              <a:defRPr/>
            </a:pPr>
            <a:r>
              <a:rPr lang="en-US" altLang="en-US" sz="3600" dirty="0"/>
              <a:t>Critical elements</a:t>
            </a:r>
          </a:p>
          <a:p>
            <a:pPr lvl="1" indent="-182880" eaLnBrk="1" fontAlgn="auto" hangingPunct="1">
              <a:defRPr/>
            </a:pPr>
            <a:r>
              <a:rPr lang="en-US" altLang="en-US" sz="3200" dirty="0">
                <a:solidFill>
                  <a:schemeClr val="tx1">
                    <a:lumMod val="85000"/>
                    <a:lumOff val="15000"/>
                  </a:schemeClr>
                </a:solidFill>
              </a:rPr>
              <a:t>CASE tools (Computer-Aided Software Engineering (CASE))</a:t>
            </a:r>
          </a:p>
          <a:p>
            <a:pPr lvl="1" indent="-182880" eaLnBrk="1" fontAlgn="auto" hangingPunct="1">
              <a:defRPr/>
            </a:pPr>
            <a:r>
              <a:rPr lang="en-US" altLang="en-US" sz="3200" dirty="0">
                <a:solidFill>
                  <a:schemeClr val="tx1">
                    <a:lumMod val="85000"/>
                    <a:lumOff val="15000"/>
                  </a:schemeClr>
                </a:solidFill>
              </a:rPr>
              <a:t>JAD sessions (Joint Application Design)</a:t>
            </a:r>
          </a:p>
          <a:p>
            <a:pPr lvl="1" indent="-182880" eaLnBrk="1" fontAlgn="auto" hangingPunct="1">
              <a:defRPr/>
            </a:pPr>
            <a:r>
              <a:rPr lang="en-US" altLang="en-US" sz="3200" dirty="0">
                <a:solidFill>
                  <a:schemeClr val="tx1">
                    <a:lumMod val="85000"/>
                    <a:lumOff val="15000"/>
                  </a:schemeClr>
                </a:solidFill>
              </a:rPr>
              <a:t>Fourth generation/visualization programming languages</a:t>
            </a:r>
          </a:p>
          <a:p>
            <a:pPr lvl="1" indent="-182880" eaLnBrk="1" fontAlgn="auto" hangingPunct="1">
              <a:defRPr/>
            </a:pPr>
            <a:r>
              <a:rPr lang="en-US" altLang="en-US" sz="3200" dirty="0">
                <a:solidFill>
                  <a:schemeClr val="tx1">
                    <a:lumMod val="85000"/>
                    <a:lumOff val="15000"/>
                  </a:schemeClr>
                </a:solidFill>
              </a:rPr>
              <a:t>Code generators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920977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custDataLst>
              <p:tags r:id="rId1"/>
            </p:custDataLst>
          </p:nvPr>
        </p:nvSpPr>
        <p:spPr>
          <a:xfrm>
            <a:off x="762000" y="228600"/>
            <a:ext cx="7269163" cy="1325563"/>
          </a:xfrm>
        </p:spPr>
        <p:txBody>
          <a:bodyPr/>
          <a:lstStyle/>
          <a:p>
            <a:pPr eaLnBrk="1" fontAlgn="auto" hangingPunct="1">
              <a:spcAft>
                <a:spcPts val="0"/>
              </a:spcAft>
              <a:defRPr/>
            </a:pPr>
            <a:r>
              <a:rPr lang="en-US" altLang="en-US" dirty="0"/>
              <a:t>Rapid Application Development Categories</a:t>
            </a:r>
          </a:p>
        </p:txBody>
      </p:sp>
      <p:sp>
        <p:nvSpPr>
          <p:cNvPr id="47108" name="Rectangle 3" descr="Rectangle: Click to edit Master text styles&#10;Second level&#10;Third level&#10;Fourth level&#10;Fifth level"/>
          <p:cNvSpPr>
            <a:spLocks noGrp="1" noChangeArrowheads="1"/>
          </p:cNvSpPr>
          <p:nvPr>
            <p:ph type="body" idx="4294967295"/>
            <p:custDataLst>
              <p:tags r:id="rId2"/>
            </p:custDataLst>
          </p:nvPr>
        </p:nvSpPr>
        <p:spPr>
          <a:xfrm>
            <a:off x="1066800" y="1752600"/>
            <a:ext cx="5981700" cy="4495800"/>
          </a:xfrm>
        </p:spPr>
        <p:txBody>
          <a:bodyPr>
            <a:normAutofit fontScale="92500" lnSpcReduction="10000"/>
          </a:bodyPr>
          <a:lstStyle/>
          <a:p>
            <a:pPr marL="182880" indent="-182880" eaLnBrk="1" fontAlgn="auto" hangingPunct="1">
              <a:defRPr/>
            </a:pPr>
            <a:r>
              <a:rPr lang="en-US" altLang="en-US" sz="3200" dirty="0"/>
              <a:t>Phased development</a:t>
            </a:r>
          </a:p>
          <a:p>
            <a:pPr lvl="1" indent="-182880" eaLnBrk="1" fontAlgn="auto" hangingPunct="1">
              <a:defRPr/>
            </a:pPr>
            <a:r>
              <a:rPr lang="en-US" altLang="en-US" sz="2800" dirty="0">
                <a:solidFill>
                  <a:schemeClr val="tx1">
                    <a:lumMod val="85000"/>
                    <a:lumOff val="15000"/>
                  </a:schemeClr>
                </a:solidFill>
              </a:rPr>
              <a:t>A series of versions</a:t>
            </a:r>
          </a:p>
          <a:p>
            <a:pPr marL="182880" indent="-182880" eaLnBrk="1" fontAlgn="auto" hangingPunct="1">
              <a:defRPr/>
            </a:pPr>
            <a:r>
              <a:rPr lang="en-US" altLang="en-US" sz="3200" dirty="0"/>
              <a:t>Prototyping</a:t>
            </a:r>
          </a:p>
          <a:p>
            <a:pPr lvl="1" indent="-182880" eaLnBrk="1" fontAlgn="auto" hangingPunct="1">
              <a:defRPr/>
            </a:pPr>
            <a:r>
              <a:rPr lang="en-US" altLang="en-US" sz="2800" dirty="0">
                <a:solidFill>
                  <a:schemeClr val="tx1">
                    <a:lumMod val="85000"/>
                    <a:lumOff val="15000"/>
                  </a:schemeClr>
                </a:solidFill>
              </a:rPr>
              <a:t>System prototyping</a:t>
            </a:r>
          </a:p>
          <a:p>
            <a:pPr marL="182880" indent="-182880" eaLnBrk="1" fontAlgn="auto" hangingPunct="1">
              <a:defRPr/>
            </a:pPr>
            <a:r>
              <a:rPr lang="en-US" altLang="en-US" sz="3200" dirty="0"/>
              <a:t>Throw-away prototyping</a:t>
            </a:r>
          </a:p>
          <a:p>
            <a:pPr lvl="1" indent="-182880" eaLnBrk="1" fontAlgn="auto" hangingPunct="1">
              <a:defRPr/>
            </a:pPr>
            <a:r>
              <a:rPr lang="en-US" altLang="en-US" sz="2800" dirty="0">
                <a:solidFill>
                  <a:schemeClr val="tx1">
                    <a:lumMod val="85000"/>
                    <a:lumOff val="15000"/>
                  </a:schemeClr>
                </a:solidFill>
              </a:rPr>
              <a:t>Design prototyping</a:t>
            </a:r>
          </a:p>
          <a:p>
            <a:pPr marL="182880" indent="-182880" eaLnBrk="1" fontAlgn="auto" hangingPunct="1">
              <a:defRPr/>
            </a:pPr>
            <a:r>
              <a:rPr lang="en-US" altLang="en-US" sz="3200" dirty="0"/>
              <a:t>Agile Development</a:t>
            </a:r>
          </a:p>
          <a:p>
            <a:pPr marL="457517" lvl="1" indent="-182880" eaLnBrk="1" fontAlgn="auto" hangingPunct="1">
              <a:defRPr/>
            </a:pPr>
            <a:r>
              <a:rPr lang="en-US" altLang="en-US" sz="3000" dirty="0"/>
              <a:t>Extreme Development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241759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p:nvPr>
        </p:nvSpPr>
        <p:spPr>
          <a:xfrm>
            <a:off x="946150" y="365125"/>
            <a:ext cx="7269163" cy="793750"/>
          </a:xfrm>
        </p:spPr>
        <p:txBody>
          <a:bodyPr/>
          <a:lstStyle/>
          <a:p>
            <a:pPr eaLnBrk="1" fontAlgn="auto" hangingPunct="1">
              <a:spcAft>
                <a:spcPts val="0"/>
              </a:spcAft>
              <a:defRPr/>
            </a:pPr>
            <a:r>
              <a:rPr lang="en-US" altLang="en-US" dirty="0"/>
              <a:t>Phased development</a:t>
            </a:r>
          </a:p>
        </p:txBody>
      </p:sp>
      <p:pic>
        <p:nvPicPr>
          <p:cNvPr id="368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5" y="1768475"/>
            <a:ext cx="8305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880360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noChangeArrowheads="1"/>
          </p:cNvSpPr>
          <p:nvPr>
            <p:ph type="title"/>
          </p:nvPr>
        </p:nvSpPr>
        <p:spPr>
          <a:xfrm>
            <a:off x="571500" y="152400"/>
            <a:ext cx="7269163" cy="1325563"/>
          </a:xfrm>
        </p:spPr>
        <p:txBody>
          <a:bodyPr/>
          <a:lstStyle/>
          <a:p>
            <a:pPr eaLnBrk="1" fontAlgn="auto" hangingPunct="1">
              <a:spcAft>
                <a:spcPts val="0"/>
              </a:spcAft>
              <a:defRPr/>
            </a:pPr>
            <a:r>
              <a:rPr lang="en-US" altLang="en-US" dirty="0"/>
              <a:t>Pros and Cons of Phased development</a:t>
            </a:r>
          </a:p>
        </p:txBody>
      </p:sp>
      <p:sp>
        <p:nvSpPr>
          <p:cNvPr id="2" name="Rectangle 1"/>
          <p:cNvSpPr/>
          <p:nvPr/>
        </p:nvSpPr>
        <p:spPr>
          <a:xfrm>
            <a:off x="457200" y="1752600"/>
            <a:ext cx="7924800" cy="4894263"/>
          </a:xfrm>
          <a:prstGeom prst="rect">
            <a:avLst/>
          </a:prstGeom>
        </p:spPr>
        <p:txBody>
          <a:bodyPr>
            <a:spAutoFit/>
          </a:bodyPr>
          <a:lstStyle/>
          <a:p>
            <a:pPr eaLnBrk="1" fontAlgn="auto" hangingPunct="1">
              <a:spcBef>
                <a:spcPts val="0"/>
              </a:spcBef>
              <a:spcAft>
                <a:spcPts val="0"/>
              </a:spcAft>
              <a:defRPr/>
            </a:pPr>
            <a:r>
              <a:rPr lang="en-US" sz="2400" b="1" dirty="0">
                <a:latin typeface="Times New Roman" panose="02020603050405020304" pitchFamily="18" charset="0"/>
                <a:cs typeface="Times New Roman" panose="02020603050405020304" pitchFamily="18" charset="0"/>
              </a:rPr>
              <a:t>Pros:</a:t>
            </a:r>
          </a:p>
          <a:p>
            <a:pPr marL="514350" indent="-514350" eaLnBrk="1" fontAlgn="auto" hangingPunct="1">
              <a:spcBef>
                <a:spcPts val="0"/>
              </a:spcBef>
              <a:spcAft>
                <a:spcPts val="0"/>
              </a:spcAft>
              <a:buFont typeface="+mj-lt"/>
              <a:buAutoNum type="arabicPeriod"/>
              <a:defRPr/>
            </a:pPr>
            <a:r>
              <a:rPr lang="en-US" sz="2400" dirty="0">
                <a:latin typeface="Times New Roman" panose="02020603050405020304" pitchFamily="18" charset="0"/>
                <a:cs typeface="Times New Roman" panose="02020603050405020304" pitchFamily="18" charset="0"/>
              </a:rPr>
              <a:t>Users gain early process and software knowledge now that they can use in the subsequent phases.</a:t>
            </a:r>
          </a:p>
          <a:p>
            <a:pPr marL="514350" indent="-514350" eaLnBrk="1" fontAlgn="auto" hangingPunct="1">
              <a:spcBef>
                <a:spcPts val="0"/>
              </a:spcBef>
              <a:spcAft>
                <a:spcPts val="0"/>
              </a:spcAft>
              <a:buFont typeface="+mj-lt"/>
              <a:buAutoNum type="arabicPeriod"/>
              <a:defRPr/>
            </a:pPr>
            <a:r>
              <a:rPr lang="en-US" sz="2400" dirty="0">
                <a:latin typeface="Times New Roman" panose="02020603050405020304" pitchFamily="18" charset="0"/>
                <a:cs typeface="Times New Roman" panose="02020603050405020304" pitchFamily="18" charset="0"/>
              </a:rPr>
              <a:t>Issues with one phase only affect a small area of the business</a:t>
            </a:r>
          </a:p>
          <a:p>
            <a:pPr marL="514350" indent="-514350" eaLnBrk="1" fontAlgn="auto" hangingPunct="1">
              <a:spcBef>
                <a:spcPts val="0"/>
              </a:spcBef>
              <a:spcAft>
                <a:spcPts val="0"/>
              </a:spcAft>
              <a:buFont typeface="+mj-lt"/>
              <a:buAutoNum type="arabicPeriod"/>
              <a:defRPr/>
            </a:pPr>
            <a:r>
              <a:rPr lang="en-US" sz="2400" dirty="0">
                <a:latin typeface="Times New Roman" panose="02020603050405020304" pitchFamily="18" charset="0"/>
                <a:cs typeface="Times New Roman" panose="02020603050405020304" pitchFamily="18" charset="0"/>
              </a:rPr>
              <a:t>Core project team can learn from the initial phases and use their new found knowledge for subsequent phases.</a:t>
            </a:r>
          </a:p>
          <a:p>
            <a:pPr marL="514350" indent="-514350" eaLnBrk="1" fontAlgn="auto" hangingPunct="1">
              <a:spcBef>
                <a:spcPts val="0"/>
              </a:spcBef>
              <a:spcAft>
                <a:spcPts val="0"/>
              </a:spcAft>
              <a:buFont typeface="+mj-lt"/>
              <a:buAutoNum type="arabicPeriod"/>
              <a:defRPr/>
            </a:pPr>
            <a:endParaRPr lang="en-US" sz="2400" b="1" dirty="0">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en-US" sz="2400" b="1" dirty="0">
                <a:latin typeface="Times New Roman" panose="02020603050405020304" pitchFamily="18" charset="0"/>
                <a:cs typeface="Times New Roman" panose="02020603050405020304" pitchFamily="18" charset="0"/>
              </a:rPr>
              <a:t>Cons:</a:t>
            </a:r>
          </a:p>
          <a:p>
            <a:pPr marL="457200" indent="-457200" eaLnBrk="1" fontAlgn="auto" hangingPunct="1">
              <a:spcBef>
                <a:spcPts val="0"/>
              </a:spcBef>
              <a:spcAft>
                <a:spcPts val="0"/>
              </a:spcAft>
              <a:buFontTx/>
              <a:buAutoNum type="arabicPeriod"/>
              <a:defRPr/>
            </a:pPr>
            <a:r>
              <a:rPr lang="en-US" sz="2400" dirty="0">
                <a:latin typeface="Times New Roman" panose="02020603050405020304" pitchFamily="18" charset="0"/>
                <a:cs typeface="Times New Roman" panose="02020603050405020304" pitchFamily="18" charset="0"/>
              </a:rPr>
              <a:t>Project duration for full implementation is long</a:t>
            </a:r>
          </a:p>
          <a:p>
            <a:pPr marL="457200" indent="-457200" eaLnBrk="1" fontAlgn="auto" hangingPunct="1">
              <a:spcBef>
                <a:spcPts val="0"/>
              </a:spcBef>
              <a:spcAft>
                <a:spcPts val="0"/>
              </a:spcAft>
              <a:buFontTx/>
              <a:buAutoNum type="arabicPeriod"/>
              <a:defRPr/>
            </a:pPr>
            <a:r>
              <a:rPr lang="en-US" sz="2400" dirty="0">
                <a:latin typeface="Times New Roman" panose="02020603050405020304" pitchFamily="18" charset="0"/>
                <a:cs typeface="Times New Roman" panose="02020603050405020304" pitchFamily="18" charset="0"/>
              </a:rPr>
              <a:t>If you are on a tight/limited budget this can prove costly.</a:t>
            </a:r>
          </a:p>
          <a:p>
            <a:pPr marL="457200" indent="-457200" eaLnBrk="1" fontAlgn="auto" hangingPunct="1">
              <a:spcBef>
                <a:spcPts val="0"/>
              </a:spcBef>
              <a:spcAft>
                <a:spcPts val="0"/>
              </a:spcAft>
              <a:buFontTx/>
              <a:buAutoNum type="arabicPeriod"/>
              <a:defRPr/>
            </a:pPr>
            <a:r>
              <a:rPr lang="en-US" sz="2400" dirty="0">
                <a:latin typeface="Times New Roman" panose="02020603050405020304" pitchFamily="18" charset="0"/>
                <a:cs typeface="Times New Roman" panose="02020603050405020304" pitchFamily="18" charset="0"/>
              </a:rPr>
              <a:t>Need to supply critical modules which will be integrated at the end.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269666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custDataLst>
              <p:tags r:id="rId1"/>
            </p:custDataLst>
          </p:nvPr>
        </p:nvSpPr>
        <p:spPr/>
        <p:txBody>
          <a:bodyPr lIns="92075" tIns="46038" rIns="92075" bIns="46038" anchor="ctr"/>
          <a:lstStyle/>
          <a:p>
            <a:pPr eaLnBrk="1" fontAlgn="auto" hangingPunct="1">
              <a:spcAft>
                <a:spcPts val="0"/>
              </a:spcAft>
              <a:defRPr/>
            </a:pPr>
            <a:r>
              <a:rPr lang="en-US" altLang="en-US"/>
              <a:t>How Prototyping Works</a:t>
            </a:r>
          </a:p>
        </p:txBody>
      </p:sp>
      <p:pic>
        <p:nvPicPr>
          <p:cNvPr id="38916" name="Picture 27"/>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990600" y="2171700"/>
            <a:ext cx="71628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949092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noChangeArrowheads="1"/>
          </p:cNvSpPr>
          <p:nvPr>
            <p:ph type="title"/>
          </p:nvPr>
        </p:nvSpPr>
        <p:spPr>
          <a:xfrm>
            <a:off x="762000" y="369888"/>
            <a:ext cx="7269163" cy="777875"/>
          </a:xfrm>
        </p:spPr>
        <p:txBody>
          <a:bodyPr/>
          <a:lstStyle/>
          <a:p>
            <a:pPr eaLnBrk="1" fontAlgn="auto" hangingPunct="1">
              <a:spcAft>
                <a:spcPts val="0"/>
              </a:spcAft>
              <a:defRPr/>
            </a:pPr>
            <a:r>
              <a:rPr lang="en-US" altLang="en-US" dirty="0"/>
              <a:t>Pros and Cons of Prototyping</a:t>
            </a:r>
          </a:p>
        </p:txBody>
      </p:sp>
      <p:sp>
        <p:nvSpPr>
          <p:cNvPr id="2" name="Rectangle 1"/>
          <p:cNvSpPr/>
          <p:nvPr/>
        </p:nvSpPr>
        <p:spPr>
          <a:xfrm>
            <a:off x="457200" y="1604963"/>
            <a:ext cx="7848600" cy="5170487"/>
          </a:xfrm>
          <a:prstGeom prst="rect">
            <a:avLst/>
          </a:prstGeom>
        </p:spPr>
        <p:txBody>
          <a:bodyPr>
            <a:spAutoFit/>
          </a:bodyPr>
          <a:lstStyle/>
          <a:p>
            <a:pPr eaLnBrk="1" fontAlgn="auto" hangingPunct="1">
              <a:spcBef>
                <a:spcPts val="0"/>
              </a:spcBef>
              <a:spcAft>
                <a:spcPts val="0"/>
              </a:spcAft>
              <a:defRPr/>
            </a:pPr>
            <a:r>
              <a:rPr lang="en-US" sz="2200" b="1" dirty="0">
                <a:latin typeface="Times New Roman" panose="02020603050405020304" pitchFamily="18" charset="0"/>
                <a:cs typeface="Times New Roman" panose="02020603050405020304" pitchFamily="18" charset="0"/>
              </a:rPr>
              <a:t>Pros:</a:t>
            </a:r>
          </a:p>
          <a:p>
            <a:pPr marL="514350" indent="-514350" eaLnBrk="1" fontAlgn="auto" hangingPunct="1">
              <a:spcBef>
                <a:spcPts val="0"/>
              </a:spcBef>
              <a:spcAft>
                <a:spcPts val="0"/>
              </a:spcAft>
              <a:buFont typeface="+mj-lt"/>
              <a:buAutoNum type="arabicPeriod"/>
              <a:defRPr/>
            </a:pPr>
            <a:r>
              <a:rPr lang="en-US" sz="2200" dirty="0">
                <a:latin typeface="Times New Roman" panose="02020603050405020304" pitchFamily="18" charset="0"/>
                <a:cs typeface="Times New Roman" panose="02020603050405020304" pitchFamily="18" charset="0"/>
              </a:rPr>
              <a:t>Users are actively involved in the development</a:t>
            </a:r>
          </a:p>
          <a:p>
            <a:pPr marL="514350" indent="-514350" eaLnBrk="1" fontAlgn="auto" hangingPunct="1">
              <a:spcBef>
                <a:spcPts val="0"/>
              </a:spcBef>
              <a:spcAft>
                <a:spcPts val="0"/>
              </a:spcAft>
              <a:buFont typeface="+mj-lt"/>
              <a:buAutoNum type="arabicPeriod"/>
              <a:defRPr/>
            </a:pPr>
            <a:r>
              <a:rPr lang="en-US" sz="2200" dirty="0">
                <a:latin typeface="Times New Roman" panose="02020603050405020304" pitchFamily="18" charset="0"/>
                <a:cs typeface="Times New Roman" panose="02020603050405020304" pitchFamily="18" charset="0"/>
              </a:rPr>
              <a:t>Since in this methodology a working model of the system is provided, the users get a better understanding of the system being developed.</a:t>
            </a:r>
          </a:p>
          <a:p>
            <a:pPr marL="514350" indent="-514350" eaLnBrk="1" fontAlgn="auto" hangingPunct="1">
              <a:spcBef>
                <a:spcPts val="0"/>
              </a:spcBef>
              <a:spcAft>
                <a:spcPts val="0"/>
              </a:spcAft>
              <a:buFont typeface="+mj-lt"/>
              <a:buAutoNum type="arabicPeriod"/>
              <a:defRPr/>
            </a:pPr>
            <a:r>
              <a:rPr lang="en-US" sz="2200" dirty="0">
                <a:latin typeface="Times New Roman" panose="02020603050405020304" pitchFamily="18" charset="0"/>
                <a:cs typeface="Times New Roman" panose="02020603050405020304" pitchFamily="18" charset="0"/>
              </a:rPr>
              <a:t>Errors can be detected much earlier.</a:t>
            </a:r>
          </a:p>
          <a:p>
            <a:pPr marL="514350" indent="-514350" eaLnBrk="1" fontAlgn="auto" hangingPunct="1">
              <a:spcBef>
                <a:spcPts val="0"/>
              </a:spcBef>
              <a:spcAft>
                <a:spcPts val="0"/>
              </a:spcAft>
              <a:buFont typeface="+mj-lt"/>
              <a:buAutoNum type="arabicPeriod"/>
              <a:defRPr/>
            </a:pPr>
            <a:r>
              <a:rPr lang="en-US" sz="2200" dirty="0">
                <a:latin typeface="Times New Roman" panose="02020603050405020304" pitchFamily="18" charset="0"/>
                <a:cs typeface="Times New Roman" panose="02020603050405020304" pitchFamily="18" charset="0"/>
              </a:rPr>
              <a:t>Quicker user feedback is available leading to better solutions.</a:t>
            </a:r>
          </a:p>
          <a:p>
            <a:pPr marL="514350" indent="-514350" eaLnBrk="1" fontAlgn="auto" hangingPunct="1">
              <a:spcBef>
                <a:spcPts val="0"/>
              </a:spcBef>
              <a:spcAft>
                <a:spcPts val="0"/>
              </a:spcAft>
              <a:buFont typeface="+mj-lt"/>
              <a:buAutoNum type="arabicPeriod"/>
              <a:defRPr/>
            </a:pPr>
            <a:r>
              <a:rPr lang="en-US" sz="2200" dirty="0">
                <a:latin typeface="Times New Roman" panose="02020603050405020304" pitchFamily="18" charset="0"/>
                <a:cs typeface="Times New Roman" panose="02020603050405020304" pitchFamily="18" charset="0"/>
              </a:rPr>
              <a:t>Missing functionality can be identified easily</a:t>
            </a:r>
          </a:p>
          <a:p>
            <a:pPr eaLnBrk="1" fontAlgn="auto" hangingPunct="1">
              <a:spcBef>
                <a:spcPts val="0"/>
              </a:spcBef>
              <a:spcAft>
                <a:spcPts val="0"/>
              </a:spcAft>
              <a:defRPr/>
            </a:pPr>
            <a:endParaRPr lang="en-US" sz="2200" b="1" dirty="0">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en-US" sz="2200" b="1" dirty="0">
                <a:latin typeface="Times New Roman" panose="02020603050405020304" pitchFamily="18" charset="0"/>
                <a:cs typeface="Times New Roman" panose="02020603050405020304" pitchFamily="18" charset="0"/>
              </a:rPr>
              <a:t>Cons:</a:t>
            </a:r>
          </a:p>
          <a:p>
            <a:pPr marL="457200" indent="-457200" eaLnBrk="1" fontAlgn="auto" hangingPunct="1">
              <a:spcBef>
                <a:spcPts val="0"/>
              </a:spcBef>
              <a:spcAft>
                <a:spcPts val="0"/>
              </a:spcAft>
              <a:buFontTx/>
              <a:buAutoNum type="arabicPeriod"/>
              <a:defRPr/>
            </a:pPr>
            <a:r>
              <a:rPr lang="en-US" sz="2200" dirty="0">
                <a:latin typeface="Times New Roman" panose="02020603050405020304" pitchFamily="18" charset="0"/>
                <a:cs typeface="Times New Roman" panose="02020603050405020304" pitchFamily="18" charset="0"/>
              </a:rPr>
              <a:t>Practically, this methodology may increase the complexity of the system as scope of the system may expand beyond original plans.</a:t>
            </a:r>
          </a:p>
          <a:p>
            <a:pPr marL="457200" indent="-457200" eaLnBrk="1" fontAlgn="auto" hangingPunct="1">
              <a:spcBef>
                <a:spcPts val="0"/>
              </a:spcBef>
              <a:spcAft>
                <a:spcPts val="0"/>
              </a:spcAft>
              <a:buFontTx/>
              <a:buAutoNum type="arabicPeriod"/>
              <a:defRPr/>
            </a:pPr>
            <a:r>
              <a:rPr lang="en-US" sz="2200" dirty="0">
                <a:latin typeface="Times New Roman" panose="02020603050405020304" pitchFamily="18" charset="0"/>
                <a:cs typeface="Times New Roman" panose="02020603050405020304" pitchFamily="18" charset="0"/>
              </a:rPr>
              <a:t>Incomplete application may cause application not to be used as the full system was designed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906495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custDataLst>
              <p:tags r:id="rId1"/>
            </p:custDataLst>
          </p:nvPr>
        </p:nvSpPr>
        <p:spPr/>
        <p:txBody>
          <a:bodyPr lIns="92075" tIns="46038" rIns="92075" bIns="46038" anchor="ctr"/>
          <a:lstStyle/>
          <a:p>
            <a:pPr eaLnBrk="1" fontAlgn="auto" hangingPunct="1">
              <a:spcAft>
                <a:spcPts val="0"/>
              </a:spcAft>
              <a:defRPr/>
            </a:pPr>
            <a:r>
              <a:rPr lang="en-US" altLang="en-US"/>
              <a:t>Throwaway Prototyping</a:t>
            </a:r>
          </a:p>
        </p:txBody>
      </p:sp>
      <p:pic>
        <p:nvPicPr>
          <p:cNvPr id="40964" name="Picture 6"/>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1152525" y="1843088"/>
            <a:ext cx="6838950" cy="387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01230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4613" y="2286000"/>
            <a:ext cx="6218768" cy="914400"/>
          </a:xfrm>
        </p:spPr>
        <p:txBody>
          <a:bodyPr>
            <a:noAutofit/>
          </a:bodyPr>
          <a:lstStyle/>
          <a:p>
            <a:pPr marL="0" indent="0" algn="ctr">
              <a:buNone/>
            </a:pPr>
            <a:r>
              <a:rPr lang="en-US" altLang="en-US" sz="3200" b="1" dirty="0"/>
              <a:t>Segment </a:t>
            </a:r>
            <a:r>
              <a:rPr lang="en-US" altLang="en-US" sz="3200" b="1" dirty="0" smtClean="0"/>
              <a:t>1</a:t>
            </a:r>
          </a:p>
          <a:p>
            <a:pPr marL="0" indent="0" algn="ctr">
              <a:buNone/>
            </a:pPr>
            <a:r>
              <a:rPr lang="en-US" altLang="en-US" sz="3200" dirty="0" smtClean="0"/>
              <a:t>What </a:t>
            </a:r>
            <a:r>
              <a:rPr lang="en-US" altLang="en-US" sz="3200" dirty="0"/>
              <a:t>is </a:t>
            </a:r>
            <a:r>
              <a:rPr lang="en-US" altLang="en-US" sz="3200" dirty="0" smtClean="0"/>
              <a:t>System analysis and design</a:t>
            </a:r>
            <a:endParaRPr lang="en-US" altLang="en-US" sz="3200" dirty="0"/>
          </a:p>
          <a:p>
            <a:pPr marL="0" indent="0" algn="ctr">
              <a:buNone/>
            </a:pPr>
            <a:endParaRPr lang="en-US" sz="32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431077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noChangeArrowheads="1"/>
          </p:cNvSpPr>
          <p:nvPr>
            <p:ph type="title"/>
          </p:nvPr>
        </p:nvSpPr>
        <p:spPr>
          <a:xfrm>
            <a:off x="685800" y="0"/>
            <a:ext cx="7269163" cy="1325563"/>
          </a:xfrm>
        </p:spPr>
        <p:txBody>
          <a:bodyPr/>
          <a:lstStyle/>
          <a:p>
            <a:pPr eaLnBrk="1" fontAlgn="auto" hangingPunct="1">
              <a:spcAft>
                <a:spcPts val="0"/>
              </a:spcAft>
              <a:defRPr/>
            </a:pPr>
            <a:r>
              <a:rPr lang="en-US" altLang="en-US" sz="3600" dirty="0"/>
              <a:t>Pros and Cons of Throwaway Prototyping</a:t>
            </a:r>
          </a:p>
        </p:txBody>
      </p:sp>
      <p:sp>
        <p:nvSpPr>
          <p:cNvPr id="2" name="Rectangle 1"/>
          <p:cNvSpPr/>
          <p:nvPr/>
        </p:nvSpPr>
        <p:spPr>
          <a:xfrm>
            <a:off x="571500" y="1600200"/>
            <a:ext cx="7869238" cy="5170488"/>
          </a:xfrm>
          <a:prstGeom prst="rect">
            <a:avLst/>
          </a:prstGeom>
        </p:spPr>
        <p:txBody>
          <a:bodyPr>
            <a:spAutoFit/>
          </a:bodyPr>
          <a:lstStyle/>
          <a:p>
            <a:pPr algn="just" eaLnBrk="1" fontAlgn="auto" hangingPunct="1">
              <a:spcBef>
                <a:spcPts val="0"/>
              </a:spcBef>
              <a:spcAft>
                <a:spcPts val="0"/>
              </a:spcAft>
              <a:defRPr/>
            </a:pPr>
            <a:r>
              <a:rPr lang="en-US" sz="2200" b="1" dirty="0">
                <a:latin typeface="Times New Roman" panose="02020603050405020304" pitchFamily="18" charset="0"/>
                <a:cs typeface="Times New Roman" panose="02020603050405020304" pitchFamily="18" charset="0"/>
              </a:rPr>
              <a:t>Pros:</a:t>
            </a:r>
          </a:p>
          <a:p>
            <a:pPr marL="514350" indent="-514350" algn="just" eaLnBrk="1" fontAlgn="auto" hangingPunct="1">
              <a:spcBef>
                <a:spcPts val="0"/>
              </a:spcBef>
              <a:spcAft>
                <a:spcPts val="0"/>
              </a:spcAft>
              <a:buFont typeface="+mj-lt"/>
              <a:buAutoNum type="arabicPeriod"/>
              <a:defRPr/>
            </a:pPr>
            <a:r>
              <a:rPr lang="en-US" sz="2200" dirty="0">
                <a:latin typeface="Times New Roman" panose="02020603050405020304" pitchFamily="18" charset="0"/>
                <a:cs typeface="Times New Roman" panose="02020603050405020304" pitchFamily="18" charset="0"/>
              </a:rPr>
              <a:t>it is very cost-effective.</a:t>
            </a:r>
          </a:p>
          <a:p>
            <a:pPr marL="514350" indent="-514350" algn="just" eaLnBrk="1" fontAlgn="auto" hangingPunct="1">
              <a:spcBef>
                <a:spcPts val="0"/>
              </a:spcBef>
              <a:spcAft>
                <a:spcPts val="0"/>
              </a:spcAft>
              <a:buFont typeface="+mj-lt"/>
              <a:buAutoNum type="arabicPeriod"/>
              <a:defRPr/>
            </a:pPr>
            <a:r>
              <a:rPr lang="en-US" sz="2200" dirty="0">
                <a:latin typeface="Times New Roman" panose="02020603050405020304" pitchFamily="18" charset="0"/>
                <a:cs typeface="Times New Roman" panose="02020603050405020304" pitchFamily="18" charset="0"/>
              </a:rPr>
              <a:t>Throwaway Prototyping model uses a series of prototypes to detect and forecast possible problems, it can prevent these from taking place as soon as the product or service is introduced to the market.</a:t>
            </a:r>
          </a:p>
          <a:p>
            <a:pPr marL="514350" indent="-514350" algn="just" eaLnBrk="1" fontAlgn="auto" hangingPunct="1">
              <a:spcBef>
                <a:spcPts val="0"/>
              </a:spcBef>
              <a:spcAft>
                <a:spcPts val="0"/>
              </a:spcAft>
              <a:buFont typeface="+mj-lt"/>
              <a:buAutoNum type="arabicPeriod"/>
              <a:defRPr/>
            </a:pPr>
            <a:r>
              <a:rPr lang="en-US" sz="2200" dirty="0">
                <a:latin typeface="Times New Roman" panose="02020603050405020304" pitchFamily="18" charset="0"/>
                <a:cs typeface="Times New Roman" panose="02020603050405020304" pitchFamily="18" charset="0"/>
              </a:rPr>
              <a:t>Project completion is quick. Since it allows early detection of issues, the transition from one step to the next will be smoother and faster.</a:t>
            </a:r>
            <a:endParaRPr lang="en-US" sz="2200" b="1" dirty="0">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r>
              <a:rPr lang="en-US" sz="2200" b="1" dirty="0">
                <a:latin typeface="Times New Roman" panose="02020603050405020304" pitchFamily="18" charset="0"/>
                <a:cs typeface="Times New Roman" panose="02020603050405020304" pitchFamily="18" charset="0"/>
              </a:rPr>
              <a:t>Cons:</a:t>
            </a:r>
          </a:p>
          <a:p>
            <a:pPr marL="457200" indent="-457200" algn="just" eaLnBrk="1" fontAlgn="auto" hangingPunct="1">
              <a:spcBef>
                <a:spcPts val="0"/>
              </a:spcBef>
              <a:spcAft>
                <a:spcPts val="0"/>
              </a:spcAft>
              <a:buFontTx/>
              <a:buAutoNum type="arabicPeriod"/>
              <a:defRPr/>
            </a:pPr>
            <a:r>
              <a:rPr lang="en-US" sz="2200" dirty="0">
                <a:latin typeface="Times New Roman" panose="02020603050405020304" pitchFamily="18" charset="0"/>
                <a:cs typeface="Times New Roman" panose="02020603050405020304" pitchFamily="18" charset="0"/>
              </a:rPr>
              <a:t>Since the process involved in prototyping is done in rapid speed, it is possible that a lot of aspects can be overlooked.</a:t>
            </a:r>
          </a:p>
          <a:p>
            <a:pPr marL="457200" indent="-457200" algn="just" eaLnBrk="1" fontAlgn="auto" hangingPunct="1">
              <a:spcBef>
                <a:spcPts val="0"/>
              </a:spcBef>
              <a:spcAft>
                <a:spcPts val="0"/>
              </a:spcAft>
              <a:buFontTx/>
              <a:buAutoNum type="arabicPeriod"/>
              <a:defRPr/>
            </a:pPr>
            <a:r>
              <a:rPr lang="en-US" sz="2200" dirty="0">
                <a:latin typeface="Times New Roman" panose="02020603050405020304" pitchFamily="18" charset="0"/>
                <a:cs typeface="Times New Roman" panose="02020603050405020304" pitchFamily="18" charset="0"/>
              </a:rPr>
              <a:t>Confusion on the part of users and developers can also occur because it is likely to get so used to the prototype that differentiating it from the real one can become a challenge.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418443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274638"/>
            <a:ext cx="7292975" cy="944562"/>
          </a:xfrm>
          <a:prstGeom prst="rect">
            <a:avLst/>
          </a:prstGeom>
          <a:noFill/>
          <a:ln>
            <a:noFill/>
          </a:ln>
        </p:spPr>
        <p:txBody>
          <a:bodyPr anchor="b"/>
          <a:lstStyle>
            <a:lvl1pPr algn="l"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000" b="1">
                <a:solidFill>
                  <a:schemeClr val="tx1"/>
                </a:solidFill>
                <a:latin typeface="Verdana" pitchFamily="34" charset="0"/>
              </a:defRPr>
            </a:lvl2pPr>
            <a:lvl3pPr algn="l" rtl="0" eaLnBrk="0" fontAlgn="base" hangingPunct="0">
              <a:spcBef>
                <a:spcPct val="0"/>
              </a:spcBef>
              <a:spcAft>
                <a:spcPct val="0"/>
              </a:spcAft>
              <a:defRPr sz="4000" b="1">
                <a:solidFill>
                  <a:schemeClr val="tx1"/>
                </a:solidFill>
                <a:latin typeface="Verdana" pitchFamily="34" charset="0"/>
              </a:defRPr>
            </a:lvl3pPr>
            <a:lvl4pPr algn="l" rtl="0" eaLnBrk="0" fontAlgn="base" hangingPunct="0">
              <a:spcBef>
                <a:spcPct val="0"/>
              </a:spcBef>
              <a:spcAft>
                <a:spcPct val="0"/>
              </a:spcAft>
              <a:defRPr sz="4000" b="1">
                <a:solidFill>
                  <a:schemeClr val="tx1"/>
                </a:solidFill>
                <a:latin typeface="Verdana" pitchFamily="34" charset="0"/>
              </a:defRPr>
            </a:lvl4pPr>
            <a:lvl5pPr algn="l" rtl="0" eaLnBrk="0" fontAlgn="base" hangingPunct="0">
              <a:spcBef>
                <a:spcPct val="0"/>
              </a:spcBef>
              <a:spcAft>
                <a:spcPct val="0"/>
              </a:spcAft>
              <a:defRPr sz="4000" b="1">
                <a:solidFill>
                  <a:schemeClr val="tx1"/>
                </a:solidFill>
                <a:latin typeface="Verdana" pitchFamily="34" charset="0"/>
              </a:defRPr>
            </a:lvl5pPr>
            <a:lvl6pPr marL="457200" algn="l" rtl="0" fontAlgn="base">
              <a:spcBef>
                <a:spcPct val="0"/>
              </a:spcBef>
              <a:spcAft>
                <a:spcPct val="0"/>
              </a:spcAft>
              <a:defRPr sz="4000" b="1">
                <a:solidFill>
                  <a:schemeClr val="tx1"/>
                </a:solidFill>
                <a:latin typeface="Verdana" pitchFamily="34" charset="0"/>
              </a:defRPr>
            </a:lvl6pPr>
            <a:lvl7pPr marL="914400" algn="l" rtl="0" fontAlgn="base">
              <a:spcBef>
                <a:spcPct val="0"/>
              </a:spcBef>
              <a:spcAft>
                <a:spcPct val="0"/>
              </a:spcAft>
              <a:defRPr sz="4000" b="1">
                <a:solidFill>
                  <a:schemeClr val="tx1"/>
                </a:solidFill>
                <a:latin typeface="Verdana" pitchFamily="34" charset="0"/>
              </a:defRPr>
            </a:lvl7pPr>
            <a:lvl8pPr marL="1371600" algn="l" rtl="0" fontAlgn="base">
              <a:spcBef>
                <a:spcPct val="0"/>
              </a:spcBef>
              <a:spcAft>
                <a:spcPct val="0"/>
              </a:spcAft>
              <a:defRPr sz="4000" b="1">
                <a:solidFill>
                  <a:schemeClr val="tx1"/>
                </a:solidFill>
                <a:latin typeface="Verdana" pitchFamily="34" charset="0"/>
              </a:defRPr>
            </a:lvl8pPr>
            <a:lvl9pPr marL="1828800" algn="l" rtl="0" fontAlgn="base">
              <a:spcBef>
                <a:spcPct val="0"/>
              </a:spcBef>
              <a:spcAft>
                <a:spcPct val="0"/>
              </a:spcAft>
              <a:defRPr sz="4000" b="1">
                <a:solidFill>
                  <a:schemeClr val="tx1"/>
                </a:solidFill>
                <a:latin typeface="Verdana" pitchFamily="34" charset="0"/>
              </a:defRPr>
            </a:lvl9pPr>
          </a:lstStyle>
          <a:p>
            <a:pPr>
              <a:defRPr/>
            </a:pPr>
            <a:r>
              <a:rPr lang="en-US" sz="3600" b="0" kern="0" dirty="0"/>
              <a:t>Extreme Programming</a:t>
            </a:r>
          </a:p>
        </p:txBody>
      </p:sp>
      <p:sp>
        <p:nvSpPr>
          <p:cNvPr id="5" name="Rectangle 3"/>
          <p:cNvSpPr txBox="1">
            <a:spLocks noChangeArrowheads="1"/>
          </p:cNvSpPr>
          <p:nvPr/>
        </p:nvSpPr>
        <p:spPr>
          <a:xfrm>
            <a:off x="457200" y="1600200"/>
            <a:ext cx="7848600" cy="4525963"/>
          </a:xfrm>
          <a:prstGeom prst="rect">
            <a:avLst/>
          </a:prstGeom>
        </p:spPr>
        <p:txBody>
          <a:bodyPr/>
          <a:lstStyle>
            <a:lvl1pPr marL="342900" indent="-342900" algn="l" rtl="0" eaLnBrk="0" fontAlgn="base" hangingPunct="0">
              <a:spcBef>
                <a:spcPct val="20000"/>
              </a:spcBef>
              <a:spcAft>
                <a:spcPct val="0"/>
              </a:spcAft>
              <a:buClr>
                <a:srgbClr val="FF3300"/>
              </a:buClr>
              <a:buSzPct val="50000"/>
              <a:buFont typeface="Wingdings" panose="05000000000000000000" pitchFamily="2" charset="2"/>
              <a:buBlip>
                <a:blip r:embed="rId2"/>
              </a:buBlip>
              <a:defRPr sz="36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SzPct val="50000"/>
              <a:buFont typeface="Wingdings" panose="05000000000000000000" pitchFamily="2" charset="2"/>
              <a:buBlip>
                <a:blip r:embed="rId3"/>
              </a:buBlip>
              <a:defRPr sz="3200">
                <a:solidFill>
                  <a:schemeClr val="tx1"/>
                </a:solidFill>
                <a:latin typeface="+mn-lt"/>
              </a:defRPr>
            </a:lvl2pPr>
            <a:lvl3pPr marL="1143000" indent="-228600" algn="l" rtl="0" eaLnBrk="0" fontAlgn="base" hangingPunct="0">
              <a:spcBef>
                <a:spcPct val="20000"/>
              </a:spcBef>
              <a:spcAft>
                <a:spcPct val="0"/>
              </a:spcAft>
              <a:buClr>
                <a:srgbClr val="FF3300"/>
              </a:buClr>
              <a:buSzPct val="50000"/>
              <a:buFont typeface="Wingdings" panose="05000000000000000000" pitchFamily="2" charset="2"/>
              <a:buChar char="±"/>
              <a:defRPr sz="2800">
                <a:solidFill>
                  <a:schemeClr val="tx1"/>
                </a:solidFill>
                <a:latin typeface="+mn-lt"/>
              </a:defRPr>
            </a:lvl3pPr>
            <a:lvl4pPr marL="1600200" indent="-228600" algn="l" rtl="0" eaLnBrk="0" fontAlgn="base" hangingPunct="0">
              <a:spcBef>
                <a:spcPct val="20000"/>
              </a:spcBef>
              <a:spcAft>
                <a:spcPct val="0"/>
              </a:spcAft>
              <a:buClr>
                <a:srgbClr val="FF3300"/>
              </a:buClr>
              <a:buSzPct val="50000"/>
              <a:buFont typeface="Wingdings" panose="05000000000000000000" pitchFamily="2" charset="2"/>
              <a:buChar char="±"/>
              <a:defRPr sz="2400">
                <a:solidFill>
                  <a:schemeClr val="tx1"/>
                </a:solidFill>
                <a:latin typeface="+mn-lt"/>
              </a:defRPr>
            </a:lvl4pPr>
            <a:lvl5pPr marL="2057400" indent="-228600" algn="l" rtl="0" eaLnBrk="0" fontAlgn="base" hangingPunct="0">
              <a:spcBef>
                <a:spcPct val="20000"/>
              </a:spcBef>
              <a:spcAft>
                <a:spcPct val="0"/>
              </a:spcAft>
              <a:buClr>
                <a:srgbClr val="FF3300"/>
              </a:buClr>
              <a:buSzPct val="50000"/>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rgbClr val="FF3300"/>
              </a:buClr>
              <a:buSzPct val="50000"/>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rgbClr val="FF3300"/>
              </a:buClr>
              <a:buSzPct val="50000"/>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rgbClr val="FF3300"/>
              </a:buClr>
              <a:buSzPct val="50000"/>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rgbClr val="FF3300"/>
              </a:buClr>
              <a:buSzPct val="50000"/>
              <a:buFont typeface="Wingdings" pitchFamily="2" charset="2"/>
              <a:buChar char="±"/>
              <a:defRPr sz="2000">
                <a:solidFill>
                  <a:schemeClr val="tx1"/>
                </a:solidFill>
                <a:latin typeface="+mn-lt"/>
              </a:defRPr>
            </a:lvl9pPr>
          </a:lstStyle>
          <a:p>
            <a:pPr algn="just">
              <a:lnSpc>
                <a:spcPct val="90000"/>
              </a:lnSpc>
              <a:defRPr/>
            </a:pPr>
            <a:r>
              <a:rPr lang="en-US" sz="2400" kern="0" dirty="0"/>
              <a:t>Perhaps the best-known and most widely used agile method.</a:t>
            </a:r>
          </a:p>
          <a:p>
            <a:pPr algn="just">
              <a:lnSpc>
                <a:spcPct val="90000"/>
              </a:lnSpc>
              <a:defRPr/>
            </a:pPr>
            <a:endParaRPr lang="en-US" sz="2400" kern="0" dirty="0"/>
          </a:p>
          <a:p>
            <a:pPr algn="just">
              <a:lnSpc>
                <a:spcPct val="90000"/>
              </a:lnSpc>
              <a:defRPr/>
            </a:pPr>
            <a:r>
              <a:rPr lang="en-US" sz="2400" kern="0" dirty="0"/>
              <a:t>Extreme Programming (XP) takes an ‘extreme’ approach to iterative development. </a:t>
            </a:r>
          </a:p>
          <a:p>
            <a:pPr lvl="1" algn="just">
              <a:lnSpc>
                <a:spcPct val="90000"/>
              </a:lnSpc>
              <a:defRPr/>
            </a:pPr>
            <a:r>
              <a:rPr lang="en-US" sz="2400" kern="0" dirty="0"/>
              <a:t>New versions may be built several times per day;</a:t>
            </a:r>
          </a:p>
          <a:p>
            <a:pPr lvl="1" algn="just">
              <a:lnSpc>
                <a:spcPct val="90000"/>
              </a:lnSpc>
              <a:defRPr/>
            </a:pPr>
            <a:r>
              <a:rPr lang="en-US" sz="2400" kern="0" dirty="0"/>
              <a:t>Increments are delivered to customers every 2 weeks;</a:t>
            </a:r>
          </a:p>
          <a:p>
            <a:pPr lvl="1" algn="just">
              <a:lnSpc>
                <a:spcPct val="90000"/>
              </a:lnSpc>
              <a:defRPr/>
            </a:pPr>
            <a:r>
              <a:rPr lang="en-US" sz="2400" kern="0" dirty="0"/>
              <a:t>All tests must be run for every build and the build is only accepted if tests run successfully.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511726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noChangeArrowheads="1"/>
          </p:cNvSpPr>
          <p:nvPr>
            <p:ph type="title"/>
          </p:nvPr>
        </p:nvSpPr>
        <p:spPr>
          <a:xfrm>
            <a:off x="946150" y="365125"/>
            <a:ext cx="7269163" cy="811213"/>
          </a:xfrm>
        </p:spPr>
        <p:txBody>
          <a:bodyPr/>
          <a:lstStyle/>
          <a:p>
            <a:pPr eaLnBrk="1" fontAlgn="auto" hangingPunct="1">
              <a:spcAft>
                <a:spcPts val="0"/>
              </a:spcAft>
              <a:defRPr/>
            </a:pPr>
            <a:r>
              <a:rPr lang="en-US" altLang="en-US" dirty="0"/>
              <a:t>Extreme Programming</a:t>
            </a:r>
          </a:p>
        </p:txBody>
      </p:sp>
      <p:pic>
        <p:nvPicPr>
          <p:cNvPr id="44036" name="Picture 3"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905000"/>
            <a:ext cx="76200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227558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noChangeArrowheads="1"/>
          </p:cNvSpPr>
          <p:nvPr>
            <p:ph type="title"/>
          </p:nvPr>
        </p:nvSpPr>
        <p:spPr>
          <a:xfrm>
            <a:off x="571500" y="304800"/>
            <a:ext cx="7772400" cy="990600"/>
          </a:xfrm>
        </p:spPr>
        <p:txBody>
          <a:bodyPr/>
          <a:lstStyle/>
          <a:p>
            <a:pPr eaLnBrk="1" fontAlgn="auto" hangingPunct="1">
              <a:spcAft>
                <a:spcPts val="0"/>
              </a:spcAft>
              <a:defRPr/>
            </a:pPr>
            <a:r>
              <a:rPr lang="zh-CN" altLang="en-US"/>
              <a:t>What is DevOps?</a:t>
            </a:r>
            <a:endParaRPr lang="en-US" altLang="en-US"/>
          </a:p>
        </p:txBody>
      </p:sp>
      <p:sp>
        <p:nvSpPr>
          <p:cNvPr id="57347" name="Content Placeholder 2" descr="Rectangle: Click to edit Master text styles&#10;Second level&#10;Third level&#10;Fourth level&#10;Fifth level"/>
          <p:cNvSpPr>
            <a:spLocks noGrp="1" noChangeArrowheads="1"/>
          </p:cNvSpPr>
          <p:nvPr>
            <p:ph idx="1"/>
          </p:nvPr>
        </p:nvSpPr>
        <p:spPr>
          <a:xfrm>
            <a:off x="608013" y="1676400"/>
            <a:ext cx="6446837" cy="4351338"/>
          </a:xfrm>
        </p:spPr>
        <p:txBody>
          <a:bodyPr/>
          <a:lstStyle/>
          <a:p>
            <a:pPr marL="182880" indent="-182880" eaLnBrk="1" fontAlgn="auto" hangingPunct="1">
              <a:buClrTx/>
              <a:buSzPct val="100000"/>
              <a:buFont typeface="Wingdings" panose="05000000000000000000" pitchFamily="2" charset="2"/>
              <a:buChar char="§"/>
              <a:defRPr/>
            </a:pPr>
            <a:r>
              <a:rPr lang="zh-CN" altLang="en-US" sz="2000" dirty="0"/>
              <a:t>DevOps = development &amp; operations</a:t>
            </a:r>
          </a:p>
          <a:p>
            <a:pPr marL="182880" indent="-182880" eaLnBrk="1" fontAlgn="auto" hangingPunct="1">
              <a:buClrTx/>
              <a:buSzPct val="100000"/>
              <a:buFont typeface="Wingdings" panose="05000000000000000000" pitchFamily="2" charset="2"/>
              <a:buChar char="§"/>
              <a:defRPr/>
            </a:pPr>
            <a:r>
              <a:rPr lang="zh-CN" altLang="en-US" sz="2000" dirty="0"/>
              <a:t>A Methodology of Continuous Delivery</a:t>
            </a:r>
          </a:p>
          <a:p>
            <a:pPr marL="182880" indent="-182880" eaLnBrk="1" fontAlgn="auto" hangingPunct="1">
              <a:buClrTx/>
              <a:buSzPct val="100000"/>
              <a:buFont typeface="Wingdings" panose="05000000000000000000" pitchFamily="2" charset="2"/>
              <a:buChar char="§"/>
              <a:defRPr/>
            </a:pPr>
            <a:r>
              <a:rPr lang="zh-CN" altLang="en-US" sz="2000" dirty="0"/>
              <a:t>A software development method that stresses communication, collaboration and integration between development and IT professionals.</a:t>
            </a:r>
          </a:p>
          <a:p>
            <a:pPr marL="182880" indent="-182880" eaLnBrk="1" fontAlgn="auto" hangingPunct="1">
              <a:buClrTx/>
              <a:buSzPct val="100000"/>
              <a:buFont typeface="Wingdings" panose="05000000000000000000" pitchFamily="2" charset="2"/>
              <a:buChar char="§"/>
              <a:defRPr/>
            </a:pPr>
            <a:r>
              <a:rPr lang="zh-CN" altLang="en-US" sz="2000" dirty="0"/>
              <a:t>“Streamlining release process” .</a:t>
            </a:r>
          </a:p>
        </p:txBody>
      </p:sp>
      <p:pic>
        <p:nvPicPr>
          <p:cNvPr id="450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6050" y="3835400"/>
            <a:ext cx="3187700"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05658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noChangeArrowheads="1"/>
          </p:cNvSpPr>
          <p:nvPr>
            <p:ph type="title"/>
          </p:nvPr>
        </p:nvSpPr>
        <p:spPr>
          <a:xfrm>
            <a:off x="571500" y="304800"/>
            <a:ext cx="7772400" cy="914400"/>
          </a:xfrm>
        </p:spPr>
        <p:txBody>
          <a:bodyPr/>
          <a:lstStyle/>
          <a:p>
            <a:pPr eaLnBrk="1" fontAlgn="auto" hangingPunct="1">
              <a:spcAft>
                <a:spcPts val="0"/>
              </a:spcAft>
              <a:defRPr/>
            </a:pPr>
            <a:r>
              <a:rPr lang="zh-CN" altLang="en-US"/>
              <a:t>DevOps vs. Agile</a:t>
            </a:r>
            <a:endParaRPr lang="en-US" altLang="en-US"/>
          </a:p>
        </p:txBody>
      </p:sp>
      <p:sp>
        <p:nvSpPr>
          <p:cNvPr id="58372" name="Rectangle 3" descr="Rectangle: Click to edit Master text styles&#10;Second level&#10;Third level&#10;Fourth level&#10;Fifth level"/>
          <p:cNvSpPr>
            <a:spLocks noGrp="1" noChangeArrowheads="1"/>
          </p:cNvSpPr>
          <p:nvPr>
            <p:ph idx="1"/>
          </p:nvPr>
        </p:nvSpPr>
        <p:spPr>
          <a:xfrm>
            <a:off x="549275" y="1524000"/>
            <a:ext cx="8001000" cy="4495800"/>
          </a:xfrm>
        </p:spPr>
        <p:txBody>
          <a:bodyPr/>
          <a:lstStyle/>
          <a:p>
            <a:pPr marL="182880" indent="-182880" eaLnBrk="1" fontAlgn="auto" hangingPunct="1">
              <a:defRPr/>
            </a:pPr>
            <a:r>
              <a:rPr lang="zh-CN" altLang="en-US" sz="2000"/>
              <a:t>DevOps is especially complementary to the Agile software development process.</a:t>
            </a:r>
          </a:p>
          <a:p>
            <a:pPr lvl="1" indent="-182880" eaLnBrk="1" fontAlgn="auto" hangingPunct="1">
              <a:defRPr/>
            </a:pPr>
            <a:r>
              <a:rPr lang="zh-CN" altLang="en-US" sz="1800">
                <a:solidFill>
                  <a:schemeClr val="tx1">
                    <a:lumMod val="85000"/>
                    <a:lumOff val="15000"/>
                  </a:schemeClr>
                </a:solidFill>
              </a:rPr>
              <a:t>extends and completes the continuous integration and release process by ensuring that code is production ready and will provide value to the customer</a:t>
            </a:r>
          </a:p>
          <a:p>
            <a:pPr marL="182880" indent="-182880" eaLnBrk="1" fontAlgn="auto" hangingPunct="1">
              <a:defRPr/>
            </a:pPr>
            <a:r>
              <a:rPr lang="zh-CN" altLang="en-US" sz="2000"/>
              <a:t>DevOps enables a far more continuous flow of work into IT Operations.</a:t>
            </a:r>
          </a:p>
          <a:p>
            <a:pPr lvl="1" indent="-182880" eaLnBrk="1" fontAlgn="auto" hangingPunct="1">
              <a:defRPr/>
            </a:pPr>
            <a:r>
              <a:rPr lang="zh-CN" altLang="en-US" sz="1800">
                <a:solidFill>
                  <a:schemeClr val="tx1">
                    <a:lumMod val="85000"/>
                    <a:lumOff val="15000"/>
                  </a:schemeClr>
                </a:solidFill>
              </a:rPr>
              <a:t>If development delivers code every two weeks but it's deployed only every two months, customers don't get value and the deployments often result in chaos and disruption.</a:t>
            </a:r>
          </a:p>
        </p:txBody>
      </p:sp>
      <p:pic>
        <p:nvPicPr>
          <p:cNvPr id="460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3" y="4867275"/>
            <a:ext cx="356076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6188" y="4818063"/>
            <a:ext cx="310197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082080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custDataLst>
              <p:tags r:id="rId1"/>
            </p:custDataLst>
          </p:nvPr>
        </p:nvSpPr>
        <p:spPr>
          <a:xfrm>
            <a:off x="838200" y="228600"/>
            <a:ext cx="7269163" cy="1082675"/>
          </a:xfrm>
        </p:spPr>
        <p:txBody>
          <a:bodyPr>
            <a:normAutofit fontScale="90000"/>
          </a:bodyPr>
          <a:lstStyle/>
          <a:p>
            <a:pPr eaLnBrk="1" fontAlgn="auto" hangingPunct="1">
              <a:spcAft>
                <a:spcPts val="0"/>
              </a:spcAft>
              <a:defRPr/>
            </a:pPr>
            <a:r>
              <a:rPr lang="en-US" altLang="en-US" sz="3600" b="1" dirty="0"/>
              <a:t>Selecting the Appropriate Methodology</a:t>
            </a:r>
          </a:p>
        </p:txBody>
      </p:sp>
      <p:sp>
        <p:nvSpPr>
          <p:cNvPr id="56324" name="Rectangle 3" descr="Rectangle: Click to edit Master text styles&#10;Second level&#10;Third level&#10;Fourth level&#10;Fifth level"/>
          <p:cNvSpPr>
            <a:spLocks noGrp="1" noChangeArrowheads="1"/>
          </p:cNvSpPr>
          <p:nvPr>
            <p:ph idx="1"/>
            <p:custDataLst>
              <p:tags r:id="rId2"/>
            </p:custDataLst>
          </p:nvPr>
        </p:nvSpPr>
        <p:spPr/>
        <p:txBody>
          <a:bodyPr/>
          <a:lstStyle/>
          <a:p>
            <a:pPr marL="182880" indent="-182880" eaLnBrk="1" fontAlgn="auto" hangingPunct="1">
              <a:defRPr/>
            </a:pPr>
            <a:r>
              <a:rPr lang="en-US" altLang="en-US" sz="2800" dirty="0"/>
              <a:t>Clarity of User Requirements</a:t>
            </a:r>
          </a:p>
          <a:p>
            <a:pPr marL="182880" indent="-182880" eaLnBrk="1" fontAlgn="auto" hangingPunct="1">
              <a:defRPr/>
            </a:pPr>
            <a:r>
              <a:rPr lang="en-US" altLang="en-US" sz="2800" dirty="0"/>
              <a:t>Familiarity with Technology</a:t>
            </a:r>
          </a:p>
          <a:p>
            <a:pPr marL="182880" indent="-182880" eaLnBrk="1" fontAlgn="auto" hangingPunct="1">
              <a:defRPr/>
            </a:pPr>
            <a:r>
              <a:rPr lang="en-US" altLang="en-US" sz="2800" dirty="0"/>
              <a:t>System Complexity</a:t>
            </a:r>
          </a:p>
          <a:p>
            <a:pPr marL="182880" indent="-182880" eaLnBrk="1" fontAlgn="auto" hangingPunct="1">
              <a:defRPr/>
            </a:pPr>
            <a:r>
              <a:rPr lang="en-US" altLang="en-US" sz="2800" dirty="0"/>
              <a:t>System Reliability</a:t>
            </a:r>
          </a:p>
          <a:p>
            <a:pPr marL="182880" indent="-182880" eaLnBrk="1" fontAlgn="auto" hangingPunct="1">
              <a:defRPr/>
            </a:pPr>
            <a:r>
              <a:rPr lang="en-US" altLang="en-US" sz="2800" dirty="0"/>
              <a:t>Short Time Schedules</a:t>
            </a:r>
          </a:p>
          <a:p>
            <a:pPr marL="182880" indent="-182880" eaLnBrk="1" fontAlgn="auto" hangingPunct="1">
              <a:defRPr/>
            </a:pPr>
            <a:r>
              <a:rPr lang="en-US" altLang="en-US" sz="2800" dirty="0"/>
              <a:t>Schedule Visibility</a:t>
            </a:r>
          </a:p>
          <a:p>
            <a:pPr marL="182880" indent="-182880" eaLnBrk="1" fontAlgn="auto" hangingPunct="1">
              <a:defRPr/>
            </a:pPr>
            <a:endParaRPr lang="en-US" altLang="en-US" sz="28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5376884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custDataLst>
              <p:tags r:id="rId1"/>
            </p:custDataLst>
          </p:nvPr>
        </p:nvSpPr>
        <p:spPr>
          <a:xfrm>
            <a:off x="457200" y="0"/>
            <a:ext cx="7772400" cy="990600"/>
          </a:xfrm>
        </p:spPr>
        <p:txBody>
          <a:bodyPr/>
          <a:lstStyle/>
          <a:p>
            <a:pPr eaLnBrk="1" fontAlgn="auto" hangingPunct="1">
              <a:spcAft>
                <a:spcPts val="0"/>
              </a:spcAft>
              <a:defRPr/>
            </a:pPr>
            <a:r>
              <a:rPr lang="en-US" altLang="en-US" sz="3600" dirty="0"/>
              <a:t>Criteria for Selecting a Methodology</a:t>
            </a:r>
          </a:p>
        </p:txBody>
      </p:sp>
      <p:pic>
        <p:nvPicPr>
          <p:cNvPr id="48132" name="Picture 3"/>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152400" y="2038350"/>
            <a:ext cx="8874125"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41123293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ctrTitle"/>
            <p:custDataLst>
              <p:tags r:id="rId1"/>
            </p:custDataLst>
          </p:nvPr>
        </p:nvSpPr>
        <p:spPr>
          <a:xfrm>
            <a:off x="1408724" y="990600"/>
            <a:ext cx="7064375" cy="2670175"/>
          </a:xfrm>
        </p:spPr>
        <p:txBody>
          <a:bodyPr>
            <a:normAutofit/>
          </a:bodyPr>
          <a:lstStyle/>
          <a:p>
            <a:pPr algn="ctr" eaLnBrk="1" fontAlgn="auto" hangingPunct="1">
              <a:spcAft>
                <a:spcPts val="0"/>
              </a:spcAft>
              <a:defRPr/>
            </a:pPr>
            <a:r>
              <a:rPr lang="en-US" altLang="en-US" sz="4000" b="1" dirty="0" smtClean="0"/>
              <a:t>Segment 5</a:t>
            </a:r>
            <a:r>
              <a:rPr lang="en-US" altLang="en-US" sz="4000" dirty="0" smtClean="0"/>
              <a:t/>
            </a:r>
            <a:br>
              <a:rPr lang="en-US" altLang="en-US" sz="4000" dirty="0" smtClean="0"/>
            </a:br>
            <a:r>
              <a:rPr lang="en-US" altLang="en-US" sz="4000" dirty="0" smtClean="0"/>
              <a:t>Project </a:t>
            </a:r>
            <a:r>
              <a:rPr lang="en-US" altLang="en-US" sz="4000" dirty="0"/>
              <a:t>Team Roles and Skills</a:t>
            </a:r>
          </a:p>
        </p:txBody>
      </p:sp>
    </p:spTree>
    <p:extLst>
      <p:ext uri="{BB962C8B-B14F-4D97-AF65-F5344CB8AC3E}">
        <p14:creationId xmlns:p14="http://schemas.microsoft.com/office/powerpoint/2010/main" val="42384498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custDataLst>
              <p:tags r:id="rId1"/>
            </p:custDataLst>
          </p:nvPr>
        </p:nvSpPr>
        <p:spPr/>
        <p:txBody>
          <a:bodyPr lIns="92075" tIns="46038" rIns="92075" bIns="46038" anchor="ctr"/>
          <a:lstStyle/>
          <a:p>
            <a:pPr eaLnBrk="1" fontAlgn="auto" hangingPunct="1">
              <a:spcAft>
                <a:spcPts val="0"/>
              </a:spcAft>
              <a:defRPr/>
            </a:pPr>
            <a:r>
              <a:rPr lang="en-US" altLang="en-US"/>
              <a:t>Information Systems Roles</a:t>
            </a:r>
          </a:p>
        </p:txBody>
      </p:sp>
      <p:sp>
        <p:nvSpPr>
          <p:cNvPr id="61444" name="Rectangle 9" descr="Rectangle: Click to edit Master text styles&#10;Second level&#10;Third level&#10;Fourth level&#10;Fifth level"/>
          <p:cNvSpPr>
            <a:spLocks noGrp="1" noChangeArrowheads="1"/>
          </p:cNvSpPr>
          <p:nvPr>
            <p:ph idx="1"/>
            <p:custDataLst>
              <p:tags r:id="rId2"/>
            </p:custDataLst>
          </p:nvPr>
        </p:nvSpPr>
        <p:spPr/>
        <p:txBody>
          <a:bodyPr/>
          <a:lstStyle/>
          <a:p>
            <a:pPr marL="182880" indent="-182880" eaLnBrk="1" fontAlgn="auto" hangingPunct="1">
              <a:defRPr/>
            </a:pPr>
            <a:r>
              <a:rPr lang="en-US" altLang="en-US" sz="3200" dirty="0"/>
              <a:t>Business analyst</a:t>
            </a:r>
          </a:p>
          <a:p>
            <a:pPr marL="182880" indent="-182880" eaLnBrk="1" fontAlgn="auto" hangingPunct="1">
              <a:defRPr/>
            </a:pPr>
            <a:r>
              <a:rPr lang="en-US" altLang="en-US" sz="3200" dirty="0"/>
              <a:t>System analyst</a:t>
            </a:r>
          </a:p>
          <a:p>
            <a:pPr marL="182880" indent="-182880" eaLnBrk="1" fontAlgn="auto" hangingPunct="1">
              <a:defRPr/>
            </a:pPr>
            <a:r>
              <a:rPr lang="en-US" altLang="en-US" sz="3200" dirty="0"/>
              <a:t>Infrastructure analyst</a:t>
            </a:r>
          </a:p>
          <a:p>
            <a:pPr marL="182880" indent="-182880" eaLnBrk="1" fontAlgn="auto" hangingPunct="1">
              <a:defRPr/>
            </a:pPr>
            <a:r>
              <a:rPr lang="en-US" altLang="en-US" sz="3200" dirty="0"/>
              <a:t>Change management analyst</a:t>
            </a:r>
          </a:p>
          <a:p>
            <a:pPr marL="182880" indent="-182880" eaLnBrk="1" fontAlgn="auto" hangingPunct="1">
              <a:defRPr/>
            </a:pPr>
            <a:r>
              <a:rPr lang="en-US" altLang="en-US" sz="3200" dirty="0"/>
              <a:t>Project manager</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6055141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custDataLst>
              <p:tags r:id="rId1"/>
            </p:custDataLst>
          </p:nvPr>
        </p:nvSpPr>
        <p:spPr>
          <a:xfrm>
            <a:off x="571500" y="304800"/>
            <a:ext cx="7772400" cy="838200"/>
          </a:xfrm>
        </p:spPr>
        <p:txBody>
          <a:bodyPr/>
          <a:lstStyle/>
          <a:p>
            <a:pPr eaLnBrk="1" fontAlgn="auto" hangingPunct="1">
              <a:spcAft>
                <a:spcPts val="0"/>
              </a:spcAft>
              <a:defRPr/>
            </a:pPr>
            <a:r>
              <a:rPr lang="en-US" altLang="en-US"/>
              <a:t>Project Team Roles</a:t>
            </a:r>
          </a:p>
        </p:txBody>
      </p:sp>
      <p:pic>
        <p:nvPicPr>
          <p:cNvPr id="51204" name="Picture 3"/>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304800" y="1447800"/>
            <a:ext cx="83820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323146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a:xfrm>
            <a:off x="946150" y="365125"/>
            <a:ext cx="7269163" cy="777875"/>
          </a:xfrm>
        </p:spPr>
        <p:txBody>
          <a:bodyPr/>
          <a:lstStyle/>
          <a:p>
            <a:pPr eaLnBrk="1" fontAlgn="auto" hangingPunct="1">
              <a:spcAft>
                <a:spcPts val="0"/>
              </a:spcAft>
              <a:defRPr/>
            </a:pPr>
            <a:r>
              <a:rPr lang="en-US" altLang="en-US" dirty="0"/>
              <a:t>Information System</a:t>
            </a:r>
          </a:p>
        </p:txBody>
      </p:sp>
      <p:sp>
        <p:nvSpPr>
          <p:cNvPr id="17411" name="Content Placeholder 2" descr="Rectangle: Click to edit Master text styles&#10;Second level&#10;Third level&#10;Fourth level&#10;Fifth level"/>
          <p:cNvSpPr>
            <a:spLocks noGrp="1" noChangeArrowheads="1"/>
          </p:cNvSpPr>
          <p:nvPr>
            <p:ph idx="1"/>
          </p:nvPr>
        </p:nvSpPr>
        <p:spPr>
          <a:xfrm>
            <a:off x="946150" y="1820863"/>
            <a:ext cx="7881938" cy="4351337"/>
          </a:xfrm>
        </p:spPr>
        <p:txBody>
          <a:bodyPr/>
          <a:lstStyle/>
          <a:p>
            <a:pPr marL="182880" indent="-182880" algn="just" eaLnBrk="1" fontAlgn="auto" hangingPunct="1">
              <a:defRPr/>
            </a:pPr>
            <a:r>
              <a:rPr lang="en-US" altLang="en-US" sz="3200" dirty="0"/>
              <a:t>Information systems are software applications which manage large amounts of data, share information etc.</a:t>
            </a:r>
          </a:p>
          <a:p>
            <a:pPr marL="182880" indent="-182880" algn="just" eaLnBrk="1" fontAlgn="auto" hangingPunct="1">
              <a:defRPr/>
            </a:pPr>
            <a:r>
              <a:rPr lang="en-US" altLang="en-US" sz="3200" dirty="0"/>
              <a:t>Most of the software out there is information systems software, </a:t>
            </a:r>
          </a:p>
          <a:p>
            <a:pPr lvl="1" indent="-182880" algn="just" eaLnBrk="1" fontAlgn="auto" hangingPunct="1">
              <a:defRPr/>
            </a:pPr>
            <a:r>
              <a:rPr lang="en-US" altLang="en-US" sz="3200" dirty="0">
                <a:solidFill>
                  <a:schemeClr val="tx1">
                    <a:lumMod val="85000"/>
                    <a:lumOff val="15000"/>
                  </a:schemeClr>
                </a:solidFill>
              </a:rPr>
              <a:t>written in languages such as Java, C++, .NET and the like.</a:t>
            </a:r>
          </a:p>
          <a:p>
            <a:pPr marL="182880" indent="-182880" algn="just" eaLnBrk="1" fontAlgn="auto" hangingPunct="1">
              <a:defRPr/>
            </a:pPr>
            <a:endParaRPr lang="en-US" altLang="en-US" sz="32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6627983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custDataLst>
              <p:tags r:id="rId1"/>
            </p:custDataLst>
          </p:nvPr>
        </p:nvSpPr>
        <p:spPr>
          <a:xfrm>
            <a:off x="946150" y="365125"/>
            <a:ext cx="7269163" cy="854075"/>
          </a:xfrm>
        </p:spPr>
        <p:txBody>
          <a:bodyPr/>
          <a:lstStyle/>
          <a:p>
            <a:pPr eaLnBrk="1" fontAlgn="auto" hangingPunct="1">
              <a:spcAft>
                <a:spcPts val="0"/>
              </a:spcAft>
              <a:defRPr/>
            </a:pPr>
            <a:r>
              <a:rPr lang="en-US" altLang="en-US" dirty="0"/>
              <a:t>Summary -- Part 1</a:t>
            </a:r>
          </a:p>
        </p:txBody>
      </p:sp>
      <p:sp>
        <p:nvSpPr>
          <p:cNvPr id="64516" name="Rectangle 3" descr="Rectangle: Click to edit Master text styles&#10;Second level&#10;Third level&#10;Fourth level&#10;Fifth level"/>
          <p:cNvSpPr>
            <a:spLocks noGrp="1" noChangeArrowheads="1"/>
          </p:cNvSpPr>
          <p:nvPr>
            <p:ph idx="1"/>
            <p:custDataLst>
              <p:tags r:id="rId2"/>
            </p:custDataLst>
          </p:nvPr>
        </p:nvSpPr>
        <p:spPr>
          <a:xfrm>
            <a:off x="1087126" y="1828800"/>
            <a:ext cx="7643813" cy="4191000"/>
          </a:xfrm>
        </p:spPr>
        <p:txBody>
          <a:bodyPr>
            <a:normAutofit fontScale="92500" lnSpcReduction="10000"/>
          </a:bodyPr>
          <a:lstStyle/>
          <a:p>
            <a:pPr marL="182880" indent="-182880" eaLnBrk="1" fontAlgn="auto" hangingPunct="1">
              <a:lnSpc>
                <a:spcPct val="80000"/>
              </a:lnSpc>
              <a:defRPr/>
            </a:pPr>
            <a:r>
              <a:rPr lang="en-US" altLang="en-US" sz="2900" i="1" dirty="0">
                <a:solidFill>
                  <a:srgbClr val="FF0000"/>
                </a:solidFill>
              </a:rPr>
              <a:t>The Systems Development Life Cycle</a:t>
            </a:r>
            <a:r>
              <a:rPr lang="en-US" altLang="en-US" sz="2900" dirty="0"/>
              <a:t> consists of four stages: Planning, Analysis, Design, and Implementation</a:t>
            </a:r>
          </a:p>
          <a:p>
            <a:pPr marL="182880" indent="-182880" eaLnBrk="1" fontAlgn="auto" hangingPunct="1">
              <a:lnSpc>
                <a:spcPct val="80000"/>
              </a:lnSpc>
              <a:defRPr/>
            </a:pPr>
            <a:r>
              <a:rPr lang="en-US" altLang="en-US" sz="2900" dirty="0"/>
              <a:t>The </a:t>
            </a:r>
            <a:r>
              <a:rPr lang="en-US" altLang="en-US" sz="2900" i="1" dirty="0">
                <a:solidFill>
                  <a:srgbClr val="FF0000"/>
                </a:solidFill>
              </a:rPr>
              <a:t>major development</a:t>
            </a:r>
            <a:r>
              <a:rPr lang="en-US" altLang="en-US" sz="2900" i="1" dirty="0">
                <a:solidFill>
                  <a:srgbClr val="660066"/>
                </a:solidFill>
              </a:rPr>
              <a:t> </a:t>
            </a:r>
            <a:r>
              <a:rPr lang="en-US" altLang="en-US" sz="2900" i="1" dirty="0">
                <a:solidFill>
                  <a:srgbClr val="FF0000"/>
                </a:solidFill>
              </a:rPr>
              <a:t>methodologies</a:t>
            </a:r>
            <a:r>
              <a:rPr lang="en-US" altLang="en-US" sz="2900" dirty="0"/>
              <a:t>: </a:t>
            </a:r>
          </a:p>
          <a:p>
            <a:pPr lvl="1" indent="-182880" eaLnBrk="1" fontAlgn="auto" hangingPunct="1">
              <a:lnSpc>
                <a:spcPct val="80000"/>
              </a:lnSpc>
              <a:defRPr/>
            </a:pPr>
            <a:r>
              <a:rPr lang="en-US" altLang="en-US" sz="2500" dirty="0">
                <a:solidFill>
                  <a:schemeClr val="tx1">
                    <a:lumMod val="85000"/>
                    <a:lumOff val="15000"/>
                  </a:schemeClr>
                </a:solidFill>
              </a:rPr>
              <a:t>Structured design</a:t>
            </a:r>
          </a:p>
          <a:p>
            <a:pPr marL="731520" lvl="2" indent="-182880" eaLnBrk="1" fontAlgn="auto" hangingPunct="1">
              <a:lnSpc>
                <a:spcPct val="80000"/>
              </a:lnSpc>
              <a:defRPr/>
            </a:pPr>
            <a:r>
              <a:rPr lang="en-US" altLang="en-US" sz="2100" dirty="0">
                <a:solidFill>
                  <a:schemeClr val="tx1">
                    <a:lumMod val="85000"/>
                    <a:lumOff val="15000"/>
                  </a:schemeClr>
                </a:solidFill>
              </a:rPr>
              <a:t>the waterfall method</a:t>
            </a:r>
          </a:p>
          <a:p>
            <a:pPr marL="731520" lvl="2" indent="-182880" eaLnBrk="1" fontAlgn="auto" hangingPunct="1">
              <a:lnSpc>
                <a:spcPct val="80000"/>
              </a:lnSpc>
              <a:defRPr/>
            </a:pPr>
            <a:r>
              <a:rPr lang="en-US" altLang="en-US" sz="2100" dirty="0">
                <a:solidFill>
                  <a:schemeClr val="tx1">
                    <a:lumMod val="85000"/>
                    <a:lumOff val="15000"/>
                  </a:schemeClr>
                </a:solidFill>
              </a:rPr>
              <a:t>Parallel development</a:t>
            </a:r>
          </a:p>
          <a:p>
            <a:pPr lvl="1" indent="-182880" eaLnBrk="1" fontAlgn="auto" hangingPunct="1">
              <a:lnSpc>
                <a:spcPct val="80000"/>
              </a:lnSpc>
              <a:defRPr/>
            </a:pPr>
            <a:r>
              <a:rPr lang="en-US" altLang="en-US" sz="2500" dirty="0">
                <a:solidFill>
                  <a:schemeClr val="tx1">
                    <a:lumMod val="85000"/>
                    <a:lumOff val="15000"/>
                  </a:schemeClr>
                </a:solidFill>
              </a:rPr>
              <a:t>RAD development</a:t>
            </a:r>
          </a:p>
          <a:p>
            <a:pPr marL="731520" lvl="2" indent="-182880" eaLnBrk="1" fontAlgn="auto" hangingPunct="1">
              <a:lnSpc>
                <a:spcPct val="80000"/>
              </a:lnSpc>
              <a:defRPr/>
            </a:pPr>
            <a:r>
              <a:rPr lang="en-US" altLang="en-US" sz="2100" dirty="0">
                <a:solidFill>
                  <a:schemeClr val="tx1">
                    <a:lumMod val="85000"/>
                    <a:lumOff val="15000"/>
                  </a:schemeClr>
                </a:solidFill>
              </a:rPr>
              <a:t>Prototyping (regular and throwaway)</a:t>
            </a:r>
          </a:p>
          <a:p>
            <a:pPr lvl="1" indent="-182880" eaLnBrk="1" fontAlgn="auto" hangingPunct="1">
              <a:lnSpc>
                <a:spcPct val="80000"/>
              </a:lnSpc>
              <a:defRPr/>
            </a:pPr>
            <a:r>
              <a:rPr lang="en-US" altLang="en-US" sz="2600" dirty="0">
                <a:solidFill>
                  <a:schemeClr val="tx1">
                    <a:lumMod val="85000"/>
                    <a:lumOff val="15000"/>
                  </a:schemeClr>
                </a:solidFill>
              </a:rPr>
              <a:t>Agile development</a:t>
            </a:r>
          </a:p>
          <a:p>
            <a:pPr marL="731520" lvl="2" indent="-182880" eaLnBrk="1" fontAlgn="auto" hangingPunct="1">
              <a:lnSpc>
                <a:spcPct val="80000"/>
              </a:lnSpc>
              <a:defRPr/>
            </a:pPr>
            <a:r>
              <a:rPr lang="en-US" altLang="en-US" sz="2200" dirty="0">
                <a:solidFill>
                  <a:schemeClr val="tx1">
                    <a:lumMod val="85000"/>
                    <a:lumOff val="15000"/>
                  </a:schemeClr>
                </a:solidFill>
              </a:rPr>
              <a:t>XP streamline SDLC</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2715352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custDataLst>
              <p:tags r:id="rId1"/>
            </p:custDataLst>
          </p:nvPr>
        </p:nvSpPr>
        <p:spPr>
          <a:xfrm>
            <a:off x="946150" y="365125"/>
            <a:ext cx="7269163" cy="854075"/>
          </a:xfrm>
        </p:spPr>
        <p:txBody>
          <a:bodyPr/>
          <a:lstStyle/>
          <a:p>
            <a:pPr eaLnBrk="1" fontAlgn="auto" hangingPunct="1">
              <a:spcAft>
                <a:spcPts val="0"/>
              </a:spcAft>
              <a:defRPr/>
            </a:pPr>
            <a:r>
              <a:rPr lang="en-US" altLang="en-US" dirty="0"/>
              <a:t>Summary -- Part 2</a:t>
            </a:r>
            <a:endParaRPr lang="en-US" altLang="en-US" sz="3200" dirty="0"/>
          </a:p>
        </p:txBody>
      </p:sp>
      <p:sp>
        <p:nvSpPr>
          <p:cNvPr id="65540" name="Rectangle 3" descr="Rectangle: Click to edit Master text styles&#10;Second level&#10;Third level&#10;Fourth level&#10;Fifth level"/>
          <p:cNvSpPr>
            <a:spLocks noGrp="1" noChangeArrowheads="1"/>
          </p:cNvSpPr>
          <p:nvPr>
            <p:ph idx="1"/>
            <p:custDataLst>
              <p:tags r:id="rId2"/>
            </p:custDataLst>
          </p:nvPr>
        </p:nvSpPr>
        <p:spPr/>
        <p:txBody>
          <a:bodyPr/>
          <a:lstStyle/>
          <a:p>
            <a:pPr marL="182880" indent="-182880" eaLnBrk="1" fontAlgn="auto" hangingPunct="1">
              <a:lnSpc>
                <a:spcPct val="90000"/>
              </a:lnSpc>
              <a:defRPr/>
            </a:pPr>
            <a:r>
              <a:rPr lang="en-US" altLang="en-US" sz="2800"/>
              <a:t>There are five </a:t>
            </a:r>
            <a:r>
              <a:rPr lang="en-US" altLang="en-US" sz="2800" i="1">
                <a:solidFill>
                  <a:srgbClr val="FF0000"/>
                </a:solidFill>
              </a:rPr>
              <a:t>major team roles</a:t>
            </a:r>
            <a:r>
              <a:rPr lang="en-US" altLang="en-US" sz="2800"/>
              <a:t>: business analyst, systems analyst, infrastructure analyst, change management analyst and project manager.</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2588553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684" y="89658"/>
            <a:ext cx="7772400" cy="1325562"/>
          </a:xfrm>
        </p:spPr>
        <p:txBody>
          <a:bodyPr>
            <a:normAutofit/>
          </a:bodyPr>
          <a:lstStyle/>
          <a:p>
            <a:pPr eaLnBrk="1" fontAlgn="auto" hangingPunct="1">
              <a:spcAft>
                <a:spcPts val="0"/>
              </a:spcAft>
              <a:defRPr/>
            </a:pPr>
            <a:r>
              <a:rPr lang="en-US" sz="3600" b="1" dirty="0"/>
              <a:t>Components of information systems</a:t>
            </a:r>
          </a:p>
        </p:txBody>
      </p:sp>
      <p:sp>
        <p:nvSpPr>
          <p:cNvPr id="3" name="Content Placeholder 2"/>
          <p:cNvSpPr>
            <a:spLocks noGrp="1"/>
          </p:cNvSpPr>
          <p:nvPr>
            <p:ph idx="1"/>
          </p:nvPr>
        </p:nvSpPr>
        <p:spPr>
          <a:xfrm>
            <a:off x="944684" y="1752600"/>
            <a:ext cx="7772400" cy="4351337"/>
          </a:xfrm>
        </p:spPr>
        <p:txBody>
          <a:bodyPr>
            <a:normAutofit/>
          </a:bodyPr>
          <a:lstStyle/>
          <a:p>
            <a:pPr marL="182880" indent="-182880" algn="just" eaLnBrk="1" fontAlgn="auto" hangingPunct="1">
              <a:defRPr/>
            </a:pPr>
            <a:r>
              <a:rPr lang="en-US" sz="2000" dirty="0"/>
              <a:t>Hardware- these are the devices like the monitor, processor, printer and keyboard, all of which work together to accept, process, show data and information.</a:t>
            </a:r>
          </a:p>
          <a:p>
            <a:pPr marL="182880" indent="-182880" algn="just" eaLnBrk="1" fontAlgn="auto" hangingPunct="1">
              <a:defRPr/>
            </a:pPr>
            <a:r>
              <a:rPr lang="en-US" sz="2000" dirty="0"/>
              <a:t>Software- are the programs that allow the hardware to process the data.</a:t>
            </a:r>
          </a:p>
          <a:p>
            <a:pPr marL="182880" indent="-182880" algn="just" eaLnBrk="1" fontAlgn="auto" hangingPunct="1">
              <a:defRPr/>
            </a:pPr>
            <a:r>
              <a:rPr lang="en-US" sz="2000" dirty="0"/>
              <a:t>Databases- are the gathering of associated files or tables containing related data.</a:t>
            </a:r>
          </a:p>
          <a:p>
            <a:pPr marL="182880" indent="-182880" algn="just" eaLnBrk="1" fontAlgn="auto" hangingPunct="1">
              <a:defRPr/>
            </a:pPr>
            <a:r>
              <a:rPr lang="en-US" sz="2000" dirty="0"/>
              <a:t>Networks- are a connecting system that allows diverse computers to distribute resources.</a:t>
            </a:r>
          </a:p>
          <a:p>
            <a:pPr marL="182880" indent="-182880" algn="just" eaLnBrk="1" fontAlgn="auto" hangingPunct="1">
              <a:defRPr/>
            </a:pPr>
            <a:r>
              <a:rPr lang="en-US" sz="2000" dirty="0"/>
              <a:t>Procedures- are the commands for combining the components above to process information and produce the preferred output.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01827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a:xfrm>
            <a:off x="946150" y="365125"/>
            <a:ext cx="7269163" cy="930275"/>
          </a:xfrm>
        </p:spPr>
        <p:txBody>
          <a:bodyPr/>
          <a:lstStyle/>
          <a:p>
            <a:pPr eaLnBrk="1" fontAlgn="auto" hangingPunct="1">
              <a:spcAft>
                <a:spcPts val="0"/>
              </a:spcAft>
              <a:defRPr/>
            </a:pPr>
            <a:r>
              <a:rPr lang="en-US" altLang="en-US" dirty="0"/>
              <a:t>The Bad News</a:t>
            </a:r>
          </a:p>
        </p:txBody>
      </p:sp>
      <p:sp>
        <p:nvSpPr>
          <p:cNvPr id="18435" name="Content Placeholder 2" descr="Rectangle: Click to edit Master text styles&#10;Second level&#10;Third level&#10;Fourth level&#10;Fifth level"/>
          <p:cNvSpPr>
            <a:spLocks noGrp="1" noChangeArrowheads="1"/>
          </p:cNvSpPr>
          <p:nvPr>
            <p:ph idx="1"/>
          </p:nvPr>
        </p:nvSpPr>
        <p:spPr>
          <a:xfrm>
            <a:off x="1049422" y="1600200"/>
            <a:ext cx="7467600" cy="4351338"/>
          </a:xfrm>
        </p:spPr>
        <p:txBody>
          <a:bodyPr>
            <a:noAutofit/>
          </a:bodyPr>
          <a:lstStyle/>
          <a:p>
            <a:pPr marL="182880" indent="-182880" eaLnBrk="1" fontAlgn="auto" hangingPunct="1">
              <a:defRPr/>
            </a:pPr>
            <a:r>
              <a:rPr lang="en-US" altLang="en-US" sz="2400" dirty="0"/>
              <a:t>30% of large IT projects are </a:t>
            </a:r>
            <a:r>
              <a:rPr lang="en-US" altLang="en-US" sz="2400" b="1" dirty="0"/>
              <a:t>cancelled</a:t>
            </a:r>
            <a:r>
              <a:rPr lang="en-US" altLang="en-US" sz="2400" dirty="0"/>
              <a:t> before completion</a:t>
            </a:r>
          </a:p>
          <a:p>
            <a:pPr marL="182880" indent="-182880" eaLnBrk="1" fontAlgn="auto" hangingPunct="1">
              <a:defRPr/>
            </a:pPr>
            <a:r>
              <a:rPr lang="en-US" altLang="en-US" sz="2400" dirty="0"/>
              <a:t>50% of IT projects are </a:t>
            </a:r>
            <a:r>
              <a:rPr lang="en-US" altLang="en-US" sz="2400" b="1" dirty="0"/>
              <a:t>over-budget </a:t>
            </a:r>
            <a:r>
              <a:rPr lang="en-US" altLang="en-US" sz="2400" dirty="0"/>
              <a:t>by more than 200%</a:t>
            </a:r>
          </a:p>
          <a:p>
            <a:pPr marL="182880" indent="-182880" eaLnBrk="1" fontAlgn="auto" hangingPunct="1">
              <a:defRPr/>
            </a:pPr>
            <a:r>
              <a:rPr lang="en-US" altLang="en-US" sz="2400" dirty="0"/>
              <a:t>The majority of completed projects deliver </a:t>
            </a:r>
            <a:r>
              <a:rPr lang="en-US" altLang="en-US" sz="2400" i="1" dirty="0"/>
              <a:t>60% or less of prescribed functionality</a:t>
            </a:r>
          </a:p>
          <a:p>
            <a:pPr marL="182880" indent="-182880" eaLnBrk="1" fontAlgn="auto" hangingPunct="1">
              <a:defRPr/>
            </a:pPr>
            <a:r>
              <a:rPr lang="en-US" altLang="en-US" sz="2400" dirty="0"/>
              <a:t>Many delivered information systems are </a:t>
            </a:r>
            <a:r>
              <a:rPr lang="en-US" altLang="en-US" sz="2400" b="1" dirty="0"/>
              <a:t>under-used</a:t>
            </a:r>
            <a:r>
              <a:rPr lang="en-US" altLang="en-US" sz="2400" dirty="0"/>
              <a:t> because they don’t meet user needs and/or expectations</a:t>
            </a:r>
          </a:p>
          <a:p>
            <a:pPr marL="182880" indent="-182880" eaLnBrk="1" fontAlgn="auto" hangingPunct="1">
              <a:defRPr/>
            </a:pPr>
            <a:r>
              <a:rPr lang="en-US" altLang="en-US" sz="2400" dirty="0"/>
              <a:t>Legacy systems are a serious and growing </a:t>
            </a:r>
            <a:r>
              <a:rPr lang="en-US" altLang="en-US" sz="2400" b="1" dirty="0"/>
              <a:t>bottleneck</a:t>
            </a:r>
            <a:r>
              <a:rPr lang="en-US" altLang="en-US" sz="2400" dirty="0"/>
              <a:t> to organizational evolution</a:t>
            </a:r>
          </a:p>
          <a:p>
            <a:pPr marL="182880" indent="-182880" eaLnBrk="1" fontAlgn="auto" hangingPunct="1">
              <a:defRPr/>
            </a:pPr>
            <a:endParaRPr lang="en-US" alt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667785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a:xfrm>
            <a:off x="571500" y="373063"/>
            <a:ext cx="7269163" cy="777875"/>
          </a:xfrm>
        </p:spPr>
        <p:txBody>
          <a:bodyPr/>
          <a:lstStyle/>
          <a:p>
            <a:pPr eaLnBrk="1" fontAlgn="auto" hangingPunct="1">
              <a:spcAft>
                <a:spcPts val="0"/>
              </a:spcAft>
              <a:defRPr/>
            </a:pPr>
            <a:r>
              <a:rPr lang="en-US" altLang="en-US" b="1" dirty="0"/>
              <a:t>Software Horror Stories</a:t>
            </a:r>
          </a:p>
        </p:txBody>
      </p:sp>
      <p:sp>
        <p:nvSpPr>
          <p:cNvPr id="19459" name="Content Placeholder 2" descr="Rectangle: Click to edit Master text styles&#10;Second level&#10;Third level&#10;Fourth level&#10;Fifth level"/>
          <p:cNvSpPr>
            <a:spLocks noGrp="1"/>
          </p:cNvSpPr>
          <p:nvPr>
            <p:ph idx="1"/>
          </p:nvPr>
        </p:nvSpPr>
        <p:spPr>
          <a:xfrm>
            <a:off x="990600" y="1600200"/>
            <a:ext cx="8001000" cy="4495800"/>
          </a:xfrm>
        </p:spPr>
        <p:txBody>
          <a:bodyPr>
            <a:noAutofit/>
          </a:bodyPr>
          <a:lstStyle/>
          <a:p>
            <a:pPr marL="182880" indent="-182880" algn="just" eaLnBrk="1" fontAlgn="auto" hangingPunct="1">
              <a:lnSpc>
                <a:spcPct val="80000"/>
              </a:lnSpc>
              <a:defRPr/>
            </a:pPr>
            <a:r>
              <a:rPr lang="en-US" altLang="en-US" dirty="0">
                <a:solidFill>
                  <a:srgbClr val="FF0000"/>
                </a:solidFill>
                <a:latin typeface="Times New Roman" panose="02020603050405020304" pitchFamily="18" charset="0"/>
                <a:cs typeface="Times New Roman" panose="02020603050405020304" pitchFamily="18" charset="0"/>
              </a:rPr>
              <a:t>Bank of America</a:t>
            </a:r>
            <a:r>
              <a:rPr lang="en-US" altLang="en-US" dirty="0">
                <a:latin typeface="Times New Roman" panose="02020603050405020304" pitchFamily="18" charset="0"/>
                <a:cs typeface="Times New Roman" panose="02020603050405020304" pitchFamily="18" charset="0"/>
              </a:rPr>
              <a:t> spent $23,000,000 on a 5-year project to develop a new accounting system. Spent over $60,000,000 trying to make new system work, finally abandoned it. Loss of business estimated in excess of $1,000,000,000</a:t>
            </a:r>
          </a:p>
          <a:p>
            <a:pPr marL="182880" indent="-182880" algn="just" eaLnBrk="1" fontAlgn="auto" hangingPunct="1">
              <a:lnSpc>
                <a:spcPct val="80000"/>
              </a:lnSpc>
              <a:defRPr/>
            </a:pPr>
            <a:endParaRPr lang="en-US" altLang="en-US" dirty="0">
              <a:latin typeface="Times New Roman" panose="02020603050405020304" pitchFamily="18" charset="0"/>
              <a:cs typeface="Times New Roman" panose="02020603050405020304" pitchFamily="18" charset="0"/>
            </a:endParaRPr>
          </a:p>
          <a:p>
            <a:pPr marL="182880" indent="-182880" algn="just" eaLnBrk="1" fontAlgn="auto" hangingPunct="1">
              <a:lnSpc>
                <a:spcPct val="80000"/>
              </a:lnSpc>
              <a:defRPr/>
            </a:pPr>
            <a:r>
              <a:rPr lang="en-US" altLang="en-US" dirty="0">
                <a:solidFill>
                  <a:srgbClr val="FF0000"/>
                </a:solidFill>
                <a:latin typeface="Times New Roman" panose="02020603050405020304" pitchFamily="18" charset="0"/>
                <a:cs typeface="Times New Roman" panose="02020603050405020304" pitchFamily="18" charset="0"/>
              </a:rPr>
              <a:t>The B1 Bomber</a:t>
            </a:r>
            <a:r>
              <a:rPr lang="en-US" altLang="en-US" dirty="0">
                <a:latin typeface="Times New Roman" panose="02020603050405020304" pitchFamily="18" charset="0"/>
                <a:cs typeface="Times New Roman" panose="02020603050405020304" pitchFamily="18" charset="0"/>
              </a:rPr>
              <a:t> required an additional $1,000,000,000 to improve its air defense software, but the software still isn’t working to specification</a:t>
            </a:r>
          </a:p>
          <a:p>
            <a:pPr marL="182880" indent="-182880" algn="just" eaLnBrk="1" fontAlgn="auto" hangingPunct="1">
              <a:lnSpc>
                <a:spcPct val="80000"/>
              </a:lnSpc>
              <a:defRPr/>
            </a:pPr>
            <a:endParaRPr lang="en-US" altLang="en-US" dirty="0">
              <a:latin typeface="Times New Roman" panose="02020603050405020304" pitchFamily="18" charset="0"/>
              <a:cs typeface="Times New Roman" panose="02020603050405020304" pitchFamily="18" charset="0"/>
            </a:endParaRPr>
          </a:p>
          <a:p>
            <a:pPr marL="182880" indent="-182880" algn="just" eaLnBrk="1" fontAlgn="auto" hangingPunct="1">
              <a:lnSpc>
                <a:spcPct val="80000"/>
              </a:lnSpc>
              <a:defRPr/>
            </a:pPr>
            <a:r>
              <a:rPr lang="en-US" altLang="en-US" dirty="0" err="1">
                <a:solidFill>
                  <a:srgbClr val="FF0000"/>
                </a:solidFill>
                <a:latin typeface="Times New Roman" panose="02020603050405020304" pitchFamily="18" charset="0"/>
                <a:cs typeface="Times New Roman" panose="02020603050405020304" pitchFamily="18" charset="0"/>
              </a:rPr>
              <a:t>Ariane</a:t>
            </a:r>
            <a:r>
              <a:rPr lang="en-US" altLang="en-US" dirty="0">
                <a:solidFill>
                  <a:srgbClr val="FF0000"/>
                </a:solidFill>
                <a:latin typeface="Times New Roman" panose="02020603050405020304" pitchFamily="18" charset="0"/>
                <a:cs typeface="Times New Roman" panose="02020603050405020304" pitchFamily="18" charset="0"/>
              </a:rPr>
              <a:t> 5, Flight 501</a:t>
            </a:r>
          </a:p>
          <a:p>
            <a:pPr marL="342900" lvl="1" indent="-342900" algn="just" eaLnBrk="1" fontAlgn="auto" hangingPunct="1">
              <a:lnSpc>
                <a:spcPct val="80000"/>
              </a:lnSpc>
              <a:buFont typeface="Wingdings" panose="05000000000000000000" pitchFamily="2" charset="2"/>
              <a:buBlip>
                <a:blip r:embed="rId2"/>
              </a:buBlip>
              <a:defRPr/>
            </a:pPr>
            <a:r>
              <a:rPr lang="en-US" altLang="en-US" sz="2400" dirty="0">
                <a:solidFill>
                  <a:schemeClr val="tx1">
                    <a:lumMod val="85000"/>
                    <a:lumOff val="15000"/>
                  </a:schemeClr>
                </a:solidFill>
                <a:latin typeface="Times New Roman" panose="02020603050405020304" pitchFamily="18" charset="0"/>
                <a:cs typeface="Times New Roman" panose="02020603050405020304" pitchFamily="18" charset="0"/>
              </a:rPr>
              <a:t>The loss of a $500,000,000 spacecraft was ultimately attributed to errors in requirements, specifications and inadequate software reuse practices.</a:t>
            </a:r>
          </a:p>
          <a:p>
            <a:pPr marL="182880" indent="-182880" algn="just" eaLnBrk="1" fontAlgn="auto" hangingPunct="1">
              <a:defRPr/>
            </a:pPr>
            <a:endParaRPr lang="en-US" alt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087173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a:xfrm>
            <a:off x="228600" y="304800"/>
            <a:ext cx="7924800" cy="914400"/>
          </a:xfrm>
        </p:spPr>
        <p:txBody>
          <a:bodyPr/>
          <a:lstStyle/>
          <a:p>
            <a:pPr eaLnBrk="1" fontAlgn="auto" hangingPunct="1">
              <a:spcAft>
                <a:spcPts val="0"/>
              </a:spcAft>
              <a:defRPr/>
            </a:pPr>
            <a:r>
              <a:rPr lang="en-US" altLang="en-US" dirty="0"/>
              <a:t>Why is this Course Important?</a:t>
            </a:r>
          </a:p>
        </p:txBody>
      </p:sp>
      <p:sp>
        <p:nvSpPr>
          <p:cNvPr id="20483" name="Content Placeholder 2" descr="Rectangle: Click to edit Master text styles&#10;Second level&#10;Third level&#10;Fourth level&#10;Fifth level"/>
          <p:cNvSpPr>
            <a:spLocks noGrp="1" noChangeArrowheads="1"/>
          </p:cNvSpPr>
          <p:nvPr>
            <p:ph idx="1"/>
          </p:nvPr>
        </p:nvSpPr>
        <p:spPr>
          <a:xfrm>
            <a:off x="1079902" y="1676400"/>
            <a:ext cx="7835498" cy="4351338"/>
          </a:xfrm>
        </p:spPr>
        <p:txBody>
          <a:bodyPr>
            <a:noAutofit/>
          </a:bodyPr>
          <a:lstStyle/>
          <a:p>
            <a:pPr marL="182880" indent="-182880" eaLnBrk="1" fontAlgn="auto" hangingPunct="1">
              <a:lnSpc>
                <a:spcPct val="90000"/>
              </a:lnSpc>
              <a:defRPr/>
            </a:pPr>
            <a:r>
              <a:rPr lang="en-US" altLang="en-US" dirty="0"/>
              <a:t>Most errors (54%) are detected after coding and testing.</a:t>
            </a:r>
          </a:p>
          <a:p>
            <a:pPr marL="182880" indent="-182880" eaLnBrk="1" fontAlgn="auto" hangingPunct="1">
              <a:lnSpc>
                <a:spcPct val="90000"/>
              </a:lnSpc>
              <a:defRPr/>
            </a:pPr>
            <a:r>
              <a:rPr lang="en-US" altLang="en-US" dirty="0"/>
              <a:t>Almost half of all errors in software (45%) are in requirements and design.</a:t>
            </a:r>
          </a:p>
          <a:p>
            <a:pPr marL="182880" indent="-182880" eaLnBrk="1" fontAlgn="auto" hangingPunct="1">
              <a:lnSpc>
                <a:spcPct val="90000"/>
              </a:lnSpc>
              <a:defRPr/>
            </a:pPr>
            <a:r>
              <a:rPr lang="en-US" altLang="en-US" dirty="0"/>
              <a:t>Most errors made during requirements analysis are non-clerical (77%)</a:t>
            </a:r>
          </a:p>
          <a:p>
            <a:pPr marL="182880" indent="-182880" eaLnBrk="1" fontAlgn="auto" hangingPunct="1">
              <a:lnSpc>
                <a:spcPct val="90000"/>
              </a:lnSpc>
              <a:defRPr/>
            </a:pPr>
            <a:r>
              <a:rPr lang="en-US" altLang="en-US" dirty="0"/>
              <a:t>Requirements errors can cost up to 100 times more to fix than implementation errors</a:t>
            </a:r>
          </a:p>
          <a:p>
            <a:pPr lvl="1" indent="-182880" eaLnBrk="1" fontAlgn="auto" hangingPunct="1">
              <a:defRPr/>
            </a:pPr>
            <a:r>
              <a:rPr lang="en-US" altLang="en-US" sz="2400" dirty="0">
                <a:solidFill>
                  <a:schemeClr val="tx1"/>
                </a:solidFill>
              </a:rPr>
              <a:t>if they are not caught early on.</a:t>
            </a:r>
          </a:p>
          <a:p>
            <a:pPr marL="182880" indent="-182880" algn="ctr" eaLnBrk="1" fontAlgn="auto" hangingPunct="1">
              <a:lnSpc>
                <a:spcPct val="90000"/>
              </a:lnSpc>
              <a:buFont typeface="Wingdings" panose="05000000000000000000" pitchFamily="2" charset="2"/>
              <a:buNone/>
              <a:defRPr/>
            </a:pPr>
            <a:endParaRPr lang="en-US" altLang="en-US" sz="1800" b="1" i="1" dirty="0">
              <a:solidFill>
                <a:srgbClr val="F01F1D"/>
              </a:solidFill>
            </a:endParaRPr>
          </a:p>
          <a:p>
            <a:pPr marL="182880" indent="-182880" algn="ctr" eaLnBrk="1" fontAlgn="auto" hangingPunct="1">
              <a:lnSpc>
                <a:spcPct val="90000"/>
              </a:lnSpc>
              <a:buFont typeface="Wingdings" panose="05000000000000000000" pitchFamily="2" charset="2"/>
              <a:buNone/>
              <a:defRPr/>
            </a:pPr>
            <a:r>
              <a:rPr lang="en-US" altLang="en-US" sz="2800" b="1" i="1" u="sng" dirty="0">
                <a:solidFill>
                  <a:srgbClr val="000099"/>
                </a:solidFill>
              </a:rPr>
              <a:t>Need to do requirements and design right!</a:t>
            </a:r>
            <a:endParaRPr lang="en-US" altLang="en-US" sz="28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1046785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acU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BracU Theme" id="{A57720A8-14EA-4766-B4F8-52B66393AFC7}" vid="{DB61BA0A-F1C2-4145-948F-248CBEBC5F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BracU Theme</Template>
  <TotalTime>2423</TotalTime>
  <Words>2381</Words>
  <Application>Microsoft Office PowerPoint</Application>
  <PresentationFormat>On-screen Show (4:3)</PresentationFormat>
  <Paragraphs>345</Paragraphs>
  <Slides>51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华文楷体</vt:lpstr>
      <vt:lpstr>Arial</vt:lpstr>
      <vt:lpstr>Calibri</vt:lpstr>
      <vt:lpstr>Corbel</vt:lpstr>
      <vt:lpstr>Tahoma</vt:lpstr>
      <vt:lpstr>Times New Roman</vt:lpstr>
      <vt:lpstr>Verdana</vt:lpstr>
      <vt:lpstr>Wingdings</vt:lpstr>
      <vt:lpstr>Wingdings 3</vt:lpstr>
      <vt:lpstr>BracU Theme</vt:lpstr>
      <vt:lpstr>PowerPoint Presentation</vt:lpstr>
      <vt:lpstr>PowerPoint Presentation</vt:lpstr>
      <vt:lpstr>Task for students</vt:lpstr>
      <vt:lpstr>PowerPoint Presentation</vt:lpstr>
      <vt:lpstr>Information System</vt:lpstr>
      <vt:lpstr>Components of information systems</vt:lpstr>
      <vt:lpstr>The Bad News</vt:lpstr>
      <vt:lpstr>Software Horror Stories</vt:lpstr>
      <vt:lpstr>Why is this Course Important?</vt:lpstr>
      <vt:lpstr>PowerPoint Presentation</vt:lpstr>
      <vt:lpstr>Key Ideas</vt:lpstr>
      <vt:lpstr>Key Ideas</vt:lpstr>
      <vt:lpstr>What is System Analysis?</vt:lpstr>
      <vt:lpstr>Need for Systems Analysis?</vt:lpstr>
      <vt:lpstr>Segment 2 Software lifecycle</vt:lpstr>
      <vt:lpstr>Major Attributes of the Lifecycle</vt:lpstr>
      <vt:lpstr>Project Phases</vt:lpstr>
      <vt:lpstr>Planning</vt:lpstr>
      <vt:lpstr>Analysis</vt:lpstr>
      <vt:lpstr>Design</vt:lpstr>
      <vt:lpstr>Implementation</vt:lpstr>
      <vt:lpstr>Processes and Deliverables</vt:lpstr>
      <vt:lpstr>What Is a Methodology?</vt:lpstr>
      <vt:lpstr>Need for methodology</vt:lpstr>
      <vt:lpstr>Systems development methodologies</vt:lpstr>
      <vt:lpstr>PowerPoint Presentation</vt:lpstr>
      <vt:lpstr>Structured Design</vt:lpstr>
      <vt:lpstr>Waterfall Development Method</vt:lpstr>
      <vt:lpstr>Pros and Cons of the Waterfall Method</vt:lpstr>
      <vt:lpstr>Parallel Development</vt:lpstr>
      <vt:lpstr>Pros and Cons of the Parallel Method</vt:lpstr>
      <vt:lpstr>PowerPoint Presentation</vt:lpstr>
      <vt:lpstr>Rapid Application Development</vt:lpstr>
      <vt:lpstr>Rapid Application Development Categories</vt:lpstr>
      <vt:lpstr>Phased development</vt:lpstr>
      <vt:lpstr>Pros and Cons of Phased development</vt:lpstr>
      <vt:lpstr>How Prototyping Works</vt:lpstr>
      <vt:lpstr>Pros and Cons of Prototyping</vt:lpstr>
      <vt:lpstr>Throwaway Prototyping</vt:lpstr>
      <vt:lpstr>Pros and Cons of Throwaway Prototyping</vt:lpstr>
      <vt:lpstr>PowerPoint Presentation</vt:lpstr>
      <vt:lpstr>Extreme Programming</vt:lpstr>
      <vt:lpstr>What is DevOps?</vt:lpstr>
      <vt:lpstr>DevOps vs. Agile</vt:lpstr>
      <vt:lpstr>Selecting the Appropriate Methodology</vt:lpstr>
      <vt:lpstr>Criteria for Selecting a Methodology</vt:lpstr>
      <vt:lpstr>Segment 5 Project Team Roles and Skills</vt:lpstr>
      <vt:lpstr>Information Systems Roles</vt:lpstr>
      <vt:lpstr>Project Team Roles</vt:lpstr>
      <vt:lpstr>Summary -- Part 1</vt:lpstr>
      <vt:lpstr>Summary --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Teacher:  Md. Obaidur Rahman, Ph.D. Assitant Professor, Department of CSE, DUET, Gazipur-1700.</dc:title>
  <dc:creator>Rupam</dc:creator>
  <cp:lastModifiedBy>Iqbal Hossain Milon</cp:lastModifiedBy>
  <cp:revision>584</cp:revision>
  <dcterms:created xsi:type="dcterms:W3CDTF">2006-08-16T00:00:00Z</dcterms:created>
  <dcterms:modified xsi:type="dcterms:W3CDTF">2020-06-12T16:04:34Z</dcterms:modified>
</cp:coreProperties>
</file>