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57" r:id="rId1"/>
  </p:sldMasterIdLst>
  <p:notesMasterIdLst>
    <p:notesMasterId r:id="rId42"/>
  </p:notesMasterIdLst>
  <p:handoutMasterIdLst>
    <p:handoutMasterId r:id="rId43"/>
  </p:handoutMasterIdLst>
  <p:sldIdLst>
    <p:sldId id="488" r:id="rId2"/>
    <p:sldId id="519" r:id="rId3"/>
    <p:sldId id="541" r:id="rId4"/>
    <p:sldId id="489" r:id="rId5"/>
    <p:sldId id="520" r:id="rId6"/>
    <p:sldId id="521" r:id="rId7"/>
    <p:sldId id="523" r:id="rId8"/>
    <p:sldId id="524" r:id="rId9"/>
    <p:sldId id="522" r:id="rId10"/>
    <p:sldId id="532" r:id="rId11"/>
    <p:sldId id="536" r:id="rId12"/>
    <p:sldId id="533" r:id="rId13"/>
    <p:sldId id="542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34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40" r:id="rId33"/>
    <p:sldId id="535" r:id="rId34"/>
    <p:sldId id="510" r:id="rId35"/>
    <p:sldId id="531" r:id="rId36"/>
    <p:sldId id="537" r:id="rId37"/>
    <p:sldId id="538" r:id="rId38"/>
    <p:sldId id="539" r:id="rId39"/>
    <p:sldId id="515" r:id="rId40"/>
    <p:sldId id="518" r:id="rId41"/>
  </p:sldIdLst>
  <p:sldSz cx="9144000" cy="6858000" type="screen4x3"/>
  <p:notesSz cx="9866313" cy="6735763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91">
          <p15:clr>
            <a:srgbClr val="A4A3A4"/>
          </p15:clr>
        </p15:guide>
        <p15:guide id="2" pos="4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99"/>
    <a:srgbClr val="660066"/>
    <a:srgbClr val="006600"/>
    <a:srgbClr val="EAEAEA"/>
    <a:srgbClr val="DDDDDD"/>
    <a:srgbClr val="FFCC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4716" autoAdjust="0"/>
  </p:normalViewPr>
  <p:slideViewPr>
    <p:cSldViewPr>
      <p:cViewPr varScale="1">
        <p:scale>
          <a:sx n="70" d="100"/>
          <a:sy n="70" d="100"/>
        </p:scale>
        <p:origin x="12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1" d="100"/>
          <a:sy n="31" d="100"/>
        </p:scale>
        <p:origin x="-1212" y="-84"/>
      </p:cViewPr>
      <p:guideLst>
        <p:guide orient="horz" pos="1591"/>
        <p:guide pos="4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037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075"/>
          <p:cNvSpPr>
            <a:spLocks noGrp="1" noChangeArrowheads="1"/>
          </p:cNvSpPr>
          <p:nvPr>
            <p:ph type="dt" idx="1"/>
          </p:nvPr>
        </p:nvSpPr>
        <p:spPr bwMode="auto">
          <a:xfrm>
            <a:off x="5591175" y="0"/>
            <a:ext cx="42751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307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04825"/>
            <a:ext cx="3370263" cy="2527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307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198813"/>
            <a:ext cx="7234237" cy="303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4214" name="Rectangle 307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9213"/>
            <a:ext cx="42751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307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1175" y="6399213"/>
            <a:ext cx="42751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6676B7-880F-4561-BA59-B75191BC3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879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995DBB-EEC5-4010-A801-6399EB4E21DA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6012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676B7-880F-4561-BA59-B75191BC320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75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676B7-880F-4561-BA59-B75191BC320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50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B2432A-7997-4268-9382-0B91CEF6B6DE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9613" y="506413"/>
            <a:ext cx="3367087" cy="2524125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lIns="92075" tIns="46038" rIns="92075" bIns="46038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844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EC3F38-0A89-4979-9A34-C09E4DAC29DE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9613" y="506413"/>
            <a:ext cx="3367087" cy="2524125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lIns="92075" tIns="46038" rIns="92075" bIns="46038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36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76200"/>
            <a:ext cx="1295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3086"/>
          <p:cNvGrpSpPr>
            <a:grpSpLocks/>
          </p:cNvGrpSpPr>
          <p:nvPr userDrawn="1"/>
        </p:nvGrpSpPr>
        <p:grpSpPr bwMode="auto">
          <a:xfrm>
            <a:off x="990600" y="2819400"/>
            <a:ext cx="7572375" cy="169863"/>
            <a:chOff x="504" y="3670"/>
            <a:chExt cx="4770" cy="107"/>
          </a:xfrm>
        </p:grpSpPr>
        <p:sp>
          <p:nvSpPr>
            <p:cNvPr id="15" name="Rectangle 3087"/>
            <p:cNvSpPr>
              <a:spLocks noChangeArrowheads="1"/>
            </p:cNvSpPr>
            <p:nvPr/>
          </p:nvSpPr>
          <p:spPr bwMode="auto">
            <a:xfrm>
              <a:off x="504" y="3696"/>
              <a:ext cx="4752" cy="48"/>
            </a:xfrm>
            <a:prstGeom prst="rect">
              <a:avLst/>
            </a:prstGeom>
            <a:gradFill rotWithShape="0"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1"/>
            </a:gra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AutoShape 3088"/>
            <p:cNvSpPr>
              <a:spLocks noChangeAspect="1" noChangeArrowheads="1"/>
            </p:cNvSpPr>
            <p:nvPr/>
          </p:nvSpPr>
          <p:spPr bwMode="auto">
            <a:xfrm rot="-7499842">
              <a:off x="5142" y="3646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518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13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227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88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304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9394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105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1273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71500" y="1676400"/>
            <a:ext cx="8001000" cy="4495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69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00199"/>
            <a:ext cx="7857067" cy="480059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0925" y="6492875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6763" y="6473825"/>
            <a:ext cx="5314950" cy="365125"/>
          </a:xfrm>
        </p:spPr>
        <p:txBody>
          <a:bodyPr/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1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42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122" y="158376"/>
            <a:ext cx="6790267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1676400"/>
            <a:ext cx="3739896" cy="4359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1676400"/>
            <a:ext cx="3739896" cy="43374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4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99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20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419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768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31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1814513"/>
            <a:ext cx="7704137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48F3416-D097-48D3-BB5A-B858E4420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  <a:p>
            <a:pPr>
              <a:defRPr/>
            </a:pPr>
            <a:endParaRPr lang="en-US" altLang="en-US"/>
          </a:p>
        </p:txBody>
      </p:sp>
      <p:pic>
        <p:nvPicPr>
          <p:cNvPr id="1032" name="Picture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60338"/>
            <a:ext cx="1295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1036"/>
          <p:cNvGrpSpPr>
            <a:grpSpLocks/>
          </p:cNvGrpSpPr>
          <p:nvPr userDrawn="1"/>
        </p:nvGrpSpPr>
        <p:grpSpPr bwMode="auto">
          <a:xfrm>
            <a:off x="533400" y="1371600"/>
            <a:ext cx="7572375" cy="169863"/>
            <a:chOff x="504" y="3670"/>
            <a:chExt cx="4770" cy="107"/>
          </a:xfrm>
        </p:grpSpPr>
        <p:sp>
          <p:nvSpPr>
            <p:cNvPr id="22" name="Rectangle 1037"/>
            <p:cNvSpPr>
              <a:spLocks noChangeArrowheads="1"/>
            </p:cNvSpPr>
            <p:nvPr/>
          </p:nvSpPr>
          <p:spPr bwMode="auto">
            <a:xfrm>
              <a:off x="504" y="3696"/>
              <a:ext cx="4752" cy="48"/>
            </a:xfrm>
            <a:prstGeom prst="rect">
              <a:avLst/>
            </a:prstGeom>
            <a:gradFill rotWithShape="0"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1"/>
            </a:gra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AutoShape 1038"/>
            <p:cNvSpPr>
              <a:spLocks noChangeAspect="1" noChangeArrowheads="1"/>
            </p:cNvSpPr>
            <p:nvPr/>
          </p:nvSpPr>
          <p:spPr bwMode="auto">
            <a:xfrm rot="-7499842">
              <a:off x="5142" y="3646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7" r:id="rId12"/>
    <p:sldLayoutId id="2147484090" r:id="rId13"/>
    <p:sldLayoutId id="2147484098" r:id="rId14"/>
    <p:sldLayoutId id="2147484091" r:id="rId15"/>
    <p:sldLayoutId id="2147484092" r:id="rId16"/>
    <p:sldLayoutId id="2147484093" r:id="rId17"/>
    <p:sldLayoutId id="2147484099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376092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376092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376092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376092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376092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Relationship Id="rId4" Type="http://schemas.openxmlformats.org/officeDocument/2006/relationships/image" Target="../media/image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1.jpeg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828800" y="2618581"/>
            <a:ext cx="6946900" cy="1420019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Lecture 3: </a:t>
            </a:r>
            <a:r>
              <a:rPr lang="en-US" sz="2400" b="1" dirty="0" smtClean="0"/>
              <a:t>Requirements </a:t>
            </a:r>
            <a:r>
              <a:rPr lang="en-US" sz="2400" b="1" dirty="0" smtClean="0"/>
              <a:t>Determination</a:t>
            </a:r>
            <a:endParaRPr lang="en-US" sz="1800" b="1" dirty="0" smtClean="0"/>
          </a:p>
        </p:txBody>
      </p:sp>
      <p:sp>
        <p:nvSpPr>
          <p:cNvPr id="9219" name="Subtitle 1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2751576" y="4953000"/>
            <a:ext cx="5762625" cy="17145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0"/>
              </a:spcBef>
            </a:pPr>
            <a:r>
              <a:rPr lang="en-US" sz="2000" b="1" dirty="0" smtClean="0"/>
              <a:t>Prepared by:</a:t>
            </a:r>
          </a:p>
          <a:p>
            <a:pPr algn="ctr">
              <a:spcBef>
                <a:spcPts val="0"/>
              </a:spcBef>
            </a:pPr>
            <a:r>
              <a:rPr lang="en-US" sz="2000" b="1" dirty="0" smtClean="0"/>
              <a:t>Dr</a:t>
            </a:r>
            <a:r>
              <a:rPr lang="en-US" sz="2000" b="1" dirty="0"/>
              <a:t>. Muhammad Iqbal Hossain</a:t>
            </a:r>
          </a:p>
          <a:p>
            <a:pPr algn="ctr">
              <a:spcBef>
                <a:spcPts val="0"/>
              </a:spcBef>
            </a:pPr>
            <a:r>
              <a:rPr lang="en-US" b="1" dirty="0"/>
              <a:t>Assistant professor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Department of Computer Science &amp; Engineering</a:t>
            </a:r>
            <a:br>
              <a:rPr lang="en-US" dirty="0"/>
            </a:br>
            <a:r>
              <a:rPr lang="en-US" dirty="0"/>
              <a:t>BRAC University.</a:t>
            </a:r>
          </a:p>
          <a:p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828800" y="1664474"/>
            <a:ext cx="6914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Course ID: </a:t>
            </a: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CSE471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Course Title: </a:t>
            </a: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System Analysis and Design</a:t>
            </a:r>
            <a:endParaRPr lang="en-US" sz="28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81000" y="302476"/>
            <a:ext cx="7772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</a:rPr>
              <a:t>Types of Nonfunctional </a:t>
            </a:r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</a:rPr>
              <a:t>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10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96528"/>
            <a:ext cx="8760725" cy="544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19461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417638"/>
            <a:ext cx="8791575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11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2968" y="652252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End of segment 1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982663" y="2667000"/>
            <a:ext cx="7856537" cy="37338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3200" b="1" dirty="0" smtClean="0"/>
              <a:t>Segment 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 smtClean="0"/>
              <a:t>Requirement Gathering Techniques and Interview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12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28600"/>
            <a:ext cx="6561667" cy="114299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schemeClr val="accent1">
                    <a:satMod val="150000"/>
                  </a:schemeClr>
                </a:solidFill>
              </a:rPr>
              <a:t>Requirement Gathering Techniques</a:t>
            </a:r>
            <a:endParaRPr lang="en-US" sz="3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analyst search </a:t>
            </a:r>
            <a:r>
              <a:rPr lang="en-US" dirty="0"/>
              <a:t>for requirements using a variety of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Make </a:t>
            </a:r>
            <a:r>
              <a:rPr lang="en-US" dirty="0"/>
              <a:t>sure that the current business processes and the needs for the new </a:t>
            </a:r>
            <a:r>
              <a:rPr lang="en-US" dirty="0" smtClean="0"/>
              <a:t>system are </a:t>
            </a:r>
            <a:r>
              <a:rPr lang="en-US" dirty="0"/>
              <a:t>well understood before moving into </a:t>
            </a:r>
            <a:r>
              <a:rPr lang="en-US" dirty="0" smtClean="0"/>
              <a:t>design.</a:t>
            </a:r>
          </a:p>
          <a:p>
            <a:r>
              <a:rPr lang="en-US" dirty="0" smtClean="0"/>
              <a:t>Five </a:t>
            </a:r>
            <a:r>
              <a:rPr lang="en-US" dirty="0"/>
              <a:t>most commonly used </a:t>
            </a:r>
            <a:r>
              <a:rPr lang="en-US" dirty="0" smtClean="0"/>
              <a:t>requirements elicitation techniques: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Interviews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JAD sessions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Questionnaires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Document analysis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Observation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13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270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Interviews -- Five Basic Steps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z="3200" dirty="0" smtClean="0"/>
              <a:t>Selecting interviewees</a:t>
            </a:r>
          </a:p>
          <a:p>
            <a:r>
              <a:rPr lang="en-US" altLang="en-US" sz="3200" dirty="0" smtClean="0"/>
              <a:t>Designing interview questions</a:t>
            </a:r>
          </a:p>
          <a:p>
            <a:r>
              <a:rPr lang="en-US" altLang="en-US" sz="3200" dirty="0" smtClean="0"/>
              <a:t>Preparing for the interview</a:t>
            </a:r>
          </a:p>
          <a:p>
            <a:r>
              <a:rPr lang="en-US" altLang="en-US" sz="3200" dirty="0" smtClean="0"/>
              <a:t>Conducting the interview</a:t>
            </a:r>
          </a:p>
          <a:p>
            <a:r>
              <a:rPr lang="en-US" altLang="en-US" sz="3200" dirty="0" smtClean="0"/>
              <a:t>Post-interview follow-up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14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Selecting Interviewees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z="3200" dirty="0" smtClean="0"/>
              <a:t>Based on information needed</a:t>
            </a:r>
          </a:p>
          <a:p>
            <a:r>
              <a:rPr lang="en-US" altLang="en-US" sz="3200" dirty="0" smtClean="0"/>
              <a:t>Often good to get different perspectives</a:t>
            </a:r>
          </a:p>
          <a:p>
            <a:pPr lvl="1"/>
            <a:r>
              <a:rPr lang="en-US" altLang="en-US" sz="2800" dirty="0" smtClean="0"/>
              <a:t>Managers</a:t>
            </a:r>
          </a:p>
          <a:p>
            <a:pPr lvl="1"/>
            <a:r>
              <a:rPr lang="en-US" altLang="en-US" sz="2800" dirty="0" smtClean="0"/>
              <a:t>Users</a:t>
            </a:r>
          </a:p>
          <a:p>
            <a:pPr lvl="1"/>
            <a:r>
              <a:rPr lang="en-US" altLang="en-US" sz="2800" dirty="0" smtClean="0"/>
              <a:t>Ideally, all key stakeholders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15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Types of Questions</a:t>
            </a:r>
            <a:br>
              <a:rPr lang="en-US" smtClean="0">
                <a:solidFill>
                  <a:schemeClr val="accent1">
                    <a:satMod val="150000"/>
                  </a:schemeClr>
                </a:solidFill>
              </a:rPr>
            </a:b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8" y="1905000"/>
            <a:ext cx="893188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lIns="92075" tIns="46038" rIns="92075" bIns="46038"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Designing Interview Questions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z="2800" dirty="0" smtClean="0"/>
              <a:t>Unstructured interview</a:t>
            </a:r>
          </a:p>
          <a:p>
            <a:pPr lvl="1"/>
            <a:r>
              <a:rPr lang="en-US" altLang="en-US" sz="2400" dirty="0" smtClean="0"/>
              <a:t>Broad, roughly defined information</a:t>
            </a:r>
          </a:p>
          <a:p>
            <a:r>
              <a:rPr lang="en-US" altLang="en-US" sz="2800" dirty="0" smtClean="0"/>
              <a:t>Structured interview</a:t>
            </a:r>
          </a:p>
          <a:p>
            <a:pPr lvl="1"/>
            <a:r>
              <a:rPr lang="en-US" altLang="en-US" sz="2400" dirty="0" smtClean="0"/>
              <a:t>More specific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17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Questioning Strategies</a:t>
            </a:r>
            <a:br>
              <a:rPr lang="en-US" smtClean="0">
                <a:solidFill>
                  <a:schemeClr val="accent1">
                    <a:satMod val="150000"/>
                  </a:schemeClr>
                </a:solidFill>
              </a:rPr>
            </a:b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5604" name="Picture 1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24063"/>
            <a:ext cx="73152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0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Interview Preparation Steps</a:t>
            </a:r>
          </a:p>
        </p:txBody>
      </p:sp>
      <p:sp>
        <p:nvSpPr>
          <p:cNvPr id="26627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z="2800" smtClean="0"/>
              <a:t>Prepare general interview plan</a:t>
            </a:r>
          </a:p>
          <a:p>
            <a:pPr lvl="1"/>
            <a:r>
              <a:rPr lang="en-US" altLang="en-US" smtClean="0"/>
              <a:t>List of question</a:t>
            </a:r>
          </a:p>
          <a:p>
            <a:pPr lvl="1"/>
            <a:r>
              <a:rPr lang="en-US" altLang="en-US" smtClean="0"/>
              <a:t>Anticipated answers and follow-ups</a:t>
            </a:r>
          </a:p>
          <a:p>
            <a:r>
              <a:rPr lang="en-US" altLang="en-US" sz="2800" smtClean="0"/>
              <a:t>Confirm areas of knowledge</a:t>
            </a:r>
          </a:p>
          <a:p>
            <a:r>
              <a:rPr lang="en-US" altLang="en-US" sz="2800" smtClean="0"/>
              <a:t>Set priorities in case of time shortage</a:t>
            </a:r>
          </a:p>
          <a:p>
            <a:r>
              <a:rPr lang="en-US" altLang="en-US" sz="2800" smtClean="0"/>
              <a:t>Prepare the interviewee</a:t>
            </a:r>
          </a:p>
          <a:p>
            <a:pPr lvl="1"/>
            <a:r>
              <a:rPr lang="en-US" altLang="en-US" smtClean="0"/>
              <a:t>Schedule</a:t>
            </a:r>
          </a:p>
          <a:p>
            <a:pPr lvl="1"/>
            <a:r>
              <a:rPr lang="en-US" altLang="en-US" smtClean="0"/>
              <a:t>Inform of reason for interview</a:t>
            </a:r>
          </a:p>
          <a:p>
            <a:pPr lvl="1"/>
            <a:r>
              <a:rPr lang="en-US" altLang="en-US" smtClean="0"/>
              <a:t>Inform of areas of discussion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19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Objectives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/>
              <a:t>■ Understand how to create a requirements definition.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/>
              <a:t>■ Become familiar with requirements analysis techniques.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/>
              <a:t>■ Understand when to use each requirements analysis technique.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/>
              <a:t>■ Understand how to gather requirements using interviews, JAD sessions, questionnaires, document analysis, and observation.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/>
              <a:t>■ Understand when to use each requirements-gathering technique.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2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Conducting the Interview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mtClean="0"/>
              <a:t>Appear professional and unbiased</a:t>
            </a:r>
          </a:p>
          <a:p>
            <a:r>
              <a:rPr lang="en-US" altLang="en-US" smtClean="0"/>
              <a:t>Record all information</a:t>
            </a:r>
          </a:p>
          <a:p>
            <a:r>
              <a:rPr lang="en-US" altLang="en-US" smtClean="0"/>
              <a:t>Check on organizational policy regarding tape recording</a:t>
            </a:r>
          </a:p>
          <a:p>
            <a:r>
              <a:rPr lang="en-US" altLang="en-US" smtClean="0"/>
              <a:t>Be sure you understand all issues and terms</a:t>
            </a:r>
          </a:p>
          <a:p>
            <a:r>
              <a:rPr lang="en-US" altLang="en-US" smtClean="0"/>
              <a:t>Separate facts from opinions</a:t>
            </a:r>
          </a:p>
          <a:p>
            <a:r>
              <a:rPr lang="en-US" altLang="en-US" smtClean="0"/>
              <a:t>Give interviewee time to ask questions</a:t>
            </a:r>
          </a:p>
          <a:p>
            <a:r>
              <a:rPr lang="en-US" altLang="en-US" smtClean="0"/>
              <a:t>Be sure to thank the interviewee</a:t>
            </a:r>
          </a:p>
          <a:p>
            <a:r>
              <a:rPr lang="en-US" altLang="en-US" smtClean="0"/>
              <a:t>End on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20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228600"/>
            <a:ext cx="6561137" cy="1143000"/>
          </a:xfrm>
        </p:spPr>
        <p:txBody>
          <a:bodyPr lIns="92075" tIns="46038" rIns="92075" bIns="46038"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Conducting the Interview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Practical Tips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mtClean="0"/>
              <a:t>Don’t worry, be happy</a:t>
            </a:r>
          </a:p>
          <a:p>
            <a:r>
              <a:rPr lang="en-US" altLang="en-US" smtClean="0"/>
              <a:t>Pay attention</a:t>
            </a:r>
          </a:p>
          <a:p>
            <a:r>
              <a:rPr lang="en-US" altLang="en-US" smtClean="0"/>
              <a:t>Summarize key points</a:t>
            </a:r>
          </a:p>
          <a:p>
            <a:r>
              <a:rPr lang="en-US" altLang="en-US" smtClean="0"/>
              <a:t>Be brief</a:t>
            </a:r>
          </a:p>
          <a:p>
            <a:r>
              <a:rPr lang="en-US" altLang="en-US" smtClean="0"/>
              <a:t>Be honest</a:t>
            </a:r>
          </a:p>
          <a:p>
            <a:r>
              <a:rPr lang="en-US" altLang="en-US" smtClean="0"/>
              <a:t>Watch body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21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Post-Interview Follow-Up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mtClean="0"/>
              <a:t>Prepare interview notes</a:t>
            </a:r>
          </a:p>
          <a:p>
            <a:r>
              <a:rPr lang="en-US" altLang="en-US" smtClean="0"/>
              <a:t>Prepare interview report</a:t>
            </a:r>
          </a:p>
          <a:p>
            <a:r>
              <a:rPr lang="en-US" altLang="en-US" smtClean="0"/>
              <a:t>Look for gaps and new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22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Interview Report</a:t>
            </a:r>
          </a:p>
        </p:txBody>
      </p:sp>
      <p:grpSp>
        <p:nvGrpSpPr>
          <p:cNvPr id="30724" name="Group 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838200" y="1828800"/>
            <a:ext cx="7924800" cy="4191000"/>
            <a:chOff x="528" y="1344"/>
            <a:chExt cx="4608" cy="2448"/>
          </a:xfrm>
        </p:grpSpPr>
        <p:sp>
          <p:nvSpPr>
            <p:cNvPr id="30725" name="Rectangle 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28" y="1344"/>
              <a:ext cx="4608" cy="24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26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" y="1680"/>
              <a:ext cx="4608" cy="211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24" y="1392"/>
              <a:ext cx="3934" cy="2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Century Gothic" panose="020B0502020202020204" pitchFamily="34" charset="0"/>
                </a:rPr>
                <a:t>INTERVIEW REPORT</a:t>
              </a:r>
              <a:endParaRPr lang="en-US" altLang="en-US" sz="1600">
                <a:latin typeface="Century Gothic" panose="020B0502020202020204" pitchFamily="34" charset="0"/>
              </a:endParaRPr>
            </a:p>
            <a:p>
              <a:pPr eaLnBrk="1" hangingPunct="1"/>
              <a:endParaRPr lang="en-US" altLang="en-US" sz="1600">
                <a:latin typeface="Century Gothic" panose="020B0502020202020204" pitchFamily="34" charset="0"/>
              </a:endParaRPr>
            </a:p>
            <a:p>
              <a:pPr eaLnBrk="1" hangingPunct="1"/>
              <a:endParaRPr lang="en-US" altLang="en-US" sz="1600">
                <a:latin typeface="Century Gothic" panose="020B0502020202020204" pitchFamily="34" charset="0"/>
              </a:endParaRPr>
            </a:p>
            <a:p>
              <a:pPr eaLnBrk="1" hangingPunct="1"/>
              <a:r>
                <a:rPr lang="en-US" altLang="en-US" sz="1600">
                  <a:latin typeface="Century Gothic" panose="020B0502020202020204" pitchFamily="34" charset="0"/>
                </a:rPr>
                <a:t>Interview notes approved by: ____________</a:t>
              </a:r>
            </a:p>
            <a:p>
              <a:pPr eaLnBrk="1" hangingPunct="1"/>
              <a:endParaRPr lang="en-US" altLang="en-US" sz="1600">
                <a:latin typeface="Century Gothic" panose="020B0502020202020204" pitchFamily="34" charset="0"/>
              </a:endParaRPr>
            </a:p>
            <a:p>
              <a:pPr eaLnBrk="1" hangingPunct="1"/>
              <a:r>
                <a:rPr lang="en-US" altLang="en-US" sz="1600">
                  <a:latin typeface="Century Gothic" panose="020B0502020202020204" pitchFamily="34" charset="0"/>
                </a:rPr>
                <a:t>Person interviewed       ______________</a:t>
              </a:r>
            </a:p>
            <a:p>
              <a:pPr eaLnBrk="1" hangingPunct="1"/>
              <a:r>
                <a:rPr lang="en-US" altLang="en-US" sz="1600">
                  <a:latin typeface="Century Gothic" panose="020B0502020202020204" pitchFamily="34" charset="0"/>
                </a:rPr>
                <a:t>Interviewer	       _______________</a:t>
              </a:r>
            </a:p>
            <a:p>
              <a:pPr eaLnBrk="1" hangingPunct="1"/>
              <a:r>
                <a:rPr lang="en-US" altLang="en-US" sz="1600">
                  <a:latin typeface="Century Gothic" panose="020B0502020202020204" pitchFamily="34" charset="0"/>
                </a:rPr>
                <a:t>Date                   	       _______________</a:t>
              </a:r>
            </a:p>
            <a:p>
              <a:pPr eaLnBrk="1" hangingPunct="1"/>
              <a:r>
                <a:rPr lang="en-US" altLang="en-US" sz="1600">
                  <a:latin typeface="Century Gothic" panose="020B0502020202020204" pitchFamily="34" charset="0"/>
                </a:rPr>
                <a:t>Primary Purpose:</a:t>
              </a:r>
            </a:p>
            <a:p>
              <a:pPr eaLnBrk="1" hangingPunct="1"/>
              <a:endParaRPr lang="en-US" altLang="en-US" sz="1600">
                <a:latin typeface="Century Gothic" panose="020B0502020202020204" pitchFamily="34" charset="0"/>
              </a:endParaRPr>
            </a:p>
            <a:p>
              <a:pPr eaLnBrk="1" hangingPunct="1"/>
              <a:r>
                <a:rPr lang="en-US" altLang="en-US" sz="1600">
                  <a:latin typeface="Century Gothic" panose="020B0502020202020204" pitchFamily="34" charset="0"/>
                </a:rPr>
                <a:t>Summary of Interview:</a:t>
              </a:r>
            </a:p>
            <a:p>
              <a:pPr eaLnBrk="1" hangingPunct="1"/>
              <a:endParaRPr lang="en-US" altLang="en-US" sz="1600">
                <a:latin typeface="Century Gothic" panose="020B0502020202020204" pitchFamily="34" charset="0"/>
              </a:endParaRPr>
            </a:p>
            <a:p>
              <a:pPr eaLnBrk="1" hangingPunct="1"/>
              <a:r>
                <a:rPr lang="en-US" altLang="en-US" sz="1600">
                  <a:latin typeface="Century Gothic" panose="020B0502020202020204" pitchFamily="34" charset="0"/>
                </a:rPr>
                <a:t>Open Items:</a:t>
              </a:r>
            </a:p>
            <a:p>
              <a:pPr eaLnBrk="1" hangingPunct="1"/>
              <a:endParaRPr lang="en-US" altLang="en-US" sz="1600">
                <a:latin typeface="Century Gothic" panose="020B0502020202020204" pitchFamily="34" charset="0"/>
              </a:endParaRPr>
            </a:p>
            <a:p>
              <a:pPr eaLnBrk="1" hangingPunct="1"/>
              <a:r>
                <a:rPr lang="en-US" altLang="en-US" sz="1600">
                  <a:latin typeface="Century Gothic" panose="020B0502020202020204" pitchFamily="34" charset="0"/>
                </a:rPr>
                <a:t>Detailed Notes: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Sample Interview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2968" y="652252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End of segment 2</a:t>
            </a:r>
            <a:endParaRPr lang="en-US" sz="18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6" y="1014484"/>
            <a:ext cx="6997188" cy="55955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600200" y="3200400"/>
            <a:ext cx="6946900" cy="668338"/>
          </a:xfrm>
        </p:spPr>
        <p:txBody>
          <a:bodyPr lIns="92075" tIns="46038" rIns="92075" bIns="46038"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4000" b="1" dirty="0"/>
              <a:t>Segment </a:t>
            </a:r>
            <a:r>
              <a:rPr lang="en-US" altLang="en-US" sz="4000" b="1" dirty="0" smtClean="0"/>
              <a:t>3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sz="3200" dirty="0" smtClean="0"/>
              <a:t>JOINT APPLICATION DESIGN (JAD)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JAD Key Ideas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pPr algn="just"/>
            <a:r>
              <a:rPr lang="en-US" altLang="en-US" sz="3200" dirty="0" smtClean="0"/>
              <a:t>Allows project managers, users, and developers to work together</a:t>
            </a:r>
          </a:p>
          <a:p>
            <a:pPr algn="just"/>
            <a:r>
              <a:rPr lang="en-US" altLang="en-US" sz="3200" dirty="0" smtClean="0"/>
              <a:t>May reduce scope creep by 50%. (changes, continuous or uncontrolled growth in a project’s scope)</a:t>
            </a:r>
          </a:p>
          <a:p>
            <a:pPr algn="just"/>
            <a:r>
              <a:rPr lang="en-US" altLang="en-US" sz="3200" dirty="0" smtClean="0"/>
              <a:t>Avoids requirements being too specific or too imprecise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26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228600"/>
            <a:ext cx="6561137" cy="1143000"/>
          </a:xfrm>
        </p:spPr>
        <p:txBody>
          <a:bodyPr lIns="92075" tIns="46038" rIns="92075" bIns="46038"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Joint Application Design (JAD) Important Roles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Facilitator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sets the meeting agenda and guides the discussion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Scribe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assist the facilitator by recording notes, making copies, etc. 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Project team, users, and management</a:t>
            </a:r>
          </a:p>
          <a:p>
            <a:pPr lvl="1"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27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350979"/>
            <a:ext cx="6561137" cy="1143000"/>
          </a:xfrm>
        </p:spPr>
        <p:txBody>
          <a:bodyPr lIns="92075" tIns="46038" rIns="92075" bIns="46038"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Joint Application Design (JAD) Setting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mtClean="0"/>
              <a:t>U-Shaped seating</a:t>
            </a:r>
          </a:p>
          <a:p>
            <a:r>
              <a:rPr lang="en-US" altLang="en-US" smtClean="0"/>
              <a:t>Away from distractions</a:t>
            </a:r>
          </a:p>
          <a:p>
            <a:r>
              <a:rPr lang="en-US" altLang="en-US" smtClean="0"/>
              <a:t>Whiteboard/flip chart</a:t>
            </a:r>
          </a:p>
          <a:p>
            <a:r>
              <a:rPr lang="en-US" altLang="en-US" smtClean="0"/>
              <a:t>Prototyping tools</a:t>
            </a:r>
          </a:p>
          <a:p>
            <a:r>
              <a:rPr lang="en-US" altLang="en-US" smtClean="0"/>
              <a:t>e-JAD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28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JAD Meeting Room</a:t>
            </a:r>
          </a:p>
        </p:txBody>
      </p:sp>
      <p:sp>
        <p:nvSpPr>
          <p:cNvPr id="37892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28813" y="3344863"/>
            <a:ext cx="432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Verdana" panose="020B0604030504040204" pitchFamily="34" charset="0"/>
              </a:rPr>
              <a:t>JPEG Figure 5-5 Goes Here</a:t>
            </a:r>
          </a:p>
        </p:txBody>
      </p:sp>
      <p:pic>
        <p:nvPicPr>
          <p:cNvPr id="37893" name="Picture 4" descr="!05-05W-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58213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/>
              <a:t>Segment </a:t>
            </a:r>
            <a:r>
              <a:rPr lang="en-US" altLang="en-US" sz="2800" b="1" dirty="0" smtClean="0"/>
              <a:t>1: </a:t>
            </a:r>
            <a:r>
              <a:rPr lang="en-US" altLang="en-US" sz="2800" dirty="0"/>
              <a:t>Requirements Specification</a:t>
            </a:r>
            <a:endParaRPr lang="en-US" altLang="en-US" sz="2800" b="1" dirty="0" smtClean="0"/>
          </a:p>
          <a:p>
            <a:pPr marL="0" indent="0">
              <a:buNone/>
            </a:pPr>
            <a:r>
              <a:rPr lang="en-US" altLang="en-US" sz="2800" b="1" dirty="0" smtClean="0"/>
              <a:t>Segment 2: </a:t>
            </a:r>
            <a:r>
              <a:rPr lang="en-US" altLang="en-US" sz="2800" dirty="0" smtClean="0"/>
              <a:t>Requirement </a:t>
            </a:r>
            <a:r>
              <a:rPr lang="en-US" altLang="en-US" sz="2800" dirty="0"/>
              <a:t>Gathering Techniques and </a:t>
            </a:r>
            <a:r>
              <a:rPr lang="en-US" altLang="en-US" sz="2800" dirty="0" smtClean="0"/>
              <a:t>Interview</a:t>
            </a:r>
          </a:p>
          <a:p>
            <a:pPr marL="0" indent="0">
              <a:buNone/>
            </a:pPr>
            <a:r>
              <a:rPr lang="en-US" altLang="en-US" sz="2800" b="1" dirty="0"/>
              <a:t>Segment </a:t>
            </a:r>
            <a:r>
              <a:rPr lang="en-US" altLang="en-US" sz="2800" b="1" dirty="0" smtClean="0"/>
              <a:t>3</a:t>
            </a:r>
            <a:r>
              <a:rPr lang="en-US" altLang="en-US" sz="2800" dirty="0" smtClean="0"/>
              <a:t>: JOINT </a:t>
            </a:r>
            <a:r>
              <a:rPr lang="en-US" altLang="en-US" sz="2800" dirty="0"/>
              <a:t>APPLICATION DESIGN (JAD</a:t>
            </a:r>
            <a:r>
              <a:rPr lang="en-US" altLang="en-US" sz="2800" dirty="0" smtClean="0"/>
              <a:t>)</a:t>
            </a:r>
          </a:p>
          <a:p>
            <a:pPr marL="0" indent="0">
              <a:buNone/>
            </a:pPr>
            <a:r>
              <a:rPr lang="en-US" altLang="en-US" sz="2800" b="1" dirty="0"/>
              <a:t>Segment </a:t>
            </a:r>
            <a:r>
              <a:rPr lang="en-US" altLang="en-US" sz="2800" b="1" dirty="0" smtClean="0"/>
              <a:t>4</a:t>
            </a:r>
            <a:r>
              <a:rPr lang="en-US" altLang="en-US" sz="2800" dirty="0" smtClean="0"/>
              <a:t>: Other </a:t>
            </a:r>
            <a:r>
              <a:rPr lang="en-US" altLang="en-US" sz="2800" dirty="0"/>
              <a:t>Requirement Gathering Techniques</a:t>
            </a:r>
          </a:p>
          <a:p>
            <a:pPr marL="0" indent="0">
              <a:buNone/>
            </a:pPr>
            <a:endParaRPr lang="en-US" altLang="en-US" sz="2800" dirty="0" smtClean="0"/>
          </a:p>
          <a:p>
            <a:pPr marL="0" indent="0">
              <a:buNone/>
            </a:pPr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3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7956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The JAD Session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mtClean="0"/>
              <a:t>Tend to last 5 to 10 days over a three week period</a:t>
            </a:r>
          </a:p>
          <a:p>
            <a:r>
              <a:rPr lang="en-US" altLang="en-US" smtClean="0"/>
              <a:t>Prepare questions as with interviews</a:t>
            </a:r>
          </a:p>
          <a:p>
            <a:r>
              <a:rPr lang="en-US" altLang="en-US" smtClean="0"/>
              <a:t>Formal agenda and groundrules</a:t>
            </a:r>
          </a:p>
          <a:p>
            <a:r>
              <a:rPr lang="en-US" altLang="en-US" smtClean="0"/>
              <a:t>Facilitator activities</a:t>
            </a:r>
          </a:p>
          <a:p>
            <a:pPr lvl="1"/>
            <a:r>
              <a:rPr lang="en-US" altLang="en-US" sz="2400" smtClean="0"/>
              <a:t>Keep session on track</a:t>
            </a:r>
          </a:p>
          <a:p>
            <a:pPr lvl="1"/>
            <a:r>
              <a:rPr lang="en-US" altLang="en-US" sz="2400" smtClean="0"/>
              <a:t>Help with technical terms and jargon</a:t>
            </a:r>
          </a:p>
          <a:p>
            <a:pPr lvl="1"/>
            <a:r>
              <a:rPr lang="en-US" altLang="en-US" sz="2400" smtClean="0"/>
              <a:t>Record group input</a:t>
            </a:r>
          </a:p>
          <a:p>
            <a:pPr lvl="1"/>
            <a:r>
              <a:rPr lang="en-US" altLang="en-US" sz="2400" smtClean="0"/>
              <a:t>Help resolve issues</a:t>
            </a:r>
          </a:p>
          <a:p>
            <a:r>
              <a:rPr lang="en-US" altLang="en-US" smtClean="0"/>
              <a:t>Post-session follow-up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30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228600"/>
            <a:ext cx="65611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Managing Problems in JAD Sessions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r>
              <a:rPr lang="en-US" altLang="en-US" smtClean="0"/>
              <a:t>Reducing domination</a:t>
            </a:r>
          </a:p>
          <a:p>
            <a:r>
              <a:rPr lang="en-US" altLang="en-US" smtClean="0"/>
              <a:t>Encouraging non-contributors</a:t>
            </a:r>
          </a:p>
          <a:p>
            <a:r>
              <a:rPr lang="en-US" altLang="en-US" smtClean="0"/>
              <a:t>Side discussions</a:t>
            </a:r>
          </a:p>
          <a:p>
            <a:r>
              <a:rPr lang="en-US" altLang="en-US" smtClean="0"/>
              <a:t>Agenda merry-go-round</a:t>
            </a:r>
          </a:p>
          <a:p>
            <a:r>
              <a:rPr lang="en-US" altLang="en-US" smtClean="0"/>
              <a:t>Violent agreement</a:t>
            </a:r>
          </a:p>
          <a:p>
            <a:r>
              <a:rPr lang="en-US" altLang="en-US" smtClean="0"/>
              <a:t>Unresolved conflict</a:t>
            </a:r>
          </a:p>
          <a:p>
            <a:r>
              <a:rPr lang="en-US" altLang="en-US" smtClean="0"/>
              <a:t>True conflict</a:t>
            </a:r>
          </a:p>
          <a:p>
            <a:r>
              <a:rPr lang="en-US" altLang="en-US" smtClean="0"/>
              <a:t>Use humor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31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2968" y="652252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End of segment 3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</p:spPr>
        <p:txBody>
          <a:bodyPr/>
          <a:lstStyle/>
          <a:p>
            <a:endParaRPr lang="en-US" altLang="en-US" smtClean="0">
              <a:ln>
                <a:noFill/>
              </a:ln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82663" y="2895600"/>
            <a:ext cx="7856537" cy="35052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3200" b="1" dirty="0" smtClean="0"/>
              <a:t>Segment 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 smtClean="0"/>
              <a:t>Other Requirement Gathering Techniques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32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39900" y="914400"/>
            <a:ext cx="6946900" cy="3487738"/>
          </a:xfrm>
        </p:spPr>
        <p:txBody>
          <a:bodyPr lIns="92075" tIns="46038" rIns="92075" bIns="46038" rtlCol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4400" smtClean="0">
                <a:solidFill>
                  <a:schemeClr val="accent1">
                    <a:satMod val="150000"/>
                  </a:schemeClr>
                </a:solidFill>
              </a:rPr>
              <a:t>Questionnaires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Questionnaire Steps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lIns="92075" tIns="46038" rIns="92075" bIns="46038"/>
          <a:lstStyle/>
          <a:p>
            <a:r>
              <a:rPr lang="en-US" altLang="en-US" sz="2800" smtClean="0"/>
              <a:t>Selecting participants</a:t>
            </a:r>
          </a:p>
          <a:p>
            <a:pPr lvl="1"/>
            <a:r>
              <a:rPr lang="en-US" altLang="en-US" smtClean="0"/>
              <a:t>Using samples of the population</a:t>
            </a:r>
          </a:p>
          <a:p>
            <a:r>
              <a:rPr lang="en-US" altLang="en-US" sz="2800" smtClean="0"/>
              <a:t>Designing the questionnaire</a:t>
            </a:r>
          </a:p>
          <a:p>
            <a:pPr lvl="1"/>
            <a:r>
              <a:rPr lang="en-US" altLang="en-US" smtClean="0"/>
              <a:t>Careful question selection</a:t>
            </a:r>
          </a:p>
          <a:p>
            <a:r>
              <a:rPr lang="en-US" altLang="en-US" sz="2800" smtClean="0"/>
              <a:t>Administering the questionnaire</a:t>
            </a:r>
          </a:p>
          <a:p>
            <a:pPr lvl="1"/>
            <a:r>
              <a:rPr lang="en-US" altLang="en-US" smtClean="0"/>
              <a:t>Working to get good response rate</a:t>
            </a:r>
          </a:p>
          <a:p>
            <a:r>
              <a:rPr lang="en-US" altLang="en-US" sz="2800" smtClean="0"/>
              <a:t>Questionnaire follow-up</a:t>
            </a:r>
          </a:p>
          <a:p>
            <a:pPr lvl="1"/>
            <a:r>
              <a:rPr lang="en-US" altLang="en-US" smtClean="0"/>
              <a:t>Send results to participants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34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Good Questionaire Design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• Begin with nonthreatening and interesting questions.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• Group items into logically coherent sections.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• Do not put important items at the very end of the questionnaire.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• Do not crowd a page with too many items.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• Avoid abbreviations.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• Avoid biased or suggestive items or terms.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• Number questions to avoid confusion.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• Pretest the questionnaire to identify confusing questions.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• Provide anonymity to respondents.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35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Document Analysis</a:t>
            </a:r>
          </a:p>
        </p:txBody>
      </p:sp>
      <p:sp>
        <p:nvSpPr>
          <p:cNvPr id="4608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smtClean="0"/>
              <a:t>Document analysis is used to understand the as-is system.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smtClean="0"/>
              <a:t>Very common in healthcare as majority of the systems are developed to replace paper based workflow.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smtClean="0"/>
              <a:t>Forms, reports, policy manuals, organization charts describe the formal system that the organization uses.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smtClean="0"/>
              <a:t>Analysis of previous system development documentation: currency should be considered.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36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Observation</a:t>
            </a:r>
          </a:p>
        </p:txBody>
      </p:sp>
      <p:sp>
        <p:nvSpPr>
          <p:cNvPr id="471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pPr algn="just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altLang="en-US" sz="2800" smtClean="0"/>
              <a:t>The act of watching processes being performed.</a:t>
            </a:r>
          </a:p>
          <a:p>
            <a:pPr algn="just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altLang="en-US" sz="2800" smtClean="0"/>
              <a:t>It is a powerful tool to gain insight into the as-is system, and to check the validity of information gathered from other sources.</a:t>
            </a:r>
          </a:p>
          <a:p>
            <a:pPr algn="just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altLang="en-US" sz="2800" smtClean="0"/>
              <a:t>Nonetheless, people tend to be extremely careful in their behaviors when they are being watched.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37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8131" name="Content Placeholder 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813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4763"/>
            <a:ext cx="6858000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38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81000"/>
            <a:ext cx="7772400" cy="11430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</a:rPr>
              <a:t>Selecting the Appropriate Techniques</a:t>
            </a:r>
            <a:br>
              <a:rPr lang="en-US" sz="3200" dirty="0" smtClean="0">
                <a:solidFill>
                  <a:schemeClr val="accent1">
                    <a:satMod val="150000"/>
                  </a:schemeClr>
                </a:solidFill>
              </a:rPr>
            </a:br>
            <a:endParaRPr lang="en-US" sz="3200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30" y="2209800"/>
            <a:ext cx="918506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Key Ideas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r>
              <a:rPr lang="en-US" altLang="en-US" sz="2800" dirty="0" smtClean="0"/>
              <a:t>The goal of the analysis phase is to truly understand the requirements of the new system and develop a system that addresses them.</a:t>
            </a:r>
          </a:p>
          <a:p>
            <a:r>
              <a:rPr lang="en-US" altLang="en-US" sz="2800" dirty="0" smtClean="0"/>
              <a:t>The first challenge is </a:t>
            </a:r>
            <a:r>
              <a:rPr lang="en-US" altLang="en-US" sz="2800" dirty="0" smtClean="0">
                <a:solidFill>
                  <a:srgbClr val="FF5050"/>
                </a:solidFill>
              </a:rPr>
              <a:t>collecting and integrating the information</a:t>
            </a:r>
            <a:r>
              <a:rPr lang="en-US" altLang="en-US" sz="2800" dirty="0" smtClean="0"/>
              <a:t> </a:t>
            </a:r>
          </a:p>
          <a:p>
            <a:r>
              <a:rPr lang="en-US" altLang="en-US" sz="2800" dirty="0" smtClean="0"/>
              <a:t>The second challenge is finding the </a:t>
            </a:r>
            <a:r>
              <a:rPr lang="en-US" altLang="en-US" sz="2800" dirty="0" smtClean="0">
                <a:solidFill>
                  <a:srgbClr val="FF5050"/>
                </a:solidFill>
              </a:rPr>
              <a:t>right people</a:t>
            </a:r>
            <a:r>
              <a:rPr lang="en-US" altLang="en-US" sz="2800" dirty="0" smtClean="0"/>
              <a:t> to participate.</a:t>
            </a:r>
          </a:p>
          <a:p>
            <a:endParaRPr lang="en-US" alt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4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Summary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r>
              <a:rPr lang="en-US" altLang="en-US" smtClean="0"/>
              <a:t>First Step is to determine requirements</a:t>
            </a:r>
          </a:p>
          <a:p>
            <a:r>
              <a:rPr lang="en-US" altLang="en-US" smtClean="0"/>
              <a:t>Systems analysts use these techniques </a:t>
            </a:r>
          </a:p>
          <a:p>
            <a:pPr lvl="1"/>
            <a:r>
              <a:rPr lang="en-US" altLang="en-US" i="1" smtClean="0">
                <a:solidFill>
                  <a:srgbClr val="FF0033"/>
                </a:solidFill>
              </a:rPr>
              <a:t>Interviews</a:t>
            </a:r>
          </a:p>
          <a:p>
            <a:pPr lvl="1"/>
            <a:r>
              <a:rPr lang="en-US" altLang="en-US" i="1" smtClean="0">
                <a:solidFill>
                  <a:srgbClr val="FF0033"/>
                </a:solidFill>
              </a:rPr>
              <a:t>JAD</a:t>
            </a:r>
          </a:p>
          <a:p>
            <a:pPr lvl="1"/>
            <a:r>
              <a:rPr lang="en-US" altLang="en-US" i="1" smtClean="0">
                <a:solidFill>
                  <a:srgbClr val="FF0033"/>
                </a:solidFill>
              </a:rPr>
              <a:t>Questionnaires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40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Analysis Phase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 dirty="0" smtClean="0"/>
              <a:t>This phase takes the general ideas in the system request and</a:t>
            </a:r>
          </a:p>
          <a:p>
            <a:pPr lvl="1"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 dirty="0" smtClean="0"/>
              <a:t>refines them into a detailed requirements definition (this chapter), </a:t>
            </a:r>
          </a:p>
          <a:p>
            <a:pPr lvl="1"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 dirty="0" smtClean="0"/>
              <a:t>functional models</a:t>
            </a:r>
          </a:p>
          <a:p>
            <a:pPr lvl="1"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 dirty="0" smtClean="0"/>
              <a:t>structural models and </a:t>
            </a:r>
          </a:p>
          <a:p>
            <a:pPr lvl="1"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 dirty="0" smtClean="0"/>
              <a:t>behavioral models </a:t>
            </a:r>
          </a:p>
          <a:p>
            <a:pPr lvl="1"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400" dirty="0" smtClean="0"/>
          </a:p>
          <a:p>
            <a:pPr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 dirty="0" smtClean="0"/>
              <a:t>This becomes the system proposal</a:t>
            </a:r>
          </a:p>
          <a:p>
            <a:pPr lvl="1"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 dirty="0" smtClean="0"/>
              <a:t>Includes revised project management deliverables,</a:t>
            </a:r>
          </a:p>
          <a:p>
            <a:pPr lvl="2"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dirty="0" smtClean="0"/>
              <a:t>feasibility analysis and </a:t>
            </a:r>
          </a:p>
          <a:p>
            <a:pPr lvl="2" fontAlgn="auto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dirty="0" err="1" smtClean="0"/>
              <a:t>workplan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5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Requirement Specification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r>
              <a:rPr lang="en-US" altLang="en-US" sz="3200" dirty="0" smtClean="0"/>
              <a:t>A </a:t>
            </a:r>
            <a:r>
              <a:rPr lang="en-US" altLang="en-US" sz="3200" dirty="0" smtClean="0"/>
              <a:t>statement of what </a:t>
            </a:r>
          </a:p>
          <a:p>
            <a:pPr lvl="1"/>
            <a:r>
              <a:rPr lang="en-US" altLang="en-US" sz="2800" dirty="0" smtClean="0"/>
              <a:t>the system must do or </a:t>
            </a:r>
          </a:p>
          <a:p>
            <a:pPr lvl="1"/>
            <a:r>
              <a:rPr lang="en-US" altLang="en-US" sz="2800" dirty="0" smtClean="0"/>
              <a:t>characteristics it must have</a:t>
            </a:r>
          </a:p>
          <a:p>
            <a:pPr lvl="1"/>
            <a:r>
              <a:rPr lang="en-US" altLang="en-US" sz="2800" dirty="0" smtClean="0"/>
              <a:t>Written from businessperson perspective – </a:t>
            </a:r>
            <a:r>
              <a:rPr lang="en-US" altLang="en-US" sz="2800" b="1" dirty="0" smtClean="0"/>
              <a:t>business requirement</a:t>
            </a:r>
          </a:p>
          <a:p>
            <a:pPr lvl="1"/>
            <a:r>
              <a:rPr lang="en-US" altLang="en-US" sz="2800" dirty="0" smtClean="0"/>
              <a:t>Later requirements become more technical – </a:t>
            </a:r>
            <a:r>
              <a:rPr lang="en-US" altLang="en-US" sz="2800" b="1" dirty="0" smtClean="0"/>
              <a:t>system requirement</a:t>
            </a:r>
          </a:p>
          <a:p>
            <a:endParaRPr lang="en-US" alt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6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82663" y="457200"/>
            <a:ext cx="65611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>
                <a:solidFill>
                  <a:schemeClr val="accent1">
                    <a:satMod val="150000"/>
                  </a:schemeClr>
                </a:solidFill>
              </a:rPr>
              <a:t>Functional vs. Nonfunctional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82663" y="1600200"/>
            <a:ext cx="7856537" cy="4800600"/>
          </a:xfrm>
        </p:spPr>
        <p:txBody>
          <a:bodyPr/>
          <a:lstStyle/>
          <a:p>
            <a:pPr algn="just"/>
            <a:r>
              <a:rPr lang="en-US" altLang="en-US" sz="2800" dirty="0" smtClean="0"/>
              <a:t>A </a:t>
            </a:r>
            <a:r>
              <a:rPr lang="en-US" altLang="en-US" sz="2800" b="1" i="1" dirty="0" smtClean="0"/>
              <a:t>functional requirement </a:t>
            </a:r>
            <a:r>
              <a:rPr lang="en-US" altLang="en-US" sz="2800" dirty="0" smtClean="0"/>
              <a:t>relates directly to a process the system has to perform or information it needs to contain.</a:t>
            </a:r>
          </a:p>
          <a:p>
            <a:pPr algn="just"/>
            <a:endParaRPr lang="en-US" altLang="en-US" sz="2800" dirty="0" smtClean="0"/>
          </a:p>
          <a:p>
            <a:pPr algn="just"/>
            <a:r>
              <a:rPr lang="en-US" altLang="en-US" sz="2800" b="1" i="1" dirty="0" smtClean="0"/>
              <a:t>Nonfunctional requirements </a:t>
            </a:r>
            <a:r>
              <a:rPr lang="en-US" altLang="en-US" sz="2800" dirty="0" smtClean="0"/>
              <a:t>refer to behavioral properties that the system must have, such as performance and usability.</a:t>
            </a:r>
          </a:p>
          <a:p>
            <a:pPr algn="just"/>
            <a:endParaRPr lang="en-US" alt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F3416-D097-48D3-BB5A-B858E4420EDB}" type="slidenum">
              <a:rPr lang="en-US" altLang="en-US" smtClean="0"/>
              <a:pPr>
                <a:defRPr/>
              </a:pPr>
              <a:t>7</a:t>
            </a:fld>
            <a:endParaRPr lang="en-US" alt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304799"/>
            <a:ext cx="6789737" cy="1295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Functional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Requirements example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199"/>
            <a:ext cx="8839200" cy="4988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152400"/>
            <a:ext cx="7086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</a:rPr>
              <a:t>Nonfunctional </a:t>
            </a:r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</a:rPr>
              <a:t>Requirements example</a:t>
            </a:r>
            <a:endParaRPr lang="en-US" sz="3600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39200" cy="5146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cU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cU Theme" id="{A57720A8-14EA-4766-B4F8-52B66393AFC7}" vid="{DB61BA0A-F1C2-4145-948F-248CBEBC5F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Slide-MFT</Template>
  <TotalTime>1464</TotalTime>
  <Words>997</Words>
  <Application>Microsoft Office PowerPoint</Application>
  <PresentationFormat>On-screen Show (4:3)</PresentationFormat>
  <Paragraphs>235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Century Gothic</vt:lpstr>
      <vt:lpstr>Corbel</vt:lpstr>
      <vt:lpstr>Tahoma</vt:lpstr>
      <vt:lpstr>Times New Roman</vt:lpstr>
      <vt:lpstr>Verdana</vt:lpstr>
      <vt:lpstr>Wingdings</vt:lpstr>
      <vt:lpstr>BracU Theme</vt:lpstr>
      <vt:lpstr>Lecture 3: Requirements Determination</vt:lpstr>
      <vt:lpstr>Objectives</vt:lpstr>
      <vt:lpstr>PowerPoint Presentation</vt:lpstr>
      <vt:lpstr>Key Ideas</vt:lpstr>
      <vt:lpstr>Analysis Phase</vt:lpstr>
      <vt:lpstr>Requirement Specification</vt:lpstr>
      <vt:lpstr>Functional vs. Nonfunctional</vt:lpstr>
      <vt:lpstr>Functional Requirements example</vt:lpstr>
      <vt:lpstr>Nonfunctional Requirements example</vt:lpstr>
      <vt:lpstr>Types of Nonfunctional Requirements</vt:lpstr>
      <vt:lpstr>PowerPoint Presentation</vt:lpstr>
      <vt:lpstr>PowerPoint Presentation</vt:lpstr>
      <vt:lpstr>Requirement Gathering Techniques</vt:lpstr>
      <vt:lpstr>Interviews -- Five Basic Steps</vt:lpstr>
      <vt:lpstr>Selecting Interviewees</vt:lpstr>
      <vt:lpstr>Types of Questions </vt:lpstr>
      <vt:lpstr>Designing Interview Questions</vt:lpstr>
      <vt:lpstr>Questioning Strategies </vt:lpstr>
      <vt:lpstr>Interview Preparation Steps</vt:lpstr>
      <vt:lpstr>Conducting the Interview</vt:lpstr>
      <vt:lpstr>Conducting the Interview Practical Tips</vt:lpstr>
      <vt:lpstr>Post-Interview Follow-Up</vt:lpstr>
      <vt:lpstr>Interview Report</vt:lpstr>
      <vt:lpstr>Sample Interview Report</vt:lpstr>
      <vt:lpstr>Segment 3 JOINT APPLICATION DESIGN (JAD)</vt:lpstr>
      <vt:lpstr>JAD Key Ideas</vt:lpstr>
      <vt:lpstr>Joint Application Design (JAD) Important Roles</vt:lpstr>
      <vt:lpstr>Joint Application Design (JAD) Setting</vt:lpstr>
      <vt:lpstr>JAD Meeting Room</vt:lpstr>
      <vt:lpstr>The JAD Session</vt:lpstr>
      <vt:lpstr>Managing Problems in JAD Sessions</vt:lpstr>
      <vt:lpstr>PowerPoint Presentation</vt:lpstr>
      <vt:lpstr>Questionnaires</vt:lpstr>
      <vt:lpstr>Questionnaire Steps</vt:lpstr>
      <vt:lpstr>Good Questionaire Design</vt:lpstr>
      <vt:lpstr>Document Analysis</vt:lpstr>
      <vt:lpstr>Observation</vt:lpstr>
      <vt:lpstr>PowerPoint Presentation</vt:lpstr>
      <vt:lpstr>Selecting the Appropriate Techniques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and Design Allen Dennis and Barbara Haley Text John Wiley &amp; Sons, Inc.</dc:title>
  <dc:creator>Fred Niederman</dc:creator>
  <cp:lastModifiedBy>Iqbal Hossain Milon</cp:lastModifiedBy>
  <cp:revision>91</cp:revision>
  <cp:lastPrinted>2018-05-24T09:09:30Z</cp:lastPrinted>
  <dcterms:created xsi:type="dcterms:W3CDTF">1999-03-22T21:30:00Z</dcterms:created>
  <dcterms:modified xsi:type="dcterms:W3CDTF">2020-06-20T10:16:37Z</dcterms:modified>
</cp:coreProperties>
</file>