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8" r:id="rId2"/>
  </p:sldMasterIdLst>
  <p:notesMasterIdLst>
    <p:notesMasterId r:id="rId34"/>
  </p:notesMasterIdLst>
  <p:sldIdLst>
    <p:sldId id="256" r:id="rId3"/>
    <p:sldId id="451" r:id="rId4"/>
    <p:sldId id="453" r:id="rId5"/>
    <p:sldId id="454" r:id="rId6"/>
    <p:sldId id="439" r:id="rId7"/>
    <p:sldId id="452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8" r:id="rId21"/>
    <p:sldId id="469" r:id="rId22"/>
    <p:sldId id="472" r:id="rId23"/>
    <p:sldId id="470" r:id="rId24"/>
    <p:sldId id="473" r:id="rId25"/>
    <p:sldId id="476" r:id="rId26"/>
    <p:sldId id="471" r:id="rId27"/>
    <p:sldId id="474" r:id="rId28"/>
    <p:sldId id="475" r:id="rId29"/>
    <p:sldId id="477" r:id="rId30"/>
    <p:sldId id="478" r:id="rId31"/>
    <p:sldId id="480" r:id="rId32"/>
    <p:sldId id="47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A39E7-5478-43E4-B940-3D4B80C98FB4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C8947-EDAD-4F5D-8615-81EEB68F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0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054BC198-B3DC-4BF5-B7EA-42938D9AEB0D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BC1F8B-4A3A-4B86-A23C-F3A0AACC2B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345" y="76201"/>
            <a:ext cx="1727200" cy="11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1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DEEC-52F9-4D5F-8FC6-73EFF4A84A9E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C269-39F6-4F0D-9701-D5B65F2F2984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8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BAC2-D199-4B85-80C2-C1938E197271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13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4074-7D89-450F-9657-8DE83A54D271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01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C1EC-56EF-4044-BF42-12A6498161A8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07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2565-BEA4-43ED-A212-A91C5207DCD3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1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1211-99E6-4CAE-9DA3-806B28A8273E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48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95BD-6FAB-425B-B644-74FE58AC4067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80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8D5DB8E3-3278-482E-A246-3B0D81ABD555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BC1F8B-4A3A-4B86-A23C-F3A0AACC2B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345" y="76201"/>
            <a:ext cx="1727200" cy="11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83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2"/>
            <a:ext cx="8748889" cy="1142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1600200"/>
            <a:ext cx="10476089" cy="480059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68660" y="6492876"/>
            <a:ext cx="1143297" cy="365125"/>
          </a:xfrm>
        </p:spPr>
        <p:txBody>
          <a:bodyPr/>
          <a:lstStyle/>
          <a:p>
            <a:fld id="{5525C74F-162D-4345-9B65-FD2A269328F9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5653" y="6473299"/>
            <a:ext cx="7086023" cy="365125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0809" y="6482882"/>
            <a:ext cx="570444" cy="365125"/>
          </a:xfrm>
        </p:spPr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2"/>
            <a:ext cx="8748889" cy="1142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1600200"/>
            <a:ext cx="10476089" cy="480059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868660" y="6492876"/>
            <a:ext cx="1143297" cy="365125"/>
          </a:xfrm>
        </p:spPr>
        <p:txBody>
          <a:bodyPr/>
          <a:lstStyle/>
          <a:p>
            <a:fld id="{714CED22-F209-40CD-B3EA-C42135D3EE29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15653" y="6473299"/>
            <a:ext cx="7086023" cy="365125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0809" y="6482882"/>
            <a:ext cx="570444" cy="365125"/>
          </a:xfrm>
        </p:spPr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947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904B-CE32-4CF1-B2B0-1C578D2DD8B1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410" y="6479247"/>
            <a:ext cx="551311" cy="365125"/>
          </a:xfrm>
        </p:spPr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28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497" y="158376"/>
            <a:ext cx="9053689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1676400"/>
            <a:ext cx="4986528" cy="4359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1676400"/>
            <a:ext cx="4986528" cy="43374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4D7A6-F0F4-4D58-9284-31701784C384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01C0-0F7F-4AD4-BD63-2A7571B01D36}" type="datetime1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53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83C2-7AA1-45D9-8353-BE7E40127B8C}" type="datetime1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02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E2D89-4C34-472D-ACA5-002FDA92EBB4}" type="datetime1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639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C4DB-5777-4275-80E6-2EB00BFD85A6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4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9B00-4378-4F85-A373-E08D564A4399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545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AC8B-E716-4E94-8E51-BB60B4AEEDB1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890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1579-DDFF-45E9-9A77-629482E74267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570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8C5A-45D0-4D50-92FF-9D3DCCF3368F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3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2DA6D-2878-4BC3-8343-6A65DC3333D2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410" y="6479247"/>
            <a:ext cx="551311" cy="365125"/>
          </a:xfrm>
        </p:spPr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31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32F6-3069-4054-A272-D1B86563A799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657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828F-576F-4835-B9DC-3103D2556E1E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197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350A-AC21-4022-A37C-998E7D6E7B01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410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2E20-1DAA-4212-AD5E-D7C4558A6954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163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3572-0F4E-48E0-8786-197F4ECA40BA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7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497" y="158376"/>
            <a:ext cx="9053689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1676400"/>
            <a:ext cx="4986528" cy="43592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1676400"/>
            <a:ext cx="4986528" cy="43374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E445-84E2-4439-AB16-593CE6F5D4E1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7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7EE4-185E-4169-A55C-0AAB0CD867D5}" type="datetime1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2F25B-B2D5-49B5-8CEA-3DC7CA93D100}" type="datetime1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9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7C61-7166-4176-AAB2-75F4D6DC90AC}" type="datetime1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3A8AC-3C8B-42C4-8D58-BEC8A736A698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4D3A-EF3F-41DD-B542-D7D0E9A7FEDC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0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2"/>
            <a:ext cx="9053689" cy="12953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1814513"/>
            <a:ext cx="10272888" cy="4624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47153" y="6479248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3C4596-DA2A-4EA5-9950-890A50213F81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089" y="6492876"/>
            <a:ext cx="830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4145" y="6479247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F57BC0-A6F9-4D94-86FA-9D62C3AC4C8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160919"/>
            <a:ext cx="1727200" cy="11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2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2"/>
            <a:ext cx="9053689" cy="12953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1814513"/>
            <a:ext cx="10272888" cy="4624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47153" y="6479248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516AE8-1712-41CA-B6D5-685DB1952E26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089" y="6492876"/>
            <a:ext cx="830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4145" y="6479247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E856B9-726A-46C9-8138-7E5B7E12ADC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F57BC0-A6F9-4D94-86FA-9D62C3AC4C8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160919"/>
            <a:ext cx="1727200" cy="118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2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6F05-A104-4E59-A1DC-D5EA5FD0C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367" y="914401"/>
            <a:ext cx="7037034" cy="3488266"/>
          </a:xfrm>
        </p:spPr>
        <p:txBody>
          <a:bodyPr/>
          <a:lstStyle/>
          <a:p>
            <a:r>
              <a:rPr kumimoji="0" lang="en-US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UML Diagrams</a:t>
            </a:r>
            <a:br>
              <a:rPr kumimoji="0" lang="en-US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Ref: Whitten et all, </a:t>
            </a:r>
            <a:r>
              <a:rPr kumimoji="0" lang="en-US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Systems Analysis and Design Methods 7e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. McGraw-Hill Higher Education</a:t>
            </a:r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DE21ECA0-F8F5-4220-85A9-70874B47496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087340" y="4938943"/>
            <a:ext cx="3657600" cy="1365250"/>
          </a:xfrm>
        </p:spPr>
        <p:txBody>
          <a:bodyPr/>
          <a:lstStyle/>
          <a:p>
            <a:pPr algn="ctr" eaLnBrk="1" hangingPunct="1">
              <a:spcAft>
                <a:spcPct val="0"/>
              </a:spcAft>
            </a:pPr>
            <a:r>
              <a:rPr lang="en-US" altLang="en-US" sz="1600" dirty="0" err="1"/>
              <a:t>Mostafijur</a:t>
            </a:r>
            <a:r>
              <a:rPr lang="en-US" altLang="en-US" sz="1600" dirty="0"/>
              <a:t> Rahman </a:t>
            </a:r>
            <a:r>
              <a:rPr lang="en-US" altLang="en-US" sz="1600" dirty="0" err="1"/>
              <a:t>Akhond</a:t>
            </a:r>
            <a:endParaRPr lang="en-US" altLang="en-US" sz="1600" dirty="0"/>
          </a:p>
          <a:p>
            <a:pPr algn="ctr" eaLnBrk="1" hangingPunct="1">
              <a:spcAft>
                <a:spcPct val="0"/>
              </a:spcAft>
            </a:pPr>
            <a:r>
              <a:rPr lang="en-US" altLang="en-US" sz="1600" dirty="0"/>
              <a:t>Lecture, CSE</a:t>
            </a:r>
          </a:p>
          <a:p>
            <a:pPr algn="ctr" eaLnBrk="1" hangingPunct="1">
              <a:spcAft>
                <a:spcPct val="0"/>
              </a:spcAft>
            </a:pPr>
            <a:r>
              <a:rPr lang="en-US" altLang="en-US" sz="1600" dirty="0"/>
              <a:t>BRAC University</a:t>
            </a:r>
          </a:p>
        </p:txBody>
      </p:sp>
    </p:spTree>
    <p:extLst>
      <p:ext uri="{BB962C8B-B14F-4D97-AF65-F5344CB8AC3E}">
        <p14:creationId xmlns:p14="http://schemas.microsoft.com/office/powerpoint/2010/main" val="1571757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EFC0-C33C-4B6B-B2D3-2B8FF093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Actor (cont.)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E301A-BC83-4980-B36A-12E5676C6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600200"/>
            <a:ext cx="11003280" cy="4992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External hardware </a:t>
            </a:r>
          </a:p>
          <a:p>
            <a:pPr lvl="1"/>
            <a:r>
              <a:rPr lang="en-US" dirty="0"/>
              <a:t>Any </a:t>
            </a:r>
            <a:r>
              <a:rPr lang="en-US" b="1" u="sng" dirty="0"/>
              <a:t>external hardware device</a:t>
            </a:r>
            <a:r>
              <a:rPr lang="en-US" b="1" dirty="0"/>
              <a:t> </a:t>
            </a:r>
            <a:r>
              <a:rPr lang="en-US" dirty="0"/>
              <a:t>which is a part of the application.</a:t>
            </a:r>
          </a:p>
          <a:p>
            <a:pPr lvl="1"/>
            <a:r>
              <a:rPr lang="en-US" dirty="0"/>
              <a:t>If the system using </a:t>
            </a:r>
            <a:r>
              <a:rPr lang="en-US" b="1" dirty="0"/>
              <a:t>amazon datastore </a:t>
            </a:r>
            <a:r>
              <a:rPr lang="en-US" dirty="0"/>
              <a:t>as their database.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Other System</a:t>
            </a:r>
          </a:p>
          <a:p>
            <a:pPr lvl="1"/>
            <a:r>
              <a:rPr lang="en-US" dirty="0"/>
              <a:t>Any </a:t>
            </a:r>
            <a:r>
              <a:rPr lang="en-US" b="1" u="sng" dirty="0"/>
              <a:t>external system</a:t>
            </a:r>
            <a:r>
              <a:rPr lang="en-US" b="1" dirty="0"/>
              <a:t> </a:t>
            </a:r>
            <a:r>
              <a:rPr lang="en-US" dirty="0"/>
              <a:t>which has interaction with the current system.</a:t>
            </a:r>
          </a:p>
          <a:p>
            <a:pPr lvl="1"/>
            <a:r>
              <a:rPr lang="en-US" b="1" dirty="0"/>
              <a:t>Payment gateway </a:t>
            </a:r>
            <a:r>
              <a:rPr lang="en-US" dirty="0"/>
              <a:t>is an example of such actor.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5FBA7-5936-4B64-B1B4-F8101F11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8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3535-73F1-48BA-8CF2-572ADB7F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C7674-464D-49C0-A653-CCC70B5B7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600200"/>
            <a:ext cx="8748889" cy="480059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Indicates the </a:t>
            </a:r>
            <a:r>
              <a:rPr lang="en-US" i="1" u="sng" dirty="0"/>
              <a:t>system functions</a:t>
            </a:r>
            <a:r>
              <a:rPr lang="en-US" i="1" dirty="0"/>
              <a:t> </a:t>
            </a:r>
            <a:r>
              <a:rPr lang="en-US" dirty="0"/>
              <a:t>performed by an actor</a:t>
            </a:r>
          </a:p>
          <a:p>
            <a:pPr>
              <a:lnSpc>
                <a:spcPct val="150000"/>
              </a:lnSpc>
            </a:pPr>
            <a:r>
              <a:rPr lang="en-US" dirty="0"/>
              <a:t>It can also describes the </a:t>
            </a:r>
            <a:r>
              <a:rPr lang="en-US" i="1" u="sng" dirty="0"/>
              <a:t>sequence of actions</a:t>
            </a:r>
            <a:r>
              <a:rPr lang="en-US" dirty="0"/>
              <a:t> in a system</a:t>
            </a:r>
          </a:p>
          <a:p>
            <a:pPr>
              <a:lnSpc>
                <a:spcPct val="150000"/>
              </a:lnSpc>
            </a:pPr>
            <a:r>
              <a:rPr lang="en-US" dirty="0"/>
              <a:t>Every Use case must have a </a:t>
            </a:r>
            <a:r>
              <a:rPr lang="en-US" i="1" u="sng" dirty="0"/>
              <a:t>unique name</a:t>
            </a:r>
          </a:p>
          <a:p>
            <a:pPr>
              <a:lnSpc>
                <a:spcPct val="150000"/>
              </a:lnSpc>
            </a:pPr>
            <a:r>
              <a:rPr lang="en-US" dirty="0"/>
              <a:t>Use case must be started with </a:t>
            </a:r>
            <a:r>
              <a:rPr lang="en-US" i="1" u="sng" dirty="0"/>
              <a:t>principal verb</a:t>
            </a:r>
          </a:p>
          <a:p>
            <a:pPr>
              <a:lnSpc>
                <a:spcPct val="150000"/>
              </a:lnSpc>
            </a:pPr>
            <a:r>
              <a:rPr lang="en-US" dirty="0"/>
              <a:t>Use cases in the diagram must be </a:t>
            </a:r>
            <a:r>
              <a:rPr lang="en-US" i="1" u="sng" dirty="0"/>
              <a:t>enclosed</a:t>
            </a:r>
            <a:r>
              <a:rPr lang="en-US" dirty="0"/>
              <a:t> by the system boundary</a:t>
            </a:r>
          </a:p>
          <a:p>
            <a:pPr>
              <a:lnSpc>
                <a:spcPct val="150000"/>
              </a:lnSpc>
            </a:pPr>
            <a:r>
              <a:rPr lang="en-US" dirty="0"/>
              <a:t>Every Use case should be </a:t>
            </a:r>
            <a:r>
              <a:rPr lang="en-US" i="1" u="sng" dirty="0"/>
              <a:t>connected</a:t>
            </a:r>
            <a:r>
              <a:rPr lang="en-US" dirty="0"/>
              <a:t> with either </a:t>
            </a:r>
            <a:r>
              <a:rPr lang="en-US" i="1" u="sng" dirty="0"/>
              <a:t>actor</a:t>
            </a:r>
            <a:r>
              <a:rPr lang="en-US" dirty="0"/>
              <a:t> or another </a:t>
            </a:r>
            <a:r>
              <a:rPr lang="en-US" i="1" u="sng" dirty="0"/>
              <a:t>use case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Must be </a:t>
            </a:r>
            <a:r>
              <a:rPr lang="en-US" i="1" u="sng" dirty="0"/>
              <a:t>represented</a:t>
            </a:r>
            <a:r>
              <a:rPr lang="en-US" dirty="0"/>
              <a:t> by an </a:t>
            </a:r>
            <a:r>
              <a:rPr lang="en-US" i="1" u="sng" dirty="0"/>
              <a:t>ellipse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505AA-2239-45E7-B2F7-73369F2C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11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8C4B3F-7EB4-4117-AEDA-59CE10674189}"/>
              </a:ext>
            </a:extLst>
          </p:cNvPr>
          <p:cNvSpPr/>
          <p:nvPr/>
        </p:nvSpPr>
        <p:spPr>
          <a:xfrm>
            <a:off x="10058400" y="3236976"/>
            <a:ext cx="1892807" cy="1142999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 a ride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8F77FE-F345-436E-A893-3388943E5EB9}"/>
              </a:ext>
            </a:extLst>
          </p:cNvPr>
          <p:cNvSpPr txBox="1"/>
          <p:nvPr/>
        </p:nvSpPr>
        <p:spPr>
          <a:xfrm>
            <a:off x="10289774" y="4736592"/>
            <a:ext cx="1462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Figure: An Use case</a:t>
            </a:r>
          </a:p>
        </p:txBody>
      </p:sp>
    </p:spTree>
    <p:extLst>
      <p:ext uri="{BB962C8B-B14F-4D97-AF65-F5344CB8AC3E}">
        <p14:creationId xmlns:p14="http://schemas.microsoft.com/office/powerpoint/2010/main" val="26089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279A-317F-4D85-9AFF-79C38F43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640FB-8972-4F9C-A975-5C8A03077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600200"/>
            <a:ext cx="8474567" cy="48005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Shows how the system </a:t>
            </a:r>
            <a:r>
              <a:rPr lang="en-US" i="1" u="sng" dirty="0"/>
              <a:t>interacts</a:t>
            </a:r>
            <a:r>
              <a:rPr lang="en-US" dirty="0"/>
              <a:t> with the user</a:t>
            </a:r>
          </a:p>
          <a:p>
            <a:pPr>
              <a:lnSpc>
                <a:spcPct val="200000"/>
              </a:lnSpc>
            </a:pPr>
            <a:r>
              <a:rPr lang="en-US" dirty="0"/>
              <a:t>Class in which </a:t>
            </a:r>
            <a:r>
              <a:rPr lang="en-US" i="1" u="sng" dirty="0"/>
              <a:t>use case are executed</a:t>
            </a:r>
          </a:p>
          <a:p>
            <a:pPr>
              <a:lnSpc>
                <a:spcPct val="200000"/>
              </a:lnSpc>
            </a:pPr>
            <a:r>
              <a:rPr lang="en-US" dirty="0"/>
              <a:t>Represented by the use cases within a </a:t>
            </a:r>
            <a:r>
              <a:rPr lang="en-US" i="1" u="sng" dirty="0"/>
              <a:t>rectangle</a:t>
            </a:r>
            <a:r>
              <a:rPr lang="en-US" dirty="0"/>
              <a:t> and actors will </a:t>
            </a:r>
            <a:r>
              <a:rPr lang="en-US" i="1" u="sng" dirty="0"/>
              <a:t>outside</a:t>
            </a:r>
            <a:r>
              <a:rPr lang="en-US" dirty="0"/>
              <a:t> of the system boundary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E9941-CF30-498B-AFCB-A65BAE66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954FC-AA6D-4CB9-8F7F-DCFAAFF69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003" y="2894272"/>
            <a:ext cx="2000250" cy="1971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88F596-6FBC-444D-B205-097AA0549738}"/>
              </a:ext>
            </a:extLst>
          </p:cNvPr>
          <p:cNvSpPr txBox="1"/>
          <p:nvPr/>
        </p:nvSpPr>
        <p:spPr>
          <a:xfrm>
            <a:off x="9116644" y="4800600"/>
            <a:ext cx="2904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Figure: The system boundary of  Use case</a:t>
            </a:r>
          </a:p>
        </p:txBody>
      </p:sp>
    </p:spTree>
    <p:extLst>
      <p:ext uri="{BB962C8B-B14F-4D97-AF65-F5344CB8AC3E}">
        <p14:creationId xmlns:p14="http://schemas.microsoft.com/office/powerpoint/2010/main" val="400616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1A7F-8443-4C02-9103-A3ED4568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F927F-727C-48F6-8658-B9B6ACF3E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3" y="1600201"/>
            <a:ext cx="7980792" cy="3429000"/>
          </a:xfrm>
        </p:spPr>
        <p:txBody>
          <a:bodyPr/>
          <a:lstStyle/>
          <a:p>
            <a:r>
              <a:rPr lang="en-US" dirty="0"/>
              <a:t>Also Known as by </a:t>
            </a:r>
            <a:r>
              <a:rPr lang="en-US" i="1" u="sng" dirty="0"/>
              <a:t>communication line </a:t>
            </a:r>
            <a:endParaRPr lang="en-US" dirty="0"/>
          </a:p>
          <a:p>
            <a:r>
              <a:rPr lang="en-US" dirty="0"/>
              <a:t>It represents the connection between any two components of use case diagram</a:t>
            </a:r>
          </a:p>
          <a:p>
            <a:r>
              <a:rPr lang="en-US" dirty="0"/>
              <a:t>Can be of three types</a:t>
            </a:r>
          </a:p>
          <a:p>
            <a:pPr lvl="1"/>
            <a:r>
              <a:rPr lang="en-US" dirty="0"/>
              <a:t>Association</a:t>
            </a:r>
          </a:p>
          <a:p>
            <a:pPr lvl="1"/>
            <a:r>
              <a:rPr lang="en-US" dirty="0"/>
              <a:t>Generalization</a:t>
            </a:r>
          </a:p>
          <a:p>
            <a:pPr lvl="1"/>
            <a:r>
              <a:rPr lang="en-US" dirty="0"/>
              <a:t>Dependency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6CA39-A05A-43CE-8878-E0216489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05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0E5C-A0F2-44C7-9CFE-877F2CE8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DAD2-91A8-4A9B-A0AC-E576D3A89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3" y="1600200"/>
            <a:ext cx="7925928" cy="4800599"/>
          </a:xfrm>
        </p:spPr>
        <p:txBody>
          <a:bodyPr/>
          <a:lstStyle/>
          <a:p>
            <a:r>
              <a:rPr lang="en-US" dirty="0"/>
              <a:t>Connects an actor with the use case</a:t>
            </a:r>
          </a:p>
          <a:p>
            <a:r>
              <a:rPr lang="en-US" dirty="0"/>
              <a:t>Identifies the actor(s) are responsible/user of the use case</a:t>
            </a:r>
          </a:p>
          <a:p>
            <a:r>
              <a:rPr lang="en-US" dirty="0"/>
              <a:t>Represented by a </a:t>
            </a:r>
            <a:r>
              <a:rPr lang="en-US" i="1" u="sng" dirty="0"/>
              <a:t>straight solid line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 arrow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 dashed or curved line</a:t>
            </a:r>
          </a:p>
          <a:p>
            <a:r>
              <a:rPr lang="en-US" dirty="0"/>
              <a:t>A actor must have at least one association in the diagram</a:t>
            </a:r>
          </a:p>
          <a:p>
            <a:r>
              <a:rPr lang="en-US" dirty="0"/>
              <a:t>An use case can be associated with zero or more actors 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F6032-82C2-43C9-9129-714FEEE2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8" descr="Angle,Monochrome Photography,Symbol PNG Clipart - Royalty Free SVG ...">
            <a:extLst>
              <a:ext uri="{FF2B5EF4-FFF2-40B4-BE49-F238E27FC236}">
                <a16:creationId xmlns:a16="http://schemas.microsoft.com/office/drawing/2014/main" id="{EBC2B037-4811-410B-9765-5A30CB6F5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26792" y="3826274"/>
            <a:ext cx="223693" cy="4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1EB056B-AE3E-44EA-81AC-7CDE0D248916}"/>
              </a:ext>
            </a:extLst>
          </p:cNvPr>
          <p:cNvSpPr/>
          <p:nvPr/>
        </p:nvSpPr>
        <p:spPr>
          <a:xfrm>
            <a:off x="10405396" y="3665946"/>
            <a:ext cx="1419663" cy="74013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 a ride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C9662E-EF3F-483D-B879-D9BC208F209A}"/>
              </a:ext>
            </a:extLst>
          </p:cNvPr>
          <p:cNvCxnSpPr>
            <a:stCxn id="5" idx="1"/>
            <a:endCxn id="7" idx="2"/>
          </p:cNvCxnSpPr>
          <p:nvPr/>
        </p:nvCxnSpPr>
        <p:spPr>
          <a:xfrm>
            <a:off x="9650485" y="4034900"/>
            <a:ext cx="754911" cy="11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E49F56-5765-4101-A918-7CF23575BE75}"/>
              </a:ext>
            </a:extLst>
          </p:cNvPr>
          <p:cNvSpPr txBox="1"/>
          <p:nvPr/>
        </p:nvSpPr>
        <p:spPr>
          <a:xfrm>
            <a:off x="9266994" y="417250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Rider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DF6DCD-F74D-4D68-9D15-CF465D6584BD}"/>
              </a:ext>
            </a:extLst>
          </p:cNvPr>
          <p:cNvSpPr txBox="1"/>
          <p:nvPr/>
        </p:nvSpPr>
        <p:spPr>
          <a:xfrm>
            <a:off x="9426793" y="4612479"/>
            <a:ext cx="2214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Figure: association between an actor and an use case</a:t>
            </a:r>
          </a:p>
        </p:txBody>
      </p:sp>
    </p:spTree>
    <p:extLst>
      <p:ext uri="{BB962C8B-B14F-4D97-AF65-F5344CB8AC3E}">
        <p14:creationId xmlns:p14="http://schemas.microsoft.com/office/powerpoint/2010/main" val="205826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569E-93B2-4EF9-88CF-97410E9F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CF351-67C8-42B2-9B6D-2ECCCFE6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600200"/>
            <a:ext cx="6147731" cy="48005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Represents the </a:t>
            </a:r>
            <a:r>
              <a:rPr lang="en-US" i="1" u="sng" dirty="0"/>
              <a:t>parent-child relation</a:t>
            </a:r>
          </a:p>
          <a:p>
            <a:pPr>
              <a:lnSpc>
                <a:spcPct val="150000"/>
              </a:lnSpc>
            </a:pPr>
            <a:r>
              <a:rPr lang="en-US" dirty="0"/>
              <a:t>Represented by a straight line with hollow arrow </a:t>
            </a:r>
          </a:p>
          <a:p>
            <a:pPr>
              <a:lnSpc>
                <a:spcPct val="150000"/>
              </a:lnSpc>
            </a:pPr>
            <a:r>
              <a:rPr lang="en-US" dirty="0"/>
              <a:t>Can indicate the relation between </a:t>
            </a:r>
          </a:p>
          <a:p>
            <a:pPr lvl="1"/>
            <a:r>
              <a:rPr lang="en-US" dirty="0"/>
              <a:t>Either </a:t>
            </a:r>
            <a:r>
              <a:rPr lang="en-US" b="1" dirty="0"/>
              <a:t>Actors</a:t>
            </a:r>
          </a:p>
          <a:p>
            <a:pPr lvl="1"/>
            <a:r>
              <a:rPr lang="en-US" dirty="0"/>
              <a:t>Or </a:t>
            </a:r>
            <a:r>
              <a:rPr lang="en-US" b="1" dirty="0"/>
              <a:t>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4A723-7EC5-42B1-812C-D5F235EF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8" descr="Angle,Monochrome Photography,Symbol PNG Clipart - Royalty Free SVG ...">
            <a:extLst>
              <a:ext uri="{FF2B5EF4-FFF2-40B4-BE49-F238E27FC236}">
                <a16:creationId xmlns:a16="http://schemas.microsoft.com/office/drawing/2014/main" id="{D5D7C861-F3F8-413E-9763-953274BD4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97081" y="1666963"/>
            <a:ext cx="223693" cy="4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66353-8748-43EA-A043-4F2FCC05F490}"/>
              </a:ext>
            </a:extLst>
          </p:cNvPr>
          <p:cNvSpPr txBox="1"/>
          <p:nvPr/>
        </p:nvSpPr>
        <p:spPr>
          <a:xfrm>
            <a:off x="10137283" y="2013194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Rider</a:t>
            </a:r>
          </a:p>
        </p:txBody>
      </p:sp>
      <p:pic>
        <p:nvPicPr>
          <p:cNvPr id="7" name="Picture 8" descr="Angle,Monochrome Photography,Symbol PNG Clipart - Royalty Free SVG ...">
            <a:extLst>
              <a:ext uri="{FF2B5EF4-FFF2-40B4-BE49-F238E27FC236}">
                <a16:creationId xmlns:a16="http://schemas.microsoft.com/office/drawing/2014/main" id="{ED1581EB-93B7-4674-8F93-9A4F9E130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99699" y="2795909"/>
            <a:ext cx="223693" cy="4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8D414C-8D51-43C8-B4B9-C55A491936AF}"/>
              </a:ext>
            </a:extLst>
          </p:cNvPr>
          <p:cNvSpPr txBox="1"/>
          <p:nvPr/>
        </p:nvSpPr>
        <p:spPr>
          <a:xfrm>
            <a:off x="9105485" y="3142140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Premium Rider</a:t>
            </a:r>
          </a:p>
        </p:txBody>
      </p:sp>
      <p:pic>
        <p:nvPicPr>
          <p:cNvPr id="9" name="Picture 8" descr="Angle,Monochrome Photography,Symbol PNG Clipart - Royalty Free SVG ...">
            <a:extLst>
              <a:ext uri="{FF2B5EF4-FFF2-40B4-BE49-F238E27FC236}">
                <a16:creationId xmlns:a16="http://schemas.microsoft.com/office/drawing/2014/main" id="{53214B7B-C749-4603-9C4E-44A27ECBD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848978" y="2795909"/>
            <a:ext cx="223693" cy="41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678D4E-23C1-480D-8C82-8F53B15E763E}"/>
              </a:ext>
            </a:extLst>
          </p:cNvPr>
          <p:cNvSpPr txBox="1"/>
          <p:nvPr/>
        </p:nvSpPr>
        <p:spPr>
          <a:xfrm>
            <a:off x="10520774" y="3142140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Irregular Rider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644E57F-E5F6-41D1-9146-F45487FB4985}"/>
              </a:ext>
            </a:extLst>
          </p:cNvPr>
          <p:cNvCxnSpPr>
            <a:stCxn id="7" idx="0"/>
            <a:endCxn id="6" idx="2"/>
          </p:cNvCxnSpPr>
          <p:nvPr/>
        </p:nvCxnSpPr>
        <p:spPr>
          <a:xfrm rot="5400000" flipH="1" flipV="1">
            <a:off x="9935704" y="2296812"/>
            <a:ext cx="474938" cy="523256"/>
          </a:xfrm>
          <a:prstGeom prst="bentConnector3">
            <a:avLst/>
          </a:prstGeom>
          <a:ln w="158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76D373F-BA80-4C96-A7F6-DEA83B66FA5E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16200000" flipV="1">
            <a:off x="10460344" y="2295428"/>
            <a:ext cx="474938" cy="5260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F09AD58-5AE8-4038-B681-4AAA64B78453}"/>
              </a:ext>
            </a:extLst>
          </p:cNvPr>
          <p:cNvSpPr/>
          <p:nvPr/>
        </p:nvSpPr>
        <p:spPr>
          <a:xfrm>
            <a:off x="10340537" y="2284335"/>
            <a:ext cx="193929" cy="14611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43F472-ADBC-4A12-85B0-43C540B714C4}"/>
              </a:ext>
            </a:extLst>
          </p:cNvPr>
          <p:cNvSpPr txBox="1"/>
          <p:nvPr/>
        </p:nvSpPr>
        <p:spPr>
          <a:xfrm>
            <a:off x="8699189" y="3449218"/>
            <a:ext cx="3419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Figure: Generalization relation between actors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4DD3477-3FFA-488D-918C-61E2FA2D0C70}"/>
              </a:ext>
            </a:extLst>
          </p:cNvPr>
          <p:cNvCxnSpPr>
            <a:cxnSpLocks/>
            <a:stCxn id="31" idx="0"/>
            <a:endCxn id="32" idx="4"/>
          </p:cNvCxnSpPr>
          <p:nvPr/>
        </p:nvCxnSpPr>
        <p:spPr>
          <a:xfrm rot="5400000" flipH="1" flipV="1">
            <a:off x="9533427" y="4807737"/>
            <a:ext cx="732630" cy="88158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2F1CBD1-65EF-4FEE-9545-E09B316EA047}"/>
              </a:ext>
            </a:extLst>
          </p:cNvPr>
          <p:cNvCxnSpPr>
            <a:cxnSpLocks/>
            <a:stCxn id="33" idx="0"/>
            <a:endCxn id="32" idx="4"/>
          </p:cNvCxnSpPr>
          <p:nvPr/>
        </p:nvCxnSpPr>
        <p:spPr>
          <a:xfrm rot="16200000" flipV="1">
            <a:off x="10313489" y="4909265"/>
            <a:ext cx="735587" cy="68148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240D2B94-1FB9-423E-AE2A-0090778EA127}"/>
              </a:ext>
            </a:extLst>
          </p:cNvPr>
          <p:cNvSpPr/>
          <p:nvPr/>
        </p:nvSpPr>
        <p:spPr>
          <a:xfrm>
            <a:off x="10235762" y="4875135"/>
            <a:ext cx="193929" cy="14611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93A0E6-035C-48D4-B2B0-84714274267E}"/>
              </a:ext>
            </a:extLst>
          </p:cNvPr>
          <p:cNvSpPr txBox="1"/>
          <p:nvPr/>
        </p:nvSpPr>
        <p:spPr>
          <a:xfrm>
            <a:off x="8248650" y="6249568"/>
            <a:ext cx="374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Figure: Generalization relation between use cases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6DA576A-A4B8-493A-AB10-6DB81C9F7BB8}"/>
              </a:ext>
            </a:extLst>
          </p:cNvPr>
          <p:cNvSpPr/>
          <p:nvPr/>
        </p:nvSpPr>
        <p:spPr>
          <a:xfrm>
            <a:off x="8868682" y="5614846"/>
            <a:ext cx="1180532" cy="6064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</a:t>
            </a:r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card</a:t>
            </a:r>
            <a:endParaRPr 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069166F-763F-4070-8369-C0E8686ADE30}"/>
              </a:ext>
            </a:extLst>
          </p:cNvPr>
          <p:cNvSpPr/>
          <p:nvPr/>
        </p:nvSpPr>
        <p:spPr>
          <a:xfrm>
            <a:off x="9750271" y="4275764"/>
            <a:ext cx="1180532" cy="6064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</a:t>
            </a:r>
            <a:r>
              <a:rPr lang="en-U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</a:t>
            </a:r>
            <a:endParaRPr 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BC7576-D872-449A-9D3B-7EBA5180F877}"/>
              </a:ext>
            </a:extLst>
          </p:cNvPr>
          <p:cNvSpPr/>
          <p:nvPr/>
        </p:nvSpPr>
        <p:spPr>
          <a:xfrm>
            <a:off x="10431760" y="5617803"/>
            <a:ext cx="1180532" cy="606452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 with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bkash</a:t>
            </a:r>
            <a:endParaRPr 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393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591C-8595-4220-9AC5-A5BBE32D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39D0-0CBD-4F5D-BBCD-15B62C683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600200"/>
            <a:ext cx="7901163" cy="4800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Indicates the </a:t>
            </a:r>
            <a:r>
              <a:rPr lang="en-US" i="1" u="sng" dirty="0"/>
              <a:t>dependency relationship </a:t>
            </a:r>
            <a:r>
              <a:rPr lang="en-US" dirty="0"/>
              <a:t>between two use cases.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types of dependencies : Include &amp; Extend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Include relationships </a:t>
            </a:r>
          </a:p>
          <a:p>
            <a:pPr lvl="1"/>
            <a:r>
              <a:rPr lang="en-US" dirty="0"/>
              <a:t>One use case (base) includes the functionality of another (inclusion case)</a:t>
            </a:r>
          </a:p>
          <a:p>
            <a:pPr lvl="1"/>
            <a:r>
              <a:rPr lang="en-US" dirty="0"/>
              <a:t>Supports re-use of functionality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Extend relationships</a:t>
            </a:r>
          </a:p>
          <a:p>
            <a:pPr lvl="1"/>
            <a:r>
              <a:rPr lang="en-US" dirty="0"/>
              <a:t>One use case (extension) extends the behavior of another (base)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900DC-2955-482A-A277-ECBD663A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16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CF0D0A-8CB6-4028-9819-0CB640D0127E}"/>
              </a:ext>
            </a:extLst>
          </p:cNvPr>
          <p:cNvSpPr/>
          <p:nvPr/>
        </p:nvSpPr>
        <p:spPr>
          <a:xfrm>
            <a:off x="10173810" y="2384720"/>
            <a:ext cx="1467443" cy="50052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 a ride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FB23CB-0166-4397-B74C-4CAEE770385D}"/>
              </a:ext>
            </a:extLst>
          </p:cNvPr>
          <p:cNvSpPr/>
          <p:nvPr/>
        </p:nvSpPr>
        <p:spPr>
          <a:xfrm>
            <a:off x="10184278" y="3499976"/>
            <a:ext cx="1467443" cy="50052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Confirm the ride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7D1580-FD11-44CB-A0EE-E45DB79624E0}"/>
              </a:ext>
            </a:extLst>
          </p:cNvPr>
          <p:cNvCxnSpPr>
            <a:stCxn id="7" idx="0"/>
            <a:endCxn id="6" idx="4"/>
          </p:cNvCxnSpPr>
          <p:nvPr/>
        </p:nvCxnSpPr>
        <p:spPr>
          <a:xfrm flipH="1" flipV="1">
            <a:off x="10907532" y="2885243"/>
            <a:ext cx="10468" cy="6147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4245EC-7C05-41DD-8751-7C45F453323A}"/>
              </a:ext>
            </a:extLst>
          </p:cNvPr>
          <p:cNvSpPr txBox="1"/>
          <p:nvPr/>
        </p:nvSpPr>
        <p:spPr>
          <a:xfrm>
            <a:off x="10528032" y="3031612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&lt;&lt;include&gt;&gt;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945AA9-DC2D-4A56-89A7-953624203659}"/>
              </a:ext>
            </a:extLst>
          </p:cNvPr>
          <p:cNvSpPr/>
          <p:nvPr/>
        </p:nvSpPr>
        <p:spPr>
          <a:xfrm>
            <a:off x="9917837" y="4596744"/>
            <a:ext cx="1467443" cy="50052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Finish the ride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45C0F4-62A4-44B7-8BDE-46C00533A419}"/>
              </a:ext>
            </a:extLst>
          </p:cNvPr>
          <p:cNvSpPr/>
          <p:nvPr/>
        </p:nvSpPr>
        <p:spPr>
          <a:xfrm>
            <a:off x="9928305" y="5712000"/>
            <a:ext cx="1467443" cy="500523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review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6537EF-BCA9-48C5-B8B2-B3141D91E95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0651559" y="5097267"/>
            <a:ext cx="10468" cy="6147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E9E9AD-3D93-46C4-A1B5-DDCD410DBFBF}"/>
              </a:ext>
            </a:extLst>
          </p:cNvPr>
          <p:cNvSpPr txBox="1"/>
          <p:nvPr/>
        </p:nvSpPr>
        <p:spPr>
          <a:xfrm>
            <a:off x="10272059" y="5243636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&lt;&lt;extend&gt;&gt;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2C4B6-8548-4616-B55B-F59AE0E362C3}"/>
              </a:ext>
            </a:extLst>
          </p:cNvPr>
          <p:cNvSpPr txBox="1"/>
          <p:nvPr/>
        </p:nvSpPr>
        <p:spPr>
          <a:xfrm>
            <a:off x="9528297" y="4159158"/>
            <a:ext cx="2552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Figure: Include relation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0A8C98-3895-474B-9798-23633CB7896B}"/>
              </a:ext>
            </a:extLst>
          </p:cNvPr>
          <p:cNvSpPr txBox="1"/>
          <p:nvPr/>
        </p:nvSpPr>
        <p:spPr>
          <a:xfrm>
            <a:off x="9618551" y="6229137"/>
            <a:ext cx="2552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Figure: extend relation</a:t>
            </a:r>
          </a:p>
        </p:txBody>
      </p:sp>
    </p:spTree>
    <p:extLst>
      <p:ext uri="{BB962C8B-B14F-4D97-AF65-F5344CB8AC3E}">
        <p14:creationId xmlns:p14="http://schemas.microsoft.com/office/powerpoint/2010/main" val="9720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A211-76D5-4517-B3B3-93160FFF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418A0-31B1-44AD-BCE3-65253719A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3" y="1600200"/>
            <a:ext cx="10444522" cy="26965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Every use case diagram must have its description </a:t>
            </a:r>
          </a:p>
          <a:p>
            <a:r>
              <a:rPr lang="en-US" dirty="0"/>
              <a:t>Usually description is presented in tabular form</a:t>
            </a:r>
          </a:p>
          <a:p>
            <a:r>
              <a:rPr lang="en-US" dirty="0"/>
              <a:t>The diagram should have a unique id </a:t>
            </a:r>
          </a:p>
          <a:p>
            <a:r>
              <a:rPr lang="en-US" dirty="0"/>
              <a:t>Typically the description form include the fields – </a:t>
            </a:r>
          </a:p>
          <a:p>
            <a:pPr marL="0" indent="0">
              <a:buNone/>
            </a:pPr>
            <a:r>
              <a:rPr lang="en-US" dirty="0"/>
              <a:t>	Use case Name,  Id, Actor(s), Description, Precondition, Postcondition, Action Flow, Exceptions, etc. </a:t>
            </a:r>
          </a:p>
          <a:p>
            <a:r>
              <a:rPr lang="en-US" dirty="0"/>
              <a:t>All the fields might not be available for all the diagrams.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10908-FEF7-4246-9212-1CF117A1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4B4908-4A25-41E7-99C4-6FCDED586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000" y="4571998"/>
            <a:ext cx="7805855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238D19-A1F6-4F4E-9EE8-7B3FA77CD053}"/>
              </a:ext>
            </a:extLst>
          </p:cNvPr>
          <p:cNvSpPr txBox="1"/>
          <p:nvPr/>
        </p:nvSpPr>
        <p:spPr>
          <a:xfrm>
            <a:off x="6882750" y="6400798"/>
            <a:ext cx="3326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Figure: An Use case description table</a:t>
            </a:r>
          </a:p>
        </p:txBody>
      </p:sp>
    </p:spTree>
    <p:extLst>
      <p:ext uri="{BB962C8B-B14F-4D97-AF65-F5344CB8AC3E}">
        <p14:creationId xmlns:p14="http://schemas.microsoft.com/office/powerpoint/2010/main" val="2763368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8262-423B-4C81-8BA0-E68E1E6B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example 1 : Purchasing an item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92A4C-8D30-4673-8B58-1062D8D0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18</a:t>
            </a:fld>
            <a:endParaRPr lang="en-US"/>
          </a:p>
        </p:txBody>
      </p:sp>
      <p:pic>
        <p:nvPicPr>
          <p:cNvPr id="5" name="Google Shape;388;p90">
            <a:extLst>
              <a:ext uri="{FF2B5EF4-FFF2-40B4-BE49-F238E27FC236}">
                <a16:creationId xmlns:a16="http://schemas.microsoft.com/office/drawing/2014/main" id="{4992C746-E026-4ECB-A7BA-89BCBA38A85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62795" y="1404855"/>
            <a:ext cx="6221691" cy="5078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3116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0988C89A-F32A-4872-AF1E-E482D87F76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63900" y="2590800"/>
            <a:ext cx="6946900" cy="1201738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n>
                  <a:noFill/>
                </a:ln>
              </a:rPr>
              <a:t>Class diagram</a:t>
            </a:r>
          </a:p>
        </p:txBody>
      </p:sp>
      <p:sp>
        <p:nvSpPr>
          <p:cNvPr id="13315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05EF939-5BF7-49DB-AB02-E918025A26E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448176" y="4402138"/>
            <a:ext cx="5762625" cy="1365250"/>
          </a:xfrm>
        </p:spPr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033136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8">
            <a:extLst>
              <a:ext uri="{FF2B5EF4-FFF2-40B4-BE49-F238E27FC236}">
                <a16:creationId xmlns:a16="http://schemas.microsoft.com/office/drawing/2014/main" id="{8E584790-AFF8-4220-A54C-ECD75BB23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6664" y="457200"/>
            <a:ext cx="6561137" cy="11430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Key Ideas</a:t>
            </a:r>
          </a:p>
        </p:txBody>
      </p:sp>
      <p:sp>
        <p:nvSpPr>
          <p:cNvPr id="11267" name="Rectangle 1029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707F1FB-7AC6-4A1C-B0BB-24770659AA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2739" y="1866530"/>
            <a:ext cx="8008937" cy="2199443"/>
          </a:xfrm>
        </p:spPr>
        <p:txBody>
          <a:bodyPr/>
          <a:lstStyle/>
          <a:p>
            <a:pPr lvl="1" algn="just" eaLnBrk="1" hangingPunct="1"/>
            <a:r>
              <a:rPr lang="en-US" altLang="en-US" sz="1800" dirty="0"/>
              <a:t>Introduction to UML diagrams</a:t>
            </a:r>
          </a:p>
          <a:p>
            <a:pPr lvl="1" algn="just" eaLnBrk="1" hangingPunct="1"/>
            <a:r>
              <a:rPr lang="en-US" altLang="en-US" sz="1800" dirty="0"/>
              <a:t>Use case diagram</a:t>
            </a:r>
          </a:p>
          <a:p>
            <a:pPr lvl="1" algn="just" eaLnBrk="1" hangingPunct="1"/>
            <a:r>
              <a:rPr lang="en-US" altLang="en-US" sz="1800" dirty="0"/>
              <a:t>Sequence diagram</a:t>
            </a:r>
          </a:p>
          <a:p>
            <a:pPr lvl="1" algn="just" eaLnBrk="1" hangingPunct="1"/>
            <a:r>
              <a:rPr lang="en-US" altLang="en-US" sz="1800" dirty="0"/>
              <a:t>Class diagram </a:t>
            </a:r>
          </a:p>
          <a:p>
            <a:pPr lvl="1" algn="just" eaLnBrk="1" hangingPunct="1"/>
            <a:r>
              <a:rPr lang="en-US" altLang="en-US" sz="1800" dirty="0"/>
              <a:t>&amp; Activity diagram</a:t>
            </a:r>
          </a:p>
          <a:p>
            <a:pPr marL="457200" lvl="1" indent="0" algn="just" eaLnBrk="1" hangingPunct="1">
              <a:buNone/>
            </a:pPr>
            <a:endParaRPr lang="en-US" altLang="en-US" sz="1800" dirty="0"/>
          </a:p>
          <a:p>
            <a:pPr lvl="1" algn="just" eaLnBrk="1" hangingPunct="1"/>
            <a:endParaRPr lang="en-US" altLang="en-US" sz="1800" dirty="0"/>
          </a:p>
        </p:txBody>
      </p:sp>
      <p:sp>
        <p:nvSpPr>
          <p:cNvPr id="11268" name="Slide Number Placeholder 4">
            <a:extLst>
              <a:ext uri="{FF2B5EF4-FFF2-40B4-BE49-F238E27FC236}">
                <a16:creationId xmlns:a16="http://schemas.microsoft.com/office/drawing/2014/main" id="{21AC142A-CDCB-40E4-A4F3-7752813709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376092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376092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rgbClr val="376092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rgbClr val="376092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rgbClr val="376092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376092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376092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376092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376092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>
                <a:latin typeface="Tahoma" panose="020B0604030504040204" pitchFamily="34" charset="0"/>
                <a:ea typeface="MS PGothic" panose="020B0600070205080204" pitchFamily="34" charset="-128"/>
              </a:rPr>
              <a:t>Slide </a:t>
            </a:r>
            <a:fld id="{1A585F56-EF05-4D5B-A03A-2311A87A9702}" type="slidenum">
              <a:rPr lang="en-US" altLang="en-US" sz="1000">
                <a:latin typeface="Tahoma" panose="020B0604030504040204" pitchFamily="34" charset="0"/>
                <a:ea typeface="MS PGothic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en-US" altLang="en-US" sz="1000">
              <a:latin typeface="Tahoma" panose="020B0604030504040204" pitchFamily="34" charset="0"/>
              <a:ea typeface="MS PGothic" panose="020B0600070205080204" pitchFamily="34" charset="-128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7A82-4974-4A9B-A2A0-DCC27657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8EA69-B730-41D3-8C5B-42E156CDD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593" y="1990818"/>
            <a:ext cx="10107170" cy="3852908"/>
          </a:xfrm>
        </p:spPr>
        <p:txBody>
          <a:bodyPr>
            <a:normAutofit/>
          </a:bodyPr>
          <a:lstStyle/>
          <a:p>
            <a:pPr marL="285750" marR="0" lvl="0" indent="-285750" algn="just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F81BD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lang="en-US" sz="2200" dirty="0">
                <a:sym typeface="Verdana"/>
              </a:rPr>
              <a:t>A class diagram </a:t>
            </a:r>
            <a:r>
              <a:rPr lang="en-US" sz="2200" u="sng" dirty="0">
                <a:sym typeface="Verdana"/>
              </a:rPr>
              <a:t>depicts classes</a:t>
            </a:r>
            <a:r>
              <a:rPr lang="en-US" sz="2200" dirty="0">
                <a:sym typeface="Verdana"/>
              </a:rPr>
              <a:t> and their </a:t>
            </a:r>
            <a:r>
              <a:rPr lang="en-US" sz="2200" u="sng" dirty="0">
                <a:sym typeface="Verdana"/>
              </a:rPr>
              <a:t>interrelationships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F81BD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lang="en-US" sz="2200" dirty="0">
                <a:sym typeface="Verdana"/>
              </a:rPr>
              <a:t>Used for describing </a:t>
            </a:r>
            <a:r>
              <a:rPr lang="en-US" sz="2200" u="sng" dirty="0">
                <a:sym typeface="Verdana"/>
              </a:rPr>
              <a:t>structure</a:t>
            </a:r>
            <a:r>
              <a:rPr lang="en-US" sz="2200" dirty="0">
                <a:sym typeface="Verdana"/>
              </a:rPr>
              <a:t> and </a:t>
            </a:r>
            <a:r>
              <a:rPr lang="en-US" sz="2200" u="sng" dirty="0">
                <a:sym typeface="Verdana"/>
              </a:rPr>
              <a:t>behavior</a:t>
            </a:r>
            <a:r>
              <a:rPr lang="en-US" sz="2200" dirty="0">
                <a:sym typeface="Verdana"/>
              </a:rPr>
              <a:t> in the use cases</a:t>
            </a:r>
            <a:endParaRPr lang="en-US" sz="2200" dirty="0">
              <a:sym typeface="Arial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F81BD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lang="en-US" sz="2200" dirty="0">
                <a:sym typeface="Verdana"/>
              </a:rPr>
              <a:t>Provide a </a:t>
            </a:r>
            <a:r>
              <a:rPr lang="en-US" sz="2200" u="sng" dirty="0">
                <a:sym typeface="Verdana"/>
              </a:rPr>
              <a:t>conceptual model</a:t>
            </a:r>
            <a:r>
              <a:rPr lang="en-US" sz="2200" dirty="0">
                <a:sym typeface="Verdana"/>
              </a:rPr>
              <a:t> of the system in terms of </a:t>
            </a:r>
            <a:r>
              <a:rPr lang="en-US" sz="2200" u="sng" dirty="0">
                <a:sym typeface="Verdana"/>
              </a:rPr>
              <a:t>objects</a:t>
            </a:r>
            <a:r>
              <a:rPr lang="en-US" sz="2200" dirty="0">
                <a:sym typeface="Verdana"/>
              </a:rPr>
              <a:t> and their </a:t>
            </a:r>
            <a:r>
              <a:rPr lang="en-US" sz="2200" u="sng" dirty="0">
                <a:sym typeface="Verdana"/>
              </a:rPr>
              <a:t>relationships</a:t>
            </a:r>
            <a:endParaRPr lang="en-US" sz="2200" u="sng" dirty="0">
              <a:sym typeface="Arial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F81BD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lang="en-US" sz="2200" dirty="0">
                <a:sym typeface="Verdana"/>
              </a:rPr>
              <a:t>Used for </a:t>
            </a:r>
            <a:r>
              <a:rPr lang="en-US" sz="2200" u="sng" dirty="0">
                <a:sym typeface="Verdana"/>
              </a:rPr>
              <a:t>requirement capture</a:t>
            </a:r>
            <a:r>
              <a:rPr lang="en-US" sz="2200" dirty="0">
                <a:sym typeface="Verdana"/>
              </a:rPr>
              <a:t>, end-user interaction</a:t>
            </a:r>
            <a:endParaRPr lang="en-US" sz="2200" dirty="0">
              <a:sym typeface="Arial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F81BD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lang="en-US" sz="2200" dirty="0">
                <a:sym typeface="Verdana"/>
              </a:rPr>
              <a:t>Detailed class diagrams are used for developers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F81BD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85740-6FB3-4C94-9A3F-4293B3E3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51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1C7A-6594-4624-AB6D-586B95D5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Diagram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E79D7-3455-48A3-86D2-94E7864C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 descr="Class diagram of customer order domain | Download Scientific Diagram">
            <a:extLst>
              <a:ext uri="{FF2B5EF4-FFF2-40B4-BE49-F238E27FC236}">
                <a16:creationId xmlns:a16="http://schemas.microsoft.com/office/drawing/2014/main" id="{9BA3C48C-E89A-440B-BDB7-A282B3EEF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534" y="1757778"/>
            <a:ext cx="5508548" cy="413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44D1086-FDF0-451D-B57F-91EE1DEE4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593" y="1990818"/>
            <a:ext cx="4061477" cy="3852908"/>
          </a:xfrm>
        </p:spPr>
        <p:txBody>
          <a:bodyPr>
            <a:normAutofit fontScale="92500" lnSpcReduction="20000"/>
          </a:bodyPr>
          <a:lstStyle/>
          <a:p>
            <a:pPr marL="285750" marR="0" lvl="0" indent="-285750" algn="just" defTabSz="457200" rtl="0" eaLnBrk="1" fontAlgn="auto" latinLnBrk="0" hangingPunct="1">
              <a:spcBef>
                <a:spcPct val="20000"/>
              </a:spcBef>
              <a:spcAft>
                <a:spcPts val="600"/>
              </a:spcAft>
              <a:buClr>
                <a:srgbClr val="4F81BD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Class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</a:p>
          <a:p>
            <a:pPr lvl="1" algn="just">
              <a:buClr>
                <a:srgbClr val="4F81BD">
                  <a:lumMod val="75000"/>
                </a:srgbClr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Name</a:t>
            </a:r>
          </a:p>
          <a:p>
            <a:pPr lvl="1" algn="just">
              <a:buClr>
                <a:srgbClr val="4F81BD">
                  <a:lumMod val="75000"/>
                </a:srgbClr>
              </a:buClr>
              <a:defRPr/>
            </a:pPr>
            <a:r>
              <a:rPr lang="en-US" sz="1800" dirty="0">
                <a:solidFill>
                  <a:prstClr val="black"/>
                </a:solidFill>
                <a:latin typeface="Corbel" panose="020B0503020204020204"/>
              </a:rPr>
              <a:t>Attributes</a:t>
            </a:r>
          </a:p>
          <a:p>
            <a:pPr lvl="1" algn="just">
              <a:buClr>
                <a:srgbClr val="4F81BD">
                  <a:lumMod val="75000"/>
                </a:srgbClr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Methods</a:t>
            </a:r>
          </a:p>
          <a:p>
            <a:pPr lvl="1" algn="just">
              <a:buClr>
                <a:srgbClr val="4F81BD">
                  <a:lumMod val="75000"/>
                </a:srgbClr>
              </a:buClr>
              <a:defRPr/>
            </a:pPr>
            <a:r>
              <a:rPr lang="en-US" sz="1800" dirty="0">
                <a:solidFill>
                  <a:prstClr val="black"/>
                </a:solidFill>
                <a:latin typeface="Corbel" panose="020B0503020204020204"/>
              </a:rPr>
              <a:t>Visibility</a:t>
            </a:r>
          </a:p>
          <a:p>
            <a:pPr algn="just">
              <a:buClr>
                <a:srgbClr val="4F81BD">
                  <a:lumMod val="75000"/>
                </a:srgbClr>
              </a:buCl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Relation</a:t>
            </a:r>
          </a:p>
          <a:p>
            <a:pPr lvl="1" algn="just">
              <a:buClr>
                <a:srgbClr val="4F81BD">
                  <a:lumMod val="75000"/>
                </a:srgbClr>
              </a:buClr>
              <a:defRPr/>
            </a:pPr>
            <a:r>
              <a:rPr lang="en-US" sz="1800" dirty="0">
                <a:solidFill>
                  <a:prstClr val="black"/>
                </a:solidFill>
                <a:latin typeface="Corbel" panose="020B0503020204020204"/>
              </a:rPr>
              <a:t>Generalization</a:t>
            </a:r>
          </a:p>
          <a:p>
            <a:pPr lvl="1" algn="just">
              <a:buClr>
                <a:srgbClr val="4F81BD">
                  <a:lumMod val="75000"/>
                </a:srgbClr>
              </a:buClr>
              <a:defRPr/>
            </a:pPr>
            <a:r>
              <a:rPr lang="en-US" sz="1800" dirty="0">
                <a:solidFill>
                  <a:prstClr val="black"/>
                </a:solidFill>
                <a:latin typeface="Corbel" panose="020B0503020204020204"/>
              </a:rPr>
              <a:t>Association</a:t>
            </a:r>
          </a:p>
          <a:p>
            <a:pPr lvl="2" algn="just">
              <a:buClr>
                <a:srgbClr val="4F81BD">
                  <a:lumMod val="75000"/>
                </a:srgbClr>
              </a:buClr>
              <a:defRPr/>
            </a:pPr>
            <a:r>
              <a:rPr lang="en-US" sz="1600" dirty="0">
                <a:solidFill>
                  <a:prstClr val="black"/>
                </a:solidFill>
                <a:latin typeface="Corbel" panose="020B0503020204020204"/>
              </a:rPr>
              <a:t>Aggregation</a:t>
            </a:r>
          </a:p>
          <a:p>
            <a:pPr lvl="2" algn="just">
              <a:buClr>
                <a:srgbClr val="4F81BD">
                  <a:lumMod val="75000"/>
                </a:srgbClr>
              </a:buClr>
              <a:defRPr/>
            </a:pPr>
            <a:r>
              <a:rPr lang="en-US" sz="1600" dirty="0">
                <a:solidFill>
                  <a:prstClr val="black"/>
                </a:solidFill>
                <a:latin typeface="Corbel" panose="020B0503020204020204"/>
              </a:rPr>
              <a:t>Composition</a:t>
            </a:r>
          </a:p>
          <a:p>
            <a:pPr lvl="1" algn="just">
              <a:buClr>
                <a:srgbClr val="4F81BD">
                  <a:lumMod val="75000"/>
                </a:srgbClr>
              </a:buClr>
              <a:defRPr/>
            </a:pPr>
            <a:r>
              <a:rPr lang="en-US" sz="1800" dirty="0">
                <a:solidFill>
                  <a:prstClr val="black"/>
                </a:solidFill>
                <a:latin typeface="Corbel" panose="020B0503020204020204"/>
              </a:rPr>
              <a:t>Multiplicity</a:t>
            </a:r>
          </a:p>
          <a:p>
            <a:pPr lvl="2" algn="just">
              <a:buClr>
                <a:srgbClr val="4F81BD">
                  <a:lumMod val="75000"/>
                </a:srgbClr>
              </a:buClr>
              <a:defRPr/>
            </a:pPr>
            <a:endParaRPr lang="en-US" sz="1600" dirty="0">
              <a:solidFill>
                <a:prstClr val="black"/>
              </a:solidFill>
              <a:latin typeface="Corbel" panose="020B0503020204020204"/>
            </a:endParaRPr>
          </a:p>
          <a:p>
            <a:pPr lvl="1" algn="just">
              <a:buClr>
                <a:srgbClr val="4F81BD">
                  <a:lumMod val="75000"/>
                </a:srgbClr>
              </a:buClr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302E9E-3803-4B30-8833-764F7E614EE1}"/>
              </a:ext>
            </a:extLst>
          </p:cNvPr>
          <p:cNvCxnSpPr>
            <a:cxnSpLocks/>
          </p:cNvCxnSpPr>
          <p:nvPr/>
        </p:nvCxnSpPr>
        <p:spPr>
          <a:xfrm>
            <a:off x="2095130" y="2130642"/>
            <a:ext cx="4000870" cy="1775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11385A-6883-4488-AF7F-B0FBCF7913A4}"/>
              </a:ext>
            </a:extLst>
          </p:cNvPr>
          <p:cNvCxnSpPr/>
          <p:nvPr/>
        </p:nvCxnSpPr>
        <p:spPr>
          <a:xfrm flipV="1">
            <a:off x="2405849" y="1990818"/>
            <a:ext cx="4092605" cy="521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A3A2F4-2204-4CAA-8A6A-CDE5AC03A096}"/>
              </a:ext>
            </a:extLst>
          </p:cNvPr>
          <p:cNvCxnSpPr/>
          <p:nvPr/>
        </p:nvCxnSpPr>
        <p:spPr>
          <a:xfrm flipV="1">
            <a:off x="2876365" y="2334829"/>
            <a:ext cx="3590961" cy="48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E73EE7-4B21-4BF6-85A9-9E9A686DE8C3}"/>
              </a:ext>
            </a:extLst>
          </p:cNvPr>
          <p:cNvCxnSpPr/>
          <p:nvPr/>
        </p:nvCxnSpPr>
        <p:spPr>
          <a:xfrm flipV="1">
            <a:off x="2840854" y="2769833"/>
            <a:ext cx="4128116" cy="39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6CF4E8-A2C6-43D9-80C7-7F7EA3C58B43}"/>
              </a:ext>
            </a:extLst>
          </p:cNvPr>
          <p:cNvCxnSpPr/>
          <p:nvPr/>
        </p:nvCxnSpPr>
        <p:spPr>
          <a:xfrm flipV="1">
            <a:off x="2796466" y="2647765"/>
            <a:ext cx="3670860" cy="78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785908-2520-48EB-8FFA-151B87FB8D55}"/>
              </a:ext>
            </a:extLst>
          </p:cNvPr>
          <p:cNvCxnSpPr/>
          <p:nvPr/>
        </p:nvCxnSpPr>
        <p:spPr>
          <a:xfrm flipV="1">
            <a:off x="3382392" y="3844031"/>
            <a:ext cx="4767309" cy="39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5F06EC-70EE-4F99-ABED-D3D7419B8ABB}"/>
              </a:ext>
            </a:extLst>
          </p:cNvPr>
          <p:cNvCxnSpPr/>
          <p:nvPr/>
        </p:nvCxnSpPr>
        <p:spPr>
          <a:xfrm flipV="1">
            <a:off x="3053918" y="2130642"/>
            <a:ext cx="5837022" cy="249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55E2B0-E60D-4477-9D19-4F1677287E69}"/>
              </a:ext>
            </a:extLst>
          </p:cNvPr>
          <p:cNvCxnSpPr>
            <a:cxnSpLocks/>
          </p:cNvCxnSpPr>
          <p:nvPr/>
        </p:nvCxnSpPr>
        <p:spPr>
          <a:xfrm flipV="1">
            <a:off x="3053918" y="2308195"/>
            <a:ext cx="4540872" cy="324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A6CDAF-A64F-4AE1-ADE3-A1F868A7BDE4}"/>
              </a:ext>
            </a:extLst>
          </p:cNvPr>
          <p:cNvSpPr txBox="1"/>
          <p:nvPr/>
        </p:nvSpPr>
        <p:spPr>
          <a:xfrm>
            <a:off x="7278624" y="5998464"/>
            <a:ext cx="1867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Figure: Class diagram </a:t>
            </a:r>
          </a:p>
        </p:txBody>
      </p:sp>
    </p:spTree>
    <p:extLst>
      <p:ext uri="{BB962C8B-B14F-4D97-AF65-F5344CB8AC3E}">
        <p14:creationId xmlns:p14="http://schemas.microsoft.com/office/powerpoint/2010/main" val="84207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6497-B4BA-4F4D-A943-DEE39714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216BE-B4C9-4B5A-ADE8-CDBCE9FA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oogle Shape;412;p94">
            <a:extLst>
              <a:ext uri="{FF2B5EF4-FFF2-40B4-BE49-F238E27FC236}">
                <a16:creationId xmlns:a16="http://schemas.microsoft.com/office/drawing/2014/main" id="{1BF30610-8CD2-4306-95BB-8523E54BD9F3}"/>
              </a:ext>
            </a:extLst>
          </p:cNvPr>
          <p:cNvGrpSpPr/>
          <p:nvPr/>
        </p:nvGrpSpPr>
        <p:grpSpPr>
          <a:xfrm>
            <a:off x="2015231" y="2432745"/>
            <a:ext cx="9543496" cy="731880"/>
            <a:chOff x="468000" y="2891880"/>
            <a:chExt cx="7104600" cy="731880"/>
          </a:xfrm>
        </p:grpSpPr>
        <p:sp>
          <p:nvSpPr>
            <p:cNvPr id="6" name="Google Shape;413;p94">
              <a:extLst>
                <a:ext uri="{FF2B5EF4-FFF2-40B4-BE49-F238E27FC236}">
                  <a16:creationId xmlns:a16="http://schemas.microsoft.com/office/drawing/2014/main" id="{EB592C8B-6FFB-46F4-B21F-2B1A4E27933B}"/>
                </a:ext>
              </a:extLst>
            </p:cNvPr>
            <p:cNvSpPr txBox="1"/>
            <p:nvPr/>
          </p:nvSpPr>
          <p:spPr>
            <a:xfrm>
              <a:off x="468000" y="2941920"/>
              <a:ext cx="1074960" cy="629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08563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Top</a:t>
              </a:r>
              <a:endParaRPr sz="2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414;p94">
              <a:extLst>
                <a:ext uri="{FF2B5EF4-FFF2-40B4-BE49-F238E27FC236}">
                  <a16:creationId xmlns:a16="http://schemas.microsoft.com/office/drawing/2014/main" id="{84C6A4A1-FF16-4E24-B3D2-F08F1F626C4E}"/>
                </a:ext>
              </a:extLst>
            </p:cNvPr>
            <p:cNvSpPr/>
            <p:nvPr/>
          </p:nvSpPr>
          <p:spPr>
            <a:xfrm>
              <a:off x="1742040" y="2891880"/>
              <a:ext cx="5830560" cy="7318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85631"/>
            </a:solidFill>
            <a:ln>
              <a:noFill/>
            </a:ln>
          </p:spPr>
        </p:sp>
        <p:sp>
          <p:nvSpPr>
            <p:cNvPr id="8" name="Google Shape;415;p94">
              <a:extLst>
                <a:ext uri="{FF2B5EF4-FFF2-40B4-BE49-F238E27FC236}">
                  <a16:creationId xmlns:a16="http://schemas.microsoft.com/office/drawing/2014/main" id="{1C9E21AD-680B-4727-A340-735B4C3F961B}"/>
                </a:ext>
              </a:extLst>
            </p:cNvPr>
            <p:cNvSpPr txBox="1"/>
            <p:nvPr/>
          </p:nvSpPr>
          <p:spPr>
            <a:xfrm>
              <a:off x="1769760" y="2976120"/>
              <a:ext cx="5802840" cy="575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contains the name of the class. It is printed in bold and centered, and the first letter is capitalized.</a:t>
              </a:r>
              <a:endParaRPr sz="18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416;p94">
            <a:extLst>
              <a:ext uri="{FF2B5EF4-FFF2-40B4-BE49-F238E27FC236}">
                <a16:creationId xmlns:a16="http://schemas.microsoft.com/office/drawing/2014/main" id="{F217F822-450B-436A-87CA-BAE637EC3001}"/>
              </a:ext>
            </a:extLst>
          </p:cNvPr>
          <p:cNvGrpSpPr/>
          <p:nvPr/>
        </p:nvGrpSpPr>
        <p:grpSpPr>
          <a:xfrm>
            <a:off x="1695056" y="3308985"/>
            <a:ext cx="9819282" cy="731880"/>
            <a:chOff x="255240" y="3768120"/>
            <a:chExt cx="7317360" cy="731880"/>
          </a:xfrm>
        </p:grpSpPr>
        <p:sp>
          <p:nvSpPr>
            <p:cNvPr id="10" name="Google Shape;417;p94">
              <a:extLst>
                <a:ext uri="{FF2B5EF4-FFF2-40B4-BE49-F238E27FC236}">
                  <a16:creationId xmlns:a16="http://schemas.microsoft.com/office/drawing/2014/main" id="{C51F552F-5087-43D8-9E64-FBBD8E1CB52E}"/>
                </a:ext>
              </a:extLst>
            </p:cNvPr>
            <p:cNvSpPr txBox="1"/>
            <p:nvPr/>
          </p:nvSpPr>
          <p:spPr>
            <a:xfrm>
              <a:off x="255240" y="3818520"/>
              <a:ext cx="1397520" cy="629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0B7140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Middle</a:t>
              </a:r>
              <a:endParaRPr sz="2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418;p94">
              <a:extLst>
                <a:ext uri="{FF2B5EF4-FFF2-40B4-BE49-F238E27FC236}">
                  <a16:creationId xmlns:a16="http://schemas.microsoft.com/office/drawing/2014/main" id="{D941BCDA-7251-4B57-BB63-5CFB2B99826F}"/>
                </a:ext>
              </a:extLst>
            </p:cNvPr>
            <p:cNvSpPr/>
            <p:nvPr/>
          </p:nvSpPr>
          <p:spPr>
            <a:xfrm>
              <a:off x="1742040" y="3768120"/>
              <a:ext cx="5830560" cy="7318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B7140"/>
            </a:solidFill>
            <a:ln>
              <a:noFill/>
            </a:ln>
          </p:spPr>
        </p:sp>
        <p:sp>
          <p:nvSpPr>
            <p:cNvPr id="12" name="Google Shape;419;p94">
              <a:extLst>
                <a:ext uri="{FF2B5EF4-FFF2-40B4-BE49-F238E27FC236}">
                  <a16:creationId xmlns:a16="http://schemas.microsoft.com/office/drawing/2014/main" id="{514D7CC4-2960-478B-BEE6-CEA1B881A2F8}"/>
                </a:ext>
              </a:extLst>
            </p:cNvPr>
            <p:cNvSpPr txBox="1"/>
            <p:nvPr/>
          </p:nvSpPr>
          <p:spPr>
            <a:xfrm>
              <a:off x="1891440" y="3818520"/>
              <a:ext cx="5678640" cy="5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middle compartment contains the attributes of the class. They are left-aligned and the first letter is lowercase.</a:t>
              </a:r>
              <a:endParaRPr sz="18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420;p94">
            <a:extLst>
              <a:ext uri="{FF2B5EF4-FFF2-40B4-BE49-F238E27FC236}">
                <a16:creationId xmlns:a16="http://schemas.microsoft.com/office/drawing/2014/main" id="{49863ECB-E834-4CCC-AC76-0A36E1775917}"/>
              </a:ext>
            </a:extLst>
          </p:cNvPr>
          <p:cNvGrpSpPr/>
          <p:nvPr/>
        </p:nvGrpSpPr>
        <p:grpSpPr>
          <a:xfrm>
            <a:off x="1583606" y="4253265"/>
            <a:ext cx="9962277" cy="732960"/>
            <a:chOff x="148680" y="4712400"/>
            <a:chExt cx="7423920" cy="732960"/>
          </a:xfrm>
        </p:grpSpPr>
        <p:sp>
          <p:nvSpPr>
            <p:cNvPr id="14" name="Google Shape;421;p94">
              <a:extLst>
                <a:ext uri="{FF2B5EF4-FFF2-40B4-BE49-F238E27FC236}">
                  <a16:creationId xmlns:a16="http://schemas.microsoft.com/office/drawing/2014/main" id="{06007851-2321-4633-AF72-0A12559E6216}"/>
                </a:ext>
              </a:extLst>
            </p:cNvPr>
            <p:cNvSpPr txBox="1"/>
            <p:nvPr/>
          </p:nvSpPr>
          <p:spPr>
            <a:xfrm>
              <a:off x="148680" y="4762440"/>
              <a:ext cx="1504080" cy="630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0B774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Bottom</a:t>
              </a:r>
              <a:endParaRPr sz="2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422;p94">
              <a:extLst>
                <a:ext uri="{FF2B5EF4-FFF2-40B4-BE49-F238E27FC236}">
                  <a16:creationId xmlns:a16="http://schemas.microsoft.com/office/drawing/2014/main" id="{CBDBF083-6C34-4D0A-AC21-BD66C6D9E723}"/>
                </a:ext>
              </a:extLst>
            </p:cNvPr>
            <p:cNvSpPr/>
            <p:nvPr/>
          </p:nvSpPr>
          <p:spPr>
            <a:xfrm>
              <a:off x="1742040" y="4712400"/>
              <a:ext cx="5830560" cy="7329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B7743"/>
            </a:solidFill>
            <a:ln>
              <a:noFill/>
            </a:ln>
          </p:spPr>
        </p:sp>
        <p:sp>
          <p:nvSpPr>
            <p:cNvPr id="16" name="Google Shape;423;p94">
              <a:extLst>
                <a:ext uri="{FF2B5EF4-FFF2-40B4-BE49-F238E27FC236}">
                  <a16:creationId xmlns:a16="http://schemas.microsoft.com/office/drawing/2014/main" id="{053B63BE-BC97-443E-9CFC-AD7F6E3D8607}"/>
                </a:ext>
              </a:extLst>
            </p:cNvPr>
            <p:cNvSpPr txBox="1"/>
            <p:nvPr/>
          </p:nvSpPr>
          <p:spPr>
            <a:xfrm>
              <a:off x="2025720" y="4762440"/>
              <a:ext cx="5544720" cy="630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bottom compartment contains the operations the class can execute. They are also left-aligned and the first letter is lowercase.</a:t>
              </a:r>
              <a:endParaRPr sz="18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9673AA-7EDF-458D-BB7D-D040E9475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819922"/>
            <a:ext cx="10476089" cy="3391269"/>
          </a:xfrm>
        </p:spPr>
        <p:txBody>
          <a:bodyPr/>
          <a:lstStyle/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F81BD">
                  <a:lumMod val="75000"/>
                </a:srgbClr>
              </a:buClr>
              <a:buSzPct val="145000"/>
              <a:buFont typeface="Arial"/>
              <a:buChar char="•"/>
              <a:tabLst/>
              <a:defRPr/>
            </a:pPr>
            <a:r>
              <a:rPr lang="en-US" sz="2200" dirty="0">
                <a:sym typeface="Verdana"/>
              </a:rPr>
              <a:t> Class in a class diagram contains three parts – top, middle and bottom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32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0651-C92D-433E-A0E3-1A9FA66E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Visibility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08F36-BE3E-4B1F-ADBB-6E131E4AF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600201"/>
            <a:ext cx="10476089" cy="3628748"/>
          </a:xfrm>
        </p:spPr>
        <p:txBody>
          <a:bodyPr/>
          <a:lstStyle/>
          <a:p>
            <a:r>
              <a:rPr lang="en-US" dirty="0"/>
              <a:t>Public (+)</a:t>
            </a:r>
          </a:p>
          <a:p>
            <a:r>
              <a:rPr lang="en-US" dirty="0"/>
              <a:t>Private (-)</a:t>
            </a:r>
          </a:p>
          <a:p>
            <a:r>
              <a:rPr lang="en-US" dirty="0"/>
              <a:t>Protected (#)</a:t>
            </a:r>
          </a:p>
          <a:p>
            <a:r>
              <a:rPr lang="en-US" dirty="0"/>
              <a:t>Package (~)</a:t>
            </a:r>
          </a:p>
          <a:p>
            <a:r>
              <a:rPr lang="en-US" dirty="0"/>
              <a:t>Derived (/)</a:t>
            </a:r>
          </a:p>
          <a:p>
            <a:pPr lvl="1"/>
            <a:r>
              <a:rPr lang="en-US" dirty="0"/>
              <a:t>For example </a:t>
            </a:r>
            <a:r>
              <a:rPr lang="en-US" u="sng" dirty="0"/>
              <a:t>age</a:t>
            </a:r>
            <a:r>
              <a:rPr lang="en-US" dirty="0"/>
              <a:t> is a derived attribute from date of birth</a:t>
            </a:r>
          </a:p>
          <a:p>
            <a:r>
              <a:rPr lang="en-US" dirty="0"/>
              <a:t>Static (underlined)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DBC6B-CF82-4556-9A6C-9C7FB66B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48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40F5-C953-42BF-B109-7930D68C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notions in class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B5246-2C8D-44A9-8736-A9091DA4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BA06A-9BBA-4767-9C4D-3DD992938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22705" y="2364327"/>
            <a:ext cx="58102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83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C1D7-916C-4C44-ACB6-9AD7AF8A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Generalization</a:t>
            </a:r>
            <a:endParaRPr lang="en-US" sz="4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F3EA5-04CB-45C8-88AC-D789A8936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600200"/>
            <a:ext cx="6795801" cy="321149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b="1" dirty="0"/>
              <a:t>Inheritance</a:t>
            </a:r>
            <a:r>
              <a:rPr lang="en-US" dirty="0"/>
              <a:t> is a required feature of Object Orientation Programming</a:t>
            </a:r>
          </a:p>
          <a:p>
            <a:pPr>
              <a:lnSpc>
                <a:spcPct val="160000"/>
              </a:lnSpc>
            </a:pPr>
            <a:r>
              <a:rPr lang="en-US" dirty="0"/>
              <a:t>Generalization expresses a </a:t>
            </a:r>
            <a:r>
              <a:rPr lang="en-US" u="sng" dirty="0"/>
              <a:t>parent/child relationship</a:t>
            </a:r>
            <a:r>
              <a:rPr lang="en-US" dirty="0"/>
              <a:t> among related classes.  </a:t>
            </a:r>
          </a:p>
          <a:p>
            <a:pPr>
              <a:lnSpc>
                <a:spcPct val="160000"/>
              </a:lnSpc>
            </a:pPr>
            <a:r>
              <a:rPr lang="en-US" dirty="0"/>
              <a:t>Used for </a:t>
            </a:r>
            <a:r>
              <a:rPr lang="en-US" u="sng" dirty="0"/>
              <a:t>abstracting</a:t>
            </a:r>
            <a:r>
              <a:rPr lang="en-US" dirty="0"/>
              <a:t> details in several layers</a:t>
            </a:r>
          </a:p>
          <a:p>
            <a:pPr>
              <a:lnSpc>
                <a:spcPct val="160000"/>
              </a:lnSpc>
            </a:pPr>
            <a:r>
              <a:rPr lang="en-US" dirty="0"/>
              <a:t>Similar notion as use case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3657A-7697-4778-B948-4F36D0BF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4ED15-5970-41B7-856D-6C33021E2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859" y="1953088"/>
            <a:ext cx="3065172" cy="2592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1BB1B-B790-4C0B-B587-A6FC7C7A315A}"/>
              </a:ext>
            </a:extLst>
          </p:cNvPr>
          <p:cNvSpPr txBox="1"/>
          <p:nvPr/>
        </p:nvSpPr>
        <p:spPr>
          <a:xfrm>
            <a:off x="8770072" y="4898809"/>
            <a:ext cx="3157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Figure: Generalization in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56764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01B8-4950-457B-B047-90E111E3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/>
                <a:cs typeface="Calibri"/>
                <a:sym typeface="Economica"/>
              </a:rPr>
              <a:t>Association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1F6C5-63F6-41F4-9667-C5B856595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3" y="1600200"/>
            <a:ext cx="8027986" cy="464080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ym typeface="Verdana"/>
              </a:rPr>
              <a:t> </a:t>
            </a:r>
            <a:endParaRPr lang="en-US" sz="1800" dirty="0">
              <a:sym typeface="Arial"/>
            </a:endParaRPr>
          </a:p>
          <a:p>
            <a:r>
              <a:rPr lang="en-US" sz="1800" dirty="0">
                <a:sym typeface="Verdana"/>
              </a:rPr>
              <a:t>Represent relationships between </a:t>
            </a:r>
            <a:r>
              <a:rPr lang="en-US" sz="1800" u="sng" dirty="0">
                <a:sym typeface="Verdana"/>
              </a:rPr>
              <a:t>classes</a:t>
            </a:r>
            <a:r>
              <a:rPr lang="en-US" sz="1800" dirty="0">
                <a:sym typeface="Verdana"/>
              </a:rPr>
              <a:t>. </a:t>
            </a:r>
          </a:p>
          <a:p>
            <a:pPr lvl="1"/>
            <a:r>
              <a:rPr lang="en-US" sz="1800" dirty="0">
                <a:sym typeface="Verdana"/>
              </a:rPr>
              <a:t>Place association names </a:t>
            </a:r>
            <a:r>
              <a:rPr lang="en-US" sz="1800" u="sng" dirty="0">
                <a:sym typeface="Verdana"/>
              </a:rPr>
              <a:t>above, on, or below </a:t>
            </a:r>
            <a:r>
              <a:rPr lang="en-US" sz="1800" dirty="0">
                <a:sym typeface="Verdana"/>
              </a:rPr>
              <a:t>the association line.</a:t>
            </a:r>
          </a:p>
          <a:p>
            <a:r>
              <a:rPr lang="en-US" sz="1800" dirty="0">
                <a:sym typeface="Verdana"/>
              </a:rPr>
              <a:t>Represent relationship between </a:t>
            </a:r>
            <a:r>
              <a:rPr lang="en-US" sz="1800" u="sng" dirty="0">
                <a:sym typeface="Verdana"/>
              </a:rPr>
              <a:t>instances of classes</a:t>
            </a:r>
            <a:endParaRPr lang="en-US" sz="1800" u="sng" dirty="0">
              <a:sym typeface="Arial"/>
            </a:endParaRPr>
          </a:p>
          <a:p>
            <a:pPr lvl="1"/>
            <a:r>
              <a:rPr lang="en-US" sz="1800" dirty="0">
                <a:sym typeface="Verdana"/>
              </a:rPr>
              <a:t>Student enrolls in a course</a:t>
            </a:r>
            <a:endParaRPr lang="en-US" sz="1800" dirty="0">
              <a:sym typeface="Arial"/>
            </a:endParaRPr>
          </a:p>
          <a:p>
            <a:pPr lvl="1"/>
            <a:r>
              <a:rPr lang="en-US" sz="1800" dirty="0">
                <a:sym typeface="Verdana"/>
              </a:rPr>
              <a:t>Courses have students</a:t>
            </a:r>
            <a:endParaRPr lang="en-US" sz="1800" dirty="0">
              <a:sym typeface="Arial"/>
            </a:endParaRPr>
          </a:p>
          <a:p>
            <a:pPr lvl="1"/>
            <a:r>
              <a:rPr lang="en-US" sz="1800" dirty="0">
                <a:sym typeface="Verdana"/>
              </a:rPr>
              <a:t>Courses have exams</a:t>
            </a:r>
            <a:endParaRPr lang="en-US" sz="1800" dirty="0"/>
          </a:p>
          <a:p>
            <a:r>
              <a:rPr lang="en-US" sz="1800" dirty="0">
                <a:sym typeface="Verdana"/>
              </a:rPr>
              <a:t>Association has two ends			</a:t>
            </a:r>
          </a:p>
          <a:p>
            <a:pPr lvl="1"/>
            <a:r>
              <a:rPr lang="en-US" sz="1800" dirty="0">
                <a:sym typeface="Verdana"/>
              </a:rPr>
              <a:t>Role names (e.g. enrolls)</a:t>
            </a:r>
          </a:p>
          <a:p>
            <a:pPr lvl="1"/>
            <a:r>
              <a:rPr lang="en-US" sz="1800" dirty="0">
                <a:sym typeface="Verdana"/>
              </a:rPr>
              <a:t>Multiplicity (e.g. One course can have many students)</a:t>
            </a:r>
          </a:p>
          <a:p>
            <a:pPr lvl="1"/>
            <a:r>
              <a:rPr lang="en-US" sz="1800" dirty="0">
                <a:sym typeface="Verdana"/>
              </a:rPr>
              <a:t>Navigability (unidirectional, bidirectional)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6D744-2A09-4D6F-B94F-18F2A946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26</a:t>
            </a:fld>
            <a:endParaRPr lang="en-US"/>
          </a:p>
        </p:txBody>
      </p:sp>
      <p:sp>
        <p:nvSpPr>
          <p:cNvPr id="5" name="Google Shape;500;p101">
            <a:extLst>
              <a:ext uri="{FF2B5EF4-FFF2-40B4-BE49-F238E27FC236}">
                <a16:creationId xmlns:a16="http://schemas.microsoft.com/office/drawing/2014/main" id="{3D12FDD1-AA94-480F-97BD-61E9439342D4}"/>
              </a:ext>
            </a:extLst>
          </p:cNvPr>
          <p:cNvSpPr txBox="1"/>
          <p:nvPr/>
        </p:nvSpPr>
        <p:spPr>
          <a:xfrm>
            <a:off x="11034843" y="3627315"/>
            <a:ext cx="1006560" cy="42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853647-9239-4370-B19A-336DF6449504}"/>
              </a:ext>
            </a:extLst>
          </p:cNvPr>
          <p:cNvGrpSpPr/>
          <p:nvPr/>
        </p:nvGrpSpPr>
        <p:grpSpPr>
          <a:xfrm>
            <a:off x="7821227" y="3544414"/>
            <a:ext cx="3770536" cy="646305"/>
            <a:chOff x="7245483" y="3388781"/>
            <a:chExt cx="4346280" cy="801934"/>
          </a:xfrm>
        </p:grpSpPr>
        <p:sp>
          <p:nvSpPr>
            <p:cNvPr id="6" name="Google Shape;501;p101">
              <a:extLst>
                <a:ext uri="{FF2B5EF4-FFF2-40B4-BE49-F238E27FC236}">
                  <a16:creationId xmlns:a16="http://schemas.microsoft.com/office/drawing/2014/main" id="{54630DBB-2C1B-4549-85D1-1ACF4AA5950C}"/>
                </a:ext>
              </a:extLst>
            </p:cNvPr>
            <p:cNvSpPr txBox="1"/>
            <p:nvPr/>
          </p:nvSpPr>
          <p:spPr>
            <a:xfrm>
              <a:off x="7245483" y="3444795"/>
              <a:ext cx="1238400" cy="469800"/>
            </a:xfrm>
            <a:prstGeom prst="rect">
              <a:avLst/>
            </a:prstGeom>
            <a:noFill/>
            <a:ln w="12600" cap="flat" cmpd="sng">
              <a:solidFill>
                <a:srgbClr val="954F7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Student</a:t>
              </a:r>
              <a:endParaRPr sz="1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02;p101">
              <a:extLst>
                <a:ext uri="{FF2B5EF4-FFF2-40B4-BE49-F238E27FC236}">
                  <a16:creationId xmlns:a16="http://schemas.microsoft.com/office/drawing/2014/main" id="{70BCE14E-4AE2-4467-85BC-3A690DA4BDE5}"/>
                </a:ext>
              </a:extLst>
            </p:cNvPr>
            <p:cNvSpPr txBox="1"/>
            <p:nvPr/>
          </p:nvSpPr>
          <p:spPr>
            <a:xfrm>
              <a:off x="10471083" y="3415995"/>
              <a:ext cx="1120680" cy="469800"/>
            </a:xfrm>
            <a:prstGeom prst="rect">
              <a:avLst/>
            </a:prstGeom>
            <a:noFill/>
            <a:ln w="12600" cap="flat" cmpd="sng">
              <a:solidFill>
                <a:srgbClr val="954F7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Course</a:t>
              </a:r>
              <a:endParaRPr sz="14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03;p101">
              <a:extLst>
                <a:ext uri="{FF2B5EF4-FFF2-40B4-BE49-F238E27FC236}">
                  <a16:creationId xmlns:a16="http://schemas.microsoft.com/office/drawing/2014/main" id="{4F4DEDFE-E912-4F70-AB57-D5E365BBF509}"/>
                </a:ext>
              </a:extLst>
            </p:cNvPr>
            <p:cNvSpPr/>
            <p:nvPr/>
          </p:nvSpPr>
          <p:spPr>
            <a:xfrm>
              <a:off x="8493243" y="3671595"/>
              <a:ext cx="1981080" cy="360"/>
            </a:xfrm>
            <a:custGeom>
              <a:avLst/>
              <a:gdLst/>
              <a:ahLst/>
              <a:cxnLst/>
              <a:rect l="l" t="t" r="r" b="b"/>
              <a:pathLst>
                <a:path w="59443200" h="21600" extrusionOk="0">
                  <a:moveTo>
                    <a:pt x="0" y="0"/>
                  </a:moveTo>
                  <a:lnTo>
                    <a:pt x="59443200" y="216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9" name="Google Shape;504;p101">
              <a:extLst>
                <a:ext uri="{FF2B5EF4-FFF2-40B4-BE49-F238E27FC236}">
                  <a16:creationId xmlns:a16="http://schemas.microsoft.com/office/drawing/2014/main" id="{0DB96073-1F21-4109-A32D-CF0410DBAD06}"/>
                </a:ext>
              </a:extLst>
            </p:cNvPr>
            <p:cNvSpPr txBox="1"/>
            <p:nvPr/>
          </p:nvSpPr>
          <p:spPr>
            <a:xfrm>
              <a:off x="9679083" y="3823875"/>
              <a:ext cx="844560" cy="366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 dirty="0">
                  <a:solidFill>
                    <a:srgbClr val="954F72"/>
                  </a:solidFill>
                  <a:latin typeface="Tahoma"/>
                  <a:ea typeface="Tahoma"/>
                  <a:cs typeface="Tahoma"/>
                  <a:sym typeface="Tahoma"/>
                </a:rPr>
                <a:t>enrolls</a:t>
              </a:r>
              <a:endParaRPr sz="11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05;p101">
              <a:extLst>
                <a:ext uri="{FF2B5EF4-FFF2-40B4-BE49-F238E27FC236}">
                  <a16:creationId xmlns:a16="http://schemas.microsoft.com/office/drawing/2014/main" id="{CBB69182-4351-4982-8B3C-EDF8EE16F702}"/>
                </a:ext>
              </a:extLst>
            </p:cNvPr>
            <p:cNvSpPr txBox="1"/>
            <p:nvPr/>
          </p:nvSpPr>
          <p:spPr>
            <a:xfrm>
              <a:off x="8459763" y="3823875"/>
              <a:ext cx="533520" cy="366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 dirty="0">
                  <a:solidFill>
                    <a:srgbClr val="954F72"/>
                  </a:solidFill>
                  <a:latin typeface="Tahoma"/>
                  <a:ea typeface="Tahoma"/>
                  <a:cs typeface="Tahoma"/>
                  <a:sym typeface="Tahoma"/>
                </a:rPr>
                <a:t>has</a:t>
              </a:r>
              <a:endParaRPr sz="11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07;p101">
              <a:extLst>
                <a:ext uri="{FF2B5EF4-FFF2-40B4-BE49-F238E27FC236}">
                  <a16:creationId xmlns:a16="http://schemas.microsoft.com/office/drawing/2014/main" id="{35096A95-12ED-4D68-B21E-8A21DF1DD8FF}"/>
                </a:ext>
              </a:extLst>
            </p:cNvPr>
            <p:cNvSpPr txBox="1"/>
            <p:nvPr/>
          </p:nvSpPr>
          <p:spPr>
            <a:xfrm>
              <a:off x="10130676" y="3411309"/>
              <a:ext cx="309600" cy="3668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sz="11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06;p101">
              <a:extLst>
                <a:ext uri="{FF2B5EF4-FFF2-40B4-BE49-F238E27FC236}">
                  <a16:creationId xmlns:a16="http://schemas.microsoft.com/office/drawing/2014/main" id="{DF769002-1E6A-489B-BB12-10DD223FA22F}"/>
                </a:ext>
              </a:extLst>
            </p:cNvPr>
            <p:cNvSpPr txBox="1"/>
            <p:nvPr/>
          </p:nvSpPr>
          <p:spPr>
            <a:xfrm>
              <a:off x="8531070" y="3388781"/>
              <a:ext cx="309600" cy="366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 dirty="0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*</a:t>
              </a:r>
              <a:endParaRPr sz="11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504;p101">
            <a:extLst>
              <a:ext uri="{FF2B5EF4-FFF2-40B4-BE49-F238E27FC236}">
                <a16:creationId xmlns:a16="http://schemas.microsoft.com/office/drawing/2014/main" id="{641084B2-3A7B-42CB-80D3-3C8A788074DA}"/>
              </a:ext>
            </a:extLst>
          </p:cNvPr>
          <p:cNvSpPr txBox="1"/>
          <p:nvPr/>
        </p:nvSpPr>
        <p:spPr>
          <a:xfrm>
            <a:off x="9337500" y="3390380"/>
            <a:ext cx="852048" cy="29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Enrollment</a:t>
            </a:r>
            <a:endParaRPr sz="1100" b="0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B55BB9-2F61-4792-96D2-8897487C0AE3}"/>
              </a:ext>
            </a:extLst>
          </p:cNvPr>
          <p:cNvSpPr txBox="1"/>
          <p:nvPr/>
        </p:nvSpPr>
        <p:spPr>
          <a:xfrm>
            <a:off x="8432443" y="4591654"/>
            <a:ext cx="2917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Figure: Association in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84115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F4E6-059D-4E05-A41A-F09D813A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EBEC-A689-477F-9F52-89A1302C0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600200"/>
            <a:ext cx="10476089" cy="260781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ym typeface="Verdana"/>
              </a:rPr>
              <a:t>Represents “has a"  relationship between classes.</a:t>
            </a:r>
          </a:p>
          <a:p>
            <a:r>
              <a:rPr lang="en-US" dirty="0"/>
              <a:t>Aggregation is a directional relationship</a:t>
            </a:r>
          </a:p>
          <a:p>
            <a:pPr lvl="1"/>
            <a:r>
              <a:rPr lang="en-US" dirty="0">
                <a:sym typeface="Verdana"/>
              </a:rPr>
              <a:t>The hollow rectangle indicates the master in the relation </a:t>
            </a:r>
          </a:p>
          <a:p>
            <a:endParaRPr lang="en-US" dirty="0">
              <a:sym typeface="Verdana"/>
            </a:endParaRPr>
          </a:p>
          <a:p>
            <a:r>
              <a:rPr lang="en-US" dirty="0">
                <a:sym typeface="Calibri"/>
              </a:rPr>
              <a:t>When the container is </a:t>
            </a:r>
            <a:r>
              <a:rPr lang="en-US" u="sng" dirty="0">
                <a:sym typeface="Calibri"/>
              </a:rPr>
              <a:t>destroyed</a:t>
            </a:r>
            <a:r>
              <a:rPr lang="en-US" dirty="0">
                <a:sym typeface="Calibri"/>
              </a:rPr>
              <a:t>, the contents are usually </a:t>
            </a:r>
            <a:r>
              <a:rPr lang="en-US" u="sng" dirty="0">
                <a:sym typeface="Calibri"/>
              </a:rPr>
              <a:t>not destroyed</a:t>
            </a:r>
          </a:p>
          <a:p>
            <a:pPr lvl="1"/>
            <a:r>
              <a:rPr lang="en-US" dirty="0">
                <a:sym typeface="Calibri"/>
              </a:rPr>
              <a:t>For example - a professor has students, when the professor dies the students don't die along with him or her.</a:t>
            </a:r>
            <a:endParaRPr lang="en-US" dirty="0">
              <a:sym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C2A09-FB53-46D4-9921-123DBC50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27</a:t>
            </a:fld>
            <a:endParaRPr lang="en-US"/>
          </a:p>
        </p:txBody>
      </p:sp>
      <p:pic>
        <p:nvPicPr>
          <p:cNvPr id="5" name="Google Shape;515;p102">
            <a:extLst>
              <a:ext uri="{FF2B5EF4-FFF2-40B4-BE49-F238E27FC236}">
                <a16:creationId xmlns:a16="http://schemas.microsoft.com/office/drawing/2014/main" id="{581231B5-C4BE-4906-99A6-3A7841AD72A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52911" y="4402968"/>
            <a:ext cx="3903120" cy="942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646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3E90-99AB-47A8-9357-05D7012C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D6EE-0D02-4A6E-9902-86BC12C4E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1600201"/>
            <a:ext cx="10476089" cy="2439139"/>
          </a:xfrm>
        </p:spPr>
        <p:txBody>
          <a:bodyPr>
            <a:normAutofit/>
          </a:bodyPr>
          <a:lstStyle/>
          <a:p>
            <a:r>
              <a:rPr lang="en-US" sz="2000" dirty="0">
                <a:sym typeface="Verdana"/>
              </a:rPr>
              <a:t>Denotes a strong ownership between two classes</a:t>
            </a:r>
          </a:p>
          <a:p>
            <a:r>
              <a:rPr lang="en-US" sz="2000" dirty="0"/>
              <a:t>Composition is also a directional relationship</a:t>
            </a:r>
          </a:p>
          <a:p>
            <a:pPr lvl="1"/>
            <a:r>
              <a:rPr lang="en-US" sz="1800" dirty="0">
                <a:sym typeface="Verdana"/>
              </a:rPr>
              <a:t>The filled rectangle indicates the master in the relation </a:t>
            </a:r>
            <a:endParaRPr lang="en-US" sz="1800" dirty="0">
              <a:sym typeface="Calibri"/>
            </a:endParaRPr>
          </a:p>
          <a:p>
            <a:r>
              <a:rPr lang="en-US" sz="2000" dirty="0">
                <a:sym typeface="Calibri"/>
              </a:rPr>
              <a:t>When the container is </a:t>
            </a:r>
            <a:r>
              <a:rPr lang="en-US" sz="2000" u="sng" dirty="0">
                <a:sym typeface="Calibri"/>
              </a:rPr>
              <a:t>destroyed</a:t>
            </a:r>
            <a:r>
              <a:rPr lang="en-US" sz="2000" dirty="0">
                <a:sym typeface="Calibri"/>
              </a:rPr>
              <a:t>, the contents are also </a:t>
            </a:r>
            <a:r>
              <a:rPr lang="en-US" sz="2000" u="sng" dirty="0">
                <a:sym typeface="Calibri"/>
              </a:rPr>
              <a:t>destroyed</a:t>
            </a:r>
          </a:p>
          <a:p>
            <a:pPr lvl="1"/>
            <a:r>
              <a:rPr lang="en-US" sz="1800" dirty="0">
                <a:sym typeface="Calibri"/>
              </a:rPr>
              <a:t>For example – an IC has transistors, when the IC is dumped the transistors are also dumped with the circuit.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0F898-2EE6-4FD1-85C7-92C53D73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E9509-F9D0-4CA3-B4B1-71427BC3B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846" y="4544442"/>
            <a:ext cx="53244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33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91DA-DA5E-48BA-BCB9-368DD20A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Multiplicity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EFE0EB0-CCD5-4CD0-A96A-C188763EC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52680"/>
              </p:ext>
            </p:extLst>
          </p:nvPr>
        </p:nvGraphicFramePr>
        <p:xfrm>
          <a:off x="2064290" y="2532669"/>
          <a:ext cx="8455750" cy="35662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19438">
                  <a:extLst>
                    <a:ext uri="{9D8B030D-6E8A-4147-A177-3AD203B41FA5}">
                      <a16:colId xmlns:a16="http://schemas.microsoft.com/office/drawing/2014/main" val="2735004927"/>
                    </a:ext>
                  </a:extLst>
                </a:gridCol>
                <a:gridCol w="6436312">
                  <a:extLst>
                    <a:ext uri="{9D8B030D-6E8A-4147-A177-3AD203B41FA5}">
                      <a16:colId xmlns:a16="http://schemas.microsoft.com/office/drawing/2014/main" val="1304553268"/>
                    </a:ext>
                  </a:extLst>
                </a:gridCol>
              </a:tblGrid>
              <a:tr h="4457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Notion</a:t>
                      </a:r>
                      <a:endParaRPr sz="1600" b="0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Meaning</a:t>
                      </a:r>
                      <a:endParaRPr sz="1600" b="0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687016576"/>
                  </a:ext>
                </a:extLst>
              </a:tr>
              <a:tr h="4457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 dirty="0">
                          <a:sym typeface="Arial"/>
                        </a:rPr>
                        <a:t>0</a:t>
                      </a:r>
                      <a:endParaRPr sz="1600" b="0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solidFill>
                            <a:srgbClr val="222222"/>
                          </a:solidFill>
                          <a:sym typeface="Arial"/>
                        </a:rPr>
                        <a:t>No instances (rare)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693325037"/>
                  </a:ext>
                </a:extLst>
              </a:tr>
              <a:tr h="4457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sym typeface="Arial"/>
                        </a:rPr>
                        <a:t>0..1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 dirty="0">
                          <a:solidFill>
                            <a:srgbClr val="222222"/>
                          </a:solidFill>
                          <a:sym typeface="Arial"/>
                        </a:rPr>
                        <a:t>No or One instance</a:t>
                      </a:r>
                      <a:endParaRPr sz="1600" b="0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502951819"/>
                  </a:ext>
                </a:extLst>
              </a:tr>
              <a:tr h="4457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 dirty="0">
                          <a:sym typeface="Arial"/>
                        </a:rPr>
                        <a:t>1</a:t>
                      </a:r>
                      <a:endParaRPr sz="1600" b="0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solidFill>
                            <a:srgbClr val="222222"/>
                          </a:solidFill>
                          <a:sym typeface="Arial"/>
                        </a:rPr>
                        <a:t>Exactly one instance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017027227"/>
                  </a:ext>
                </a:extLst>
              </a:tr>
              <a:tr h="4457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sym typeface="Arial"/>
                        </a:rPr>
                        <a:t>1..1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 dirty="0">
                          <a:solidFill>
                            <a:srgbClr val="222222"/>
                          </a:solidFill>
                          <a:sym typeface="Arial"/>
                        </a:rPr>
                        <a:t>Exactly one instance</a:t>
                      </a:r>
                      <a:endParaRPr sz="1600" b="0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59172204"/>
                  </a:ext>
                </a:extLst>
              </a:tr>
              <a:tr h="4457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sym typeface="Arial"/>
                        </a:rPr>
                        <a:t>0..*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 dirty="0">
                          <a:solidFill>
                            <a:srgbClr val="222222"/>
                          </a:solidFill>
                          <a:sym typeface="Arial"/>
                        </a:rPr>
                        <a:t>Zero or More instances</a:t>
                      </a:r>
                      <a:endParaRPr sz="1600" b="0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915591744"/>
                  </a:ext>
                </a:extLst>
              </a:tr>
              <a:tr h="4457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sym typeface="Arial"/>
                        </a:rPr>
                        <a:t>*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 dirty="0">
                          <a:solidFill>
                            <a:srgbClr val="222222"/>
                          </a:solidFill>
                          <a:sym typeface="Arial"/>
                        </a:rPr>
                        <a:t>Zero or More instances</a:t>
                      </a:r>
                      <a:endParaRPr sz="1600" b="0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112267120"/>
                  </a:ext>
                </a:extLst>
              </a:tr>
              <a:tr h="44578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>
                          <a:sym typeface="Arial"/>
                        </a:rPr>
                        <a:t>1..*</a:t>
                      </a:r>
                      <a:endParaRPr sz="16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noStrike" dirty="0">
                          <a:solidFill>
                            <a:srgbClr val="222222"/>
                          </a:solidFill>
                          <a:sym typeface="Arial"/>
                        </a:rPr>
                        <a:t>One or More instances</a:t>
                      </a:r>
                      <a:endParaRPr sz="1600" b="0" strike="noStrik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2279581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1056A-708B-46A1-993C-8AEA65E8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7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37EA-4DB5-4932-B65D-453B734A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A1DE-202E-4F85-8FAA-3F23D6879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Stands for Unified Modeling Language </a:t>
            </a:r>
          </a:p>
          <a:p>
            <a:pPr lvl="1"/>
            <a:r>
              <a:rPr lang="en-US" dirty="0"/>
              <a:t>A </a:t>
            </a:r>
            <a:r>
              <a:rPr lang="en-US" i="1" u="sng" dirty="0"/>
              <a:t>language</a:t>
            </a:r>
            <a:r>
              <a:rPr lang="en-US" dirty="0"/>
              <a:t>  with notion which can be </a:t>
            </a:r>
            <a:r>
              <a:rPr lang="en-US" i="1" u="sng" dirty="0"/>
              <a:t>understand</a:t>
            </a:r>
            <a:r>
              <a:rPr lang="en-US" dirty="0"/>
              <a:t> by all the parties involved with software </a:t>
            </a:r>
          </a:p>
          <a:p>
            <a:r>
              <a:rPr lang="en-US" dirty="0"/>
              <a:t>Initiated by Rational Software in 1994-95</a:t>
            </a:r>
          </a:p>
          <a:p>
            <a:r>
              <a:rPr lang="en-US" dirty="0"/>
              <a:t>Popular tools –</a:t>
            </a:r>
          </a:p>
          <a:p>
            <a:pPr lvl="1"/>
            <a:r>
              <a:rPr lang="en-US" dirty="0"/>
              <a:t>Rational Rose</a:t>
            </a:r>
          </a:p>
          <a:p>
            <a:pPr lvl="1"/>
            <a:r>
              <a:rPr lang="en-US" dirty="0"/>
              <a:t>Microsoft Visio</a:t>
            </a:r>
          </a:p>
          <a:p>
            <a:pPr lvl="1"/>
            <a:r>
              <a:rPr lang="en-US" dirty="0"/>
              <a:t>Draw.io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EECA0-594A-4031-9BCD-4FA0F7B7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07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4D701-2337-4BC9-8AD5-47647D78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41F2D-033E-4F84-B79D-FF52372C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30</a:t>
            </a:fld>
            <a:endParaRPr lang="en-US"/>
          </a:p>
        </p:txBody>
      </p:sp>
      <p:pic>
        <p:nvPicPr>
          <p:cNvPr id="5" name="Google Shape;562;p108">
            <a:extLst>
              <a:ext uri="{FF2B5EF4-FFF2-40B4-BE49-F238E27FC236}">
                <a16:creationId xmlns:a16="http://schemas.microsoft.com/office/drawing/2014/main" id="{A7625940-47CB-488E-B98E-2E3426C2F8D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36038" y="2004990"/>
            <a:ext cx="8945640" cy="4120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3904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A042-2516-44D3-A4AF-D5EFFBAA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draw the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EEB95-3DC3-4567-9C2B-186209CD3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all the objects from the requirement</a:t>
            </a:r>
          </a:p>
          <a:p>
            <a:pPr lvl="1"/>
            <a:r>
              <a:rPr lang="en-US" dirty="0"/>
              <a:t>The proper nouns from the requirement becomes the class usually</a:t>
            </a:r>
          </a:p>
          <a:p>
            <a:pPr lvl="1"/>
            <a:r>
              <a:rPr lang="en-US" dirty="0"/>
              <a:t>Identify the hierarchy between the classes (if any) based on the common attributes and functions</a:t>
            </a:r>
          </a:p>
          <a:p>
            <a:pPr lvl="1"/>
            <a:endParaRPr lang="en-US" dirty="0"/>
          </a:p>
          <a:p>
            <a:r>
              <a:rPr lang="en-US" dirty="0"/>
              <a:t>Identify all the relations </a:t>
            </a:r>
          </a:p>
          <a:p>
            <a:pPr lvl="1"/>
            <a:r>
              <a:rPr lang="en-US" dirty="0"/>
              <a:t>The “has” in requirements usually maps as relational in class diagram </a:t>
            </a:r>
          </a:p>
          <a:p>
            <a:pPr lvl="1"/>
            <a:endParaRPr lang="en-US" dirty="0"/>
          </a:p>
          <a:p>
            <a:r>
              <a:rPr lang="en-US" dirty="0"/>
              <a:t>After finding the classes/objects and relations- draw the diagram structure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2847B-8F8D-4142-97A4-ADE4F65D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4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42BB-EEF0-4D3F-A4E3-33FBD1C2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UML</a:t>
            </a:r>
          </a:p>
        </p:txBody>
      </p:sp>
      <p:pic>
        <p:nvPicPr>
          <p:cNvPr id="1026" name="Picture 2" descr="Hierarchy of UML 2.2 Diagrams, shown as a class diagram">
            <a:extLst>
              <a:ext uri="{FF2B5EF4-FFF2-40B4-BE49-F238E27FC236}">
                <a16:creationId xmlns:a16="http://schemas.microsoft.com/office/drawing/2014/main" id="{8589891E-EDC4-4019-B06E-30437DE85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45" y="1600201"/>
            <a:ext cx="8300622" cy="436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808756-290D-47E6-9808-DE4D42D41220}"/>
              </a:ext>
            </a:extLst>
          </p:cNvPr>
          <p:cNvSpPr/>
          <p:nvPr/>
        </p:nvSpPr>
        <p:spPr>
          <a:xfrm>
            <a:off x="1892424" y="3488999"/>
            <a:ext cx="1109709" cy="585926"/>
          </a:xfrm>
          <a:prstGeom prst="rect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DC27C5-AD7C-4492-8DA6-6BAE1350AF65}"/>
              </a:ext>
            </a:extLst>
          </p:cNvPr>
          <p:cNvSpPr/>
          <p:nvPr/>
        </p:nvSpPr>
        <p:spPr>
          <a:xfrm>
            <a:off x="4042299" y="5141725"/>
            <a:ext cx="1109709" cy="585926"/>
          </a:xfrm>
          <a:prstGeom prst="rect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BD1D4-E0FB-410F-AB65-A9CFE4A68189}"/>
              </a:ext>
            </a:extLst>
          </p:cNvPr>
          <p:cNvSpPr/>
          <p:nvPr/>
        </p:nvSpPr>
        <p:spPr>
          <a:xfrm>
            <a:off x="3722704" y="4227327"/>
            <a:ext cx="1109709" cy="585926"/>
          </a:xfrm>
          <a:prstGeom prst="rect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08A277-9B1F-44D7-AD0D-D75473E86A4D}"/>
              </a:ext>
            </a:extLst>
          </p:cNvPr>
          <p:cNvSpPr/>
          <p:nvPr/>
        </p:nvSpPr>
        <p:spPr>
          <a:xfrm>
            <a:off x="5859262" y="3500841"/>
            <a:ext cx="994299" cy="585926"/>
          </a:xfrm>
          <a:prstGeom prst="rect">
            <a:avLst/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12A18-1E40-4F37-9344-ED2BBE27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0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0988C89A-F32A-4872-AF1E-E482D87F76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63900" y="2590800"/>
            <a:ext cx="6946900" cy="1201738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n>
                  <a:noFill/>
                </a:ln>
              </a:rPr>
              <a:t>Use case diagram</a:t>
            </a:r>
          </a:p>
        </p:txBody>
      </p:sp>
      <p:sp>
        <p:nvSpPr>
          <p:cNvPr id="13315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05EF939-5BF7-49DB-AB02-E918025A26E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448176" y="4402138"/>
            <a:ext cx="5762625" cy="1365250"/>
          </a:xfrm>
        </p:spPr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F089-6F3A-4301-A6E2-AC55C70C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Use Case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82AC5-2A90-410B-BA61-71C28EE4C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 diagrams considers mostly as a requirement analysis tools</a:t>
            </a:r>
          </a:p>
          <a:p>
            <a:r>
              <a:rPr lang="en-US" dirty="0"/>
              <a:t>It identifies the </a:t>
            </a:r>
            <a:r>
              <a:rPr lang="en-US" i="1" u="sng" dirty="0"/>
              <a:t>uses </a:t>
            </a:r>
            <a:r>
              <a:rPr lang="en-US" dirty="0"/>
              <a:t>of the system based on a </a:t>
            </a:r>
            <a:r>
              <a:rPr lang="en-US" i="1" u="sng" dirty="0"/>
              <a:t>case</a:t>
            </a:r>
          </a:p>
          <a:p>
            <a:pPr lvl="1"/>
            <a:r>
              <a:rPr lang="en-US" dirty="0"/>
              <a:t>Use indicates the actions</a:t>
            </a:r>
          </a:p>
          <a:p>
            <a:pPr lvl="1"/>
            <a:r>
              <a:rPr lang="en-US" dirty="0"/>
              <a:t>Case indicates the action linked with </a:t>
            </a:r>
            <a:r>
              <a:rPr lang="en-US" i="1" u="sng" dirty="0"/>
              <a:t>actor</a:t>
            </a:r>
            <a:r>
              <a:rPr lang="en-US" dirty="0"/>
              <a:t> (who performs the action)</a:t>
            </a:r>
          </a:p>
          <a:p>
            <a:pPr lvl="1"/>
            <a:r>
              <a:rPr lang="en-US" dirty="0"/>
              <a:t>All the action verbs mentioned in requirement specification is an use case in this diagram</a:t>
            </a:r>
          </a:p>
          <a:p>
            <a:r>
              <a:rPr lang="en-US" dirty="0"/>
              <a:t>To draw the use case diagram, one need to</a:t>
            </a:r>
          </a:p>
          <a:p>
            <a:pPr lvl="1"/>
            <a:r>
              <a:rPr lang="en-US" dirty="0"/>
              <a:t>Identify all the entity who will performs action</a:t>
            </a:r>
          </a:p>
          <a:p>
            <a:pPr lvl="1"/>
            <a:r>
              <a:rPr lang="en-US" dirty="0"/>
              <a:t>And all the actions needed to support by the system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E5400-60AD-4CCD-90CF-483EE683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4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E4388D-E64A-4BB6-B1F0-0B6A1904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241" y="2113889"/>
            <a:ext cx="4514850" cy="3857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CC688-D3D0-4570-8861-5537AC1D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Use Case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A53F-70BE-4DBA-BA85-92588E07B717}"/>
              </a:ext>
            </a:extLst>
          </p:cNvPr>
          <p:cNvSpPr txBox="1"/>
          <p:nvPr/>
        </p:nvSpPr>
        <p:spPr>
          <a:xfrm>
            <a:off x="2583402" y="2059619"/>
            <a:ext cx="30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AB9999-B7DB-4F9A-9987-51470CCFC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3" y="1600200"/>
            <a:ext cx="7133152" cy="22349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case diagram is composed of </a:t>
            </a:r>
            <a:r>
              <a:rPr lang="en-US" b="1" i="1" u="sng" dirty="0"/>
              <a:t>four </a:t>
            </a:r>
            <a:r>
              <a:rPr lang="en-US" dirty="0"/>
              <a:t>components </a:t>
            </a:r>
          </a:p>
          <a:p>
            <a:pPr lvl="1"/>
            <a:r>
              <a:rPr lang="en-US" dirty="0"/>
              <a:t>Actor</a:t>
            </a:r>
          </a:p>
          <a:p>
            <a:pPr lvl="1"/>
            <a:r>
              <a:rPr lang="en-US" dirty="0"/>
              <a:t>Use case</a:t>
            </a:r>
          </a:p>
          <a:p>
            <a:pPr lvl="1"/>
            <a:r>
              <a:rPr lang="en-US" dirty="0"/>
              <a:t>System boundary</a:t>
            </a:r>
          </a:p>
          <a:p>
            <a:pPr lvl="1"/>
            <a:r>
              <a:rPr lang="en-US" dirty="0"/>
              <a:t>Relations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F07A57-6ACC-4492-B871-C6492107CCFF}"/>
              </a:ext>
            </a:extLst>
          </p:cNvPr>
          <p:cNvCxnSpPr>
            <a:cxnSpLocks/>
          </p:cNvCxnSpPr>
          <p:nvPr/>
        </p:nvCxnSpPr>
        <p:spPr>
          <a:xfrm>
            <a:off x="2707689" y="2244285"/>
            <a:ext cx="3950495" cy="1264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12E83B-006B-4926-8F5D-D2AC20936894}"/>
              </a:ext>
            </a:extLst>
          </p:cNvPr>
          <p:cNvCxnSpPr/>
          <p:nvPr/>
        </p:nvCxnSpPr>
        <p:spPr>
          <a:xfrm>
            <a:off x="3098307" y="2717676"/>
            <a:ext cx="5344358" cy="531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8D43E5-B92B-4CC0-BB88-6B030B30522C}"/>
              </a:ext>
            </a:extLst>
          </p:cNvPr>
          <p:cNvCxnSpPr>
            <a:cxnSpLocks/>
          </p:cNvCxnSpPr>
          <p:nvPr/>
        </p:nvCxnSpPr>
        <p:spPr>
          <a:xfrm>
            <a:off x="3994951" y="3073035"/>
            <a:ext cx="4051967" cy="1617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4F2592-8BF9-401B-8EE1-9FE733C10EC0}"/>
              </a:ext>
            </a:extLst>
          </p:cNvPr>
          <p:cNvCxnSpPr>
            <a:cxnSpLocks/>
          </p:cNvCxnSpPr>
          <p:nvPr/>
        </p:nvCxnSpPr>
        <p:spPr>
          <a:xfrm>
            <a:off x="3178206" y="3509126"/>
            <a:ext cx="4252403" cy="352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DDB77E1-17F2-493D-AB2E-DE95EA6F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6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9A8A-BDCB-4084-898A-55D19BBE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D90E-EDF9-44FD-9440-F0A01386D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3" y="1600200"/>
            <a:ext cx="8218536" cy="4800599"/>
          </a:xfrm>
        </p:spPr>
        <p:txBody>
          <a:bodyPr/>
          <a:lstStyle/>
          <a:p>
            <a:r>
              <a:rPr lang="en-US" dirty="0"/>
              <a:t>The entity which </a:t>
            </a:r>
            <a:r>
              <a:rPr lang="en-US" i="1" u="sng" dirty="0"/>
              <a:t>performs the actions </a:t>
            </a:r>
            <a:r>
              <a:rPr lang="en-US" dirty="0"/>
              <a:t>or roles in the system</a:t>
            </a:r>
          </a:p>
          <a:p>
            <a:r>
              <a:rPr lang="en-US" dirty="0"/>
              <a:t>Actor is responsible for </a:t>
            </a:r>
            <a:r>
              <a:rPr lang="en-US" i="1" u="sng" dirty="0"/>
              <a:t>giving input</a:t>
            </a:r>
            <a:r>
              <a:rPr lang="en-US" dirty="0"/>
              <a:t> to the system</a:t>
            </a:r>
          </a:p>
          <a:p>
            <a:r>
              <a:rPr lang="en-US" dirty="0"/>
              <a:t>Responsible to </a:t>
            </a:r>
            <a:r>
              <a:rPr lang="en-US" i="1" u="sng" dirty="0"/>
              <a:t>use processed output</a:t>
            </a:r>
            <a:r>
              <a:rPr lang="en-US" i="1" dirty="0"/>
              <a:t> </a:t>
            </a:r>
            <a:r>
              <a:rPr lang="en-US" dirty="0"/>
              <a:t>for performing particular action</a:t>
            </a:r>
          </a:p>
          <a:p>
            <a:r>
              <a:rPr lang="en-US" dirty="0"/>
              <a:t>Actor must be connected with at least one use case</a:t>
            </a:r>
          </a:p>
          <a:p>
            <a:r>
              <a:rPr lang="en-US" dirty="0"/>
              <a:t>Four types of Actors can be involved in use case – </a:t>
            </a:r>
          </a:p>
          <a:p>
            <a:pPr lvl="1"/>
            <a:r>
              <a:rPr lang="en-US" dirty="0"/>
              <a:t>Primary actor</a:t>
            </a:r>
          </a:p>
          <a:p>
            <a:pPr lvl="1"/>
            <a:r>
              <a:rPr lang="en-US" dirty="0"/>
              <a:t>Secondary actor</a:t>
            </a:r>
          </a:p>
          <a:p>
            <a:pPr lvl="1"/>
            <a:r>
              <a:rPr lang="en-US" dirty="0"/>
              <a:t>External hardware </a:t>
            </a:r>
          </a:p>
          <a:p>
            <a:pPr lvl="1"/>
            <a:r>
              <a:rPr lang="en-US" dirty="0"/>
              <a:t>Other System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2056" name="Picture 8" descr="Angle,Monochrome Photography,Symbol PNG Clipart - Royalty Free SVG ...">
            <a:extLst>
              <a:ext uri="{FF2B5EF4-FFF2-40B4-BE49-F238E27FC236}">
                <a16:creationId xmlns:a16="http://schemas.microsoft.com/office/drawing/2014/main" id="{A9502F8F-71F8-4A0F-99E0-98717638A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192402" y="2402686"/>
            <a:ext cx="1100437" cy="205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09657E-2D66-485F-A250-CC51441AFC77}"/>
              </a:ext>
            </a:extLst>
          </p:cNvPr>
          <p:cNvSpPr txBox="1"/>
          <p:nvPr/>
        </p:nvSpPr>
        <p:spPr>
          <a:xfrm>
            <a:off x="9860006" y="4736592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Figure: Actor in Usecase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BDDC3-390B-4666-866E-F97A1D56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5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EFC0-C33C-4B6B-B2D3-2B8FF093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E301A-BC83-4980-B36A-12E5676C6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600200"/>
            <a:ext cx="11003280" cy="49926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Primary actor</a:t>
            </a:r>
          </a:p>
          <a:p>
            <a:pPr lvl="1"/>
            <a:r>
              <a:rPr lang="en-US" dirty="0"/>
              <a:t>People who performs the </a:t>
            </a:r>
            <a:r>
              <a:rPr lang="en-US" b="1" u="sng" dirty="0"/>
              <a:t>main system functions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For example </a:t>
            </a:r>
            <a:r>
              <a:rPr lang="en-US" b="1" dirty="0"/>
              <a:t>rider</a:t>
            </a:r>
            <a:r>
              <a:rPr lang="en-US" dirty="0"/>
              <a:t> of a </a:t>
            </a:r>
            <a:r>
              <a:rPr lang="en-US" u="sng" dirty="0"/>
              <a:t>ride sharing system</a:t>
            </a:r>
            <a:r>
              <a:rPr lang="en-US" dirty="0"/>
              <a:t>. As s/he is requesting for ride, or paying the money using the system.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Secondary actor</a:t>
            </a:r>
          </a:p>
          <a:p>
            <a:pPr lvl="1"/>
            <a:r>
              <a:rPr lang="en-US" dirty="0"/>
              <a:t>People who performs the </a:t>
            </a:r>
            <a:r>
              <a:rPr lang="en-US" b="1" u="sng" dirty="0"/>
              <a:t>administrative functions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For the aforementioned system a </a:t>
            </a:r>
            <a:r>
              <a:rPr lang="en-US" b="1" dirty="0"/>
              <a:t>manager</a:t>
            </a:r>
            <a:r>
              <a:rPr lang="en-US" dirty="0"/>
              <a:t> who sets the discounts is an example of Secondary actor.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5FBA7-5936-4B64-B1B4-F8101F11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56B9-726A-46C9-8138-7E5B7E12AD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42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acU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cU Theme" id="{A57720A8-14EA-4766-B4F8-52B66393AFC7}" vid="{DB61BA0A-F1C2-4145-948F-248CBEBC5FF5}"/>
    </a:ext>
  </a:extLst>
</a:theme>
</file>

<file path=ppt/theme/theme2.xml><?xml version="1.0" encoding="utf-8"?>
<a:theme xmlns:a="http://schemas.openxmlformats.org/drawingml/2006/main" name="1_BracU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cU Theme" id="{A57720A8-14EA-4766-B4F8-52B66393AFC7}" vid="{DB61BA0A-F1C2-4145-948F-248CBEBC5FF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Slide-MFT</Template>
  <TotalTime>6524</TotalTime>
  <Words>1371</Words>
  <Application>Microsoft Office PowerPoint</Application>
  <PresentationFormat>Widescreen</PresentationFormat>
  <Paragraphs>274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Corbel</vt:lpstr>
      <vt:lpstr>Roboto Medium</vt:lpstr>
      <vt:lpstr>Tahoma</vt:lpstr>
      <vt:lpstr>BracU Theme</vt:lpstr>
      <vt:lpstr>1_BracU Theme</vt:lpstr>
      <vt:lpstr>UML Diagrams Ref: Whitten et all, Systems Analysis and Design Methods 7e. McGraw-Hill Higher Education</vt:lpstr>
      <vt:lpstr>Key Ideas</vt:lpstr>
      <vt:lpstr>UML diagram</vt:lpstr>
      <vt:lpstr>Different Types of UML</vt:lpstr>
      <vt:lpstr>Use case diagram</vt:lpstr>
      <vt:lpstr>What is Use Case ?</vt:lpstr>
      <vt:lpstr>Components of Use Case diagram</vt:lpstr>
      <vt:lpstr>Actor</vt:lpstr>
      <vt:lpstr>Types of Actor </vt:lpstr>
      <vt:lpstr>Types of Actor (cont.) </vt:lpstr>
      <vt:lpstr>Use Cases</vt:lpstr>
      <vt:lpstr>System Boundary</vt:lpstr>
      <vt:lpstr>Relation</vt:lpstr>
      <vt:lpstr>Association</vt:lpstr>
      <vt:lpstr>Generalization</vt:lpstr>
      <vt:lpstr>Dependency</vt:lpstr>
      <vt:lpstr>Use case Description</vt:lpstr>
      <vt:lpstr>Use case example 1 : Purchasing an item</vt:lpstr>
      <vt:lpstr>Class diagram</vt:lpstr>
      <vt:lpstr>What is class diagram</vt:lpstr>
      <vt:lpstr>Class Diagram components</vt:lpstr>
      <vt:lpstr>Class</vt:lpstr>
      <vt:lpstr>Visibility</vt:lpstr>
      <vt:lpstr>Relation notions in class diagram</vt:lpstr>
      <vt:lpstr>Generalization</vt:lpstr>
      <vt:lpstr>Association</vt:lpstr>
      <vt:lpstr>Aggregation</vt:lpstr>
      <vt:lpstr>Composition</vt:lpstr>
      <vt:lpstr>Multiplicity</vt:lpstr>
      <vt:lpstr>Example Diagram</vt:lpstr>
      <vt:lpstr>How to draw the 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119</cp:revision>
  <dcterms:created xsi:type="dcterms:W3CDTF">2020-07-05T13:11:47Z</dcterms:created>
  <dcterms:modified xsi:type="dcterms:W3CDTF">2020-07-17T11:31:41Z</dcterms:modified>
</cp:coreProperties>
</file>