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91E7BE-6997-436D-B45B-7A965724EA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ACB9B-A6DC-4918-B1C6-9524E126E7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A368C-508E-4CE7-8689-93CC98EA2BE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6CDC5-5651-4A0E-B429-6523DDA900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9E057-F6C0-4D4E-BC1A-F4F8D85691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BCEE9-2649-43C0-ACFD-01F8AA017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1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41C06-60FC-4060-8F09-C605DDAEDC8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8057A-42FC-4172-B7D8-EAF8A64FB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8057A-42FC-4172-B7D8-EAF8A64FB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1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203200" y="2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4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9" y="4402668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4" y="6117338"/>
            <a:ext cx="857473" cy="365125"/>
          </a:xfrm>
        </p:spPr>
        <p:txBody>
          <a:bodyPr/>
          <a:lstStyle/>
          <a:p>
            <a:fld id="{CA040B72-451B-4383-B2D1-4DDD51E4DDCF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8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8"/>
            <a:ext cx="411480" cy="365125"/>
          </a:xfrm>
        </p:spPr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9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BC1F8B-4A3A-4B86-A23C-F3A0AACC2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15" y="76202"/>
            <a:ext cx="1295094" cy="11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6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5D6-47B6-4605-8094-5F39DC3145FA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5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A722-BE2E-457D-AC61-29CCB904FBFC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11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2" y="863023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8" y="2819399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2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14CD-7ADE-48A6-90CF-BE77D44D08D5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2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6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A3EF-B6CF-4394-9572-15CD23184220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8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2" y="863023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8" y="2819399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2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231C-4B26-4B69-9DFC-239E25A9829A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6" y="685803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5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B2-7C83-46B3-A4D2-1B86552B85CC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9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775-F920-4311-9040-FC5D6BAC0469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0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4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5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ABE-DC70-422B-85DA-7D124D42A58D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4" y="457203"/>
            <a:ext cx="6561667" cy="1142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1600201"/>
            <a:ext cx="7857067" cy="4800599"/>
          </a:xfrm>
        </p:spPr>
        <p:txBody>
          <a:bodyPr anchor="t"/>
          <a:lstStyle>
            <a:lvl1pPr marL="214313" indent="-214313">
              <a:buFont typeface="Abadi" panose="020B0604020104020204" pitchFamily="34" charset="0"/>
              <a:buChar char="●"/>
              <a:defRPr/>
            </a:lvl1pPr>
            <a:lvl2pPr marL="628650" indent="-285750">
              <a:buFont typeface="Arial" panose="020B0604020202020204" pitchFamily="34" charset="0"/>
              <a:buChar char="•"/>
              <a:defRPr/>
            </a:lvl2pPr>
            <a:lvl3pPr marL="971550" indent="-2857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1495" y="6492877"/>
            <a:ext cx="857473" cy="365125"/>
          </a:xfrm>
        </p:spPr>
        <p:txBody>
          <a:bodyPr/>
          <a:lstStyle/>
          <a:p>
            <a:fld id="{F3427A75-9C7B-4178-AD83-A46F508C6EC5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36740" y="6473300"/>
            <a:ext cx="5314517" cy="365125"/>
          </a:xfr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3107" y="6482883"/>
            <a:ext cx="427833" cy="365125"/>
          </a:xfrm>
        </p:spPr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6" y="2667000"/>
            <a:ext cx="6699805" cy="2360071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9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ECDA-2CEC-47D4-88A0-B708D42B400F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558" y="6479248"/>
            <a:ext cx="413483" cy="365125"/>
          </a:xfrm>
        </p:spPr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123" y="158376"/>
            <a:ext cx="6790267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1676400"/>
            <a:ext cx="3739896" cy="435927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1676400"/>
            <a:ext cx="3739896" cy="433742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8DCE-F8CC-4BBA-8EB8-A42599F51084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2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8"/>
            <a:ext cx="3672248" cy="2665259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7" y="3335338"/>
            <a:ext cx="3672248" cy="2665259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D59A-833D-4715-AAFB-B6655FA2D7CC}" type="datetime1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8B96-E48C-4A7E-BED1-F75B30879BE0}" type="datetime1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1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898-D82D-46A5-9492-238FBEA78257}" type="datetime1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2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2"/>
            <a:ext cx="4681962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5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48BA-F969-469D-A711-1C14D6EECC9A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3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6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3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0C2-58C2-4E7C-BD23-5519A57534E6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/>
          <p:nvPr/>
        </p:nvGrpSpPr>
        <p:grpSpPr>
          <a:xfrm>
            <a:off x="1" y="2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4" y="457203"/>
            <a:ext cx="6790267" cy="12953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1814513"/>
            <a:ext cx="7704666" cy="4624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5365" y="6479249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52E7C2-9CDB-49B7-BFB9-4953CA3A04F9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317" y="6492877"/>
            <a:ext cx="622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609" y="6479248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F1550-6287-44FD-BFC9-B5406D9A88B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F57BC0-A6F9-4D94-86FA-9D62C3AC4C8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60920"/>
            <a:ext cx="1295400" cy="11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10C26A-8138-4F6F-9605-969CF880BDCF}"/>
              </a:ext>
            </a:extLst>
          </p:cNvPr>
          <p:cNvSpPr txBox="1">
            <a:spLocks noChangeArrowheads="1"/>
          </p:cNvSpPr>
          <p:nvPr/>
        </p:nvSpPr>
        <p:spPr>
          <a:xfrm>
            <a:off x="2389694" y="1272778"/>
            <a:ext cx="5278041" cy="26158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0" u="none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Program Design </a:t>
            </a:r>
          </a:p>
          <a:p>
            <a:r>
              <a:rPr lang="en-US" altLang="en-US" sz="900" dirty="0">
                <a:solidFill>
                  <a:srgbClr val="000000"/>
                </a:solidFill>
              </a:rPr>
              <a:t>Ref: Whitten et all, </a:t>
            </a:r>
            <a:r>
              <a:rPr lang="en-US" altLang="en-US" sz="900" i="1" dirty="0">
                <a:solidFill>
                  <a:srgbClr val="000000"/>
                </a:solidFill>
              </a:rPr>
              <a:t>Systems Analysis and Design Methods 7e</a:t>
            </a:r>
            <a:r>
              <a:rPr lang="en-US" altLang="en-US" sz="900" dirty="0">
                <a:solidFill>
                  <a:srgbClr val="000000"/>
                </a:solidFill>
              </a:rPr>
              <a:t>. McGraw-Hill Higher Education</a:t>
            </a:r>
            <a:endParaRPr lang="en-US" altLang="en-US" sz="45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E43B83-3330-41F9-8695-D16227E43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791" y="4561285"/>
            <a:ext cx="27432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/>
              <a:t>Mostafijur Rahman Akhond</a:t>
            </a:r>
          </a:p>
          <a:p>
            <a:pPr algn="ctr" eaLnBrk="1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/>
              <a:t>Lecture, CSE</a:t>
            </a:r>
          </a:p>
          <a:p>
            <a:pPr algn="ctr" eaLnBrk="1" hangingPunct="1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/>
              <a:t>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323017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FB25-2678-43CA-A490-E8B83BD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chart notions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7C4A-8716-4BBF-B9EC-9AA423F2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10</a:t>
            </a:fld>
            <a:endParaRPr lang="en-US"/>
          </a:p>
        </p:txBody>
      </p:sp>
      <p:pic>
        <p:nvPicPr>
          <p:cNvPr id="5" name="Google Shape;132;p17" descr="Screen Clipping">
            <a:extLst>
              <a:ext uri="{FF2B5EF4-FFF2-40B4-BE49-F238E27FC236}">
                <a16:creationId xmlns:a16="http://schemas.microsoft.com/office/drawing/2014/main" id="{94C59AE8-4BBA-4056-BE46-2BEC841421C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09365" y="1584322"/>
            <a:ext cx="7521575" cy="4816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80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A8C9-DF55-4AC2-9C1B-B795182D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Structure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7240-E7BC-41B4-89F5-3C4B948F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11</a:t>
            </a:fld>
            <a:endParaRPr lang="en-US"/>
          </a:p>
        </p:txBody>
      </p:sp>
      <p:pic>
        <p:nvPicPr>
          <p:cNvPr id="5" name="Google Shape;141;p18" descr="fig_10_08">
            <a:extLst>
              <a:ext uri="{FF2B5EF4-FFF2-40B4-BE49-F238E27FC236}">
                <a16:creationId xmlns:a16="http://schemas.microsoft.com/office/drawing/2014/main" id="{3F210D31-779C-495B-AB75-D87C2E3005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51728" y="1600202"/>
            <a:ext cx="7006472" cy="3963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40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1F644-167A-47EA-88E0-4F25AF74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12</a:t>
            </a:fld>
            <a:endParaRPr lang="en-US"/>
          </a:p>
        </p:txBody>
      </p:sp>
      <p:pic>
        <p:nvPicPr>
          <p:cNvPr id="5" name="Google Shape;150;p19">
            <a:extLst>
              <a:ext uri="{FF2B5EF4-FFF2-40B4-BE49-F238E27FC236}">
                <a16:creationId xmlns:a16="http://schemas.microsoft.com/office/drawing/2014/main" id="{F500A265-0431-4070-A7F7-D8B3880958F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8303" y="3312646"/>
            <a:ext cx="4592637" cy="317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9;p19">
            <a:extLst>
              <a:ext uri="{FF2B5EF4-FFF2-40B4-BE49-F238E27FC236}">
                <a16:creationId xmlns:a16="http://schemas.microsoft.com/office/drawing/2014/main" id="{0256A165-9599-406D-A1C3-C57D348968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465" t="10006" r="5719" b="13269"/>
          <a:stretch/>
        </p:blipFill>
        <p:spPr>
          <a:xfrm>
            <a:off x="1057373" y="340936"/>
            <a:ext cx="5334001" cy="298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08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E388-A76E-4D39-9404-DFC2D534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Guidelines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0627-D212-4F09-B1EC-ABC7F749A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4" y="1600201"/>
            <a:ext cx="7857067" cy="3952187"/>
          </a:xfrm>
        </p:spPr>
        <p:txBody>
          <a:bodyPr/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quality structure charts result in programs that are modular, reusable, and easy to implement.</a:t>
            </a: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▪"/>
            </a:pP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of good design include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cohesion,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appropriate levels of fan-in and fan-out.</a:t>
            </a:r>
            <a:endParaRPr lang="en-US"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4CAF3-B700-487B-91BC-BC5FD25F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6D39-EC9B-4AAC-AD9A-07A7FDF2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Modules with High Cohesion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FA3C-5A50-44D7-B010-CC8BF36A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50000"/>
            </a:pPr>
            <a:endParaRPr lang="en-US" sz="2000" b="1" i="1" u="none" dirty="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000" b="1" i="1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 Cohesion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refers to how well the lines of code within each module relate to each other.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endParaRPr lang="en-US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Cohesive modules are easy to understand and build because their code performs one function effectively.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various types of cohesion.</a:t>
            </a:r>
            <a:endParaRPr lang="en-US" sz="2000" dirty="0">
              <a:sym typeface="Calibri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endParaRPr lang="en-US" sz="2000" b="1" i="1" u="none" dirty="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 b="1" i="1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Functional cohesion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all elements of the modules contribute to performing a single task.</a:t>
            </a:r>
            <a:endParaRPr lang="en-US" sz="2000" dirty="0">
              <a:sym typeface="Calibri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endParaRPr lang="en-US" sz="2000" b="1" i="1" u="none" dirty="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 b="1" i="1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Temporal cohesion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functions are invoked at the same time.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endParaRPr lang="en-US" sz="2000" dirty="0">
              <a:sym typeface="Calibri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 b="1" i="1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Coincidental cohesion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there is no apparent relationship among a module’s functions.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FB6A-FE73-44B9-BCAD-3F9F9015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83;p23" descr="Chapter_11_illus11">
            <a:extLst>
              <a:ext uri="{FF2B5EF4-FFF2-40B4-BE49-F238E27FC236}">
                <a16:creationId xmlns:a16="http://schemas.microsoft.com/office/drawing/2014/main" id="{8389553B-73DB-4461-B7A0-6430569A86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566" t="7499" r="22921" b="13712"/>
          <a:stretch/>
        </p:blipFill>
        <p:spPr>
          <a:xfrm>
            <a:off x="0" y="18855"/>
            <a:ext cx="7673419" cy="6777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9B55-489E-4934-A648-CE0DECC4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0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3375-B583-42BA-AF21-4A505CF8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Cohesion Decision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57748-7AD2-4927-AE42-A5DC6208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16</a:t>
            </a:fld>
            <a:endParaRPr lang="en-US"/>
          </a:p>
        </p:txBody>
      </p:sp>
      <p:pic>
        <p:nvPicPr>
          <p:cNvPr id="6" name="Google Shape;191;p24" descr="Chapter_11_illus11">
            <a:extLst>
              <a:ext uri="{FF2B5EF4-FFF2-40B4-BE49-F238E27FC236}">
                <a16:creationId xmlns:a16="http://schemas.microsoft.com/office/drawing/2014/main" id="{BDAA21CE-01E7-4B68-84B6-D027CBC09EC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0304" t="32286" r="9977" b="31180"/>
          <a:stretch/>
        </p:blipFill>
        <p:spPr>
          <a:xfrm>
            <a:off x="-1587" y="1533525"/>
            <a:ext cx="9145587" cy="5424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904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60DA-7455-4219-81D5-99DB6F9E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High Fan-In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C1A-A9BA-46F8-B37A-1128B7EF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800" b="1" i="1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i="1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Fan-in</a:t>
            </a: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describes the number of control modules that communicate with a subordinate.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module with high fan-in has many different control modules that call it.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- </a:t>
            </a: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a good situation because high fan-in indicates that a 		  	  </a:t>
            </a:r>
            <a:r>
              <a:rPr lang="en-US" sz="2200" b="0" i="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is reused </a:t>
            </a: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many places on the structure chart.</a:t>
            </a:r>
            <a:endParaRPr lang="en-US" sz="2200" dirty="0"/>
          </a:p>
          <a:p>
            <a:pPr marL="0" indent="0">
              <a:buSzPct val="100000"/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DD719-C395-4322-9BB7-36A1107C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4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0203-72A6-4C20-A9BF-E73FE150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High Fan-Out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0B46-9B3E-4E1C-846E-48A64260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/>
              <a:t>fan-in</a:t>
            </a:r>
            <a:r>
              <a:rPr lang="en-US" sz="2200" dirty="0"/>
              <a:t> is call by other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 fanout </a:t>
            </a:r>
            <a:r>
              <a:rPr lang="en-US" sz="2200" dirty="0"/>
              <a:t>is call from that module.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large number of subordinates associated with a single control should be avoided.</a:t>
            </a:r>
            <a:endParaRPr lang="en-US" sz="2200" dirty="0">
              <a:sym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general rule of thumb is to limit a control module’s subordinates to approximately </a:t>
            </a:r>
            <a:r>
              <a:rPr lang="en-US" sz="2200" b="0" i="0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seven</a:t>
            </a: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low </a:t>
            </a:r>
            <a:r>
              <a:rPr lang="en-US" sz="2200" b="1" i="1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fan-out</a:t>
            </a: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8701-7520-4830-A216-5F6EB321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CE07-997A-4625-8DB0-90C5EB7A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Fan-in and Fan-out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A48C2-3F45-4F00-822B-E222DF67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19</a:t>
            </a:fld>
            <a:endParaRPr lang="en-US"/>
          </a:p>
        </p:txBody>
      </p:sp>
      <p:pic>
        <p:nvPicPr>
          <p:cNvPr id="5" name="Google Shape;215;p27" descr="Chapter_11_illus11">
            <a:extLst>
              <a:ext uri="{FF2B5EF4-FFF2-40B4-BE49-F238E27FC236}">
                <a16:creationId xmlns:a16="http://schemas.microsoft.com/office/drawing/2014/main" id="{807EB28B-3973-474D-B916-BABD756431F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745" t="12878" r="12744" b="13635"/>
          <a:stretch/>
        </p:blipFill>
        <p:spPr>
          <a:xfrm>
            <a:off x="0" y="1600201"/>
            <a:ext cx="8964891" cy="4882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19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270466-073E-49B2-85AB-2B89B0EC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DAFC3E-B985-4CCA-B9EA-06A96BE0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4" y="1853548"/>
            <a:ext cx="7857067" cy="2792690"/>
          </a:xfrm>
        </p:spPr>
        <p:txBody>
          <a:bodyPr>
            <a:normAutofit/>
          </a:bodyPr>
          <a:lstStyle/>
          <a:p>
            <a:r>
              <a:rPr lang="en-US" sz="2800" dirty="0"/>
              <a:t>Moving from logical to physical process models.</a:t>
            </a:r>
          </a:p>
          <a:p>
            <a:r>
              <a:rPr lang="en-US" sz="2800" dirty="0"/>
              <a:t>Designing programs.</a:t>
            </a:r>
          </a:p>
          <a:p>
            <a:r>
              <a:rPr lang="en-US" sz="2800" dirty="0"/>
              <a:t>Structure chart.</a:t>
            </a:r>
          </a:p>
          <a:p>
            <a:r>
              <a:rPr lang="en-US" sz="2800" dirty="0"/>
              <a:t>Program specification.</a:t>
            </a:r>
          </a:p>
          <a:p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A3FF-E77A-4C5B-9DFE-22AFE4F3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C8D5-9077-4A13-9C9F-0DA557AE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list for structure chart quality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738E-C84D-4894-9D66-F26669B0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973FC-C091-4A52-A8E0-5DF107C3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28" y="2389940"/>
            <a:ext cx="7667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9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0F8A-C869-446F-BDE2-FEFEF27E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C5C3-2126-4F5B-845D-E7838200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200" b="1" i="1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 Program Specifications </a:t>
            </a: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documents that include explicit instructions on how to program pieces of code.</a:t>
            </a:r>
            <a:endParaRPr lang="en-US" sz="2200" dirty="0">
              <a:sym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no formal syntax for program specification.</a:t>
            </a:r>
            <a:endParaRPr lang="en-US" sz="2200" dirty="0">
              <a:sym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Four components are essential for program specification:</a:t>
            </a:r>
            <a:endParaRPr lang="en-US" sz="2200" dirty="0"/>
          </a:p>
          <a:p>
            <a:pPr marL="414337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Program information;</a:t>
            </a:r>
            <a:endParaRPr lang="en-US" sz="2200" dirty="0"/>
          </a:p>
          <a:p>
            <a:pPr marL="414337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Events;</a:t>
            </a:r>
            <a:endParaRPr lang="en-US" sz="2200" dirty="0"/>
          </a:p>
          <a:p>
            <a:pPr marL="414337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Inputs and outputs; and</a:t>
            </a:r>
            <a:endParaRPr lang="en-US" sz="2200" dirty="0"/>
          </a:p>
          <a:p>
            <a:pPr marL="414337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lang="en-US" sz="2200" b="1" i="1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Pseudocode</a:t>
            </a: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 detailed outline of lines of code that need to  be written.</a:t>
            </a:r>
            <a:endParaRPr lang="en-US" sz="2200" b="1" i="1" u="none" dirty="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337" lvl="1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Additional notes and comments can also be included.</a:t>
            </a:r>
            <a:endParaRPr lang="en-US" sz="2200" dirty="0"/>
          </a:p>
          <a:p>
            <a:pPr marL="177800" indent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E0192-B9CB-4540-B5FF-F38D23CE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A4AE2-D138-4F1B-9B3C-F8491F3D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22</a:t>
            </a:fld>
            <a:endParaRPr lang="en-US"/>
          </a:p>
        </p:txBody>
      </p:sp>
      <p:pic>
        <p:nvPicPr>
          <p:cNvPr id="5" name="Google Shape;240;p30" descr="Screen Clipping">
            <a:extLst>
              <a:ext uri="{FF2B5EF4-FFF2-40B4-BE49-F238E27FC236}">
                <a16:creationId xmlns:a16="http://schemas.microsoft.com/office/drawing/2014/main" id="{80A6A86E-0EC8-4DB1-91A6-B4829DC903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060" y="94268"/>
            <a:ext cx="7178526" cy="6737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037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0E14-1DB7-4444-9B00-C06CAEDB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Pseudocode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C16F9-851C-4493-9CFD-229B9221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23</a:t>
            </a:fld>
            <a:endParaRPr lang="en-US"/>
          </a:p>
        </p:txBody>
      </p:sp>
      <p:pic>
        <p:nvPicPr>
          <p:cNvPr id="5" name="Google Shape;249;p31" descr="Screen Clipping">
            <a:extLst>
              <a:ext uri="{FF2B5EF4-FFF2-40B4-BE49-F238E27FC236}">
                <a16:creationId xmlns:a16="http://schemas.microsoft.com/office/drawing/2014/main" id="{509BD898-1F67-496E-8D6B-F9C9680436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8353" y="2015765"/>
            <a:ext cx="6086475" cy="3160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744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896F-3340-46B5-BAC9-B1647DB4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468C-718A-43CD-87FF-D758A66A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from logical to physical process models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</a:t>
            </a:r>
            <a:r>
              <a:rPr lang="en-US" sz="24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Physical DFDs 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implementation details.</a:t>
            </a: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None/>
            </a:pPr>
            <a:r>
              <a:rPr lang="en-US" sz="24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Structure chart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The structure chart shows all of the functional components needed in the program at a high level.  </a:t>
            </a: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structure chart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Module, control connection, couples, review.</a:t>
            </a: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chart design guidelines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Cohesion, coupling, and fan-in/fan-out.</a:t>
            </a: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200"/>
              <a:buNone/>
            </a:pPr>
            <a:r>
              <a:rPr lang="en-US" sz="24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 specifications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Program specifications provide more detailed instructions to the programmers.</a:t>
            </a:r>
            <a:endParaRPr lang="en-US" sz="2400" dirty="0"/>
          </a:p>
          <a:p>
            <a:pPr marL="165100" indent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41C1D-B173-49F5-8275-73AC4956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2669-1A44-4AC4-BCC9-A8BC1D7E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7BACA-C3FC-4A1D-9486-24C7D74D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3000"/>
              <a:buFontTx/>
              <a:buChar char="●"/>
            </a:pPr>
            <a:r>
              <a:rPr lang="en-US" sz="1800" b="1" i="0" u="none" strike="noStrike" kern="100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 design </a:t>
            </a:r>
            <a:r>
              <a:rPr lang="en-US" sz="1800" b="0" i="0" u="none" strike="noStrike" kern="1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Analysts determine what programs will be written and create instructions for the programmers. </a:t>
            </a:r>
            <a:endParaRPr lang="en-US" kern="100" dirty="0">
              <a:sym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3000"/>
              <a:buFontTx/>
              <a:buChar char="●"/>
            </a:pPr>
            <a:r>
              <a:rPr lang="en-US" sz="1800" b="0" i="0" u="none" strike="noStrike" kern="1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implementation decisions are made about the new system (e.g., what programming language(s) will be used.)</a:t>
            </a:r>
            <a:endParaRPr lang="en-US" kern="100" dirty="0">
              <a:sym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3000"/>
              <a:buFontTx/>
              <a:buChar char="●"/>
            </a:pPr>
            <a:r>
              <a:rPr lang="en-US" sz="1800" b="0" i="0" u="none" strike="noStrike" kern="1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DFDs created during analysis are modified to show these implementation decisions, resulting in a set of </a:t>
            </a:r>
            <a:r>
              <a:rPr lang="en-US" sz="1800" b="1" i="1" u="none" strike="noStrike" kern="100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physical data flow diagrams</a:t>
            </a:r>
            <a:r>
              <a:rPr lang="en-US" sz="1800" b="0" i="0" u="none" strike="noStrike" kern="1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3000"/>
              <a:buFontTx/>
              <a:buChar char="●"/>
            </a:pPr>
            <a:r>
              <a:rPr lang="en-US" sz="1800" b="0" i="0" u="none" strike="noStrike" kern="1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analysts determine how the processes are organized, using a </a:t>
            </a:r>
            <a:r>
              <a:rPr lang="en-US" sz="1800" b="1" i="1" u="none" strike="noStrike" kern="100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structure chart</a:t>
            </a:r>
            <a:r>
              <a:rPr lang="en-US" sz="1800" b="0" i="0" u="none" strike="noStrike" kern="100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kern="1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depict the decisions.</a:t>
            </a:r>
            <a:endParaRPr lang="en-US" kern="100" dirty="0">
              <a:sym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3000"/>
              <a:buFontTx/>
              <a:buChar char="●"/>
            </a:pPr>
            <a:r>
              <a:rPr lang="en-US" sz="1800" b="0" i="0" u="none" strike="noStrike" kern="1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instructions called </a:t>
            </a:r>
            <a:r>
              <a:rPr lang="en-US" sz="1800" b="1" i="1" u="none" strike="noStrike" kern="100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 specifications </a:t>
            </a:r>
            <a:r>
              <a:rPr lang="en-US" sz="1800" b="0" i="0" u="none" strike="noStrike" kern="1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developed.</a:t>
            </a:r>
            <a:endParaRPr lang="en-US" kern="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201FE-89BD-4508-ABF7-960A0AC9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9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01F0-64A5-4DD9-BF90-577A8781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to Create the Physical Data Flow Diagram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47E6-5EFD-4C48-9D43-B564D47E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4</a:t>
            </a:fld>
            <a:endParaRPr lang="en-US"/>
          </a:p>
        </p:txBody>
      </p:sp>
      <p:pic>
        <p:nvPicPr>
          <p:cNvPr id="7" name="Google Shape;85;p11" descr="Screen Clipping">
            <a:extLst>
              <a:ext uri="{FF2B5EF4-FFF2-40B4-BE49-F238E27FC236}">
                <a16:creationId xmlns:a16="http://schemas.microsoft.com/office/drawing/2014/main" id="{958E9796-0AD8-4D3C-B3D7-E71577111B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20" t="4279" r="1885" b="4658"/>
          <a:stretch/>
        </p:blipFill>
        <p:spPr>
          <a:xfrm>
            <a:off x="461914" y="1838227"/>
            <a:ext cx="8691514" cy="4663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99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4256-C9FC-4C21-AFAE-AC6A5CFF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DFD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8225-1BCD-4E89-A97B-25604CEF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C7F42-6EF3-4684-8BAB-21B23BF7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5</a:t>
            </a:fld>
            <a:endParaRPr lang="en-US"/>
          </a:p>
        </p:txBody>
      </p:sp>
      <p:pic>
        <p:nvPicPr>
          <p:cNvPr id="5" name="Google Shape;93;p12">
            <a:extLst>
              <a:ext uri="{FF2B5EF4-FFF2-40B4-BE49-F238E27FC236}">
                <a16:creationId xmlns:a16="http://schemas.microsoft.com/office/drawing/2014/main" id="{4756C17B-14D8-4820-9A06-DF961FD5F2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087"/>
          <a:stretch/>
        </p:blipFill>
        <p:spPr>
          <a:xfrm>
            <a:off x="582693" y="1348033"/>
            <a:ext cx="8256508" cy="5213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36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AAEE-B537-46C1-8530-DF3CE81C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to Physical </a:t>
            </a:r>
            <a:r>
              <a:rPr lang="en-US" dirty="0" err="1"/>
              <a:t>dfd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B5B88-42E8-4BC3-83CB-6438AD47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6</a:t>
            </a:fld>
            <a:endParaRPr lang="en-US"/>
          </a:p>
        </p:txBody>
      </p:sp>
      <p:pic>
        <p:nvPicPr>
          <p:cNvPr id="5" name="Google Shape;98;p13" descr="Screen Clipping">
            <a:extLst>
              <a:ext uri="{FF2B5EF4-FFF2-40B4-BE49-F238E27FC236}">
                <a16:creationId xmlns:a16="http://schemas.microsoft.com/office/drawing/2014/main" id="{4C305F7D-AEB4-4E78-9AB8-62483D2758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134" y="615157"/>
            <a:ext cx="5935303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9;p13" descr="Screen Clipping">
            <a:extLst>
              <a:ext uri="{FF2B5EF4-FFF2-40B4-BE49-F238E27FC236}">
                <a16:creationId xmlns:a16="http://schemas.microsoft.com/office/drawing/2014/main" id="{95F2468F-A641-42C2-8466-5AC9ABCD3C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6109" y="3578225"/>
            <a:ext cx="5638800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0;p13">
            <a:extLst>
              <a:ext uri="{FF2B5EF4-FFF2-40B4-BE49-F238E27FC236}">
                <a16:creationId xmlns:a16="http://schemas.microsoft.com/office/drawing/2014/main" id="{DD4B7B46-A54D-4C06-BA8E-00B8A2EEF035}"/>
              </a:ext>
            </a:extLst>
          </p:cNvPr>
          <p:cNvSpPr txBox="1"/>
          <p:nvPr/>
        </p:nvSpPr>
        <p:spPr>
          <a:xfrm>
            <a:off x="952108" y="3311597"/>
            <a:ext cx="632460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Model of the Promote Tunes Process</a:t>
            </a:r>
            <a:endParaRPr dirty="0"/>
          </a:p>
        </p:txBody>
      </p:sp>
      <p:sp>
        <p:nvSpPr>
          <p:cNvPr id="8" name="Google Shape;101;p13">
            <a:extLst>
              <a:ext uri="{FF2B5EF4-FFF2-40B4-BE49-F238E27FC236}">
                <a16:creationId xmlns:a16="http://schemas.microsoft.com/office/drawing/2014/main" id="{2C466C28-361A-449D-984B-EA5AF4BAAB16}"/>
              </a:ext>
            </a:extLst>
          </p:cNvPr>
          <p:cNvSpPr txBox="1"/>
          <p:nvPr/>
        </p:nvSpPr>
        <p:spPr>
          <a:xfrm>
            <a:off x="5502275" y="3578225"/>
            <a:ext cx="36083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Model for Promote Tunes Process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469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5049-9FFB-4AEF-BA09-50F3D6E7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C0BC-CF1B-461E-A567-1937798E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 i="1" u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structure chart 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Important program design technique that help the analyst design the program.</a:t>
            </a: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Noto Sans Symbols"/>
              <a:buChar char="▪"/>
            </a:pP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shows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components </a:t>
            </a: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code in a hierarchical format that implies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Arial"/>
              <a:buChar char="–"/>
            </a:pPr>
            <a:r>
              <a:rPr lang="en-US" sz="2800" b="1" i="1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Sequence (in what order components are invoked)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Arial"/>
              <a:buChar char="–"/>
            </a:pPr>
            <a:r>
              <a:rPr lang="en-US" sz="2800" b="1" i="1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Selection (under what condition a module is invoked)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Arial"/>
              <a:buChar char="–"/>
            </a:pPr>
            <a:r>
              <a:rPr lang="en-US" sz="2800" b="1" i="1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Iteration (how often a component is repeated)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DF62C-433D-40D6-A426-C78011EB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2AA59-5CBC-4A36-860C-8E1AD554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8</a:t>
            </a:fld>
            <a:endParaRPr lang="en-US"/>
          </a:p>
        </p:txBody>
      </p:sp>
      <p:sp>
        <p:nvSpPr>
          <p:cNvPr id="5" name="Google Shape;113;p15">
            <a:extLst>
              <a:ext uri="{FF2B5EF4-FFF2-40B4-BE49-F238E27FC236}">
                <a16:creationId xmlns:a16="http://schemas.microsoft.com/office/drawing/2014/main" id="{49814D69-9D86-4714-AF59-127BB59F129C}"/>
              </a:ext>
            </a:extLst>
          </p:cNvPr>
          <p:cNvSpPr txBox="1">
            <a:spLocks/>
          </p:cNvSpPr>
          <p:nvPr/>
        </p:nvSpPr>
        <p:spPr>
          <a:xfrm>
            <a:off x="1028476" y="4876801"/>
            <a:ext cx="7926988" cy="14391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academic system needs a program that will print a listing of students along with their grade point averages (GPAs), both for the current semester and overall. First, the program must retrieve the student grade records; then it must calculate the current and cumulative GPAs; finally, the grade list can be printed.</a:t>
            </a:r>
            <a:endParaRPr lang="en-US" sz="1400" dirty="0"/>
          </a:p>
        </p:txBody>
      </p:sp>
      <p:pic>
        <p:nvPicPr>
          <p:cNvPr id="6" name="Google Shape;116;p15" descr="Chapter_11_illus11">
            <a:extLst>
              <a:ext uri="{FF2B5EF4-FFF2-40B4-BE49-F238E27FC236}">
                <a16:creationId xmlns:a16="http://schemas.microsoft.com/office/drawing/2014/main" id="{075106AE-55C3-4C90-8FA7-7CD6873FA8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0588" t="34848" r="20588" b="34848"/>
          <a:stretch/>
        </p:blipFill>
        <p:spPr>
          <a:xfrm>
            <a:off x="1028476" y="461912"/>
            <a:ext cx="6758064" cy="4058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28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D62F-6918-4487-86AD-1E010F46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chart notions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45ADF-5036-4290-95F6-DDAFD01B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1550-6287-44FD-BFC9-B5406D9A88B9}" type="slidenum">
              <a:rPr lang="en-US" smtClean="0"/>
              <a:t>9</a:t>
            </a:fld>
            <a:endParaRPr lang="en-US"/>
          </a:p>
        </p:txBody>
      </p:sp>
      <p:pic>
        <p:nvPicPr>
          <p:cNvPr id="5" name="Google Shape;122;p16" descr="Screen Clipping">
            <a:extLst>
              <a:ext uri="{FF2B5EF4-FFF2-40B4-BE49-F238E27FC236}">
                <a16:creationId xmlns:a16="http://schemas.microsoft.com/office/drawing/2014/main" id="{BD8C9977-B116-4EBA-BCE3-BC1CD3BC6B9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400" y="1461156"/>
            <a:ext cx="8229600" cy="5090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712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cU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cU Theme" id="{A57720A8-14EA-4766-B4F8-52B66393AFC7}" vid="{DB61BA0A-F1C2-4145-948F-248CBEBC5F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1197</TotalTime>
  <Words>736</Words>
  <Application>Microsoft Office PowerPoint</Application>
  <PresentationFormat>On-screen Show (4:3)</PresentationFormat>
  <Paragraphs>108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Abadi</vt:lpstr>
      <vt:lpstr>Arial</vt:lpstr>
      <vt:lpstr>Calibri</vt:lpstr>
      <vt:lpstr>Corbel</vt:lpstr>
      <vt:lpstr>Noto Sans Symbols</vt:lpstr>
      <vt:lpstr>BracU Theme</vt:lpstr>
      <vt:lpstr>PowerPoint Presentation</vt:lpstr>
      <vt:lpstr>Outline</vt:lpstr>
      <vt:lpstr>Introduction</vt:lpstr>
      <vt:lpstr>Steps to Create the Physical Data Flow Diagram</vt:lpstr>
      <vt:lpstr>Physical DFD Example</vt:lpstr>
      <vt:lpstr>Logical to Physical dfd </vt:lpstr>
      <vt:lpstr>Structure Chart</vt:lpstr>
      <vt:lpstr>PowerPoint Presentation</vt:lpstr>
      <vt:lpstr>Structure chart notions</vt:lpstr>
      <vt:lpstr>Structure chart notions (2)</vt:lpstr>
      <vt:lpstr>Revised Structure chart</vt:lpstr>
      <vt:lpstr>PowerPoint Presentation</vt:lpstr>
      <vt:lpstr>Design Guidelines</vt:lpstr>
      <vt:lpstr>Build Modules with High Cohesion</vt:lpstr>
      <vt:lpstr>PowerPoint Presentation</vt:lpstr>
      <vt:lpstr>Cohesion Decision Tree</vt:lpstr>
      <vt:lpstr>Create High Fan-In</vt:lpstr>
      <vt:lpstr>Avoid High Fan-Out</vt:lpstr>
      <vt:lpstr>Examples of Fan-in and Fan-out</vt:lpstr>
      <vt:lpstr>Check list for structure chart quality</vt:lpstr>
      <vt:lpstr>Program Specification</vt:lpstr>
      <vt:lpstr>PowerPoint Presentation</vt:lpstr>
      <vt:lpstr>Pseudocode Example</vt:lpstr>
      <vt:lpstr>Summery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34</cp:revision>
  <dcterms:created xsi:type="dcterms:W3CDTF">2020-08-28T09:42:16Z</dcterms:created>
  <dcterms:modified xsi:type="dcterms:W3CDTF">2020-08-29T12:53:11Z</dcterms:modified>
</cp:coreProperties>
</file>