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 id="2147483650" r:id="rId5"/>
    <p:sldMasterId id="2147483652" r:id="rId6"/>
    <p:sldMasterId id="2147483653" r:id="rId7"/>
    <p:sldMasterId id="2147483655" r:id="rId8"/>
    <p:sldMasterId id="2147483657" r:id="rId9"/>
    <p:sldMasterId id="2147483659" r:id="rId10"/>
    <p:sldMasterId id="2147483661" r:id="rId11"/>
    <p:sldMasterId id="2147483663" r:id="rId12"/>
    <p:sldMasterId id="2147483665" r:id="rId13"/>
    <p:sldMasterId id="2147483667" r:id="rId14"/>
    <p:sldMasterId id="2147483669" r:id="rId15"/>
    <p:sldMasterId id="2147483671" r:id="rId16"/>
    <p:sldMasterId id="2147483673" r:id="rId17"/>
    <p:sldMasterId id="2147483675" r:id="rId18"/>
    <p:sldMasterId id="2147483677" r:id="rId19"/>
    <p:sldMasterId id="2147483679" r:id="rId20"/>
    <p:sldMasterId id="2147483681" r:id="rId21"/>
  </p:sldMasterIdLst>
  <p:notesMasterIdLst>
    <p:notesMasterId r:id="rId22"/>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Lst>
  <p:sldSz cy="6858000" cx="9144000"/>
  <p:notesSz cx="6858000" cy="9144000"/>
  <p:embeddedFontLst>
    <p:embeddedFont>
      <p:font typeface="Corbel"/>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4" roundtripDataSignature="AMtx7miiBhh5ecZo/MUitfD1exLTw2vt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18.xml"/><Relationship Id="rId42" Type="http://schemas.openxmlformats.org/officeDocument/2006/relationships/slide" Target="slides/slide20.xml"/><Relationship Id="rId41" Type="http://schemas.openxmlformats.org/officeDocument/2006/relationships/slide" Target="slides/slide19.xml"/><Relationship Id="rId44" Type="http://schemas.openxmlformats.org/officeDocument/2006/relationships/slide" Target="slides/slide22.xml"/><Relationship Id="rId43" Type="http://schemas.openxmlformats.org/officeDocument/2006/relationships/slide" Target="slides/slide21.xml"/><Relationship Id="rId46" Type="http://schemas.openxmlformats.org/officeDocument/2006/relationships/slide" Target="slides/slide24.xml"/><Relationship Id="rId45" Type="http://schemas.openxmlformats.org/officeDocument/2006/relationships/slide" Target="slides/slide23.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26.xml"/><Relationship Id="rId47" Type="http://schemas.openxmlformats.org/officeDocument/2006/relationships/slide" Target="slides/slide25.xml"/><Relationship Id="rId49" Type="http://schemas.openxmlformats.org/officeDocument/2006/relationships/slide" Target="slides/slide2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9.xml"/><Relationship Id="rId30" Type="http://schemas.openxmlformats.org/officeDocument/2006/relationships/slide" Target="slides/slide8.xml"/><Relationship Id="rId33" Type="http://schemas.openxmlformats.org/officeDocument/2006/relationships/slide" Target="slides/slide11.xml"/><Relationship Id="rId32" Type="http://schemas.openxmlformats.org/officeDocument/2006/relationships/slide" Target="slides/slide10.xml"/><Relationship Id="rId35" Type="http://schemas.openxmlformats.org/officeDocument/2006/relationships/slide" Target="slides/slide13.xml"/><Relationship Id="rId34" Type="http://schemas.openxmlformats.org/officeDocument/2006/relationships/slide" Target="slides/slide12.xml"/><Relationship Id="rId37" Type="http://schemas.openxmlformats.org/officeDocument/2006/relationships/slide" Target="slides/slide15.xml"/><Relationship Id="rId36" Type="http://schemas.openxmlformats.org/officeDocument/2006/relationships/slide" Target="slides/slide14.xml"/><Relationship Id="rId39" Type="http://schemas.openxmlformats.org/officeDocument/2006/relationships/slide" Target="slides/slide17.xml"/><Relationship Id="rId38" Type="http://schemas.openxmlformats.org/officeDocument/2006/relationships/slide" Target="slides/slide16.xml"/><Relationship Id="rId62" Type="http://schemas.openxmlformats.org/officeDocument/2006/relationships/font" Target="fonts/Corbel-italic.fntdata"/><Relationship Id="rId61" Type="http://schemas.openxmlformats.org/officeDocument/2006/relationships/font" Target="fonts/Corbel-bold.fntdata"/><Relationship Id="rId20" Type="http://schemas.openxmlformats.org/officeDocument/2006/relationships/slideMaster" Target="slideMasters/slideMaster17.xml"/><Relationship Id="rId64" Type="http://customschemas.google.com/relationships/presentationmetadata" Target="metadata"/><Relationship Id="rId63" Type="http://schemas.openxmlformats.org/officeDocument/2006/relationships/font" Target="fonts/Corbel-boldItalic.fntdata"/><Relationship Id="rId22" Type="http://schemas.openxmlformats.org/officeDocument/2006/relationships/notesMaster" Target="notesMasters/notesMaster1.xml"/><Relationship Id="rId21" Type="http://schemas.openxmlformats.org/officeDocument/2006/relationships/slideMaster" Target="slideMasters/slideMaster18.xml"/><Relationship Id="rId24" Type="http://schemas.openxmlformats.org/officeDocument/2006/relationships/slide" Target="slides/slide2.xml"/><Relationship Id="rId23" Type="http://schemas.openxmlformats.org/officeDocument/2006/relationships/slide" Target="slides/slide1.xml"/><Relationship Id="rId60" Type="http://schemas.openxmlformats.org/officeDocument/2006/relationships/font" Target="fonts/Corbel-regular.fntdata"/><Relationship Id="rId26" Type="http://schemas.openxmlformats.org/officeDocument/2006/relationships/slide" Target="slides/slide4.xml"/><Relationship Id="rId25" Type="http://schemas.openxmlformats.org/officeDocument/2006/relationships/slide" Target="slides/slide3.xml"/><Relationship Id="rId28" Type="http://schemas.openxmlformats.org/officeDocument/2006/relationships/slide" Target="slides/slide6.xml"/><Relationship Id="rId27" Type="http://schemas.openxmlformats.org/officeDocument/2006/relationships/slide" Target="slides/slide5.xml"/><Relationship Id="rId29" Type="http://schemas.openxmlformats.org/officeDocument/2006/relationships/slide" Target="slides/slide7.xml"/><Relationship Id="rId51" Type="http://schemas.openxmlformats.org/officeDocument/2006/relationships/slide" Target="slides/slide29.xml"/><Relationship Id="rId50" Type="http://schemas.openxmlformats.org/officeDocument/2006/relationships/slide" Target="slides/slide28.xml"/><Relationship Id="rId53" Type="http://schemas.openxmlformats.org/officeDocument/2006/relationships/slide" Target="slides/slide31.xml"/><Relationship Id="rId52" Type="http://schemas.openxmlformats.org/officeDocument/2006/relationships/slide" Target="slides/slide30.xml"/><Relationship Id="rId11" Type="http://schemas.openxmlformats.org/officeDocument/2006/relationships/slideMaster" Target="slideMasters/slideMaster8.xml"/><Relationship Id="rId55" Type="http://schemas.openxmlformats.org/officeDocument/2006/relationships/slide" Target="slides/slide33.xml"/><Relationship Id="rId10" Type="http://schemas.openxmlformats.org/officeDocument/2006/relationships/slideMaster" Target="slideMasters/slideMaster7.xml"/><Relationship Id="rId54" Type="http://schemas.openxmlformats.org/officeDocument/2006/relationships/slide" Target="slides/slide32.xml"/><Relationship Id="rId13" Type="http://schemas.openxmlformats.org/officeDocument/2006/relationships/slideMaster" Target="slideMasters/slideMaster10.xml"/><Relationship Id="rId57" Type="http://schemas.openxmlformats.org/officeDocument/2006/relationships/slide" Target="slides/slide35.xml"/><Relationship Id="rId12" Type="http://schemas.openxmlformats.org/officeDocument/2006/relationships/slideMaster" Target="slideMasters/slideMaster9.xml"/><Relationship Id="rId56" Type="http://schemas.openxmlformats.org/officeDocument/2006/relationships/slide" Target="slides/slide34.xml"/><Relationship Id="rId15" Type="http://schemas.openxmlformats.org/officeDocument/2006/relationships/slideMaster" Target="slideMasters/slideMaster12.xml"/><Relationship Id="rId59" Type="http://schemas.openxmlformats.org/officeDocument/2006/relationships/slide" Target="slides/slide37.xml"/><Relationship Id="rId14" Type="http://schemas.openxmlformats.org/officeDocument/2006/relationships/slideMaster" Target="slideMasters/slideMaster11.xml"/><Relationship Id="rId58" Type="http://schemas.openxmlformats.org/officeDocument/2006/relationships/slide" Target="slides/slide36.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rgbClr val="000000"/>
                </a:solidFill>
                <a:latin typeface="Corbel"/>
                <a:ea typeface="Corbel"/>
                <a:cs typeface="Corbel"/>
                <a:sym typeface="Corbe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9"/>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7" name="Google Shape;27;p39"/>
          <p:cNvSpPr txBox="1"/>
          <p:nvPr>
            <p:ph idx="10" type="dt"/>
          </p:nvPr>
        </p:nvSpPr>
        <p:spPr>
          <a:xfrm>
            <a:off x="7326312" y="611663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9"/>
          <p:cNvSpPr txBox="1"/>
          <p:nvPr>
            <p:ph idx="12" type="sldNum"/>
          </p:nvPr>
        </p:nvSpPr>
        <p:spPr>
          <a:xfrm>
            <a:off x="8275637" y="6116637"/>
            <a:ext cx="4111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221" name="Shape 221"/>
        <p:cNvGrpSpPr/>
        <p:nvPr/>
      </p:nvGrpSpPr>
      <p:grpSpPr>
        <a:xfrm>
          <a:off x="0" y="0"/>
          <a:ext cx="0" cy="0"/>
          <a:chOff x="0" y="0"/>
          <a:chExt cx="0" cy="0"/>
        </a:xfrm>
      </p:grpSpPr>
      <p:sp>
        <p:nvSpPr>
          <p:cNvPr id="222" name="Google Shape;222;p58"/>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58"/>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366092"/>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224" name="Google Shape;224;p58"/>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225" name="Google Shape;225;p58"/>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58"/>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58"/>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42" name="Shape 242"/>
        <p:cNvGrpSpPr/>
        <p:nvPr/>
      </p:nvGrpSpPr>
      <p:grpSpPr>
        <a:xfrm>
          <a:off x="0" y="0"/>
          <a:ext cx="0" cy="0"/>
          <a:chOff x="0" y="0"/>
          <a:chExt cx="0" cy="0"/>
        </a:xfrm>
      </p:grpSpPr>
      <p:sp>
        <p:nvSpPr>
          <p:cNvPr id="243" name="Google Shape;243;p60"/>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60"/>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245" name="Google Shape;245;p60"/>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60"/>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60"/>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64" name="Shape 264"/>
        <p:cNvGrpSpPr/>
        <p:nvPr/>
      </p:nvGrpSpPr>
      <p:grpSpPr>
        <a:xfrm>
          <a:off x="0" y="0"/>
          <a:ext cx="0" cy="0"/>
          <a:chOff x="0" y="0"/>
          <a:chExt cx="0" cy="0"/>
        </a:xfrm>
      </p:grpSpPr>
      <p:sp>
        <p:nvSpPr>
          <p:cNvPr id="265" name="Google Shape;265;p62"/>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62"/>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267" name="Google Shape;267;p62"/>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268" name="Google Shape;268;p62"/>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62"/>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62"/>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85" name="Shape 285"/>
        <p:cNvGrpSpPr/>
        <p:nvPr/>
      </p:nvGrpSpPr>
      <p:grpSpPr>
        <a:xfrm>
          <a:off x="0" y="0"/>
          <a:ext cx="0" cy="0"/>
          <a:chOff x="0" y="0"/>
          <a:chExt cx="0" cy="0"/>
        </a:xfrm>
      </p:grpSpPr>
      <p:sp>
        <p:nvSpPr>
          <p:cNvPr id="286" name="Google Shape;286;p64"/>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64"/>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288" name="Google Shape;288;p64"/>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64"/>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64"/>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307" name="Shape 307"/>
        <p:cNvGrpSpPr/>
        <p:nvPr/>
      </p:nvGrpSpPr>
      <p:grpSpPr>
        <a:xfrm>
          <a:off x="0" y="0"/>
          <a:ext cx="0" cy="0"/>
          <a:chOff x="0" y="0"/>
          <a:chExt cx="0" cy="0"/>
        </a:xfrm>
      </p:grpSpPr>
      <p:sp>
        <p:nvSpPr>
          <p:cNvPr id="308" name="Google Shape;308;p66"/>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66"/>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10" name="Google Shape;310;p66"/>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311" name="Google Shape;311;p66"/>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66"/>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66"/>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328" name="Shape 328"/>
        <p:cNvGrpSpPr/>
        <p:nvPr/>
      </p:nvGrpSpPr>
      <p:grpSpPr>
        <a:xfrm>
          <a:off x="0" y="0"/>
          <a:ext cx="0" cy="0"/>
          <a:chOff x="0" y="0"/>
          <a:chExt cx="0" cy="0"/>
        </a:xfrm>
      </p:grpSpPr>
      <p:sp>
        <p:nvSpPr>
          <p:cNvPr id="329" name="Google Shape;329;p68"/>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68"/>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31" name="Google Shape;331;p68"/>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332" name="Google Shape;332;p68"/>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68"/>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68"/>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9" name="Shape 349"/>
        <p:cNvGrpSpPr/>
        <p:nvPr/>
      </p:nvGrpSpPr>
      <p:grpSpPr>
        <a:xfrm>
          <a:off x="0" y="0"/>
          <a:ext cx="0" cy="0"/>
          <a:chOff x="0" y="0"/>
          <a:chExt cx="0" cy="0"/>
        </a:xfrm>
      </p:grpSpPr>
      <p:sp>
        <p:nvSpPr>
          <p:cNvPr id="350" name="Google Shape;350;p70"/>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70"/>
          <p:cNvSpPr txBox="1"/>
          <p:nvPr>
            <p:ph idx="1" type="body"/>
          </p:nvPr>
        </p:nvSpPr>
        <p:spPr>
          <a:xfrm rot="5400000">
            <a:off x="2522537" y="274637"/>
            <a:ext cx="4624387" cy="7704137"/>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52" name="Google Shape;352;p70"/>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70"/>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p70"/>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9" name="Shape 369"/>
        <p:cNvGrpSpPr/>
        <p:nvPr/>
      </p:nvGrpSpPr>
      <p:grpSpPr>
        <a:xfrm>
          <a:off x="0" y="0"/>
          <a:ext cx="0" cy="0"/>
          <a:chOff x="0" y="0"/>
          <a:chExt cx="0" cy="0"/>
        </a:xfrm>
      </p:grpSpPr>
      <p:sp>
        <p:nvSpPr>
          <p:cNvPr id="370" name="Google Shape;370;p72"/>
          <p:cNvSpPr txBox="1"/>
          <p:nvPr>
            <p:ph type="title"/>
          </p:nvPr>
        </p:nvSpPr>
        <p:spPr>
          <a:xfrm rot="5400000">
            <a:off x="5412754" y="2574438"/>
            <a:ext cx="5105400" cy="132812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72"/>
          <p:cNvSpPr txBox="1"/>
          <p:nvPr>
            <p:ph idx="1" type="body"/>
          </p:nvPr>
        </p:nvSpPr>
        <p:spPr>
          <a:xfrm rot="5400000">
            <a:off x="1569010" y="230314"/>
            <a:ext cx="5105400" cy="6016373"/>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72" name="Google Shape;372;p72"/>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3" name="Google Shape;373;p72"/>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p72"/>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41"/>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1"/>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7" name="Google Shape;47;p41"/>
          <p:cNvSpPr txBox="1"/>
          <p:nvPr>
            <p:ph idx="10" type="dt"/>
          </p:nvPr>
        </p:nvSpPr>
        <p:spPr>
          <a:xfrm>
            <a:off x="7400925" y="6492875"/>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1"/>
          <p:cNvSpPr txBox="1"/>
          <p:nvPr>
            <p:ph idx="11" type="ftr"/>
          </p:nvPr>
        </p:nvSpPr>
        <p:spPr>
          <a:xfrm>
            <a:off x="2036762" y="6473825"/>
            <a:ext cx="531495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1"/>
          <p:cNvSpPr txBox="1"/>
          <p:nvPr>
            <p:ph idx="12" type="sldNum"/>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44"/>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4"/>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81" name="Google Shape;81;p44"/>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4"/>
          <p:cNvSpPr txBox="1"/>
          <p:nvPr>
            <p:ph idx="12" type="sldNum"/>
          </p:nvPr>
        </p:nvSpPr>
        <p:spPr>
          <a:xfrm>
            <a:off x="8288337"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
        <p:nvSpPr>
          <p:cNvPr id="83" name="Google Shape;83;p44"/>
          <p:cNvSpPr txBox="1"/>
          <p:nvPr>
            <p:ph idx="11" type="ftr"/>
          </p:nvPr>
        </p:nvSpPr>
        <p:spPr>
          <a:xfrm>
            <a:off x="2036762" y="6473825"/>
            <a:ext cx="531495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8" name="Shape 98"/>
        <p:cNvGrpSpPr/>
        <p:nvPr/>
      </p:nvGrpSpPr>
      <p:grpSpPr>
        <a:xfrm>
          <a:off x="0" y="0"/>
          <a:ext cx="0" cy="0"/>
          <a:chOff x="0" y="0"/>
          <a:chExt cx="0" cy="0"/>
        </a:xfrm>
      </p:grpSpPr>
      <p:sp>
        <p:nvSpPr>
          <p:cNvPr id="99" name="Google Shape;99;p46"/>
          <p:cNvSpPr txBox="1"/>
          <p:nvPr>
            <p:ph type="title"/>
          </p:nvPr>
        </p:nvSpPr>
        <p:spPr>
          <a:xfrm>
            <a:off x="964122" y="158376"/>
            <a:ext cx="6790267"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6"/>
          <p:cNvSpPr txBox="1"/>
          <p:nvPr>
            <p:ph idx="1" type="body"/>
          </p:nvPr>
        </p:nvSpPr>
        <p:spPr>
          <a:xfrm>
            <a:off x="982133" y="1676400"/>
            <a:ext cx="3739896" cy="4359274"/>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101" name="Google Shape;101;p46"/>
          <p:cNvSpPr txBox="1"/>
          <p:nvPr>
            <p:ph idx="2" type="body"/>
          </p:nvPr>
        </p:nvSpPr>
        <p:spPr>
          <a:xfrm>
            <a:off x="4946904" y="1676400"/>
            <a:ext cx="3739896" cy="4337424"/>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102" name="Google Shape;102;p46"/>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6"/>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48"/>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8"/>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366092"/>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122" name="Google Shape;122;p48"/>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123" name="Google Shape;123;p48"/>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366092"/>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124" name="Google Shape;124;p48"/>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125" name="Google Shape;125;p48"/>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8"/>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8"/>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50"/>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50"/>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50"/>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0"/>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
        <p:nvSpPr>
          <p:cNvPr id="162" name="Google Shape;162;p52"/>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2"/>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2"/>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9" name="Shape 179"/>
        <p:cNvGrpSpPr/>
        <p:nvPr/>
      </p:nvGrpSpPr>
      <p:grpSpPr>
        <a:xfrm>
          <a:off x="0" y="0"/>
          <a:ext cx="0" cy="0"/>
          <a:chOff x="0" y="0"/>
          <a:chExt cx="0" cy="0"/>
        </a:xfrm>
      </p:grpSpPr>
      <p:sp>
        <p:nvSpPr>
          <p:cNvPr id="180" name="Google Shape;180;p54"/>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4"/>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182" name="Google Shape;182;p54"/>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183" name="Google Shape;183;p54"/>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4"/>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54"/>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0" name="Shape 200"/>
        <p:cNvGrpSpPr/>
        <p:nvPr/>
      </p:nvGrpSpPr>
      <p:grpSpPr>
        <a:xfrm>
          <a:off x="0" y="0"/>
          <a:ext cx="0" cy="0"/>
          <a:chOff x="0" y="0"/>
          <a:chExt cx="0" cy="0"/>
        </a:xfrm>
      </p:grpSpPr>
      <p:sp>
        <p:nvSpPr>
          <p:cNvPr id="201" name="Google Shape;201;p56"/>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56"/>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366092"/>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366092"/>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203" name="Google Shape;203;p56"/>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204" name="Google Shape;204;p56"/>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56"/>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56"/>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9.xml"/><Relationship Id="rId4"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0.xml"/><Relationship Id="rId4" Type="http://schemas.openxmlformats.org/officeDocument/2006/relationships/theme" Target="../theme/theme7.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theme" Target="../theme/theme14.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theme" Target="../theme/theme12.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4.xml"/><Relationship Id="rId4" Type="http://schemas.openxmlformats.org/officeDocument/2006/relationships/theme" Target="../theme/theme17.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5.xml"/><Relationship Id="rId4" Type="http://schemas.openxmlformats.org/officeDocument/2006/relationships/theme" Target="../theme/theme19.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6.xml"/><Relationship Id="rId4" Type="http://schemas.openxmlformats.org/officeDocument/2006/relationships/theme" Target="../theme/theme8.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7.xml"/><Relationship Id="rId4" Type="http://schemas.openxmlformats.org/officeDocument/2006/relationships/theme" Target="../theme/theme1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theme" Target="../theme/theme1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theme" Target="../theme/theme1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5.xml"/><Relationship Id="rId4" Type="http://schemas.openxmlformats.org/officeDocument/2006/relationships/theme" Target="../theme/theme1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6.xml"/><Relationship Id="rId4"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theme" Target="../theme/theme16.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8.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38"/>
          <p:cNvGrpSpPr/>
          <p:nvPr/>
        </p:nvGrpSpPr>
        <p:grpSpPr>
          <a:xfrm>
            <a:off x="203200" y="0"/>
            <a:ext cx="3778250" cy="6858000"/>
            <a:chOff x="203200" y="0"/>
            <a:chExt cx="3778250" cy="6858001"/>
          </a:xfrm>
        </p:grpSpPr>
        <p:sp>
          <p:nvSpPr>
            <p:cNvPr id="11" name="Google Shape;11;p38"/>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2" name="Google Shape;12;p38"/>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3" name="Google Shape;13;p38"/>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4" name="Google Shape;14;p38"/>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5" name="Google Shape;15;p38"/>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6" name="Google Shape;16;p38"/>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sp>
        <p:nvSpPr>
          <p:cNvPr id="17" name="Google Shape;17;p38"/>
          <p:cNvSpPr/>
          <p:nvPr/>
        </p:nvSpPr>
        <p:spPr>
          <a:xfrm>
            <a:off x="203200" y="3771900"/>
            <a:ext cx="361950" cy="90487"/>
          </a:xfrm>
          <a:custGeom>
            <a:rect b="b" l="l" r="r" t="t"/>
            <a:pathLst>
              <a:path extrusionOk="0" h="57" w="228">
                <a:moveTo>
                  <a:pt x="228" y="57"/>
                </a:moveTo>
                <a:lnTo>
                  <a:pt x="0" y="0"/>
                </a:lnTo>
                <a:lnTo>
                  <a:pt x="222" y="54"/>
                </a:lnTo>
                <a:lnTo>
                  <a:pt x="228" y="57"/>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8" name="Google Shape;18;p38"/>
          <p:cNvSpPr/>
          <p:nvPr/>
        </p:nvSpPr>
        <p:spPr>
          <a:xfrm>
            <a:off x="560387" y="3867150"/>
            <a:ext cx="61912" cy="80962"/>
          </a:xfrm>
          <a:custGeom>
            <a:rect b="b" l="l" r="r" t="t"/>
            <a:pathLst>
              <a:path extrusionOk="0" h="51" w="39">
                <a:moveTo>
                  <a:pt x="0" y="0"/>
                </a:moveTo>
                <a:lnTo>
                  <a:pt x="39" y="51"/>
                </a:lnTo>
                <a:lnTo>
                  <a:pt x="3" y="0"/>
                </a:lnTo>
                <a:lnTo>
                  <a:pt x="0" y="0"/>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pic>
        <p:nvPicPr>
          <p:cNvPr id="19" name="Google Shape;19;p38"/>
          <p:cNvPicPr preferRelativeResize="0"/>
          <p:nvPr/>
        </p:nvPicPr>
        <p:blipFill rotWithShape="1">
          <a:blip r:embed="rId2">
            <a:alphaModFix/>
          </a:blip>
          <a:srcRect b="0" l="0" r="0" t="0"/>
          <a:stretch/>
        </p:blipFill>
        <p:spPr>
          <a:xfrm>
            <a:off x="7754937" y="76200"/>
            <a:ext cx="1295400" cy="1189037"/>
          </a:xfrm>
          <a:prstGeom prst="rect">
            <a:avLst/>
          </a:prstGeom>
          <a:noFill/>
          <a:ln>
            <a:noFill/>
          </a:ln>
        </p:spPr>
      </p:pic>
      <p:sp>
        <p:nvSpPr>
          <p:cNvPr id="20" name="Google Shape;20;p38"/>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 name="Google Shape;21;p38"/>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2" name="Google Shape;22;p38"/>
          <p:cNvSpPr txBox="1"/>
          <p:nvPr>
            <p:ph idx="10" type="dt"/>
          </p:nvPr>
        </p:nvSpPr>
        <p:spPr>
          <a:xfrm>
            <a:off x="7326312" y="611663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3" name="Google Shape;23;p38"/>
          <p:cNvSpPr txBox="1"/>
          <p:nvPr>
            <p:ph idx="12" type="sldNum"/>
          </p:nvPr>
        </p:nvSpPr>
        <p:spPr>
          <a:xfrm>
            <a:off x="8275637" y="6116637"/>
            <a:ext cx="4111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6" name="Shape 186"/>
        <p:cNvGrpSpPr/>
        <p:nvPr/>
      </p:nvGrpSpPr>
      <p:grpSpPr>
        <a:xfrm>
          <a:off x="0" y="0"/>
          <a:ext cx="0" cy="0"/>
          <a:chOff x="0" y="0"/>
          <a:chExt cx="0" cy="0"/>
        </a:xfrm>
      </p:grpSpPr>
      <p:grpSp>
        <p:nvGrpSpPr>
          <p:cNvPr id="187" name="Google Shape;187;p55"/>
          <p:cNvGrpSpPr/>
          <p:nvPr/>
        </p:nvGrpSpPr>
        <p:grpSpPr>
          <a:xfrm>
            <a:off x="0" y="0"/>
            <a:ext cx="2132012" cy="6858000"/>
            <a:chOff x="0" y="0"/>
            <a:chExt cx="2132013" cy="6858001"/>
          </a:xfrm>
        </p:grpSpPr>
        <p:sp>
          <p:nvSpPr>
            <p:cNvPr id="188" name="Google Shape;188;p55"/>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89" name="Google Shape;189;p55"/>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90" name="Google Shape;190;p55"/>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91" name="Google Shape;191;p55"/>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92" name="Google Shape;192;p55"/>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93" name="Google Shape;193;p55"/>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194" name="Google Shape;194;p55"/>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195" name="Google Shape;195;p55"/>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96" name="Google Shape;196;p55"/>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7" name="Google Shape;197;p55"/>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98" name="Google Shape;198;p55"/>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99" name="Google Shape;199;p55"/>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7" name="Shape 207"/>
        <p:cNvGrpSpPr/>
        <p:nvPr/>
      </p:nvGrpSpPr>
      <p:grpSpPr>
        <a:xfrm>
          <a:off x="0" y="0"/>
          <a:ext cx="0" cy="0"/>
          <a:chOff x="0" y="0"/>
          <a:chExt cx="0" cy="0"/>
        </a:xfrm>
      </p:grpSpPr>
      <p:grpSp>
        <p:nvGrpSpPr>
          <p:cNvPr id="208" name="Google Shape;208;p57"/>
          <p:cNvGrpSpPr/>
          <p:nvPr/>
        </p:nvGrpSpPr>
        <p:grpSpPr>
          <a:xfrm>
            <a:off x="0" y="0"/>
            <a:ext cx="2132012" cy="6858000"/>
            <a:chOff x="0" y="0"/>
            <a:chExt cx="2132013" cy="6858001"/>
          </a:xfrm>
        </p:grpSpPr>
        <p:sp>
          <p:nvSpPr>
            <p:cNvPr id="209" name="Google Shape;209;p57"/>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10" name="Google Shape;210;p57"/>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11" name="Google Shape;211;p57"/>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12" name="Google Shape;212;p57"/>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13" name="Google Shape;213;p57"/>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14" name="Google Shape;214;p57"/>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215" name="Google Shape;215;p57"/>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216" name="Google Shape;216;p57"/>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7" name="Google Shape;217;p57"/>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18" name="Google Shape;218;p57"/>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9" name="Google Shape;219;p57"/>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20" name="Google Shape;220;p57"/>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8" name="Shape 228"/>
        <p:cNvGrpSpPr/>
        <p:nvPr/>
      </p:nvGrpSpPr>
      <p:grpSpPr>
        <a:xfrm>
          <a:off x="0" y="0"/>
          <a:ext cx="0" cy="0"/>
          <a:chOff x="0" y="0"/>
          <a:chExt cx="0" cy="0"/>
        </a:xfrm>
      </p:grpSpPr>
      <p:grpSp>
        <p:nvGrpSpPr>
          <p:cNvPr id="229" name="Google Shape;229;p59"/>
          <p:cNvGrpSpPr/>
          <p:nvPr/>
        </p:nvGrpSpPr>
        <p:grpSpPr>
          <a:xfrm>
            <a:off x="0" y="0"/>
            <a:ext cx="2132012" cy="6858000"/>
            <a:chOff x="0" y="0"/>
            <a:chExt cx="2132013" cy="6858001"/>
          </a:xfrm>
        </p:grpSpPr>
        <p:sp>
          <p:nvSpPr>
            <p:cNvPr id="230" name="Google Shape;230;p59"/>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31" name="Google Shape;231;p59"/>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32" name="Google Shape;232;p59"/>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33" name="Google Shape;233;p59"/>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34" name="Google Shape;234;p59"/>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35" name="Google Shape;235;p59"/>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236" name="Google Shape;236;p59"/>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237" name="Google Shape;237;p59"/>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8" name="Google Shape;238;p59"/>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39" name="Google Shape;239;p59"/>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40" name="Google Shape;240;p59"/>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41" name="Google Shape;241;p59"/>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8" name="Shape 248"/>
        <p:cNvGrpSpPr/>
        <p:nvPr/>
      </p:nvGrpSpPr>
      <p:grpSpPr>
        <a:xfrm>
          <a:off x="0" y="0"/>
          <a:ext cx="0" cy="0"/>
          <a:chOff x="0" y="0"/>
          <a:chExt cx="0" cy="0"/>
        </a:xfrm>
      </p:grpSpPr>
      <p:grpSp>
        <p:nvGrpSpPr>
          <p:cNvPr id="249" name="Google Shape;249;p61"/>
          <p:cNvGrpSpPr/>
          <p:nvPr/>
        </p:nvGrpSpPr>
        <p:grpSpPr>
          <a:xfrm>
            <a:off x="0" y="0"/>
            <a:ext cx="2132012" cy="6858000"/>
            <a:chOff x="0" y="0"/>
            <a:chExt cx="2132013" cy="6858001"/>
          </a:xfrm>
        </p:grpSpPr>
        <p:sp>
          <p:nvSpPr>
            <p:cNvPr id="250" name="Google Shape;250;p61"/>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51" name="Google Shape;251;p61"/>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52" name="Google Shape;252;p61"/>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53" name="Google Shape;253;p61"/>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54" name="Google Shape;254;p61"/>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55" name="Google Shape;255;p61"/>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256" name="Google Shape;256;p61"/>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257" name="Google Shape;257;p61"/>
          <p:cNvSpPr txBox="1"/>
          <p:nvPr/>
        </p:nvSpPr>
        <p:spPr>
          <a:xfrm>
            <a:off x="969962" y="863600"/>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a:solidFill>
                  <a:schemeClr val="dk1"/>
                </a:solidFill>
                <a:latin typeface="Corbel"/>
                <a:ea typeface="Corbel"/>
                <a:cs typeface="Corbel"/>
                <a:sym typeface="Corbel"/>
              </a:rPr>
              <a:t>“</a:t>
            </a:r>
            <a:endParaRPr/>
          </a:p>
        </p:txBody>
      </p:sp>
      <p:sp>
        <p:nvSpPr>
          <p:cNvPr id="258" name="Google Shape;258;p61"/>
          <p:cNvSpPr txBox="1"/>
          <p:nvPr/>
        </p:nvSpPr>
        <p:spPr>
          <a:xfrm>
            <a:off x="8172450" y="2819400"/>
            <a:ext cx="457200" cy="584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a:solidFill>
                  <a:schemeClr val="dk1"/>
                </a:solidFill>
                <a:latin typeface="Corbel"/>
                <a:ea typeface="Corbel"/>
                <a:cs typeface="Corbel"/>
                <a:sym typeface="Corbel"/>
              </a:rPr>
              <a:t>”</a:t>
            </a:r>
            <a:endParaRPr/>
          </a:p>
        </p:txBody>
      </p:sp>
      <p:sp>
        <p:nvSpPr>
          <p:cNvPr id="259" name="Google Shape;259;p61"/>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0" name="Google Shape;260;p61"/>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61" name="Google Shape;261;p61"/>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62" name="Google Shape;262;p61"/>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63" name="Google Shape;263;p61"/>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1" name="Shape 271"/>
        <p:cNvGrpSpPr/>
        <p:nvPr/>
      </p:nvGrpSpPr>
      <p:grpSpPr>
        <a:xfrm>
          <a:off x="0" y="0"/>
          <a:ext cx="0" cy="0"/>
          <a:chOff x="0" y="0"/>
          <a:chExt cx="0" cy="0"/>
        </a:xfrm>
      </p:grpSpPr>
      <p:grpSp>
        <p:nvGrpSpPr>
          <p:cNvPr id="272" name="Google Shape;272;p63"/>
          <p:cNvGrpSpPr/>
          <p:nvPr/>
        </p:nvGrpSpPr>
        <p:grpSpPr>
          <a:xfrm>
            <a:off x="0" y="0"/>
            <a:ext cx="2132012" cy="6858000"/>
            <a:chOff x="0" y="0"/>
            <a:chExt cx="2132013" cy="6858001"/>
          </a:xfrm>
        </p:grpSpPr>
        <p:sp>
          <p:nvSpPr>
            <p:cNvPr id="273" name="Google Shape;273;p63"/>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74" name="Google Shape;274;p63"/>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75" name="Google Shape;275;p63"/>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76" name="Google Shape;276;p63"/>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77" name="Google Shape;277;p63"/>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78" name="Google Shape;278;p63"/>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279" name="Google Shape;279;p63"/>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280" name="Google Shape;280;p63"/>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81" name="Google Shape;281;p63"/>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82" name="Google Shape;282;p63"/>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83" name="Google Shape;283;p63"/>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84" name="Google Shape;284;p63"/>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91" name="Shape 291"/>
        <p:cNvGrpSpPr/>
        <p:nvPr/>
      </p:nvGrpSpPr>
      <p:grpSpPr>
        <a:xfrm>
          <a:off x="0" y="0"/>
          <a:ext cx="0" cy="0"/>
          <a:chOff x="0" y="0"/>
          <a:chExt cx="0" cy="0"/>
        </a:xfrm>
      </p:grpSpPr>
      <p:grpSp>
        <p:nvGrpSpPr>
          <p:cNvPr id="292" name="Google Shape;292;p65"/>
          <p:cNvGrpSpPr/>
          <p:nvPr/>
        </p:nvGrpSpPr>
        <p:grpSpPr>
          <a:xfrm>
            <a:off x="0" y="0"/>
            <a:ext cx="2132012" cy="6858000"/>
            <a:chOff x="0" y="0"/>
            <a:chExt cx="2132013" cy="6858001"/>
          </a:xfrm>
        </p:grpSpPr>
        <p:sp>
          <p:nvSpPr>
            <p:cNvPr id="293" name="Google Shape;293;p65"/>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94" name="Google Shape;294;p65"/>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95" name="Google Shape;295;p65"/>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96" name="Google Shape;296;p65"/>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97" name="Google Shape;297;p65"/>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98" name="Google Shape;298;p65"/>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299" name="Google Shape;299;p65"/>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300" name="Google Shape;300;p65"/>
          <p:cNvSpPr txBox="1"/>
          <p:nvPr/>
        </p:nvSpPr>
        <p:spPr>
          <a:xfrm>
            <a:off x="969962" y="863600"/>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a:solidFill>
                  <a:schemeClr val="dk1"/>
                </a:solidFill>
                <a:latin typeface="Corbel"/>
                <a:ea typeface="Corbel"/>
                <a:cs typeface="Corbel"/>
                <a:sym typeface="Corbel"/>
              </a:rPr>
              <a:t>“</a:t>
            </a:r>
            <a:endParaRPr/>
          </a:p>
        </p:txBody>
      </p:sp>
      <p:sp>
        <p:nvSpPr>
          <p:cNvPr id="301" name="Google Shape;301;p65"/>
          <p:cNvSpPr txBox="1"/>
          <p:nvPr/>
        </p:nvSpPr>
        <p:spPr>
          <a:xfrm>
            <a:off x="8172450" y="2819400"/>
            <a:ext cx="457200" cy="584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a:solidFill>
                  <a:schemeClr val="dk1"/>
                </a:solidFill>
                <a:latin typeface="Corbel"/>
                <a:ea typeface="Corbel"/>
                <a:cs typeface="Corbel"/>
                <a:sym typeface="Corbel"/>
              </a:rPr>
              <a:t>”</a:t>
            </a:r>
            <a:endParaRPr/>
          </a:p>
        </p:txBody>
      </p:sp>
      <p:sp>
        <p:nvSpPr>
          <p:cNvPr id="302" name="Google Shape;302;p65"/>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03" name="Google Shape;303;p65"/>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304" name="Google Shape;304;p65"/>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05" name="Google Shape;305;p65"/>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06" name="Google Shape;306;p65"/>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4" name="Shape 314"/>
        <p:cNvGrpSpPr/>
        <p:nvPr/>
      </p:nvGrpSpPr>
      <p:grpSpPr>
        <a:xfrm>
          <a:off x="0" y="0"/>
          <a:ext cx="0" cy="0"/>
          <a:chOff x="0" y="0"/>
          <a:chExt cx="0" cy="0"/>
        </a:xfrm>
      </p:grpSpPr>
      <p:grpSp>
        <p:nvGrpSpPr>
          <p:cNvPr id="315" name="Google Shape;315;p67"/>
          <p:cNvGrpSpPr/>
          <p:nvPr/>
        </p:nvGrpSpPr>
        <p:grpSpPr>
          <a:xfrm>
            <a:off x="0" y="0"/>
            <a:ext cx="2132012" cy="6858000"/>
            <a:chOff x="0" y="0"/>
            <a:chExt cx="2132013" cy="6858001"/>
          </a:xfrm>
        </p:grpSpPr>
        <p:sp>
          <p:nvSpPr>
            <p:cNvPr id="316" name="Google Shape;316;p67"/>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17" name="Google Shape;317;p67"/>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18" name="Google Shape;318;p67"/>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19" name="Google Shape;319;p67"/>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20" name="Google Shape;320;p67"/>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21" name="Google Shape;321;p67"/>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322" name="Google Shape;322;p67"/>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323" name="Google Shape;323;p67"/>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24" name="Google Shape;324;p67"/>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325" name="Google Shape;325;p67"/>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26" name="Google Shape;326;p67"/>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27" name="Google Shape;327;p67"/>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5" name="Shape 335"/>
        <p:cNvGrpSpPr/>
        <p:nvPr/>
      </p:nvGrpSpPr>
      <p:grpSpPr>
        <a:xfrm>
          <a:off x="0" y="0"/>
          <a:ext cx="0" cy="0"/>
          <a:chOff x="0" y="0"/>
          <a:chExt cx="0" cy="0"/>
        </a:xfrm>
      </p:grpSpPr>
      <p:grpSp>
        <p:nvGrpSpPr>
          <p:cNvPr id="336" name="Google Shape;336;p69"/>
          <p:cNvGrpSpPr/>
          <p:nvPr/>
        </p:nvGrpSpPr>
        <p:grpSpPr>
          <a:xfrm>
            <a:off x="0" y="0"/>
            <a:ext cx="2132012" cy="6858000"/>
            <a:chOff x="0" y="0"/>
            <a:chExt cx="2132013" cy="6858001"/>
          </a:xfrm>
        </p:grpSpPr>
        <p:sp>
          <p:nvSpPr>
            <p:cNvPr id="337" name="Google Shape;337;p69"/>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38" name="Google Shape;338;p69"/>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39" name="Google Shape;339;p69"/>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40" name="Google Shape;340;p69"/>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41" name="Google Shape;341;p69"/>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42" name="Google Shape;342;p69"/>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343" name="Google Shape;343;p69"/>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344" name="Google Shape;344;p69"/>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5" name="Google Shape;345;p69"/>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346" name="Google Shape;346;p69"/>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47" name="Google Shape;347;p69"/>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48" name="Google Shape;348;p69"/>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55" name="Shape 355"/>
        <p:cNvGrpSpPr/>
        <p:nvPr/>
      </p:nvGrpSpPr>
      <p:grpSpPr>
        <a:xfrm>
          <a:off x="0" y="0"/>
          <a:ext cx="0" cy="0"/>
          <a:chOff x="0" y="0"/>
          <a:chExt cx="0" cy="0"/>
        </a:xfrm>
      </p:grpSpPr>
      <p:grpSp>
        <p:nvGrpSpPr>
          <p:cNvPr id="356" name="Google Shape;356;p71"/>
          <p:cNvGrpSpPr/>
          <p:nvPr/>
        </p:nvGrpSpPr>
        <p:grpSpPr>
          <a:xfrm>
            <a:off x="0" y="0"/>
            <a:ext cx="2132012" cy="6858000"/>
            <a:chOff x="0" y="0"/>
            <a:chExt cx="2132013" cy="6858001"/>
          </a:xfrm>
        </p:grpSpPr>
        <p:sp>
          <p:nvSpPr>
            <p:cNvPr id="357" name="Google Shape;357;p71"/>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58" name="Google Shape;358;p71"/>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59" name="Google Shape;359;p71"/>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60" name="Google Shape;360;p71"/>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61" name="Google Shape;361;p71"/>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62" name="Google Shape;362;p71"/>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363" name="Google Shape;363;p71"/>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364" name="Google Shape;364;p71"/>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65" name="Google Shape;365;p71"/>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366" name="Google Shape;366;p71"/>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67" name="Google Shape;367;p71"/>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68" name="Google Shape;368;p71"/>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9" name="Shape 29"/>
        <p:cNvGrpSpPr/>
        <p:nvPr/>
      </p:nvGrpSpPr>
      <p:grpSpPr>
        <a:xfrm>
          <a:off x="0" y="0"/>
          <a:ext cx="0" cy="0"/>
          <a:chOff x="0" y="0"/>
          <a:chExt cx="0" cy="0"/>
        </a:xfrm>
      </p:grpSpPr>
      <p:grpSp>
        <p:nvGrpSpPr>
          <p:cNvPr id="30" name="Google Shape;30;p40"/>
          <p:cNvGrpSpPr/>
          <p:nvPr/>
        </p:nvGrpSpPr>
        <p:grpSpPr>
          <a:xfrm>
            <a:off x="0" y="0"/>
            <a:ext cx="2132012" cy="6858000"/>
            <a:chOff x="0" y="0"/>
            <a:chExt cx="2132013" cy="6858001"/>
          </a:xfrm>
        </p:grpSpPr>
        <p:sp>
          <p:nvSpPr>
            <p:cNvPr id="31" name="Google Shape;31;p40"/>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2" name="Google Shape;32;p40"/>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3" name="Google Shape;33;p40"/>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4" name="Google Shape;34;p40"/>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5" name="Google Shape;35;p40"/>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36" name="Google Shape;36;p40"/>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37" name="Google Shape;37;p40"/>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cxnSp>
        <p:nvCxnSpPr>
          <p:cNvPr id="38" name="Google Shape;38;p40"/>
          <p:cNvCxnSpPr/>
          <p:nvPr/>
        </p:nvCxnSpPr>
        <p:spPr>
          <a:xfrm>
            <a:off x="457200" y="1447800"/>
            <a:ext cx="8229600" cy="0"/>
          </a:xfrm>
          <a:prstGeom prst="straightConnector1">
            <a:avLst/>
          </a:prstGeom>
          <a:noFill/>
          <a:ln cap="flat" cmpd="sng" w="76200">
            <a:solidFill>
              <a:srgbClr val="558ED5"/>
            </a:solidFill>
            <a:prstDash val="solid"/>
            <a:miter lim="800000"/>
            <a:headEnd len="med" w="med" type="none"/>
            <a:tailEnd len="med" w="med" type="none"/>
          </a:ln>
        </p:spPr>
      </p:cxnSp>
      <p:sp>
        <p:nvSpPr>
          <p:cNvPr id="39" name="Google Shape;39;p40"/>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0" name="Google Shape;40;p40"/>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41" name="Google Shape;41;p40"/>
          <p:cNvSpPr txBox="1"/>
          <p:nvPr>
            <p:ph idx="10" type="dt"/>
          </p:nvPr>
        </p:nvSpPr>
        <p:spPr>
          <a:xfrm>
            <a:off x="7400925" y="6492875"/>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2" name="Google Shape;42;p40"/>
          <p:cNvSpPr txBox="1"/>
          <p:nvPr>
            <p:ph idx="11" type="ftr"/>
          </p:nvPr>
        </p:nvSpPr>
        <p:spPr>
          <a:xfrm>
            <a:off x="2036762" y="6473825"/>
            <a:ext cx="531495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3" name="Google Shape;43;p40"/>
          <p:cNvSpPr txBox="1"/>
          <p:nvPr>
            <p:ph idx="12" type="sldNum"/>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grpSp>
        <p:nvGrpSpPr>
          <p:cNvPr id="51" name="Google Shape;51;p42"/>
          <p:cNvGrpSpPr/>
          <p:nvPr/>
        </p:nvGrpSpPr>
        <p:grpSpPr>
          <a:xfrm>
            <a:off x="0" y="0"/>
            <a:ext cx="2132012" cy="6858000"/>
            <a:chOff x="0" y="0"/>
            <a:chExt cx="2132013" cy="6858001"/>
          </a:xfrm>
        </p:grpSpPr>
        <p:sp>
          <p:nvSpPr>
            <p:cNvPr id="52" name="Google Shape;52;p42"/>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53" name="Google Shape;53;p42"/>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54" name="Google Shape;54;p42"/>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55" name="Google Shape;55;p42"/>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56" name="Google Shape;56;p42"/>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57" name="Google Shape;57;p42"/>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sp>
        <p:nvSpPr>
          <p:cNvPr id="58" name="Google Shape;58;p42"/>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9" name="Google Shape;59;p42"/>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60" name="Google Shape;60;p42"/>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1" name="Google Shape;61;p42"/>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pic>
        <p:nvPicPr>
          <p:cNvPr id="62" name="Google Shape;62;p42"/>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63" name="Google Shape;63;p42"/>
          <p:cNvSpPr txBox="1"/>
          <p:nvPr>
            <p:ph idx="11" type="ftr"/>
          </p:nvPr>
        </p:nvSpPr>
        <p:spPr>
          <a:xfrm>
            <a:off x="2036762" y="6492875"/>
            <a:ext cx="531495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4" name="Shape 64"/>
        <p:cNvGrpSpPr/>
        <p:nvPr/>
      </p:nvGrpSpPr>
      <p:grpSpPr>
        <a:xfrm>
          <a:off x="0" y="0"/>
          <a:ext cx="0" cy="0"/>
          <a:chOff x="0" y="0"/>
          <a:chExt cx="0" cy="0"/>
        </a:xfrm>
      </p:grpSpPr>
      <p:grpSp>
        <p:nvGrpSpPr>
          <p:cNvPr id="65" name="Google Shape;65;p43"/>
          <p:cNvGrpSpPr/>
          <p:nvPr/>
        </p:nvGrpSpPr>
        <p:grpSpPr>
          <a:xfrm>
            <a:off x="0" y="0"/>
            <a:ext cx="2132012" cy="6858000"/>
            <a:chOff x="0" y="0"/>
            <a:chExt cx="2132013" cy="6858001"/>
          </a:xfrm>
        </p:grpSpPr>
        <p:sp>
          <p:nvSpPr>
            <p:cNvPr id="66" name="Google Shape;66;p43"/>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67" name="Google Shape;67;p43"/>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68" name="Google Shape;68;p43"/>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69" name="Google Shape;69;p43"/>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70" name="Google Shape;70;p43"/>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71" name="Google Shape;71;p43"/>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72" name="Google Shape;72;p43"/>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73" name="Google Shape;73;p43"/>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4" name="Google Shape;74;p43"/>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75" name="Google Shape;75;p43"/>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6" name="Google Shape;76;p43"/>
          <p:cNvSpPr txBox="1"/>
          <p:nvPr>
            <p:ph idx="12" type="sldNum"/>
          </p:nvPr>
        </p:nvSpPr>
        <p:spPr>
          <a:xfrm>
            <a:off x="8288337"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
        <p:nvSpPr>
          <p:cNvPr id="77" name="Google Shape;77;p43"/>
          <p:cNvSpPr txBox="1"/>
          <p:nvPr>
            <p:ph idx="11" type="ftr"/>
          </p:nvPr>
        </p:nvSpPr>
        <p:spPr>
          <a:xfrm>
            <a:off x="2036762" y="6473825"/>
            <a:ext cx="531495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grpSp>
        <p:nvGrpSpPr>
          <p:cNvPr id="85" name="Google Shape;85;p45"/>
          <p:cNvGrpSpPr/>
          <p:nvPr/>
        </p:nvGrpSpPr>
        <p:grpSpPr>
          <a:xfrm>
            <a:off x="0" y="0"/>
            <a:ext cx="2132012" cy="6858000"/>
            <a:chOff x="0" y="0"/>
            <a:chExt cx="2132013" cy="6858001"/>
          </a:xfrm>
        </p:grpSpPr>
        <p:sp>
          <p:nvSpPr>
            <p:cNvPr id="86" name="Google Shape;86;p45"/>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87" name="Google Shape;87;p45"/>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88" name="Google Shape;88;p45"/>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89" name="Google Shape;89;p45"/>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90" name="Google Shape;90;p45"/>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91" name="Google Shape;91;p45"/>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92" name="Google Shape;92;p45"/>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93" name="Google Shape;93;p45"/>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4" name="Google Shape;94;p45"/>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95" name="Google Shape;95;p45"/>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6" name="Google Shape;96;p45"/>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7" name="Google Shape;97;p45"/>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5" name="Shape 105"/>
        <p:cNvGrpSpPr/>
        <p:nvPr/>
      </p:nvGrpSpPr>
      <p:grpSpPr>
        <a:xfrm>
          <a:off x="0" y="0"/>
          <a:ext cx="0" cy="0"/>
          <a:chOff x="0" y="0"/>
          <a:chExt cx="0" cy="0"/>
        </a:xfrm>
      </p:grpSpPr>
      <p:grpSp>
        <p:nvGrpSpPr>
          <p:cNvPr id="106" name="Google Shape;106;p47"/>
          <p:cNvGrpSpPr/>
          <p:nvPr/>
        </p:nvGrpSpPr>
        <p:grpSpPr>
          <a:xfrm>
            <a:off x="0" y="0"/>
            <a:ext cx="2132012" cy="6858000"/>
            <a:chOff x="0" y="0"/>
            <a:chExt cx="2132013" cy="6858001"/>
          </a:xfrm>
        </p:grpSpPr>
        <p:sp>
          <p:nvSpPr>
            <p:cNvPr id="107" name="Google Shape;107;p47"/>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08" name="Google Shape;108;p47"/>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09" name="Google Shape;109;p47"/>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10" name="Google Shape;110;p47"/>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11" name="Google Shape;111;p47"/>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12" name="Google Shape;112;p47"/>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113" name="Google Shape;113;p47"/>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114" name="Google Shape;114;p47"/>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5" name="Google Shape;115;p47"/>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16" name="Google Shape;116;p47"/>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7" name="Google Shape;117;p47"/>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8" name="Google Shape;118;p47"/>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8" name="Shape 128"/>
        <p:cNvGrpSpPr/>
        <p:nvPr/>
      </p:nvGrpSpPr>
      <p:grpSpPr>
        <a:xfrm>
          <a:off x="0" y="0"/>
          <a:ext cx="0" cy="0"/>
          <a:chOff x="0" y="0"/>
          <a:chExt cx="0" cy="0"/>
        </a:xfrm>
      </p:grpSpPr>
      <p:grpSp>
        <p:nvGrpSpPr>
          <p:cNvPr id="129" name="Google Shape;129;p49"/>
          <p:cNvGrpSpPr/>
          <p:nvPr/>
        </p:nvGrpSpPr>
        <p:grpSpPr>
          <a:xfrm>
            <a:off x="0" y="0"/>
            <a:ext cx="2132012" cy="6858000"/>
            <a:chOff x="0" y="0"/>
            <a:chExt cx="2132013" cy="6858001"/>
          </a:xfrm>
        </p:grpSpPr>
        <p:sp>
          <p:nvSpPr>
            <p:cNvPr id="130" name="Google Shape;130;p49"/>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31" name="Google Shape;131;p49"/>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32" name="Google Shape;132;p49"/>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33" name="Google Shape;133;p49"/>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34" name="Google Shape;134;p49"/>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35" name="Google Shape;135;p49"/>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136" name="Google Shape;136;p49"/>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137" name="Google Shape;137;p49"/>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8" name="Google Shape;138;p49"/>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39" name="Google Shape;139;p49"/>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40" name="Google Shape;140;p49"/>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41" name="Google Shape;141;p49"/>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7" name="Shape 147"/>
        <p:cNvGrpSpPr/>
        <p:nvPr/>
      </p:nvGrpSpPr>
      <p:grpSpPr>
        <a:xfrm>
          <a:off x="0" y="0"/>
          <a:ext cx="0" cy="0"/>
          <a:chOff x="0" y="0"/>
          <a:chExt cx="0" cy="0"/>
        </a:xfrm>
      </p:grpSpPr>
      <p:grpSp>
        <p:nvGrpSpPr>
          <p:cNvPr id="148" name="Google Shape;148;p51"/>
          <p:cNvGrpSpPr/>
          <p:nvPr/>
        </p:nvGrpSpPr>
        <p:grpSpPr>
          <a:xfrm>
            <a:off x="0" y="0"/>
            <a:ext cx="2132012" cy="6858000"/>
            <a:chOff x="0" y="0"/>
            <a:chExt cx="2132013" cy="6858001"/>
          </a:xfrm>
        </p:grpSpPr>
        <p:sp>
          <p:nvSpPr>
            <p:cNvPr id="149" name="Google Shape;149;p51"/>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50" name="Google Shape;150;p51"/>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51" name="Google Shape;151;p51"/>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52" name="Google Shape;152;p51"/>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53" name="Google Shape;153;p51"/>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54" name="Google Shape;154;p51"/>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155" name="Google Shape;155;p51"/>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156" name="Google Shape;156;p51"/>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7" name="Google Shape;157;p51"/>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8" name="Google Shape;158;p51"/>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9" name="Google Shape;159;p51"/>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0" name="Google Shape;160;p51"/>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5" name="Shape 165"/>
        <p:cNvGrpSpPr/>
        <p:nvPr/>
      </p:nvGrpSpPr>
      <p:grpSpPr>
        <a:xfrm>
          <a:off x="0" y="0"/>
          <a:ext cx="0" cy="0"/>
          <a:chOff x="0" y="0"/>
          <a:chExt cx="0" cy="0"/>
        </a:xfrm>
      </p:grpSpPr>
      <p:grpSp>
        <p:nvGrpSpPr>
          <p:cNvPr id="166" name="Google Shape;166;p53"/>
          <p:cNvGrpSpPr/>
          <p:nvPr/>
        </p:nvGrpSpPr>
        <p:grpSpPr>
          <a:xfrm>
            <a:off x="0" y="0"/>
            <a:ext cx="2132012" cy="6858000"/>
            <a:chOff x="0" y="0"/>
            <a:chExt cx="2132013" cy="6858001"/>
          </a:xfrm>
        </p:grpSpPr>
        <p:sp>
          <p:nvSpPr>
            <p:cNvPr id="167" name="Google Shape;167;p53"/>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68" name="Google Shape;168;p53"/>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69" name="Google Shape;169;p53"/>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70" name="Google Shape;170;p53"/>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71" name="Google Shape;171;p53"/>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172" name="Google Shape;172;p53"/>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grpSp>
      <p:pic>
        <p:nvPicPr>
          <p:cNvPr id="173" name="Google Shape;173;p53"/>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174" name="Google Shape;174;p53"/>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5" name="Google Shape;175;p53"/>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76" name="Google Shape;176;p53"/>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7" name="Google Shape;177;p53"/>
          <p:cNvSpPr txBox="1"/>
          <p:nvPr>
            <p:ph idx="11" type="ftr"/>
          </p:nvPr>
        </p:nvSpPr>
        <p:spPr>
          <a:xfrm>
            <a:off x="1130300" y="6492875"/>
            <a:ext cx="6227762"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8" name="Google Shape;178;p53"/>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a:solidFill>
                  <a:schemeClr val="dk1"/>
                </a:solidFill>
                <a:latin typeface="Corbel"/>
                <a:ea typeface="Corbel"/>
                <a:cs typeface="Corbel"/>
                <a:sym typeface="Corbel"/>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
          <p:cNvSpPr txBox="1"/>
          <p:nvPr>
            <p:ph type="ctrTitle"/>
          </p:nvPr>
        </p:nvSpPr>
        <p:spPr>
          <a:xfrm>
            <a:off x="685800" y="1066800"/>
            <a:ext cx="7772400" cy="281940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17375E"/>
              </a:buClr>
              <a:buSzPts val="4800"/>
              <a:buFont typeface="Corbel"/>
              <a:buNone/>
            </a:pPr>
            <a:r>
              <a:rPr b="0" i="0" lang="en-US" sz="4800" u="none">
                <a:solidFill>
                  <a:srgbClr val="17375E"/>
                </a:solidFill>
                <a:latin typeface="Corbel"/>
                <a:ea typeface="Corbel"/>
                <a:cs typeface="Corbel"/>
                <a:sym typeface="Corbel"/>
              </a:rPr>
              <a:t>Systems Analysis and Design</a:t>
            </a:r>
            <a:br>
              <a:rPr b="0" i="0" lang="en-US" sz="5400" u="none">
                <a:solidFill>
                  <a:srgbClr val="17375E"/>
                </a:solidFill>
                <a:latin typeface="Corbel"/>
                <a:ea typeface="Corbel"/>
                <a:cs typeface="Corbel"/>
                <a:sym typeface="Corbel"/>
              </a:rPr>
            </a:br>
            <a:br>
              <a:rPr b="0" i="0" lang="en-US" sz="2800" u="none">
                <a:solidFill>
                  <a:srgbClr val="17375E"/>
                </a:solidFill>
                <a:latin typeface="Corbel"/>
                <a:ea typeface="Corbel"/>
                <a:cs typeface="Corbel"/>
                <a:sym typeface="Corbel"/>
              </a:rPr>
            </a:br>
            <a:r>
              <a:rPr b="0" i="0" lang="en-US" sz="4000" u="none">
                <a:solidFill>
                  <a:srgbClr val="17375E"/>
                </a:solidFill>
                <a:latin typeface="Corbel"/>
                <a:ea typeface="Corbel"/>
                <a:cs typeface="Corbel"/>
                <a:sym typeface="Corbel"/>
              </a:rPr>
              <a:t>Data Storage Design </a:t>
            </a:r>
            <a:endParaRPr/>
          </a:p>
        </p:txBody>
      </p:sp>
      <p:sp>
        <p:nvSpPr>
          <p:cNvPr id="380" name="Google Shape;380;p1"/>
          <p:cNvSpPr txBox="1"/>
          <p:nvPr/>
        </p:nvSpPr>
        <p:spPr>
          <a:xfrm>
            <a:off x="8275637" y="6116637"/>
            <a:ext cx="4111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
        <p:nvSpPr>
          <p:cNvPr id="381" name="Google Shape;381;p1"/>
          <p:cNvSpPr txBox="1"/>
          <p:nvPr>
            <p:ph idx="1" type="subTitle"/>
          </p:nvPr>
        </p:nvSpPr>
        <p:spPr>
          <a:xfrm>
            <a:off x="2924175" y="4402137"/>
            <a:ext cx="5762625" cy="1365250"/>
          </a:xfrm>
          <a:prstGeom prst="rect">
            <a:avLst/>
          </a:prstGeom>
          <a:noFill/>
          <a:ln>
            <a:noFill/>
          </a:ln>
        </p:spPr>
        <p:txBody>
          <a:bodyPr anchorCtr="0" anchor="t" bIns="45700" lIns="91425" spcFirstLastPara="1" rIns="91425" wrap="square" tIns="45700">
            <a:normAutofit/>
          </a:bodyPr>
          <a:lstStyle/>
          <a:p>
            <a:pPr indent="0" lvl="0" marL="0" rtl="0" algn="r">
              <a:lnSpc>
                <a:spcPct val="80000"/>
              </a:lnSpc>
              <a:spcBef>
                <a:spcPts val="0"/>
              </a:spcBef>
              <a:spcAft>
                <a:spcPts val="0"/>
              </a:spcAft>
              <a:buSzPts val="2465"/>
              <a:buNone/>
            </a:pPr>
            <a:r>
              <a:rPr b="0" i="0" lang="en-US" sz="1700" u="none">
                <a:solidFill>
                  <a:schemeClr val="dk1"/>
                </a:solidFill>
                <a:latin typeface="Corbel"/>
                <a:ea typeface="Corbel"/>
                <a:cs typeface="Corbel"/>
                <a:sym typeface="Corbel"/>
              </a:rPr>
              <a:t>Prepared by:</a:t>
            </a:r>
            <a:endParaRPr/>
          </a:p>
          <a:p>
            <a:pPr indent="0" lvl="0" marL="0" rtl="0" algn="r">
              <a:lnSpc>
                <a:spcPct val="80000"/>
              </a:lnSpc>
              <a:spcBef>
                <a:spcPts val="940"/>
              </a:spcBef>
              <a:spcAft>
                <a:spcPts val="0"/>
              </a:spcAft>
              <a:buSzPts val="2465"/>
              <a:buNone/>
            </a:pPr>
            <a:r>
              <a:rPr b="0" i="0" lang="en-US" sz="1700" u="none">
                <a:solidFill>
                  <a:schemeClr val="dk1"/>
                </a:solidFill>
                <a:latin typeface="Corbel"/>
                <a:ea typeface="Corbel"/>
                <a:cs typeface="Corbel"/>
                <a:sym typeface="Corbel"/>
              </a:rPr>
              <a:t>Dr. Muhammad Iqbal Hossain</a:t>
            </a:r>
            <a:endParaRPr b="0" i="0" sz="1700" u="none">
              <a:solidFill>
                <a:schemeClr val="dk1"/>
              </a:solidFill>
              <a:latin typeface="Corbel"/>
              <a:ea typeface="Corbel"/>
              <a:cs typeface="Corbel"/>
              <a:sym typeface="Corbel"/>
            </a:endParaRPr>
          </a:p>
          <a:p>
            <a:pPr indent="0" lvl="0" marL="0" rtl="0" algn="r">
              <a:lnSpc>
                <a:spcPct val="80000"/>
              </a:lnSpc>
              <a:spcBef>
                <a:spcPts val="940"/>
              </a:spcBef>
              <a:spcAft>
                <a:spcPts val="0"/>
              </a:spcAft>
              <a:buSzPts val="2465"/>
              <a:buNone/>
            </a:pPr>
            <a:r>
              <a:rPr b="0" i="0" lang="en-US" sz="1700" u="none">
                <a:solidFill>
                  <a:schemeClr val="dk1"/>
                </a:solidFill>
                <a:latin typeface="Corbel"/>
                <a:ea typeface="Corbel"/>
                <a:cs typeface="Corbel"/>
                <a:sym typeface="Corbel"/>
              </a:rPr>
              <a:t>Assistant Professor, Dept. of CSE</a:t>
            </a:r>
            <a:endParaRPr/>
          </a:p>
          <a:p>
            <a:pPr indent="0" lvl="0" marL="0" rtl="0" algn="r">
              <a:lnSpc>
                <a:spcPct val="80000"/>
              </a:lnSpc>
              <a:spcBef>
                <a:spcPts val="940"/>
              </a:spcBef>
              <a:spcAft>
                <a:spcPts val="0"/>
              </a:spcAft>
              <a:buSzPts val="2465"/>
              <a:buNone/>
            </a:pPr>
            <a:r>
              <a:rPr b="0" i="0" lang="en-US" sz="1700" u="none">
                <a:solidFill>
                  <a:schemeClr val="dk1"/>
                </a:solidFill>
                <a:latin typeface="Corbel"/>
                <a:ea typeface="Corbel"/>
                <a:cs typeface="Corbel"/>
                <a:sym typeface="Corbel"/>
              </a:rPr>
              <a:t>Brac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0"/>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Object Databases</a:t>
            </a:r>
            <a:endParaRPr/>
          </a:p>
        </p:txBody>
      </p:sp>
      <p:sp>
        <p:nvSpPr>
          <p:cNvPr id="444" name="Google Shape;444;p10"/>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4350"/>
              <a:buFont typeface="Arial"/>
              <a:buChar char="•"/>
            </a:pPr>
            <a:r>
              <a:rPr b="0" i="0" lang="en-US" sz="3000" u="none" cap="none">
                <a:solidFill>
                  <a:schemeClr val="dk1"/>
                </a:solidFill>
                <a:latin typeface="Corbel"/>
                <a:ea typeface="Corbel"/>
                <a:cs typeface="Corbel"/>
                <a:sym typeface="Corbel"/>
              </a:rPr>
              <a:t>The </a:t>
            </a:r>
            <a:r>
              <a:rPr b="1" i="1" lang="en-US" sz="3000" u="none" cap="none">
                <a:solidFill>
                  <a:srgbClr val="0033CC"/>
                </a:solidFill>
                <a:latin typeface="Corbel"/>
                <a:ea typeface="Corbel"/>
                <a:cs typeface="Corbel"/>
                <a:sym typeface="Corbel"/>
              </a:rPr>
              <a:t>object database</a:t>
            </a:r>
            <a:r>
              <a:rPr b="0" i="0" lang="en-US" sz="3000" u="none" cap="none">
                <a:solidFill>
                  <a:schemeClr val="dk1"/>
                </a:solidFill>
                <a:latin typeface="Corbel"/>
                <a:ea typeface="Corbel"/>
                <a:cs typeface="Corbel"/>
                <a:sym typeface="Corbel"/>
              </a:rPr>
              <a:t>, or object-oriented database, is based on the premise of object orientation that all things should be treated as </a:t>
            </a:r>
            <a:r>
              <a:rPr b="1" i="1" lang="en-US" sz="3000" u="none" cap="none">
                <a:solidFill>
                  <a:srgbClr val="0033CC"/>
                </a:solidFill>
                <a:latin typeface="Corbel"/>
                <a:ea typeface="Corbel"/>
                <a:cs typeface="Corbel"/>
                <a:sym typeface="Corbel"/>
              </a:rPr>
              <a:t>objects</a:t>
            </a:r>
            <a:r>
              <a:rPr b="0" i="0" lang="en-US" sz="3000" u="none" cap="none">
                <a:solidFill>
                  <a:schemeClr val="dk1"/>
                </a:solidFill>
                <a:latin typeface="Corbel"/>
                <a:ea typeface="Corbel"/>
                <a:cs typeface="Corbel"/>
                <a:sym typeface="Corbel"/>
              </a:rPr>
              <a:t> that have both data (attributes) and processes (behaviors).</a:t>
            </a:r>
            <a:endParaRPr/>
          </a:p>
          <a:p>
            <a:pPr indent="-285750" lvl="0" marL="285750" marR="0" rtl="0" algn="l">
              <a:lnSpc>
                <a:spcPct val="100000"/>
              </a:lnSpc>
              <a:spcBef>
                <a:spcPts val="600"/>
              </a:spcBef>
              <a:spcAft>
                <a:spcPts val="0"/>
              </a:spcAft>
              <a:buClr>
                <a:srgbClr val="376092"/>
              </a:buClr>
              <a:buSzPts val="4350"/>
              <a:buFont typeface="Arial"/>
              <a:buChar char="•"/>
            </a:pPr>
            <a:r>
              <a:rPr b="0" i="0" lang="en-US" sz="3000" u="none" cap="none">
                <a:solidFill>
                  <a:schemeClr val="dk1"/>
                </a:solidFill>
                <a:latin typeface="Corbel"/>
                <a:ea typeface="Corbel"/>
                <a:cs typeface="Corbel"/>
                <a:sym typeface="Corbel"/>
              </a:rPr>
              <a:t>Changes to one object have no effect on other objects because the attributes and behaviors self-contained, or encapsulated, within each one.</a:t>
            </a:r>
            <a:endParaRPr/>
          </a:p>
          <a:p>
            <a:pPr indent="-285750" lvl="0" marL="285750" marR="0" rtl="0" algn="l">
              <a:lnSpc>
                <a:spcPct val="100000"/>
              </a:lnSpc>
              <a:spcBef>
                <a:spcPts val="600"/>
              </a:spcBef>
              <a:spcAft>
                <a:spcPts val="0"/>
              </a:spcAft>
              <a:buClr>
                <a:srgbClr val="376092"/>
              </a:buClr>
              <a:buSzPts val="4350"/>
              <a:buFont typeface="Arial"/>
              <a:buChar char="•"/>
            </a:pPr>
            <a:r>
              <a:rPr b="0" i="0" lang="en-US" sz="3000" u="none" cap="none">
                <a:solidFill>
                  <a:schemeClr val="dk1"/>
                </a:solidFill>
                <a:latin typeface="Corbel"/>
                <a:ea typeface="Corbel"/>
                <a:cs typeface="Corbel"/>
                <a:sym typeface="Corbel"/>
              </a:rPr>
              <a:t>This </a:t>
            </a:r>
            <a:r>
              <a:rPr b="1" i="1" lang="en-US" sz="3000" u="none" cap="none">
                <a:solidFill>
                  <a:srgbClr val="0033CC"/>
                </a:solidFill>
                <a:latin typeface="Corbel"/>
                <a:ea typeface="Corbel"/>
                <a:cs typeface="Corbel"/>
                <a:sym typeface="Corbel"/>
              </a:rPr>
              <a:t>encapsulation</a:t>
            </a:r>
            <a:r>
              <a:rPr b="1" i="0" lang="en-US" sz="3000" u="none" cap="none">
                <a:solidFill>
                  <a:schemeClr val="dk1"/>
                </a:solidFill>
                <a:latin typeface="Corbel"/>
                <a:ea typeface="Corbel"/>
                <a:cs typeface="Corbel"/>
                <a:sym typeface="Corbel"/>
              </a:rPr>
              <a:t> </a:t>
            </a:r>
            <a:r>
              <a:rPr b="0" i="0" lang="en-US" sz="3000" u="none" cap="none">
                <a:solidFill>
                  <a:schemeClr val="dk1"/>
                </a:solidFill>
                <a:latin typeface="Corbel"/>
                <a:ea typeface="Corbel"/>
                <a:cs typeface="Corbel"/>
                <a:sym typeface="Corbel"/>
              </a:rPr>
              <a:t>allows objects to be reused.</a:t>
            </a:r>
            <a:endParaRPr/>
          </a:p>
        </p:txBody>
      </p:sp>
      <p:sp>
        <p:nvSpPr>
          <p:cNvPr id="445" name="Google Shape;445;p1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1"/>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(cont’d)</a:t>
            </a:r>
            <a:endParaRPr/>
          </a:p>
        </p:txBody>
      </p:sp>
      <p:sp>
        <p:nvSpPr>
          <p:cNvPr id="451" name="Google Shape;451;p11"/>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Object Database Example</a:t>
            </a:r>
            <a:endParaRPr/>
          </a:p>
        </p:txBody>
      </p:sp>
      <p:sp>
        <p:nvSpPr>
          <p:cNvPr id="452" name="Google Shape;452;p11"/>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Chapter_12_illus12" id="453" name="Google Shape;453;p11"/>
          <p:cNvPicPr preferRelativeResize="0"/>
          <p:nvPr/>
        </p:nvPicPr>
        <p:blipFill rotWithShape="1">
          <a:blip r:embed="rId3">
            <a:alphaModFix/>
          </a:blip>
          <a:srcRect b="33332" l="21568" r="21568" t="34091"/>
          <a:stretch/>
        </p:blipFill>
        <p:spPr>
          <a:xfrm>
            <a:off x="1295400" y="2362200"/>
            <a:ext cx="6934200" cy="449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500"/>
                                        <p:tgtEl>
                                          <p:spTgt spid="4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2"/>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Multidimensional Databases</a:t>
            </a:r>
            <a:endParaRPr/>
          </a:p>
        </p:txBody>
      </p:sp>
      <p:sp>
        <p:nvSpPr>
          <p:cNvPr id="459" name="Google Shape;459;p12"/>
          <p:cNvSpPr txBox="1"/>
          <p:nvPr>
            <p:ph idx="1" type="body"/>
          </p:nvPr>
        </p:nvSpPr>
        <p:spPr>
          <a:xfrm>
            <a:off x="457200" y="1600200"/>
            <a:ext cx="8382000" cy="50292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rgbClr val="376092"/>
              </a:buClr>
              <a:buSzPts val="4205"/>
              <a:buFont typeface="Arial"/>
              <a:buChar char="•"/>
            </a:pPr>
            <a:r>
              <a:rPr b="0" i="0" lang="en-US" sz="2900" u="none" cap="none">
                <a:solidFill>
                  <a:schemeClr val="dk1"/>
                </a:solidFill>
                <a:latin typeface="Corbel"/>
                <a:ea typeface="Corbel"/>
                <a:cs typeface="Corbel"/>
                <a:sym typeface="Corbel"/>
              </a:rPr>
              <a:t>A </a:t>
            </a:r>
            <a:r>
              <a:rPr b="1" i="1" lang="en-US" sz="2900" u="none" cap="none">
                <a:solidFill>
                  <a:srgbClr val="0033CC"/>
                </a:solidFill>
                <a:latin typeface="Corbel"/>
                <a:ea typeface="Corbel"/>
                <a:cs typeface="Corbel"/>
                <a:sym typeface="Corbel"/>
              </a:rPr>
              <a:t>multidimensional database </a:t>
            </a:r>
            <a:r>
              <a:rPr b="0" i="0" lang="en-US" sz="2900" u="none" cap="none">
                <a:solidFill>
                  <a:schemeClr val="dk1"/>
                </a:solidFill>
                <a:latin typeface="Corbel"/>
                <a:ea typeface="Corbel"/>
                <a:cs typeface="Corbel"/>
                <a:sym typeface="Corbel"/>
              </a:rPr>
              <a:t>is a type of relational database that is used extensively in data warehousing.</a:t>
            </a:r>
            <a:endParaRPr/>
          </a:p>
          <a:p>
            <a:pPr indent="-285750" lvl="0" marL="285750" marR="0" rtl="0" algn="l">
              <a:lnSpc>
                <a:spcPct val="90000"/>
              </a:lnSpc>
              <a:spcBef>
                <a:spcPts val="600"/>
              </a:spcBef>
              <a:spcAft>
                <a:spcPts val="0"/>
              </a:spcAft>
              <a:buClr>
                <a:srgbClr val="376092"/>
              </a:buClr>
              <a:buSzPts val="4205"/>
              <a:buFont typeface="Arial"/>
              <a:buChar char="•"/>
            </a:pPr>
            <a:r>
              <a:rPr b="1" i="1" lang="en-US" sz="2900" u="none" cap="none">
                <a:solidFill>
                  <a:srgbClr val="0033CC"/>
                </a:solidFill>
                <a:latin typeface="Corbel"/>
                <a:ea typeface="Corbel"/>
                <a:cs typeface="Corbel"/>
                <a:sym typeface="Corbel"/>
              </a:rPr>
              <a:t>Data warehousing </a:t>
            </a:r>
            <a:r>
              <a:rPr b="0" i="0" lang="en-US" sz="2900" u="none" cap="none">
                <a:solidFill>
                  <a:schemeClr val="dk1"/>
                </a:solidFill>
                <a:latin typeface="Corbel"/>
                <a:ea typeface="Corbel"/>
                <a:cs typeface="Corbel"/>
                <a:sym typeface="Corbel"/>
              </a:rPr>
              <a:t>is the practice of taking and storing data in a data warehouse (i.e., a large database) that supports </a:t>
            </a:r>
            <a:r>
              <a:rPr b="1" i="1" lang="en-US" sz="2900" u="none" cap="none">
                <a:solidFill>
                  <a:srgbClr val="0033CC"/>
                </a:solidFill>
                <a:latin typeface="Corbel"/>
                <a:ea typeface="Corbel"/>
                <a:cs typeface="Corbel"/>
                <a:sym typeface="Corbel"/>
              </a:rPr>
              <a:t>decision support systems (DSS)</a:t>
            </a:r>
            <a:r>
              <a:rPr b="0" i="0" lang="en-US" sz="2900" u="none" cap="none">
                <a:solidFill>
                  <a:schemeClr val="dk1"/>
                </a:solidFill>
                <a:latin typeface="Corbel"/>
                <a:ea typeface="Corbel"/>
                <a:cs typeface="Corbel"/>
                <a:sym typeface="Corbel"/>
              </a:rPr>
              <a:t>.</a:t>
            </a:r>
            <a:endParaRPr/>
          </a:p>
          <a:p>
            <a:pPr indent="-285750" lvl="0" marL="285750" marR="0" rtl="0" algn="l">
              <a:lnSpc>
                <a:spcPct val="90000"/>
              </a:lnSpc>
              <a:spcBef>
                <a:spcPts val="600"/>
              </a:spcBef>
              <a:spcAft>
                <a:spcPts val="0"/>
              </a:spcAft>
              <a:buClr>
                <a:srgbClr val="376092"/>
              </a:buClr>
              <a:buSzPts val="4205"/>
              <a:buFont typeface="Arial"/>
              <a:buChar char="•"/>
            </a:pPr>
            <a:r>
              <a:rPr b="1" i="1" lang="en-US" sz="2900" u="none" cap="none">
                <a:solidFill>
                  <a:srgbClr val="0033CC"/>
                </a:solidFill>
                <a:latin typeface="Corbel"/>
                <a:ea typeface="Corbel"/>
                <a:cs typeface="Corbel"/>
                <a:sym typeface="Corbel"/>
              </a:rPr>
              <a:t>Data marts </a:t>
            </a:r>
            <a:r>
              <a:rPr b="0" i="0" lang="en-US" sz="2900" u="none" cap="none">
                <a:solidFill>
                  <a:schemeClr val="dk1"/>
                </a:solidFill>
                <a:latin typeface="Corbel"/>
                <a:ea typeface="Corbel"/>
                <a:cs typeface="Corbel"/>
                <a:sym typeface="Corbel"/>
              </a:rPr>
              <a:t>are smaller databases based on data warehouse data, and support DSS for specific departments or functional areas of the organization.</a:t>
            </a:r>
            <a:endParaRPr/>
          </a:p>
          <a:p>
            <a:pPr indent="-55562" lvl="0" marL="285750" marR="0" rtl="0" algn="l">
              <a:lnSpc>
                <a:spcPct val="70000"/>
              </a:lnSpc>
              <a:spcBef>
                <a:spcPts val="600"/>
              </a:spcBef>
              <a:spcAft>
                <a:spcPts val="0"/>
              </a:spcAft>
              <a:buClr>
                <a:srgbClr val="376092"/>
              </a:buClr>
              <a:buSzPts val="3625"/>
              <a:buFont typeface="Arial"/>
              <a:buNone/>
            </a:pPr>
            <a:r>
              <a:t/>
            </a:r>
            <a:endParaRPr b="0" i="0" sz="2500" u="none" cap="none">
              <a:solidFill>
                <a:schemeClr val="dk1"/>
              </a:solidFill>
              <a:latin typeface="Corbel"/>
              <a:ea typeface="Corbel"/>
              <a:cs typeface="Corbel"/>
              <a:sym typeface="Corbel"/>
            </a:endParaRPr>
          </a:p>
          <a:p>
            <a:pPr indent="-55562" lvl="0" marL="285750" marR="0" rtl="0" algn="l">
              <a:spcBef>
                <a:spcPts val="1100"/>
              </a:spcBef>
              <a:spcAft>
                <a:spcPts val="0"/>
              </a:spcAft>
              <a:buClr>
                <a:srgbClr val="366092"/>
              </a:buClr>
              <a:buSzPts val="3625"/>
              <a:buFont typeface="Arial"/>
              <a:buNone/>
            </a:pPr>
            <a:r>
              <a:t/>
            </a:r>
            <a:endParaRPr b="0" i="0" sz="2500" u="none" cap="none">
              <a:solidFill>
                <a:schemeClr val="dk1"/>
              </a:solidFill>
              <a:latin typeface="Corbel"/>
              <a:ea typeface="Corbel"/>
              <a:cs typeface="Corbel"/>
              <a:sym typeface="Corbel"/>
            </a:endParaRPr>
          </a:p>
        </p:txBody>
      </p:sp>
      <p:sp>
        <p:nvSpPr>
          <p:cNvPr id="460" name="Google Shape;460;p12"/>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3"/>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66092"/>
              </a:buClr>
              <a:buSzPts val="4640"/>
              <a:buFont typeface="Arial"/>
              <a:buNone/>
            </a:pPr>
            <a:r>
              <a:rPr b="0" i="0" lang="en-US" sz="3200" u="none" cap="none">
                <a:solidFill>
                  <a:schemeClr val="dk1"/>
                </a:solidFill>
                <a:latin typeface="Corbel"/>
                <a:ea typeface="Corbel"/>
                <a:cs typeface="Corbel"/>
                <a:sym typeface="Corbel"/>
              </a:rPr>
              <a:t>Comparing Data Storage Formats</a:t>
            </a:r>
            <a:endParaRPr/>
          </a:p>
          <a:p>
            <a:pPr indent="0" lvl="0" marL="285750" marR="0" rtl="0" algn="l">
              <a:spcBef>
                <a:spcPts val="1240"/>
              </a:spcBef>
              <a:spcAft>
                <a:spcPts val="0"/>
              </a:spcAft>
              <a:buClr>
                <a:srgbClr val="366092"/>
              </a:buClr>
              <a:buSzPts val="4640"/>
              <a:buFont typeface="Arial"/>
              <a:buNone/>
            </a:pPr>
            <a:r>
              <a:t/>
            </a:r>
            <a:endParaRPr b="0" i="0" sz="3200" u="none" cap="none">
              <a:solidFill>
                <a:schemeClr val="dk1"/>
              </a:solidFill>
              <a:latin typeface="Corbel"/>
              <a:ea typeface="Corbel"/>
              <a:cs typeface="Corbel"/>
              <a:sym typeface="Corbel"/>
            </a:endParaRPr>
          </a:p>
        </p:txBody>
      </p:sp>
      <p:sp>
        <p:nvSpPr>
          <p:cNvPr id="466" name="Google Shape;466;p13"/>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fig_11_08" id="467" name="Google Shape;467;p13"/>
          <p:cNvPicPr preferRelativeResize="0"/>
          <p:nvPr/>
        </p:nvPicPr>
        <p:blipFill rotWithShape="1">
          <a:blip r:embed="rId3">
            <a:alphaModFix/>
          </a:blip>
          <a:srcRect b="0" l="0" r="0" t="0"/>
          <a:stretch/>
        </p:blipFill>
        <p:spPr>
          <a:xfrm>
            <a:off x="228600" y="1066800"/>
            <a:ext cx="8686800" cy="5429250"/>
          </a:xfrm>
          <a:prstGeom prst="rect">
            <a:avLst/>
          </a:prstGeom>
          <a:noFill/>
          <a:ln>
            <a:noFill/>
          </a:ln>
        </p:spPr>
      </p:pic>
      <p:sp>
        <p:nvSpPr>
          <p:cNvPr id="468" name="Google Shape;468;p13"/>
          <p:cNvSpPr txBox="1"/>
          <p:nvPr/>
        </p:nvSpPr>
        <p:spPr>
          <a:xfrm>
            <a:off x="457200" y="4286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Selecting a Storage Format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4"/>
          <p:cNvSpPr txBox="1"/>
          <p:nvPr>
            <p:ph idx="1" type="body"/>
          </p:nvPr>
        </p:nvSpPr>
        <p:spPr>
          <a:xfrm>
            <a:off x="1755775" y="2743200"/>
            <a:ext cx="5876925" cy="2819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66092"/>
              </a:buClr>
              <a:buSzPts val="4640"/>
              <a:buFont typeface="Arial"/>
              <a:buNone/>
            </a:pPr>
            <a:r>
              <a:rPr b="0" i="0" lang="en-US" sz="3200" u="none" cap="none">
                <a:solidFill>
                  <a:schemeClr val="dk1"/>
                </a:solidFill>
                <a:latin typeface="Corbel"/>
                <a:ea typeface="Corbel"/>
                <a:cs typeface="Corbel"/>
                <a:sym typeface="Corbel"/>
              </a:rPr>
              <a:t>Moving from logical ER to physical ER</a:t>
            </a:r>
            <a:endParaRPr/>
          </a:p>
        </p:txBody>
      </p:sp>
      <p:sp>
        <p:nvSpPr>
          <p:cNvPr id="474" name="Google Shape;474;p14"/>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a:solidFill>
                  <a:schemeClr val="dk1"/>
                </a:solidFill>
                <a:latin typeface="Corbel"/>
                <a:ea typeface="Corbel"/>
                <a:cs typeface="Corbel"/>
                <a:sym typeface="Corbel"/>
              </a:rPr>
              <a:t>11-</a:t>
            </a:r>
            <a:fld id="{00000000-1234-1234-1234-123412341234}" type="slidenum">
              <a:rPr b="0" i="0" lang="en-US" sz="1000" u="none">
                <a:solidFill>
                  <a:schemeClr val="dk1"/>
                </a:solidFill>
                <a:latin typeface="Corbel"/>
                <a:ea typeface="Corbel"/>
                <a:cs typeface="Corbel"/>
                <a:sym typeface="Corbe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5"/>
          <p:cNvSpPr txBox="1"/>
          <p:nvPr>
            <p:ph type="title"/>
          </p:nvPr>
        </p:nvSpPr>
        <p:spPr>
          <a:xfrm>
            <a:off x="1066800" y="3048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orbel"/>
              <a:buNone/>
            </a:pPr>
            <a:r>
              <a:rPr b="0" i="0" lang="en-US" sz="3200" u="none">
                <a:solidFill>
                  <a:schemeClr val="dk1"/>
                </a:solidFill>
                <a:latin typeface="Corbel"/>
                <a:ea typeface="Corbel"/>
                <a:cs typeface="Corbel"/>
                <a:sym typeface="Corbel"/>
              </a:rPr>
              <a:t>MOVING FROM LOGICAL TO PHYSICAL</a:t>
            </a:r>
            <a:endParaRPr/>
          </a:p>
        </p:txBody>
      </p:sp>
      <p:sp>
        <p:nvSpPr>
          <p:cNvPr id="480" name="Google Shape;480;p15"/>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fig_11_10" id="481" name="Google Shape;481;p15"/>
          <p:cNvPicPr preferRelativeResize="0"/>
          <p:nvPr/>
        </p:nvPicPr>
        <p:blipFill rotWithShape="1">
          <a:blip r:embed="rId3">
            <a:alphaModFix/>
          </a:blip>
          <a:srcRect b="0" l="0" r="0" t="0"/>
          <a:stretch/>
        </p:blipFill>
        <p:spPr>
          <a:xfrm>
            <a:off x="228600" y="1828800"/>
            <a:ext cx="8686800" cy="33131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500"/>
                                        <p:tgtEl>
                                          <p:spTgt spid="4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6"/>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Conceptual, Logical and Physical</a:t>
            </a:r>
            <a:endParaRPr/>
          </a:p>
        </p:txBody>
      </p:sp>
      <p:sp>
        <p:nvSpPr>
          <p:cNvPr id="487" name="Google Shape;487;p16"/>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rmAutofit/>
          </a:bodyPr>
          <a:lstStyle/>
          <a:p>
            <a:pPr indent="-285750" lvl="0" marL="285750" marR="0" rtl="0" algn="just">
              <a:lnSpc>
                <a:spcPct val="100000"/>
              </a:lnSpc>
              <a:spcBef>
                <a:spcPts val="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Conceptual, logical and physical model or ERD are three different ways of modeling data in a domain. </a:t>
            </a:r>
            <a:endParaRPr/>
          </a:p>
          <a:p>
            <a:pPr indent="-46354" lvl="0" marL="285750" marR="0" rtl="0" algn="just">
              <a:lnSpc>
                <a:spcPct val="100000"/>
              </a:lnSpc>
              <a:spcBef>
                <a:spcPts val="600"/>
              </a:spcBef>
              <a:spcAft>
                <a:spcPts val="0"/>
              </a:spcAft>
              <a:buClr>
                <a:srgbClr val="376092"/>
              </a:buClr>
              <a:buSzPts val="3770"/>
              <a:buFont typeface="Arial"/>
              <a:buNone/>
            </a:pPr>
            <a:r>
              <a:t/>
            </a:r>
            <a:endParaRPr b="0" i="0" sz="2600" u="none" cap="none">
              <a:solidFill>
                <a:schemeClr val="dk1"/>
              </a:solidFill>
              <a:latin typeface="Corbel"/>
              <a:ea typeface="Corbel"/>
              <a:cs typeface="Corbel"/>
              <a:sym typeface="Corbel"/>
            </a:endParaRPr>
          </a:p>
          <a:p>
            <a:pPr indent="-285750" lvl="0" marL="285750" marR="0" rtl="0" algn="just">
              <a:lnSpc>
                <a:spcPct val="100000"/>
              </a:lnSpc>
              <a:spcBef>
                <a:spcPts val="60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Business analyst uses conceptual and logical model for modeling the data required and produced by system from a business angle</a:t>
            </a:r>
            <a:endParaRPr/>
          </a:p>
          <a:p>
            <a:pPr indent="-46354" lvl="0" marL="285750" marR="0" rtl="0" algn="just">
              <a:lnSpc>
                <a:spcPct val="100000"/>
              </a:lnSpc>
              <a:spcBef>
                <a:spcPts val="600"/>
              </a:spcBef>
              <a:spcAft>
                <a:spcPts val="0"/>
              </a:spcAft>
              <a:buClr>
                <a:srgbClr val="376092"/>
              </a:buClr>
              <a:buSzPts val="3770"/>
              <a:buFont typeface="Arial"/>
              <a:buNone/>
            </a:pPr>
            <a:r>
              <a:t/>
            </a:r>
            <a:endParaRPr b="0" i="0" sz="2600" u="none" cap="none">
              <a:solidFill>
                <a:schemeClr val="dk1"/>
              </a:solidFill>
              <a:latin typeface="Corbel"/>
              <a:ea typeface="Corbel"/>
              <a:cs typeface="Corbel"/>
              <a:sym typeface="Corbel"/>
            </a:endParaRPr>
          </a:p>
          <a:p>
            <a:pPr indent="-285750" lvl="0" marL="285750" marR="0" rtl="0" algn="just">
              <a:lnSpc>
                <a:spcPct val="100000"/>
              </a:lnSpc>
              <a:spcBef>
                <a:spcPts val="60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while database designer refines the early design to produce the physical model for presenting physical database structure ready for database construction.</a:t>
            </a:r>
            <a:endParaRPr/>
          </a:p>
        </p:txBody>
      </p:sp>
      <p:sp>
        <p:nvSpPr>
          <p:cNvPr id="488" name="Google Shape;488;p16"/>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Conceptual Model</a:t>
            </a:r>
            <a:br>
              <a:rPr b="0" i="0" lang="en-US" sz="3600" u="none">
                <a:solidFill>
                  <a:schemeClr val="dk1"/>
                </a:solidFill>
                <a:latin typeface="Corbel"/>
                <a:ea typeface="Corbel"/>
                <a:cs typeface="Corbel"/>
                <a:sym typeface="Corbel"/>
              </a:rPr>
            </a:br>
            <a:endParaRPr/>
          </a:p>
        </p:txBody>
      </p:sp>
      <p:sp>
        <p:nvSpPr>
          <p:cNvPr id="494" name="Google Shape;494;p17"/>
          <p:cNvSpPr txBox="1"/>
          <p:nvPr>
            <p:ph idx="1" type="body"/>
          </p:nvPr>
        </p:nvSpPr>
        <p:spPr>
          <a:xfrm>
            <a:off x="457200" y="1600200"/>
            <a:ext cx="3810000" cy="5105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Conceptual ERD models information gathered from business requirements. </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Entities and relationships modeled in such ERD are defined around the business's need. </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The need of satisfying the database design is not considered yet. </a:t>
            </a:r>
            <a:endParaRPr/>
          </a:p>
        </p:txBody>
      </p:sp>
      <p:sp>
        <p:nvSpPr>
          <p:cNvPr id="495" name="Google Shape;495;p17"/>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https://images.visual-paradigm.com/docs/vp_user_guide/11/3563/3564/3573/conceptual_erd_27340.png" id="496" name="Google Shape;496;p17"/>
          <p:cNvPicPr preferRelativeResize="0"/>
          <p:nvPr/>
        </p:nvPicPr>
        <p:blipFill rotWithShape="1">
          <a:blip r:embed="rId3">
            <a:alphaModFix/>
          </a:blip>
          <a:srcRect b="0" l="0" r="0" t="0"/>
          <a:stretch/>
        </p:blipFill>
        <p:spPr>
          <a:xfrm>
            <a:off x="4267200" y="1752600"/>
            <a:ext cx="4446587" cy="414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8"/>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Logical Model</a:t>
            </a:r>
            <a:br>
              <a:rPr b="0" i="0" lang="en-US" sz="3600" u="none">
                <a:solidFill>
                  <a:schemeClr val="dk1"/>
                </a:solidFill>
                <a:latin typeface="Corbel"/>
                <a:ea typeface="Corbel"/>
                <a:cs typeface="Corbel"/>
                <a:sym typeface="Corbel"/>
              </a:rPr>
            </a:br>
            <a:endParaRPr/>
          </a:p>
        </p:txBody>
      </p:sp>
      <p:sp>
        <p:nvSpPr>
          <p:cNvPr id="502" name="Google Shape;502;p18"/>
          <p:cNvSpPr txBox="1"/>
          <p:nvPr>
            <p:ph idx="1" type="body"/>
          </p:nvPr>
        </p:nvSpPr>
        <p:spPr>
          <a:xfrm>
            <a:off x="304800" y="5500687"/>
            <a:ext cx="8839200" cy="1371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2900"/>
              <a:buFont typeface="Arial"/>
              <a:buChar char="•"/>
            </a:pPr>
            <a:r>
              <a:rPr b="0" i="0" lang="en-US" sz="2000" u="none" cap="none">
                <a:solidFill>
                  <a:schemeClr val="dk1"/>
                </a:solidFill>
                <a:latin typeface="Corbel"/>
                <a:ea typeface="Corbel"/>
                <a:cs typeface="Corbel"/>
                <a:sym typeface="Corbel"/>
              </a:rPr>
              <a:t>Logical ERD also models information gathered from business requirements. It is more complex than conceptual model in that column types are set. Note that the setting of column types is optional and if you do that, you should be doing that to aid business analysis. It has nothing to do with database creation yet.</a:t>
            </a:r>
            <a:endParaRPr/>
          </a:p>
        </p:txBody>
      </p:sp>
      <p:pic>
        <p:nvPicPr>
          <p:cNvPr descr="https://images.visual-paradigm.com/docs/vp_user_guide/11/3563/3564/3573/logical_erd_27341.png" id="503" name="Google Shape;503;p18"/>
          <p:cNvPicPr preferRelativeResize="0"/>
          <p:nvPr/>
        </p:nvPicPr>
        <p:blipFill rotWithShape="1">
          <a:blip r:embed="rId3">
            <a:alphaModFix/>
          </a:blip>
          <a:srcRect b="0" l="0" r="0" t="0"/>
          <a:stretch/>
        </p:blipFill>
        <p:spPr>
          <a:xfrm>
            <a:off x="1314450" y="1066800"/>
            <a:ext cx="7556500" cy="4313237"/>
          </a:xfrm>
          <a:prstGeom prst="rect">
            <a:avLst/>
          </a:prstGeom>
          <a:noFill/>
          <a:ln>
            <a:noFill/>
          </a:ln>
        </p:spPr>
      </p:pic>
      <p:sp>
        <p:nvSpPr>
          <p:cNvPr id="504" name="Google Shape;504;p1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a:solidFill>
                  <a:schemeClr val="dk1"/>
                </a:solidFill>
                <a:latin typeface="Corbel"/>
                <a:ea typeface="Corbel"/>
                <a:cs typeface="Corbel"/>
                <a:sym typeface="Corbel"/>
              </a:rPr>
              <a:t>11-</a:t>
            </a:r>
            <a:fld id="{00000000-1234-1234-1234-123412341234}" type="slidenum">
              <a:rPr b="0" i="0" lang="en-US" sz="1000" u="none">
                <a:solidFill>
                  <a:schemeClr val="dk1"/>
                </a:solidFill>
                <a:latin typeface="Corbel"/>
                <a:ea typeface="Corbel"/>
                <a:cs typeface="Corbel"/>
                <a:sym typeface="Corbe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9"/>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Physical Model</a:t>
            </a:r>
            <a:endParaRPr/>
          </a:p>
        </p:txBody>
      </p:sp>
      <p:sp>
        <p:nvSpPr>
          <p:cNvPr id="510" name="Google Shape;510;p19"/>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rmAutofit/>
          </a:bodyPr>
          <a:lstStyle/>
          <a:p>
            <a:pPr indent="-285750" lvl="0" marL="285750" marR="0" rtl="0" algn="just">
              <a:lnSpc>
                <a:spcPct val="100000"/>
              </a:lnSpc>
              <a:spcBef>
                <a:spcPts val="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Actual design blueprint of a relational database. </a:t>
            </a:r>
            <a:endParaRPr/>
          </a:p>
          <a:p>
            <a:pPr indent="-285750" lvl="0" marL="285750" marR="0" rtl="0" algn="just">
              <a:lnSpc>
                <a:spcPct val="100000"/>
              </a:lnSpc>
              <a:spcBef>
                <a:spcPts val="60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It represents how data should be structured and related in a specific DBMS so it is important to consider the convention and restriction of the DBMS you use when you are designing a physical ERD. </a:t>
            </a:r>
            <a:endParaRPr/>
          </a:p>
          <a:p>
            <a:pPr indent="-285750" lvl="0" marL="285750" marR="0" rtl="0" algn="just">
              <a:lnSpc>
                <a:spcPct val="100000"/>
              </a:lnSpc>
              <a:spcBef>
                <a:spcPts val="60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This means that an accurate use of data type is needed for entity columns and the use of reserved words has to be avoided in naming entities and columns. </a:t>
            </a:r>
            <a:endParaRPr/>
          </a:p>
          <a:p>
            <a:pPr indent="-285750" lvl="0" marL="285750" marR="0" rtl="0" algn="just">
              <a:lnSpc>
                <a:spcPct val="100000"/>
              </a:lnSpc>
              <a:spcBef>
                <a:spcPts val="60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Besides, database designers may also add primary keys, foreign keys and constraints to the design.</a:t>
            </a:r>
            <a:endParaRPr/>
          </a:p>
        </p:txBody>
      </p:sp>
      <p:sp>
        <p:nvSpPr>
          <p:cNvPr id="511" name="Google Shape;511;p19"/>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Chapter Outline</a:t>
            </a:r>
            <a:endParaRPr/>
          </a:p>
        </p:txBody>
      </p:sp>
      <p:sp>
        <p:nvSpPr>
          <p:cNvPr id="387" name="Google Shape;387;p2"/>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Data storage formats.</a:t>
            </a:r>
            <a:endParaRPr/>
          </a:p>
          <a:p>
            <a:pPr indent="-285750" lvl="0" marL="285750" marR="0" rtl="0" algn="l">
              <a:lnSpc>
                <a:spcPct val="100000"/>
              </a:lnSpc>
              <a:spcBef>
                <a:spcPts val="600"/>
              </a:spcBef>
              <a:spcAft>
                <a:spcPts val="0"/>
              </a:spcAft>
              <a:buClr>
                <a:srgbClr val="366092"/>
              </a:buClr>
              <a:buSzPts val="3480"/>
              <a:buFont typeface="Arial"/>
              <a:buNone/>
            </a:pPr>
            <a:r>
              <a:rPr b="0" i="0" lang="en-US" sz="2400" u="none" cap="none" strike="noStrike">
                <a:solidFill>
                  <a:schemeClr val="dk1"/>
                </a:solidFill>
                <a:latin typeface="Corbel"/>
                <a:ea typeface="Corbel"/>
                <a:cs typeface="Corbel"/>
                <a:sym typeface="Corbel"/>
              </a:rPr>
              <a:t>   - Files.</a:t>
            </a:r>
            <a:endParaRPr/>
          </a:p>
          <a:p>
            <a:pPr indent="-285750" lvl="0" marL="285750" marR="0" rtl="0" algn="l">
              <a:lnSpc>
                <a:spcPct val="100000"/>
              </a:lnSpc>
              <a:spcBef>
                <a:spcPts val="600"/>
              </a:spcBef>
              <a:spcAft>
                <a:spcPts val="0"/>
              </a:spcAft>
              <a:buClr>
                <a:srgbClr val="366092"/>
              </a:buClr>
              <a:buSzPts val="3480"/>
              <a:buFont typeface="Arial"/>
              <a:buNone/>
            </a:pPr>
            <a:r>
              <a:rPr b="0" i="0" lang="en-US" sz="2400" u="none" cap="none" strike="noStrike">
                <a:solidFill>
                  <a:schemeClr val="dk1"/>
                </a:solidFill>
                <a:latin typeface="Corbel"/>
                <a:ea typeface="Corbel"/>
                <a:cs typeface="Corbel"/>
                <a:sym typeface="Corbel"/>
              </a:rPr>
              <a:t>   - Databases.</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Moving from logical to physical data models.</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Optimizing data storage.</a:t>
            </a:r>
            <a:endParaRPr/>
          </a:p>
        </p:txBody>
      </p:sp>
      <p:sp>
        <p:nvSpPr>
          <p:cNvPr id="388" name="Google Shape;388;p2"/>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descr="https://images.visual-paradigm.com/docs/vp_user_guide/11/3563/3564/3573/physical_erd_27342.png" id="516" name="Google Shape;516;p20"/>
          <p:cNvPicPr preferRelativeResize="0"/>
          <p:nvPr/>
        </p:nvPicPr>
        <p:blipFill rotWithShape="1">
          <a:blip r:embed="rId3">
            <a:alphaModFix/>
          </a:blip>
          <a:srcRect b="0" l="0" r="0" t="0"/>
          <a:stretch/>
        </p:blipFill>
        <p:spPr>
          <a:xfrm>
            <a:off x="457200" y="762000"/>
            <a:ext cx="8458200" cy="5794375"/>
          </a:xfrm>
          <a:prstGeom prst="rect">
            <a:avLst/>
          </a:prstGeom>
          <a:noFill/>
          <a:ln>
            <a:noFill/>
          </a:ln>
        </p:spPr>
      </p:pic>
      <p:sp>
        <p:nvSpPr>
          <p:cNvPr id="517" name="Google Shape;517;p20"/>
          <p:cNvSpPr txBox="1"/>
          <p:nvPr>
            <p:ph type="title"/>
          </p:nvPr>
        </p:nvSpPr>
        <p:spPr>
          <a:xfrm>
            <a:off x="5334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Physical Model</a:t>
            </a:r>
            <a:endParaRPr/>
          </a:p>
        </p:txBody>
      </p:sp>
      <p:sp>
        <p:nvSpPr>
          <p:cNvPr id="518" name="Google Shape;518;p2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1"/>
          <p:cNvSpPr txBox="1"/>
          <p:nvPr>
            <p:ph type="title"/>
          </p:nvPr>
        </p:nvSpPr>
        <p:spPr>
          <a:xfrm>
            <a:off x="457200" y="274637"/>
            <a:ext cx="990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Font typeface="Corbel"/>
              <a:buNone/>
            </a:pPr>
            <a:r>
              <a:rPr b="0" i="0" lang="en-US" sz="2200" u="none">
                <a:solidFill>
                  <a:schemeClr val="dk1"/>
                </a:solidFill>
                <a:latin typeface="Corbel"/>
                <a:ea typeface="Corbel"/>
                <a:cs typeface="Corbel"/>
                <a:sym typeface="Corbel"/>
              </a:rPr>
              <a:t>Metadata</a:t>
            </a:r>
            <a:br>
              <a:rPr b="0" i="0" lang="en-US" sz="2200" u="none">
                <a:solidFill>
                  <a:schemeClr val="dk1"/>
                </a:solidFill>
                <a:latin typeface="Corbel"/>
                <a:ea typeface="Corbel"/>
                <a:cs typeface="Corbel"/>
                <a:sym typeface="Corbel"/>
              </a:rPr>
            </a:br>
            <a:endParaRPr/>
          </a:p>
        </p:txBody>
      </p:sp>
      <p:sp>
        <p:nvSpPr>
          <p:cNvPr id="524" name="Google Shape;524;p21"/>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fig_11_12" id="525" name="Google Shape;525;p21"/>
          <p:cNvPicPr preferRelativeResize="0"/>
          <p:nvPr/>
        </p:nvPicPr>
        <p:blipFill rotWithShape="1">
          <a:blip r:embed="rId3">
            <a:alphaModFix/>
          </a:blip>
          <a:srcRect b="0" l="0" r="0" t="0"/>
          <a:stretch/>
        </p:blipFill>
        <p:spPr>
          <a:xfrm>
            <a:off x="1524000" y="33337"/>
            <a:ext cx="7413625" cy="637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500"/>
                                        <p:tgtEl>
                                          <p:spTgt spid="5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2"/>
          <p:cNvSpPr txBox="1"/>
          <p:nvPr>
            <p:ph type="title"/>
          </p:nvPr>
        </p:nvSpPr>
        <p:spPr>
          <a:xfrm>
            <a:off x="1955800" y="26670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OPTIMIZING DATA STORAGE</a:t>
            </a:r>
            <a:endParaRPr/>
          </a:p>
        </p:txBody>
      </p:sp>
      <p:sp>
        <p:nvSpPr>
          <p:cNvPr id="531" name="Google Shape;531;p22"/>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a:solidFill>
                  <a:schemeClr val="dk1"/>
                </a:solidFill>
                <a:latin typeface="Corbel"/>
                <a:ea typeface="Corbel"/>
                <a:cs typeface="Corbel"/>
                <a:sym typeface="Corbel"/>
              </a:rPr>
              <a:t>11-</a:t>
            </a:r>
            <a:fld id="{00000000-1234-1234-1234-123412341234}" type="slidenum">
              <a:rPr b="0" i="0" lang="en-US" sz="1000" u="none">
                <a:solidFill>
                  <a:schemeClr val="dk1"/>
                </a:solidFill>
                <a:latin typeface="Corbel"/>
                <a:ea typeface="Corbel"/>
                <a:cs typeface="Corbel"/>
                <a:sym typeface="Corbe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3"/>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Optimizing data storage</a:t>
            </a:r>
            <a:endParaRPr/>
          </a:p>
        </p:txBody>
      </p:sp>
      <p:sp>
        <p:nvSpPr>
          <p:cNvPr id="537" name="Google Shape;537;p23"/>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331470" lvl="0" marL="285750" marR="0" rtl="0" algn="l">
              <a:lnSpc>
                <a:spcPct val="100000"/>
              </a:lnSpc>
              <a:spcBef>
                <a:spcPts val="0"/>
              </a:spcBef>
              <a:spcAft>
                <a:spcPts val="0"/>
              </a:spcAft>
              <a:buClr>
                <a:srgbClr val="376092"/>
              </a:buClr>
              <a:buSzPts val="5220"/>
              <a:buFont typeface="Arial"/>
              <a:buChar char="•"/>
            </a:pPr>
            <a:r>
              <a:rPr b="0" i="0" lang="en-US" sz="3600" u="none" cap="none">
                <a:solidFill>
                  <a:schemeClr val="dk1"/>
                </a:solidFill>
                <a:latin typeface="Corbel"/>
                <a:ea typeface="Corbel"/>
                <a:cs typeface="Corbel"/>
                <a:sym typeface="Corbel"/>
              </a:rPr>
              <a:t>The data storage format is now optimized for processing </a:t>
            </a:r>
            <a:r>
              <a:rPr b="0" i="0" lang="en-US" sz="3600" u="none" cap="none">
                <a:solidFill>
                  <a:srgbClr val="0033CC"/>
                </a:solidFill>
                <a:latin typeface="Corbel"/>
                <a:ea typeface="Corbel"/>
                <a:cs typeface="Corbel"/>
                <a:sym typeface="Corbel"/>
              </a:rPr>
              <a:t>efficiency</a:t>
            </a:r>
            <a:r>
              <a:rPr b="0" i="0" lang="en-US" sz="3600" u="none" cap="none">
                <a:solidFill>
                  <a:schemeClr val="dk1"/>
                </a:solidFill>
                <a:latin typeface="Corbel"/>
                <a:ea typeface="Corbel"/>
                <a:cs typeface="Corbel"/>
                <a:sym typeface="Corbel"/>
              </a:rPr>
              <a:t>.</a:t>
            </a:r>
            <a:endParaRPr/>
          </a:p>
          <a:p>
            <a:pPr indent="-331470" lvl="0" marL="285750" marR="0" rtl="0" algn="l">
              <a:lnSpc>
                <a:spcPct val="100000"/>
              </a:lnSpc>
              <a:spcBef>
                <a:spcPts val="600"/>
              </a:spcBef>
              <a:spcAft>
                <a:spcPts val="0"/>
              </a:spcAft>
              <a:buClr>
                <a:srgbClr val="376092"/>
              </a:buClr>
              <a:buSzPts val="5220"/>
              <a:buFont typeface="Arial"/>
              <a:buChar char="•"/>
            </a:pPr>
            <a:r>
              <a:rPr b="0" i="0" lang="en-US" sz="3600" u="none" cap="none">
                <a:solidFill>
                  <a:schemeClr val="dk1"/>
                </a:solidFill>
                <a:latin typeface="Corbel"/>
                <a:ea typeface="Corbel"/>
                <a:cs typeface="Corbel"/>
                <a:sym typeface="Corbel"/>
              </a:rPr>
              <a:t>There are two primary dimensions in which to optimize a relational database: for </a:t>
            </a:r>
            <a:r>
              <a:rPr b="0" i="0" lang="en-US" sz="3600" u="none" cap="none">
                <a:solidFill>
                  <a:srgbClr val="0033CC"/>
                </a:solidFill>
                <a:latin typeface="Corbel"/>
                <a:ea typeface="Corbel"/>
                <a:cs typeface="Corbel"/>
                <a:sym typeface="Corbel"/>
              </a:rPr>
              <a:t>storage efficiency </a:t>
            </a:r>
            <a:r>
              <a:rPr b="0" i="0" lang="en-US" sz="3600" u="none" cap="none">
                <a:solidFill>
                  <a:schemeClr val="dk1"/>
                </a:solidFill>
                <a:latin typeface="Corbel"/>
                <a:ea typeface="Corbel"/>
                <a:cs typeface="Corbel"/>
                <a:sym typeface="Corbel"/>
              </a:rPr>
              <a:t>and for </a:t>
            </a:r>
            <a:r>
              <a:rPr b="0" i="0" lang="en-US" sz="3600" u="none" cap="none">
                <a:solidFill>
                  <a:srgbClr val="0033CC"/>
                </a:solidFill>
                <a:latin typeface="Corbel"/>
                <a:ea typeface="Corbel"/>
                <a:cs typeface="Corbel"/>
                <a:sym typeface="Corbel"/>
              </a:rPr>
              <a:t>speed of access</a:t>
            </a:r>
            <a:r>
              <a:rPr b="0" i="0" lang="en-US" sz="3600" u="none" cap="none">
                <a:solidFill>
                  <a:schemeClr val="dk1"/>
                </a:solidFill>
                <a:latin typeface="Corbel"/>
                <a:ea typeface="Corbel"/>
                <a:cs typeface="Corbel"/>
                <a:sym typeface="Corbel"/>
              </a:rPr>
              <a:t>.</a:t>
            </a:r>
            <a:endParaRPr/>
          </a:p>
          <a:p>
            <a:pPr indent="0" lvl="0" marL="285750" marR="0" rtl="0" algn="l">
              <a:spcBef>
                <a:spcPts val="1320"/>
              </a:spcBef>
              <a:spcAft>
                <a:spcPts val="0"/>
              </a:spcAft>
              <a:buClr>
                <a:srgbClr val="366092"/>
              </a:buClr>
              <a:buSzPts val="5220"/>
              <a:buFont typeface="Arial"/>
              <a:buNone/>
            </a:pPr>
            <a:r>
              <a:t/>
            </a:r>
            <a:endParaRPr b="0" i="0" sz="3600" u="none" cap="none">
              <a:solidFill>
                <a:schemeClr val="dk1"/>
              </a:solidFill>
              <a:latin typeface="Corbel"/>
              <a:ea typeface="Corbel"/>
              <a:cs typeface="Corbel"/>
              <a:sym typeface="Corbel"/>
            </a:endParaRPr>
          </a:p>
        </p:txBody>
      </p:sp>
      <p:sp>
        <p:nvSpPr>
          <p:cNvPr id="538" name="Google Shape;538;p23"/>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4"/>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Optimizing Storage Efficiency</a:t>
            </a:r>
            <a:endParaRPr/>
          </a:p>
        </p:txBody>
      </p:sp>
      <p:sp>
        <p:nvSpPr>
          <p:cNvPr id="544" name="Google Shape;544;p24"/>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331470" lvl="0" marL="285750" marR="0" rtl="0" algn="l">
              <a:lnSpc>
                <a:spcPct val="100000"/>
              </a:lnSpc>
              <a:spcBef>
                <a:spcPts val="0"/>
              </a:spcBef>
              <a:spcAft>
                <a:spcPts val="0"/>
              </a:spcAft>
              <a:buClr>
                <a:srgbClr val="376092"/>
              </a:buClr>
              <a:buSzPts val="5220"/>
              <a:buFont typeface="Arial"/>
              <a:buChar char="•"/>
            </a:pPr>
            <a:r>
              <a:rPr b="0" i="0" lang="en-US" sz="3600" u="none" cap="none">
                <a:solidFill>
                  <a:schemeClr val="dk1"/>
                </a:solidFill>
                <a:latin typeface="Corbel"/>
                <a:ea typeface="Corbel"/>
                <a:cs typeface="Corbel"/>
                <a:sym typeface="Corbel"/>
              </a:rPr>
              <a:t>The most efficient tables in a relational database in terms of storage space have </a:t>
            </a:r>
            <a:r>
              <a:rPr b="0" i="0" lang="en-US" sz="3600" u="none" cap="none">
                <a:solidFill>
                  <a:srgbClr val="0033CC"/>
                </a:solidFill>
                <a:latin typeface="Corbel"/>
                <a:ea typeface="Corbel"/>
                <a:cs typeface="Corbel"/>
                <a:sym typeface="Corbel"/>
              </a:rPr>
              <a:t>no redundant data</a:t>
            </a:r>
            <a:r>
              <a:rPr b="0" i="0" lang="en-US" sz="3600" u="none" cap="none">
                <a:solidFill>
                  <a:schemeClr val="dk1"/>
                </a:solidFill>
                <a:latin typeface="Corbel"/>
                <a:ea typeface="Corbel"/>
                <a:cs typeface="Corbel"/>
                <a:sym typeface="Corbel"/>
              </a:rPr>
              <a:t> and very few null values.</a:t>
            </a:r>
            <a:endParaRPr/>
          </a:p>
          <a:p>
            <a:pPr indent="-331470" lvl="0" marL="285750" marR="0" rtl="0" algn="l">
              <a:lnSpc>
                <a:spcPct val="100000"/>
              </a:lnSpc>
              <a:spcBef>
                <a:spcPts val="600"/>
              </a:spcBef>
              <a:spcAft>
                <a:spcPts val="0"/>
              </a:spcAft>
              <a:buClr>
                <a:srgbClr val="376092"/>
              </a:buClr>
              <a:buSzPts val="5220"/>
              <a:buFont typeface="Arial"/>
              <a:buChar char="•"/>
            </a:pPr>
            <a:r>
              <a:rPr b="0" i="0" lang="en-US" sz="3600" u="none" cap="none">
                <a:solidFill>
                  <a:srgbClr val="0033CC"/>
                </a:solidFill>
                <a:latin typeface="Corbel"/>
                <a:ea typeface="Corbel"/>
                <a:cs typeface="Corbel"/>
                <a:sym typeface="Corbel"/>
              </a:rPr>
              <a:t>Normalization</a:t>
            </a:r>
            <a:r>
              <a:rPr b="0" i="0" lang="en-US" sz="3600" u="none" cap="none">
                <a:solidFill>
                  <a:schemeClr val="dk1"/>
                </a:solidFill>
                <a:latin typeface="Corbel"/>
                <a:ea typeface="Corbel"/>
                <a:cs typeface="Corbel"/>
                <a:sym typeface="Corbel"/>
              </a:rPr>
              <a:t> is the best way to optimize data storage for efficiency.</a:t>
            </a:r>
            <a:endParaRPr/>
          </a:p>
        </p:txBody>
      </p:sp>
      <p:sp>
        <p:nvSpPr>
          <p:cNvPr id="545" name="Google Shape;545;p24"/>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(cont’d)</a:t>
            </a:r>
            <a:endParaRPr/>
          </a:p>
        </p:txBody>
      </p:sp>
      <p:sp>
        <p:nvSpPr>
          <p:cNvPr id="551" name="Google Shape;551;p25"/>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66092"/>
              </a:buClr>
              <a:buSzPts val="3480"/>
              <a:buFont typeface="Arial"/>
              <a:buNone/>
            </a:pPr>
            <a:r>
              <a:rPr b="0" i="0" lang="en-US" sz="2400" u="none" cap="none">
                <a:solidFill>
                  <a:schemeClr val="dk1"/>
                </a:solidFill>
                <a:latin typeface="Corbel"/>
                <a:ea typeface="Corbel"/>
                <a:cs typeface="Corbel"/>
                <a:sym typeface="Corbel"/>
              </a:rPr>
              <a:t>Optimizing data storage</a:t>
            </a:r>
            <a:endParaRPr/>
          </a:p>
        </p:txBody>
      </p:sp>
      <p:sp>
        <p:nvSpPr>
          <p:cNvPr id="552" name="Google Shape;552;p25"/>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id="553" name="Google Shape;553;p25"/>
          <p:cNvPicPr preferRelativeResize="0"/>
          <p:nvPr/>
        </p:nvPicPr>
        <p:blipFill rotWithShape="1">
          <a:blip r:embed="rId3">
            <a:alphaModFix/>
          </a:blip>
          <a:srcRect b="0" l="0" r="0" t="0"/>
          <a:stretch/>
        </p:blipFill>
        <p:spPr>
          <a:xfrm>
            <a:off x="304800" y="368300"/>
            <a:ext cx="8312150" cy="648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3"/>
                                        </p:tgtEl>
                                        <p:attrNameLst>
                                          <p:attrName>style.visibility</p:attrName>
                                        </p:attrNameLst>
                                      </p:cBhvr>
                                      <p:to>
                                        <p:strVal val="visible"/>
                                      </p:to>
                                    </p:set>
                                    <p:anim calcmode="lin" valueType="num">
                                      <p:cBhvr additive="base">
                                        <p:cTn dur="500"/>
                                        <p:tgtEl>
                                          <p:spTgt spid="5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6"/>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Optimizing Access Speed</a:t>
            </a:r>
            <a:endParaRPr/>
          </a:p>
        </p:txBody>
      </p:sp>
      <p:sp>
        <p:nvSpPr>
          <p:cNvPr id="559" name="Google Shape;559;p26"/>
          <p:cNvSpPr txBox="1"/>
          <p:nvPr>
            <p:ph idx="1" type="body"/>
          </p:nvPr>
        </p:nvSpPr>
        <p:spPr>
          <a:xfrm>
            <a:off x="457200" y="1252825"/>
            <a:ext cx="8229600" cy="47244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100000"/>
              </a:lnSpc>
              <a:spcBef>
                <a:spcPts val="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After having optimized the data model design for data storage efficiency, the end result is that data are spread out across a number of tables.</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For a large relational database, it is necessary to optimize access speed.</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There are several techniques of optimizing access speed:</a:t>
            </a:r>
            <a:endParaRPr/>
          </a:p>
          <a:p>
            <a:pPr indent="-285750" lvl="1" marL="742950" marR="0" rtl="0" algn="l">
              <a:lnSpc>
                <a:spcPct val="100000"/>
              </a:lnSpc>
              <a:spcBef>
                <a:spcPts val="1040"/>
              </a:spcBef>
              <a:spcAft>
                <a:spcPts val="0"/>
              </a:spcAft>
              <a:buClr>
                <a:srgbClr val="376092"/>
              </a:buClr>
              <a:buSzPts val="3190"/>
              <a:buFont typeface="Arial"/>
              <a:buChar char="•"/>
            </a:pPr>
            <a:r>
              <a:rPr b="0" i="0" lang="en-US" sz="2200" u="none" cap="none" strike="noStrike">
                <a:solidFill>
                  <a:schemeClr val="dk1"/>
                </a:solidFill>
                <a:latin typeface="Corbel"/>
                <a:ea typeface="Corbel"/>
                <a:cs typeface="Corbel"/>
                <a:sym typeface="Corbel"/>
              </a:rPr>
              <a:t>Denormalization</a:t>
            </a:r>
            <a:endParaRPr/>
          </a:p>
          <a:p>
            <a:pPr indent="-285750" lvl="1" marL="742950" marR="0" rtl="0" algn="l">
              <a:lnSpc>
                <a:spcPct val="100000"/>
              </a:lnSpc>
              <a:spcBef>
                <a:spcPts val="1040"/>
              </a:spcBef>
              <a:spcAft>
                <a:spcPts val="0"/>
              </a:spcAft>
              <a:buClr>
                <a:srgbClr val="376092"/>
              </a:buClr>
              <a:buSzPts val="3190"/>
              <a:buFont typeface="Arial"/>
              <a:buChar char="•"/>
            </a:pPr>
            <a:r>
              <a:rPr b="0" i="0" lang="en-US" sz="2200" u="none" cap="none" strike="noStrike">
                <a:solidFill>
                  <a:schemeClr val="dk1"/>
                </a:solidFill>
                <a:latin typeface="Corbel"/>
                <a:ea typeface="Corbel"/>
                <a:cs typeface="Corbel"/>
                <a:sym typeface="Corbel"/>
              </a:rPr>
              <a:t>Clustering</a:t>
            </a:r>
            <a:endParaRPr/>
          </a:p>
          <a:p>
            <a:pPr indent="-285750" lvl="1" marL="742950" marR="0" rtl="0" algn="l">
              <a:lnSpc>
                <a:spcPct val="100000"/>
              </a:lnSpc>
              <a:spcBef>
                <a:spcPts val="1040"/>
              </a:spcBef>
              <a:spcAft>
                <a:spcPts val="0"/>
              </a:spcAft>
              <a:buClr>
                <a:srgbClr val="376092"/>
              </a:buClr>
              <a:buSzPts val="3190"/>
              <a:buFont typeface="Arial"/>
              <a:buChar char="•"/>
            </a:pPr>
            <a:r>
              <a:rPr b="0" i="0" lang="en-US" sz="2200" u="none" cap="none" strike="noStrike">
                <a:solidFill>
                  <a:schemeClr val="dk1"/>
                </a:solidFill>
                <a:latin typeface="Corbel"/>
                <a:ea typeface="Corbel"/>
                <a:cs typeface="Corbel"/>
                <a:sym typeface="Corbel"/>
              </a:rPr>
              <a:t>Indexing </a:t>
            </a:r>
            <a:endParaRPr/>
          </a:p>
          <a:p>
            <a:pPr indent="-285750" lvl="1" marL="742950" marR="0" rtl="0" algn="l">
              <a:lnSpc>
                <a:spcPct val="100000"/>
              </a:lnSpc>
              <a:spcBef>
                <a:spcPts val="1040"/>
              </a:spcBef>
              <a:spcAft>
                <a:spcPts val="0"/>
              </a:spcAft>
              <a:buClr>
                <a:srgbClr val="376092"/>
              </a:buClr>
              <a:buSzPts val="3190"/>
              <a:buFont typeface="Arial"/>
              <a:buChar char="•"/>
            </a:pPr>
            <a:r>
              <a:rPr b="0" i="0" lang="en-US" sz="2200" u="none" cap="none" strike="noStrike">
                <a:solidFill>
                  <a:schemeClr val="dk1"/>
                </a:solidFill>
                <a:latin typeface="Corbel"/>
                <a:ea typeface="Corbel"/>
                <a:cs typeface="Corbel"/>
                <a:sym typeface="Corbel"/>
              </a:rPr>
              <a:t>Estimating the size of data for hardware planning </a:t>
            </a:r>
            <a:endParaRPr/>
          </a:p>
          <a:p>
            <a:pPr indent="0" lvl="0" marL="285750" marR="0" rtl="0" algn="l">
              <a:lnSpc>
                <a:spcPct val="90000"/>
              </a:lnSpc>
              <a:spcBef>
                <a:spcPts val="600"/>
              </a:spcBef>
              <a:spcAft>
                <a:spcPts val="0"/>
              </a:spcAft>
              <a:buClr>
                <a:srgbClr val="376092"/>
              </a:buClr>
              <a:buSzPts val="4930"/>
              <a:buFont typeface="Arial"/>
              <a:buNone/>
            </a:pPr>
            <a:r>
              <a:t/>
            </a:r>
            <a:endParaRPr b="0" i="0" sz="3400" u="none" cap="none">
              <a:solidFill>
                <a:schemeClr val="dk1"/>
              </a:solidFill>
              <a:latin typeface="Corbel"/>
              <a:ea typeface="Corbel"/>
              <a:cs typeface="Corbel"/>
              <a:sym typeface="Corbel"/>
            </a:endParaRPr>
          </a:p>
          <a:p>
            <a:pPr indent="0" lvl="0" marL="285750" marR="0" rtl="0" algn="l">
              <a:spcBef>
                <a:spcPts val="1280"/>
              </a:spcBef>
              <a:spcAft>
                <a:spcPts val="0"/>
              </a:spcAft>
              <a:buClr>
                <a:srgbClr val="366092"/>
              </a:buClr>
              <a:buSzPts val="4930"/>
              <a:buFont typeface="Arial"/>
              <a:buNone/>
            </a:pPr>
            <a:r>
              <a:t/>
            </a:r>
            <a:endParaRPr b="0" i="0" sz="3400" u="none" cap="none">
              <a:solidFill>
                <a:schemeClr val="dk1"/>
              </a:solidFill>
              <a:latin typeface="Corbel"/>
              <a:ea typeface="Corbel"/>
              <a:cs typeface="Corbel"/>
              <a:sym typeface="Corbel"/>
            </a:endParaRPr>
          </a:p>
        </p:txBody>
      </p:sp>
      <p:sp>
        <p:nvSpPr>
          <p:cNvPr id="560" name="Google Shape;560;p26"/>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Denormalization</a:t>
            </a:r>
            <a:endParaRPr/>
          </a:p>
        </p:txBody>
      </p:sp>
      <p:sp>
        <p:nvSpPr>
          <p:cNvPr id="566" name="Google Shape;566;p27"/>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94640" lvl="0" marL="285750" marR="0" rtl="0" algn="l">
              <a:lnSpc>
                <a:spcPct val="100000"/>
              </a:lnSpc>
              <a:spcBef>
                <a:spcPts val="0"/>
              </a:spcBef>
              <a:spcAft>
                <a:spcPts val="0"/>
              </a:spcAft>
              <a:buClr>
                <a:srgbClr val="376092"/>
              </a:buClr>
              <a:buSzPts val="4640"/>
              <a:buFont typeface="Arial"/>
              <a:buChar char="•"/>
            </a:pPr>
            <a:r>
              <a:rPr b="1" i="1" lang="en-US" sz="3200" u="none" cap="none">
                <a:solidFill>
                  <a:srgbClr val="0033CC"/>
                </a:solidFill>
                <a:latin typeface="Corbel"/>
                <a:ea typeface="Corbel"/>
                <a:cs typeface="Corbel"/>
                <a:sym typeface="Corbel"/>
              </a:rPr>
              <a:t>Denormalization </a:t>
            </a:r>
            <a:r>
              <a:rPr b="0" i="0" lang="en-US" sz="3200" u="none" cap="none">
                <a:solidFill>
                  <a:schemeClr val="dk1"/>
                </a:solidFill>
                <a:latin typeface="Corbel"/>
                <a:ea typeface="Corbel"/>
                <a:cs typeface="Corbel"/>
                <a:sym typeface="Corbel"/>
              </a:rPr>
              <a:t>– adding redundancy back into the design.</a:t>
            </a:r>
            <a:endParaRPr/>
          </a:p>
        </p:txBody>
      </p:sp>
      <p:sp>
        <p:nvSpPr>
          <p:cNvPr id="567" name="Google Shape;567;p27"/>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fig_11_17" id="568" name="Google Shape;568;p27"/>
          <p:cNvPicPr preferRelativeResize="0"/>
          <p:nvPr/>
        </p:nvPicPr>
        <p:blipFill rotWithShape="1">
          <a:blip r:embed="rId3">
            <a:alphaModFix/>
          </a:blip>
          <a:srcRect b="0" l="0" r="0" t="0"/>
          <a:stretch/>
        </p:blipFill>
        <p:spPr>
          <a:xfrm>
            <a:off x="609600" y="2811462"/>
            <a:ext cx="8305800" cy="38179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gtEl>
                                        <p:attrNameLst>
                                          <p:attrName>style.visibility</p:attrName>
                                        </p:attrNameLst>
                                      </p:cBhvr>
                                      <p:to>
                                        <p:strVal val="visible"/>
                                      </p:to>
                                    </p:set>
                                    <p:anim calcmode="lin" valueType="num">
                                      <p:cBhvr additive="base">
                                        <p:cTn dur="500"/>
                                        <p:tgtEl>
                                          <p:spTgt spid="5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8"/>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(cont’d)</a:t>
            </a:r>
            <a:endParaRPr/>
          </a:p>
        </p:txBody>
      </p:sp>
      <p:sp>
        <p:nvSpPr>
          <p:cNvPr id="574" name="Google Shape;574;p28"/>
          <p:cNvSpPr txBox="1"/>
          <p:nvPr>
            <p:ph idx="1" type="body"/>
          </p:nvPr>
        </p:nvSpPr>
        <p:spPr>
          <a:xfrm>
            <a:off x="457200" y="1600200"/>
            <a:ext cx="26670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366092"/>
              </a:buClr>
              <a:buSzPts val="3480"/>
              <a:buFont typeface="Arial"/>
              <a:buNone/>
            </a:pPr>
            <a:r>
              <a:rPr b="0" i="0" lang="en-US" sz="2400" u="none" cap="none">
                <a:solidFill>
                  <a:schemeClr val="dk1"/>
                </a:solidFill>
                <a:latin typeface="Corbel"/>
                <a:ea typeface="Corbel"/>
                <a:cs typeface="Corbel"/>
                <a:sym typeface="Corbel"/>
              </a:rPr>
              <a:t>There are four reasons for de-normalization.  </a:t>
            </a:r>
            <a:endParaRPr/>
          </a:p>
        </p:txBody>
      </p:sp>
      <p:sp>
        <p:nvSpPr>
          <p:cNvPr id="575" name="Google Shape;575;p2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fig_11_18" id="576" name="Google Shape;576;p28"/>
          <p:cNvPicPr preferRelativeResize="0"/>
          <p:nvPr/>
        </p:nvPicPr>
        <p:blipFill rotWithShape="1">
          <a:blip r:embed="rId3">
            <a:alphaModFix/>
          </a:blip>
          <a:srcRect b="0" l="0" r="0" t="0"/>
          <a:stretch/>
        </p:blipFill>
        <p:spPr>
          <a:xfrm>
            <a:off x="3695700" y="0"/>
            <a:ext cx="5181600" cy="684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6"/>
                                        </p:tgtEl>
                                        <p:attrNameLst>
                                          <p:attrName>style.visibility</p:attrName>
                                        </p:attrNameLst>
                                      </p:cBhvr>
                                      <p:to>
                                        <p:strVal val="visible"/>
                                      </p:to>
                                    </p:set>
                                    <p:anim calcmode="lin" valueType="num">
                                      <p:cBhvr additive="base">
                                        <p:cTn dur="500"/>
                                        <p:tgtEl>
                                          <p:spTgt spid="5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9"/>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Clustering</a:t>
            </a:r>
            <a:endParaRPr/>
          </a:p>
        </p:txBody>
      </p:sp>
      <p:sp>
        <p:nvSpPr>
          <p:cNvPr id="582" name="Google Shape;582;p29"/>
          <p:cNvSpPr txBox="1"/>
          <p:nvPr>
            <p:ph idx="1" type="body"/>
          </p:nvPr>
        </p:nvSpPr>
        <p:spPr>
          <a:xfrm>
            <a:off x="982662" y="1409700"/>
            <a:ext cx="7856400" cy="4800600"/>
          </a:xfrm>
          <a:prstGeom prst="rect">
            <a:avLst/>
          </a:prstGeom>
          <a:noFill/>
          <a:ln>
            <a:noFill/>
          </a:ln>
        </p:spPr>
        <p:txBody>
          <a:bodyPr anchorCtr="0" anchor="t" bIns="45700" lIns="91425" spcFirstLastPara="1" rIns="91425" wrap="square" tIns="45700">
            <a:noAutofit/>
          </a:bodyPr>
          <a:lstStyle/>
          <a:p>
            <a:pPr indent="-331470" lvl="0" marL="285750" marR="0" rtl="0" algn="l">
              <a:lnSpc>
                <a:spcPct val="100000"/>
              </a:lnSpc>
              <a:spcBef>
                <a:spcPts val="0"/>
              </a:spcBef>
              <a:spcAft>
                <a:spcPts val="0"/>
              </a:spcAft>
              <a:buClr>
                <a:srgbClr val="376092"/>
              </a:buClr>
              <a:buSzPts val="5220"/>
              <a:buFont typeface="Arial"/>
              <a:buChar char="•"/>
            </a:pPr>
            <a:r>
              <a:rPr b="1" i="1" lang="en-US" sz="3600" u="none" cap="none">
                <a:solidFill>
                  <a:srgbClr val="0033CC"/>
                </a:solidFill>
                <a:latin typeface="Corbel"/>
                <a:ea typeface="Corbel"/>
                <a:cs typeface="Corbel"/>
                <a:sym typeface="Corbel"/>
              </a:rPr>
              <a:t>Clustering</a:t>
            </a:r>
            <a:r>
              <a:rPr b="0" i="0" lang="en-US" sz="3600" u="none" cap="none">
                <a:solidFill>
                  <a:schemeClr val="dk1"/>
                </a:solidFill>
                <a:latin typeface="Corbel"/>
                <a:ea typeface="Corbel"/>
                <a:cs typeface="Corbel"/>
                <a:sym typeface="Corbel"/>
              </a:rPr>
              <a:t> – placing records together physically so that like records are stored close together.</a:t>
            </a:r>
            <a:endParaRPr/>
          </a:p>
          <a:p>
            <a:pPr indent="-331470" lvl="0" marL="285750" marR="0" rtl="0" algn="l">
              <a:lnSpc>
                <a:spcPct val="100000"/>
              </a:lnSpc>
              <a:spcBef>
                <a:spcPts val="600"/>
              </a:spcBef>
              <a:spcAft>
                <a:spcPts val="0"/>
              </a:spcAft>
              <a:buClr>
                <a:srgbClr val="376092"/>
              </a:buClr>
              <a:buSzPts val="5220"/>
              <a:buFont typeface="Arial"/>
              <a:buChar char="•"/>
            </a:pPr>
            <a:r>
              <a:rPr b="1" i="1" lang="en-US" sz="3600" u="none" cap="none">
                <a:solidFill>
                  <a:srgbClr val="0033CC"/>
                </a:solidFill>
                <a:latin typeface="Corbel"/>
                <a:ea typeface="Corbel"/>
                <a:cs typeface="Corbel"/>
                <a:sym typeface="Corbel"/>
              </a:rPr>
              <a:t>Intrafile clustering </a:t>
            </a:r>
            <a:r>
              <a:rPr b="0" i="0" lang="en-US" sz="3600" u="none" cap="none">
                <a:solidFill>
                  <a:schemeClr val="dk1"/>
                </a:solidFill>
                <a:latin typeface="Corbel"/>
                <a:ea typeface="Corbel"/>
                <a:cs typeface="Corbel"/>
                <a:sym typeface="Corbel"/>
              </a:rPr>
              <a:t>– Similar records in the table are stored together.</a:t>
            </a:r>
            <a:endParaRPr/>
          </a:p>
          <a:p>
            <a:pPr indent="-331470" lvl="0" marL="285750" marR="0" rtl="0" algn="l">
              <a:lnSpc>
                <a:spcPct val="100000"/>
              </a:lnSpc>
              <a:spcBef>
                <a:spcPts val="600"/>
              </a:spcBef>
              <a:spcAft>
                <a:spcPts val="0"/>
              </a:spcAft>
              <a:buClr>
                <a:srgbClr val="376092"/>
              </a:buClr>
              <a:buSzPts val="5220"/>
              <a:buFont typeface="Arial"/>
              <a:buChar char="•"/>
            </a:pPr>
            <a:r>
              <a:rPr b="1" i="1" lang="en-US" sz="3600" u="none" cap="none">
                <a:solidFill>
                  <a:srgbClr val="0033CC"/>
                </a:solidFill>
                <a:latin typeface="Corbel"/>
                <a:ea typeface="Corbel"/>
                <a:cs typeface="Corbel"/>
                <a:sym typeface="Corbel"/>
              </a:rPr>
              <a:t>Interfile clustering </a:t>
            </a:r>
            <a:r>
              <a:rPr b="0" i="0" lang="en-US" sz="3600" u="none" cap="none">
                <a:solidFill>
                  <a:schemeClr val="dk1"/>
                </a:solidFill>
                <a:latin typeface="Corbel"/>
                <a:ea typeface="Corbel"/>
                <a:cs typeface="Corbel"/>
                <a:sym typeface="Corbel"/>
              </a:rPr>
              <a:t>– Combining records from more that one table that typically are retrieved together.</a:t>
            </a:r>
            <a:endParaRPr/>
          </a:p>
          <a:p>
            <a:pPr indent="0" lvl="0" marL="285750" marR="0" rtl="0" algn="l">
              <a:spcBef>
                <a:spcPts val="1320"/>
              </a:spcBef>
              <a:spcAft>
                <a:spcPts val="0"/>
              </a:spcAft>
              <a:buClr>
                <a:srgbClr val="366092"/>
              </a:buClr>
              <a:buSzPts val="5220"/>
              <a:buFont typeface="Arial"/>
              <a:buNone/>
            </a:pPr>
            <a:r>
              <a:t/>
            </a:r>
            <a:endParaRPr b="0" i="0" sz="3600" u="none" cap="none">
              <a:solidFill>
                <a:schemeClr val="dk1"/>
              </a:solidFill>
              <a:latin typeface="Corbel"/>
              <a:ea typeface="Corbel"/>
              <a:cs typeface="Corbel"/>
              <a:sym typeface="Corbel"/>
            </a:endParaRPr>
          </a:p>
        </p:txBody>
      </p:sp>
      <p:sp>
        <p:nvSpPr>
          <p:cNvPr id="583" name="Google Shape;583;p29"/>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INTRODUCTION</a:t>
            </a:r>
            <a:endParaRPr/>
          </a:p>
        </p:txBody>
      </p:sp>
      <p:sp>
        <p:nvSpPr>
          <p:cNvPr id="394" name="Google Shape;394;p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rgbClr val="376092"/>
              </a:buClr>
              <a:buSzPts val="4060"/>
              <a:buFont typeface="Arial"/>
              <a:buChar char="•"/>
            </a:pPr>
            <a:r>
              <a:rPr b="0" i="0" lang="en-US" sz="2800" u="none" cap="none" strike="noStrike">
                <a:solidFill>
                  <a:schemeClr val="dk1"/>
                </a:solidFill>
                <a:latin typeface="Corbel"/>
                <a:ea typeface="Corbel"/>
                <a:cs typeface="Corbel"/>
                <a:sym typeface="Corbel"/>
              </a:rPr>
              <a:t>The </a:t>
            </a:r>
            <a:r>
              <a:rPr b="1" i="0" lang="en-US" sz="2800" u="none" cap="none" strike="noStrike">
                <a:solidFill>
                  <a:srgbClr val="FF0000"/>
                </a:solidFill>
                <a:latin typeface="Corbel"/>
                <a:ea typeface="Corbel"/>
                <a:cs typeface="Corbel"/>
                <a:sym typeface="Corbel"/>
              </a:rPr>
              <a:t>data storage function</a:t>
            </a:r>
            <a:r>
              <a:rPr b="0" i="0" lang="en-US" sz="2800" u="none" cap="none" strike="noStrike">
                <a:solidFill>
                  <a:srgbClr val="FF0000"/>
                </a:solidFill>
                <a:latin typeface="Corbel"/>
                <a:ea typeface="Corbel"/>
                <a:cs typeface="Corbel"/>
                <a:sym typeface="Corbel"/>
              </a:rPr>
              <a:t> </a:t>
            </a:r>
            <a:r>
              <a:rPr b="0" i="0" lang="en-US" sz="2800" u="none" cap="none" strike="noStrike">
                <a:solidFill>
                  <a:schemeClr val="dk1"/>
                </a:solidFill>
                <a:latin typeface="Corbel"/>
                <a:ea typeface="Corbel"/>
                <a:cs typeface="Corbel"/>
                <a:sym typeface="Corbel"/>
              </a:rPr>
              <a:t>is concerned with how data is stored and handled by programs that run the system.</a:t>
            </a:r>
            <a:endParaRPr/>
          </a:p>
          <a:p>
            <a:pPr indent="-285750" lvl="0" marL="285750" marR="0" rtl="0" algn="l">
              <a:lnSpc>
                <a:spcPct val="90000"/>
              </a:lnSpc>
              <a:spcBef>
                <a:spcPts val="600"/>
              </a:spcBef>
              <a:spcAft>
                <a:spcPts val="0"/>
              </a:spcAft>
              <a:buClr>
                <a:srgbClr val="376092"/>
              </a:buClr>
              <a:buSzPts val="4060"/>
              <a:buFont typeface="Arial"/>
              <a:buChar char="•"/>
            </a:pPr>
            <a:r>
              <a:rPr b="0" i="0" lang="en-US" sz="2800" u="none" cap="none" strike="noStrike">
                <a:solidFill>
                  <a:schemeClr val="dk1"/>
                </a:solidFill>
                <a:latin typeface="Corbel"/>
                <a:ea typeface="Corbel"/>
                <a:cs typeface="Corbel"/>
                <a:sym typeface="Corbel"/>
              </a:rPr>
              <a:t> Data storage design is to</a:t>
            </a:r>
            <a:endParaRPr/>
          </a:p>
          <a:p>
            <a:pPr indent="-285750" lvl="0" marL="285750" marR="0" rtl="0" algn="l">
              <a:lnSpc>
                <a:spcPct val="90000"/>
              </a:lnSpc>
              <a:spcBef>
                <a:spcPts val="600"/>
              </a:spcBef>
              <a:spcAft>
                <a:spcPts val="0"/>
              </a:spcAft>
              <a:buClr>
                <a:srgbClr val="366092"/>
              </a:buClr>
              <a:buSzPts val="4060"/>
              <a:buFont typeface="Arial"/>
              <a:buNone/>
            </a:pPr>
            <a:r>
              <a:rPr b="0" i="0" lang="en-US" sz="2800" u="none" cap="none" strike="noStrike">
                <a:solidFill>
                  <a:schemeClr val="dk1"/>
                </a:solidFill>
                <a:latin typeface="Corbel"/>
                <a:ea typeface="Corbel"/>
                <a:cs typeface="Corbel"/>
                <a:sym typeface="Corbel"/>
              </a:rPr>
              <a:t>   - select the data storage format;</a:t>
            </a:r>
            <a:endParaRPr/>
          </a:p>
          <a:p>
            <a:pPr indent="-285750" lvl="0" marL="285750" marR="0" rtl="0" algn="l">
              <a:lnSpc>
                <a:spcPct val="90000"/>
              </a:lnSpc>
              <a:spcBef>
                <a:spcPts val="600"/>
              </a:spcBef>
              <a:spcAft>
                <a:spcPts val="0"/>
              </a:spcAft>
              <a:buClr>
                <a:srgbClr val="366092"/>
              </a:buClr>
              <a:buSzPts val="4060"/>
              <a:buFont typeface="Arial"/>
              <a:buNone/>
            </a:pPr>
            <a:r>
              <a:rPr b="0" i="0" lang="en-US" sz="2800" u="none" cap="none" strike="noStrike">
                <a:solidFill>
                  <a:schemeClr val="dk1"/>
                </a:solidFill>
                <a:latin typeface="Corbel"/>
                <a:ea typeface="Corbel"/>
                <a:cs typeface="Corbel"/>
                <a:sym typeface="Corbel"/>
              </a:rPr>
              <a:t>   - convert the logical data model created during analysis into a </a:t>
            </a:r>
            <a:r>
              <a:rPr b="1" i="1" lang="en-US" sz="2800" u="none" cap="none" strike="noStrike">
                <a:solidFill>
                  <a:srgbClr val="FF0000"/>
                </a:solidFill>
                <a:latin typeface="Corbel"/>
                <a:ea typeface="Corbel"/>
                <a:cs typeface="Corbel"/>
                <a:sym typeface="Corbel"/>
              </a:rPr>
              <a:t>physical data model</a:t>
            </a:r>
            <a:r>
              <a:rPr b="0" i="0" lang="en-US" sz="2800" u="none" cap="none" strike="noStrike">
                <a:solidFill>
                  <a:schemeClr val="dk1"/>
                </a:solidFill>
                <a:latin typeface="Corbel"/>
                <a:ea typeface="Corbel"/>
                <a:cs typeface="Corbel"/>
                <a:sym typeface="Corbel"/>
              </a:rPr>
              <a:t> to reflect the implementation decision;</a:t>
            </a:r>
            <a:endParaRPr/>
          </a:p>
          <a:p>
            <a:pPr indent="-285750" lvl="0" marL="285750" marR="0" rtl="0" algn="l">
              <a:lnSpc>
                <a:spcPct val="90000"/>
              </a:lnSpc>
              <a:spcBef>
                <a:spcPts val="600"/>
              </a:spcBef>
              <a:spcAft>
                <a:spcPts val="0"/>
              </a:spcAft>
              <a:buClr>
                <a:srgbClr val="366092"/>
              </a:buClr>
              <a:buSzPts val="4060"/>
              <a:buFont typeface="Arial"/>
              <a:buNone/>
            </a:pPr>
            <a:r>
              <a:rPr b="0" i="0" lang="en-US" sz="2800" u="none" cap="none" strike="noStrike">
                <a:solidFill>
                  <a:schemeClr val="dk1"/>
                </a:solidFill>
                <a:latin typeface="Corbel"/>
                <a:ea typeface="Corbel"/>
                <a:cs typeface="Corbel"/>
                <a:sym typeface="Corbel"/>
              </a:rPr>
              <a:t>   - ensure that DFDs and ERDs balance; and</a:t>
            </a:r>
            <a:endParaRPr/>
          </a:p>
          <a:p>
            <a:pPr indent="-285750" lvl="0" marL="285750" marR="0" rtl="0" algn="l">
              <a:lnSpc>
                <a:spcPct val="90000"/>
              </a:lnSpc>
              <a:spcBef>
                <a:spcPts val="600"/>
              </a:spcBef>
              <a:spcAft>
                <a:spcPts val="0"/>
              </a:spcAft>
              <a:buClr>
                <a:srgbClr val="366092"/>
              </a:buClr>
              <a:buSzPts val="4060"/>
              <a:buFont typeface="Arial"/>
              <a:buNone/>
            </a:pPr>
            <a:r>
              <a:rPr b="0" i="0" lang="en-US" sz="2800" u="none" cap="none" strike="noStrike">
                <a:solidFill>
                  <a:schemeClr val="dk1"/>
                </a:solidFill>
                <a:latin typeface="Corbel"/>
                <a:ea typeface="Corbel"/>
                <a:cs typeface="Corbel"/>
                <a:sym typeface="Corbel"/>
              </a:rPr>
              <a:t>   - design the selected data storage format to optimize its processing efficiency.</a:t>
            </a:r>
            <a:endParaRPr/>
          </a:p>
          <a:p>
            <a:pPr indent="-27940" lvl="0" marL="285750" marR="0" rtl="0" algn="l">
              <a:spcBef>
                <a:spcPts val="1160"/>
              </a:spcBef>
              <a:spcAft>
                <a:spcPts val="0"/>
              </a:spcAft>
              <a:buClr>
                <a:srgbClr val="366092"/>
              </a:buClr>
              <a:buSzPts val="4060"/>
              <a:buFont typeface="Arial"/>
              <a:buNone/>
            </a:pPr>
            <a:r>
              <a:t/>
            </a:r>
            <a:endParaRPr b="0" i="0" sz="2800" u="none" cap="none">
              <a:solidFill>
                <a:schemeClr val="dk1"/>
              </a:solidFill>
              <a:latin typeface="Corbel"/>
              <a:ea typeface="Corbel"/>
              <a:cs typeface="Corbel"/>
              <a:sym typeface="Corbel"/>
            </a:endParaRPr>
          </a:p>
        </p:txBody>
      </p:sp>
      <p:sp>
        <p:nvSpPr>
          <p:cNvPr id="395" name="Google Shape;395;p3"/>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0"/>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Indexing</a:t>
            </a:r>
            <a:endParaRPr/>
          </a:p>
        </p:txBody>
      </p:sp>
      <p:sp>
        <p:nvSpPr>
          <p:cNvPr id="589" name="Google Shape;589;p30"/>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340677" lvl="0" marL="285750" marR="0" rtl="0" algn="just">
              <a:lnSpc>
                <a:spcPct val="110000"/>
              </a:lnSpc>
              <a:spcBef>
                <a:spcPts val="0"/>
              </a:spcBef>
              <a:spcAft>
                <a:spcPts val="0"/>
              </a:spcAft>
              <a:buClr>
                <a:srgbClr val="376092"/>
              </a:buClr>
              <a:buSzPts val="5365"/>
              <a:buFont typeface="Arial"/>
              <a:buChar char="•"/>
            </a:pPr>
            <a:r>
              <a:rPr b="0" i="0" lang="en-US" sz="3700" u="none" cap="none">
                <a:solidFill>
                  <a:schemeClr val="dk1"/>
                </a:solidFill>
                <a:latin typeface="Corbel"/>
                <a:ea typeface="Corbel"/>
                <a:cs typeface="Corbel"/>
                <a:sym typeface="Corbel"/>
              </a:rPr>
              <a:t>An </a:t>
            </a:r>
            <a:r>
              <a:rPr b="1" i="1" lang="en-US" sz="3700" u="none" cap="none">
                <a:solidFill>
                  <a:srgbClr val="0033CC"/>
                </a:solidFill>
                <a:latin typeface="Corbel"/>
                <a:ea typeface="Corbel"/>
                <a:cs typeface="Corbel"/>
                <a:sym typeface="Corbel"/>
              </a:rPr>
              <a:t>index</a:t>
            </a:r>
            <a:r>
              <a:rPr b="0" i="0" lang="en-US" sz="3700" u="none" cap="none">
                <a:solidFill>
                  <a:schemeClr val="dk1"/>
                </a:solidFill>
                <a:latin typeface="Corbel"/>
                <a:ea typeface="Corbel"/>
                <a:cs typeface="Corbel"/>
                <a:sym typeface="Corbel"/>
              </a:rPr>
              <a:t> in data storage is a minitable (similar to an index of a book) that contains values from one or more columns in a table and the location of the values within the table.</a:t>
            </a:r>
            <a:endParaRPr/>
          </a:p>
          <a:p>
            <a:pPr indent="-340677" lvl="0" marL="285750" marR="0" rtl="0" algn="just">
              <a:lnSpc>
                <a:spcPct val="110000"/>
              </a:lnSpc>
              <a:spcBef>
                <a:spcPts val="600"/>
              </a:spcBef>
              <a:spcAft>
                <a:spcPts val="0"/>
              </a:spcAft>
              <a:buClr>
                <a:srgbClr val="376092"/>
              </a:buClr>
              <a:buSzPts val="5365"/>
              <a:buFont typeface="Arial"/>
              <a:buChar char="•"/>
            </a:pPr>
            <a:r>
              <a:rPr b="0" i="0" lang="en-US" sz="3700" u="none" cap="none">
                <a:solidFill>
                  <a:schemeClr val="dk1"/>
                </a:solidFill>
                <a:latin typeface="Corbel"/>
                <a:ea typeface="Corbel"/>
                <a:cs typeface="Corbel"/>
                <a:sym typeface="Corbel"/>
              </a:rPr>
              <a:t>Indexes require overhead in that they take up space on the storage.</a:t>
            </a:r>
            <a:endParaRPr/>
          </a:p>
          <a:p>
            <a:pPr indent="0" lvl="0" marL="285750" marR="0" rtl="0" algn="l">
              <a:spcBef>
                <a:spcPts val="1340"/>
              </a:spcBef>
              <a:spcAft>
                <a:spcPts val="0"/>
              </a:spcAft>
              <a:buClr>
                <a:srgbClr val="366092"/>
              </a:buClr>
              <a:buSzPts val="5365"/>
              <a:buFont typeface="Arial"/>
              <a:buNone/>
            </a:pPr>
            <a:r>
              <a:t/>
            </a:r>
            <a:endParaRPr b="0" i="0" sz="3700" u="none" cap="none">
              <a:solidFill>
                <a:schemeClr val="dk1"/>
              </a:solidFill>
              <a:latin typeface="Corbel"/>
              <a:ea typeface="Corbel"/>
              <a:cs typeface="Corbel"/>
              <a:sym typeface="Corbel"/>
            </a:endParaRPr>
          </a:p>
        </p:txBody>
      </p:sp>
      <p:sp>
        <p:nvSpPr>
          <p:cNvPr id="590" name="Google Shape;590;p3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1"/>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(cont’d)</a:t>
            </a:r>
            <a:endParaRPr/>
          </a:p>
        </p:txBody>
      </p:sp>
      <p:sp>
        <p:nvSpPr>
          <p:cNvPr id="596" name="Google Shape;596;p31"/>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66092"/>
              </a:buClr>
              <a:buSzPts val="3480"/>
              <a:buFont typeface="Arial"/>
              <a:buNone/>
            </a:pPr>
            <a:r>
              <a:rPr b="0" i="0" lang="en-US" sz="2400" u="none" cap="none">
                <a:solidFill>
                  <a:schemeClr val="dk1"/>
                </a:solidFill>
                <a:latin typeface="Corbel"/>
                <a:ea typeface="Corbel"/>
                <a:cs typeface="Corbel"/>
                <a:sym typeface="Corbel"/>
              </a:rPr>
              <a:t>Example of indexing</a:t>
            </a:r>
            <a:endParaRPr/>
          </a:p>
        </p:txBody>
      </p:sp>
      <p:sp>
        <p:nvSpPr>
          <p:cNvPr id="597" name="Google Shape;597;p31"/>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id="598" name="Google Shape;598;p31"/>
          <p:cNvPicPr preferRelativeResize="0"/>
          <p:nvPr/>
        </p:nvPicPr>
        <p:blipFill rotWithShape="1">
          <a:blip r:embed="rId3">
            <a:alphaModFix/>
          </a:blip>
          <a:srcRect b="0" l="0" r="0" t="0"/>
          <a:stretch/>
        </p:blipFill>
        <p:spPr>
          <a:xfrm>
            <a:off x="1447800" y="2362200"/>
            <a:ext cx="6248400" cy="38750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2"/>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(cont’d)</a:t>
            </a:r>
            <a:endParaRPr/>
          </a:p>
        </p:txBody>
      </p:sp>
      <p:sp>
        <p:nvSpPr>
          <p:cNvPr id="604" name="Google Shape;604;p32"/>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Guidelines for creating indexes</a:t>
            </a:r>
            <a:endParaRPr/>
          </a:p>
        </p:txBody>
      </p:sp>
      <p:sp>
        <p:nvSpPr>
          <p:cNvPr id="605" name="Google Shape;605;p32"/>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fig_11_20" id="606" name="Google Shape;606;p32"/>
          <p:cNvPicPr preferRelativeResize="0"/>
          <p:nvPr/>
        </p:nvPicPr>
        <p:blipFill rotWithShape="1">
          <a:blip r:embed="rId3">
            <a:alphaModFix/>
          </a:blip>
          <a:srcRect b="0" l="0" r="0" t="0"/>
          <a:stretch/>
        </p:blipFill>
        <p:spPr>
          <a:xfrm>
            <a:off x="457200" y="2895600"/>
            <a:ext cx="8686800" cy="213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6"/>
                                        </p:tgtEl>
                                        <p:attrNameLst>
                                          <p:attrName>style.visibility</p:attrName>
                                        </p:attrNameLst>
                                      </p:cBhvr>
                                      <p:to>
                                        <p:strVal val="visible"/>
                                      </p:to>
                                    </p:set>
                                    <p:anim calcmode="lin" valueType="num">
                                      <p:cBhvr additive="base">
                                        <p:cTn dur="500"/>
                                        <p:tgtEl>
                                          <p:spTgt spid="6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3"/>
          <p:cNvSpPr txBox="1"/>
          <p:nvPr>
            <p:ph type="title"/>
          </p:nvPr>
        </p:nvSpPr>
        <p:spPr>
          <a:xfrm>
            <a:off x="1290637" y="3048000"/>
            <a:ext cx="65627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Storage Size Estimation</a:t>
            </a:r>
            <a:endParaRPr/>
          </a:p>
        </p:txBody>
      </p:sp>
      <p:sp>
        <p:nvSpPr>
          <p:cNvPr id="612" name="Google Shape;612;p33"/>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a:solidFill>
                  <a:schemeClr val="dk1"/>
                </a:solidFill>
                <a:latin typeface="Corbel"/>
                <a:ea typeface="Corbel"/>
                <a:cs typeface="Corbel"/>
                <a:sym typeface="Corbel"/>
              </a:rPr>
              <a:t>11-</a:t>
            </a:r>
            <a:fld id="{00000000-1234-1234-1234-123412341234}" type="slidenum">
              <a:rPr b="0" i="0" lang="en-US" sz="1000" u="none">
                <a:solidFill>
                  <a:schemeClr val="dk1"/>
                </a:solidFill>
                <a:latin typeface="Corbel"/>
                <a:ea typeface="Corbel"/>
                <a:cs typeface="Corbel"/>
                <a:sym typeface="Corbe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4"/>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Estimating Storage Size</a:t>
            </a:r>
            <a:endParaRPr/>
          </a:p>
        </p:txBody>
      </p:sp>
      <p:sp>
        <p:nvSpPr>
          <p:cNvPr id="618" name="Google Shape;618;p34"/>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rgbClr val="376092"/>
              </a:buClr>
              <a:buSzPts val="4350"/>
              <a:buFont typeface="Arial"/>
              <a:buChar char="•"/>
            </a:pPr>
            <a:r>
              <a:rPr b="1" i="1" lang="en-US" sz="3000" u="none" cap="none">
                <a:solidFill>
                  <a:srgbClr val="0033CC"/>
                </a:solidFill>
                <a:latin typeface="Corbel"/>
                <a:ea typeface="Corbel"/>
                <a:cs typeface="Corbel"/>
                <a:sym typeface="Corbel"/>
              </a:rPr>
              <a:t>Volumetrics </a:t>
            </a:r>
            <a:r>
              <a:rPr b="0" i="0" lang="en-US" sz="3000" u="none" cap="none">
                <a:solidFill>
                  <a:schemeClr val="dk1"/>
                </a:solidFill>
                <a:latin typeface="Corbel"/>
                <a:ea typeface="Corbel"/>
                <a:cs typeface="Corbel"/>
                <a:sym typeface="Corbel"/>
              </a:rPr>
              <a:t>– technique of estimating the amount of data that the hardware will need to support.</a:t>
            </a:r>
            <a:endParaRPr/>
          </a:p>
          <a:p>
            <a:pPr indent="-285750" lvl="0" marL="285750" marR="0" rtl="0" algn="l">
              <a:lnSpc>
                <a:spcPct val="90000"/>
              </a:lnSpc>
              <a:spcBef>
                <a:spcPts val="600"/>
              </a:spcBef>
              <a:spcAft>
                <a:spcPts val="0"/>
              </a:spcAft>
              <a:buClr>
                <a:srgbClr val="366092"/>
              </a:buClr>
              <a:buSzPts val="4350"/>
              <a:buFont typeface="Arial"/>
              <a:buNone/>
            </a:pPr>
            <a:r>
              <a:rPr b="0" i="0" lang="en-US" sz="3000" u="none" cap="none">
                <a:solidFill>
                  <a:schemeClr val="dk1"/>
                </a:solidFill>
                <a:latin typeface="Corbel"/>
                <a:ea typeface="Corbel"/>
                <a:cs typeface="Corbel"/>
                <a:sym typeface="Corbel"/>
              </a:rPr>
              <a:t>1. Calculate the amount of </a:t>
            </a:r>
            <a:r>
              <a:rPr b="1" i="1" lang="en-US" sz="3000" u="none" cap="none">
                <a:solidFill>
                  <a:srgbClr val="0033CC"/>
                </a:solidFill>
                <a:latin typeface="Corbel"/>
                <a:ea typeface="Corbel"/>
                <a:cs typeface="Corbel"/>
                <a:sym typeface="Corbel"/>
              </a:rPr>
              <a:t>raw data </a:t>
            </a:r>
            <a:r>
              <a:rPr b="0" i="0" lang="en-US" sz="3000" u="none" cap="none">
                <a:solidFill>
                  <a:schemeClr val="dk1"/>
                </a:solidFill>
                <a:latin typeface="Corbel"/>
                <a:ea typeface="Corbel"/>
                <a:cs typeface="Corbel"/>
                <a:sym typeface="Corbel"/>
              </a:rPr>
              <a:t>- all the data that are stored within the tables of the database.</a:t>
            </a:r>
            <a:endParaRPr/>
          </a:p>
          <a:p>
            <a:pPr indent="-285750" lvl="0" marL="285750" marR="0" rtl="0" algn="l">
              <a:lnSpc>
                <a:spcPct val="90000"/>
              </a:lnSpc>
              <a:spcBef>
                <a:spcPts val="600"/>
              </a:spcBef>
              <a:spcAft>
                <a:spcPts val="0"/>
              </a:spcAft>
              <a:buClr>
                <a:srgbClr val="366092"/>
              </a:buClr>
              <a:buSzPts val="4350"/>
              <a:buFont typeface="Arial"/>
              <a:buNone/>
            </a:pPr>
            <a:r>
              <a:rPr b="0" i="0" lang="en-US" sz="3000" u="none" cap="none">
                <a:solidFill>
                  <a:schemeClr val="dk1"/>
                </a:solidFill>
                <a:latin typeface="Corbel"/>
                <a:ea typeface="Corbel"/>
                <a:cs typeface="Corbel"/>
                <a:sym typeface="Corbel"/>
              </a:rPr>
              <a:t>2. Calculate the </a:t>
            </a:r>
            <a:r>
              <a:rPr b="1" i="1" lang="en-US" sz="3000" u="none" cap="none">
                <a:solidFill>
                  <a:srgbClr val="0033CC"/>
                </a:solidFill>
                <a:latin typeface="Corbel"/>
                <a:ea typeface="Corbel"/>
                <a:cs typeface="Corbel"/>
                <a:sym typeface="Corbel"/>
              </a:rPr>
              <a:t>overhead</a:t>
            </a:r>
            <a:r>
              <a:rPr b="0" i="0" lang="en-US" sz="3000" u="none" cap="none">
                <a:solidFill>
                  <a:schemeClr val="dk1"/>
                </a:solidFill>
                <a:latin typeface="Corbel"/>
                <a:ea typeface="Corbel"/>
                <a:cs typeface="Corbel"/>
                <a:sym typeface="Corbel"/>
              </a:rPr>
              <a:t> requirements based on the DBMS vendor’s recommendations.</a:t>
            </a:r>
            <a:endParaRPr/>
          </a:p>
          <a:p>
            <a:pPr indent="-285750" lvl="0" marL="285750" marR="0" rtl="0" algn="l">
              <a:lnSpc>
                <a:spcPct val="90000"/>
              </a:lnSpc>
              <a:spcBef>
                <a:spcPts val="600"/>
              </a:spcBef>
              <a:spcAft>
                <a:spcPts val="0"/>
              </a:spcAft>
              <a:buClr>
                <a:srgbClr val="366092"/>
              </a:buClr>
              <a:buSzPts val="4350"/>
              <a:buFont typeface="Arial"/>
              <a:buNone/>
            </a:pPr>
            <a:r>
              <a:rPr b="0" i="0" lang="en-US" sz="3000" u="none" cap="none">
                <a:solidFill>
                  <a:schemeClr val="dk1"/>
                </a:solidFill>
                <a:latin typeface="Corbel"/>
                <a:ea typeface="Corbel"/>
                <a:cs typeface="Corbel"/>
                <a:sym typeface="Corbel"/>
              </a:rPr>
              <a:t>3. Record the number of initial records that will be loaded into the table, as well as the expected growth per month.</a:t>
            </a:r>
            <a:endParaRPr/>
          </a:p>
          <a:p>
            <a:pPr indent="-9525" lvl="0" marL="285750" marR="0" rtl="0" algn="l">
              <a:spcBef>
                <a:spcPts val="1200"/>
              </a:spcBef>
              <a:spcAft>
                <a:spcPts val="0"/>
              </a:spcAft>
              <a:buClr>
                <a:srgbClr val="366092"/>
              </a:buClr>
              <a:buSzPts val="4350"/>
              <a:buFont typeface="Arial"/>
              <a:buNone/>
            </a:pPr>
            <a:r>
              <a:t/>
            </a:r>
            <a:endParaRPr b="0" i="0" sz="3000" u="none" cap="none">
              <a:solidFill>
                <a:schemeClr val="dk1"/>
              </a:solidFill>
              <a:latin typeface="Corbel"/>
              <a:ea typeface="Corbel"/>
              <a:cs typeface="Corbel"/>
              <a:sym typeface="Corbel"/>
            </a:endParaRPr>
          </a:p>
        </p:txBody>
      </p:sp>
      <p:sp>
        <p:nvSpPr>
          <p:cNvPr id="619" name="Google Shape;619;p34"/>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(cont’d)</a:t>
            </a:r>
            <a:endParaRPr/>
          </a:p>
        </p:txBody>
      </p:sp>
      <p:sp>
        <p:nvSpPr>
          <p:cNvPr id="625" name="Google Shape;625;p35"/>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Example of calculating volumetrics </a:t>
            </a:r>
            <a:endParaRPr/>
          </a:p>
        </p:txBody>
      </p:sp>
      <p:sp>
        <p:nvSpPr>
          <p:cNvPr id="626" name="Google Shape;626;p35"/>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fig_11_22" id="627" name="Google Shape;627;p35"/>
          <p:cNvPicPr preferRelativeResize="0"/>
          <p:nvPr/>
        </p:nvPicPr>
        <p:blipFill rotWithShape="1">
          <a:blip r:embed="rId3">
            <a:alphaModFix/>
          </a:blip>
          <a:srcRect b="0" l="0" r="0" t="0"/>
          <a:stretch/>
        </p:blipFill>
        <p:spPr>
          <a:xfrm>
            <a:off x="990600" y="1295400"/>
            <a:ext cx="6905625" cy="556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500"/>
                                        <p:tgtEl>
                                          <p:spTgt spid="6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6"/>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SUMMARY</a:t>
            </a:r>
            <a:endParaRPr/>
          </a:p>
        </p:txBody>
      </p:sp>
      <p:sp>
        <p:nvSpPr>
          <p:cNvPr id="633" name="Google Shape;633;p36"/>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80000"/>
              </a:lnSpc>
              <a:spcBef>
                <a:spcPts val="0"/>
              </a:spcBef>
              <a:spcAft>
                <a:spcPts val="0"/>
              </a:spcAft>
              <a:buClr>
                <a:srgbClr val="376092"/>
              </a:buClr>
              <a:buSzPts val="3770"/>
              <a:buFont typeface="Arial"/>
              <a:buChar char="•"/>
            </a:pPr>
            <a:r>
              <a:rPr b="1" i="0" lang="en-US" sz="2600" u="none" cap="none">
                <a:solidFill>
                  <a:schemeClr val="dk1"/>
                </a:solidFill>
                <a:latin typeface="Corbel"/>
                <a:ea typeface="Corbel"/>
                <a:cs typeface="Corbel"/>
                <a:sym typeface="Corbel"/>
              </a:rPr>
              <a:t>File data storage formats</a:t>
            </a:r>
            <a:endParaRPr/>
          </a:p>
          <a:p>
            <a:pPr indent="-285750" lvl="0" marL="285750" marR="0" rtl="0" algn="l">
              <a:lnSpc>
                <a:spcPct val="80000"/>
              </a:lnSpc>
              <a:spcBef>
                <a:spcPts val="600"/>
              </a:spcBef>
              <a:spcAft>
                <a:spcPts val="0"/>
              </a:spcAft>
              <a:buClr>
                <a:srgbClr val="366092"/>
              </a:buClr>
              <a:buSzPts val="3770"/>
              <a:buFont typeface="Arial"/>
              <a:buNone/>
            </a:pPr>
            <a:r>
              <a:rPr b="0" i="0" lang="en-US" sz="2600" u="none" cap="none">
                <a:solidFill>
                  <a:schemeClr val="dk1"/>
                </a:solidFill>
                <a:latin typeface="Corbel"/>
                <a:ea typeface="Corbel"/>
                <a:cs typeface="Corbel"/>
                <a:sym typeface="Corbel"/>
              </a:rPr>
              <a:t>  - </a:t>
            </a:r>
            <a:r>
              <a:rPr b="0" i="0" lang="en-US" sz="2600" u="none" cap="none">
                <a:solidFill>
                  <a:srgbClr val="FF0000"/>
                </a:solidFill>
                <a:latin typeface="Corbel"/>
                <a:ea typeface="Corbel"/>
                <a:cs typeface="Corbel"/>
                <a:sym typeface="Corbel"/>
              </a:rPr>
              <a:t>Files</a:t>
            </a:r>
            <a:r>
              <a:rPr b="0" i="0" lang="en-US" sz="2600" u="none" cap="none">
                <a:solidFill>
                  <a:schemeClr val="dk1"/>
                </a:solidFill>
                <a:latin typeface="Corbel"/>
                <a:ea typeface="Corbel"/>
                <a:cs typeface="Corbel"/>
                <a:sym typeface="Corbel"/>
              </a:rPr>
              <a:t> are electronic lists of data.</a:t>
            </a:r>
            <a:endParaRPr/>
          </a:p>
          <a:p>
            <a:pPr indent="-285750" lvl="0" marL="285750" marR="0" rtl="0" algn="l">
              <a:lnSpc>
                <a:spcPct val="80000"/>
              </a:lnSpc>
              <a:spcBef>
                <a:spcPts val="600"/>
              </a:spcBef>
              <a:spcAft>
                <a:spcPts val="0"/>
              </a:spcAft>
              <a:buClr>
                <a:srgbClr val="366092"/>
              </a:buClr>
              <a:buSzPts val="3770"/>
              <a:buFont typeface="Arial"/>
              <a:buNone/>
            </a:pPr>
            <a:r>
              <a:rPr b="0" i="0" lang="en-US" sz="2600" u="none" cap="none">
                <a:solidFill>
                  <a:schemeClr val="dk1"/>
                </a:solidFill>
                <a:latin typeface="Corbel"/>
                <a:ea typeface="Corbel"/>
                <a:cs typeface="Corbel"/>
                <a:sym typeface="Corbel"/>
              </a:rPr>
              <a:t>  - Five types of files: master, look-up, transaction, audit, and history.</a:t>
            </a:r>
            <a:endParaRPr/>
          </a:p>
          <a:p>
            <a:pPr indent="-285750" lvl="0" marL="285750" marR="0" rtl="0" algn="l">
              <a:lnSpc>
                <a:spcPct val="80000"/>
              </a:lnSpc>
              <a:spcBef>
                <a:spcPts val="600"/>
              </a:spcBef>
              <a:spcAft>
                <a:spcPts val="0"/>
              </a:spcAft>
              <a:buClr>
                <a:srgbClr val="376092"/>
              </a:buClr>
              <a:buSzPts val="3770"/>
              <a:buFont typeface="Arial"/>
              <a:buChar char="•"/>
            </a:pPr>
            <a:r>
              <a:rPr b="1" i="0" lang="en-US" sz="2600" u="none" cap="none">
                <a:solidFill>
                  <a:schemeClr val="dk1"/>
                </a:solidFill>
                <a:latin typeface="Corbel"/>
                <a:ea typeface="Corbel"/>
                <a:cs typeface="Corbel"/>
                <a:sym typeface="Corbel"/>
              </a:rPr>
              <a:t>Database storage formats</a:t>
            </a:r>
            <a:endParaRPr/>
          </a:p>
          <a:p>
            <a:pPr indent="-285750" lvl="0" marL="285750" marR="0" rtl="0" algn="l">
              <a:lnSpc>
                <a:spcPct val="80000"/>
              </a:lnSpc>
              <a:spcBef>
                <a:spcPts val="600"/>
              </a:spcBef>
              <a:spcAft>
                <a:spcPts val="0"/>
              </a:spcAft>
              <a:buClr>
                <a:srgbClr val="366092"/>
              </a:buClr>
              <a:buSzPts val="3770"/>
              <a:buFont typeface="Arial"/>
              <a:buNone/>
            </a:pPr>
            <a:r>
              <a:rPr b="0" i="0" lang="en-US" sz="2600" u="none" cap="none">
                <a:solidFill>
                  <a:schemeClr val="dk1"/>
                </a:solidFill>
                <a:latin typeface="Corbel"/>
                <a:ea typeface="Corbel"/>
                <a:cs typeface="Corbel"/>
                <a:sym typeface="Corbel"/>
              </a:rPr>
              <a:t>  - A </a:t>
            </a:r>
            <a:r>
              <a:rPr b="0" i="0" lang="en-US" sz="2600" u="none" cap="none">
                <a:solidFill>
                  <a:srgbClr val="FF0000"/>
                </a:solidFill>
                <a:latin typeface="Corbel"/>
                <a:ea typeface="Corbel"/>
                <a:cs typeface="Corbel"/>
                <a:sym typeface="Corbel"/>
              </a:rPr>
              <a:t>database</a:t>
            </a:r>
            <a:r>
              <a:rPr b="0" i="0" lang="en-US" sz="2600" u="none" cap="none">
                <a:solidFill>
                  <a:schemeClr val="dk1"/>
                </a:solidFill>
                <a:latin typeface="Corbel"/>
                <a:ea typeface="Corbel"/>
                <a:cs typeface="Corbel"/>
                <a:sym typeface="Corbel"/>
              </a:rPr>
              <a:t> is a collection of groupings of information</a:t>
            </a:r>
            <a:endParaRPr/>
          </a:p>
          <a:p>
            <a:pPr indent="-285750" lvl="0" marL="285750" marR="0" rtl="0" algn="l">
              <a:lnSpc>
                <a:spcPct val="80000"/>
              </a:lnSpc>
              <a:spcBef>
                <a:spcPts val="600"/>
              </a:spcBef>
              <a:spcAft>
                <a:spcPts val="0"/>
              </a:spcAft>
              <a:buClr>
                <a:srgbClr val="366092"/>
              </a:buClr>
              <a:buSzPts val="3770"/>
              <a:buFont typeface="Arial"/>
              <a:buNone/>
            </a:pPr>
            <a:r>
              <a:rPr b="0" i="0" lang="en-US" sz="2600" u="none" cap="none">
                <a:solidFill>
                  <a:schemeClr val="dk1"/>
                </a:solidFill>
                <a:latin typeface="Corbel"/>
                <a:ea typeface="Corbel"/>
                <a:cs typeface="Corbel"/>
                <a:sym typeface="Corbel"/>
              </a:rPr>
              <a:t>  - A </a:t>
            </a:r>
            <a:r>
              <a:rPr b="0" i="0" lang="en-US" sz="2600" u="none" cap="none">
                <a:solidFill>
                  <a:srgbClr val="FF0000"/>
                </a:solidFill>
                <a:latin typeface="Corbel"/>
                <a:ea typeface="Corbel"/>
                <a:cs typeface="Corbel"/>
                <a:sym typeface="Corbel"/>
              </a:rPr>
              <a:t>DBMS</a:t>
            </a:r>
            <a:r>
              <a:rPr b="0" i="0" lang="en-US" sz="2600" u="none" cap="none">
                <a:solidFill>
                  <a:schemeClr val="dk1"/>
                </a:solidFill>
                <a:latin typeface="Corbel"/>
                <a:ea typeface="Corbel"/>
                <a:cs typeface="Corbel"/>
                <a:sym typeface="Corbel"/>
              </a:rPr>
              <a:t> is software that creates and manipulates these databases.</a:t>
            </a:r>
            <a:endParaRPr/>
          </a:p>
          <a:p>
            <a:pPr indent="-285750" lvl="0" marL="285750" marR="0" rtl="0" algn="l">
              <a:lnSpc>
                <a:spcPct val="80000"/>
              </a:lnSpc>
              <a:spcBef>
                <a:spcPts val="600"/>
              </a:spcBef>
              <a:spcAft>
                <a:spcPts val="0"/>
              </a:spcAft>
              <a:buClr>
                <a:srgbClr val="376092"/>
              </a:buClr>
              <a:buSzPts val="3770"/>
              <a:buFont typeface="Arial"/>
              <a:buChar char="•"/>
            </a:pPr>
            <a:r>
              <a:rPr b="1" i="0" lang="en-US" sz="2600" u="none" cap="none">
                <a:solidFill>
                  <a:schemeClr val="dk1"/>
                </a:solidFill>
                <a:latin typeface="Corbel"/>
                <a:ea typeface="Corbel"/>
                <a:cs typeface="Corbel"/>
                <a:sym typeface="Corbel"/>
              </a:rPr>
              <a:t>Selecting a data storage format</a:t>
            </a:r>
            <a:endParaRPr b="0" i="0" sz="2600" u="none" cap="none">
              <a:solidFill>
                <a:schemeClr val="dk1"/>
              </a:solidFill>
              <a:latin typeface="Corbel"/>
              <a:ea typeface="Corbel"/>
              <a:cs typeface="Corbel"/>
              <a:sym typeface="Corbel"/>
            </a:endParaRPr>
          </a:p>
          <a:p>
            <a:pPr indent="-285750" lvl="0" marL="285750" marR="0" rtl="0" algn="l">
              <a:lnSpc>
                <a:spcPct val="80000"/>
              </a:lnSpc>
              <a:spcBef>
                <a:spcPts val="600"/>
              </a:spcBef>
              <a:spcAft>
                <a:spcPts val="0"/>
              </a:spcAft>
              <a:buClr>
                <a:srgbClr val="366092"/>
              </a:buClr>
              <a:buSzPts val="3770"/>
              <a:buFont typeface="Arial"/>
              <a:buNone/>
            </a:pPr>
            <a:r>
              <a:rPr b="1" i="0" lang="en-US" sz="2600" u="none" cap="none">
                <a:solidFill>
                  <a:schemeClr val="dk1"/>
                </a:solidFill>
                <a:latin typeface="Corbel"/>
                <a:ea typeface="Corbel"/>
                <a:cs typeface="Corbel"/>
                <a:sym typeface="Corbel"/>
              </a:rPr>
              <a:t>  </a:t>
            </a:r>
            <a:r>
              <a:rPr b="0" i="0" lang="en-US" sz="2600" u="none" cap="none">
                <a:solidFill>
                  <a:schemeClr val="dk1"/>
                </a:solidFill>
                <a:latin typeface="Corbel"/>
                <a:ea typeface="Corbel"/>
                <a:cs typeface="Corbel"/>
                <a:sym typeface="Corbel"/>
              </a:rPr>
              <a:t>- </a:t>
            </a:r>
            <a:r>
              <a:rPr b="0" i="0" lang="en-US" sz="2600" u="none" cap="none">
                <a:solidFill>
                  <a:srgbClr val="FF0000"/>
                </a:solidFill>
                <a:latin typeface="Corbel"/>
                <a:ea typeface="Corbel"/>
                <a:cs typeface="Corbel"/>
                <a:sym typeface="Corbel"/>
              </a:rPr>
              <a:t>Relational databases </a:t>
            </a:r>
            <a:r>
              <a:rPr b="0" i="0" lang="en-US" sz="2600" u="none" cap="none">
                <a:solidFill>
                  <a:schemeClr val="dk1"/>
                </a:solidFill>
                <a:latin typeface="Corbel"/>
                <a:ea typeface="Corbel"/>
                <a:cs typeface="Corbel"/>
                <a:sym typeface="Corbel"/>
              </a:rPr>
              <a:t>support simple data types very effectively, whereas </a:t>
            </a:r>
            <a:r>
              <a:rPr b="0" i="0" lang="en-US" sz="2600" u="none" cap="none">
                <a:solidFill>
                  <a:srgbClr val="FF0000"/>
                </a:solidFill>
                <a:latin typeface="Corbel"/>
                <a:ea typeface="Corbel"/>
                <a:cs typeface="Corbel"/>
                <a:sym typeface="Corbel"/>
              </a:rPr>
              <a:t>object databases </a:t>
            </a:r>
            <a:r>
              <a:rPr b="0" i="0" lang="en-US" sz="2600" u="none" cap="none">
                <a:solidFill>
                  <a:schemeClr val="dk1"/>
                </a:solidFill>
                <a:latin typeface="Corbel"/>
                <a:ea typeface="Corbel"/>
                <a:cs typeface="Corbel"/>
                <a:sym typeface="Corbel"/>
              </a:rPr>
              <a:t>are best for complex data.</a:t>
            </a:r>
            <a:endParaRPr b="1" i="0" sz="2600" u="none" cap="none">
              <a:solidFill>
                <a:schemeClr val="dk1"/>
              </a:solidFill>
              <a:latin typeface="Corbel"/>
              <a:ea typeface="Corbel"/>
              <a:cs typeface="Corbel"/>
              <a:sym typeface="Corbel"/>
            </a:endParaRPr>
          </a:p>
          <a:p>
            <a:pPr indent="-46354" lvl="0" marL="285750" marR="0" rtl="0" algn="l">
              <a:spcBef>
                <a:spcPts val="1120"/>
              </a:spcBef>
              <a:spcAft>
                <a:spcPts val="0"/>
              </a:spcAft>
              <a:buClr>
                <a:srgbClr val="366092"/>
              </a:buClr>
              <a:buSzPts val="3770"/>
              <a:buFont typeface="Arial"/>
              <a:buNone/>
            </a:pPr>
            <a:r>
              <a:t/>
            </a:r>
            <a:endParaRPr b="1" i="0" sz="2600" u="none" cap="none">
              <a:solidFill>
                <a:schemeClr val="dk1"/>
              </a:solidFill>
              <a:latin typeface="Corbel"/>
              <a:ea typeface="Corbel"/>
              <a:cs typeface="Corbel"/>
              <a:sym typeface="Corbel"/>
            </a:endParaRPr>
          </a:p>
        </p:txBody>
      </p:sp>
      <p:sp>
        <p:nvSpPr>
          <p:cNvPr id="634" name="Google Shape;634;p36"/>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(cont’d)</a:t>
            </a:r>
            <a:endParaRPr/>
          </a:p>
        </p:txBody>
      </p:sp>
      <p:sp>
        <p:nvSpPr>
          <p:cNvPr id="640" name="Google Shape;640;p37"/>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294640" lvl="0" marL="285750" marR="0" rtl="0" algn="l">
              <a:lnSpc>
                <a:spcPct val="90000"/>
              </a:lnSpc>
              <a:spcBef>
                <a:spcPts val="0"/>
              </a:spcBef>
              <a:spcAft>
                <a:spcPts val="0"/>
              </a:spcAft>
              <a:buClr>
                <a:srgbClr val="376092"/>
              </a:buClr>
              <a:buSzPts val="4640"/>
              <a:buFont typeface="Arial"/>
              <a:buChar char="•"/>
            </a:pPr>
            <a:r>
              <a:rPr b="1" i="0" lang="en-US" sz="3200" u="none" cap="none">
                <a:solidFill>
                  <a:schemeClr val="dk1"/>
                </a:solidFill>
                <a:latin typeface="Corbel"/>
                <a:ea typeface="Corbel"/>
                <a:cs typeface="Corbel"/>
                <a:sym typeface="Corbel"/>
              </a:rPr>
              <a:t>Physical entity relationship diagrams</a:t>
            </a:r>
            <a:endParaRPr/>
          </a:p>
          <a:p>
            <a:pPr indent="-285750" lvl="0" marL="285750" marR="0" rtl="0" algn="l">
              <a:lnSpc>
                <a:spcPct val="90000"/>
              </a:lnSpc>
              <a:spcBef>
                <a:spcPts val="600"/>
              </a:spcBef>
              <a:spcAft>
                <a:spcPts val="0"/>
              </a:spcAft>
              <a:buClr>
                <a:srgbClr val="366092"/>
              </a:buClr>
              <a:buSzPts val="4640"/>
              <a:buFont typeface="Arial"/>
              <a:buNone/>
            </a:pPr>
            <a:r>
              <a:rPr b="0" i="0" lang="en-US" sz="3200" u="none" cap="none">
                <a:solidFill>
                  <a:schemeClr val="dk1"/>
                </a:solidFill>
                <a:latin typeface="Corbel"/>
                <a:ea typeface="Corbel"/>
                <a:cs typeface="Corbel"/>
                <a:sym typeface="Corbel"/>
              </a:rPr>
              <a:t>  - </a:t>
            </a:r>
            <a:r>
              <a:rPr b="0" i="0" lang="en-US" sz="3200" u="none" cap="none">
                <a:solidFill>
                  <a:srgbClr val="FF0000"/>
                </a:solidFill>
                <a:latin typeface="Corbel"/>
                <a:ea typeface="Corbel"/>
                <a:cs typeface="Corbel"/>
                <a:sym typeface="Corbel"/>
              </a:rPr>
              <a:t>Physical ERDs </a:t>
            </a:r>
            <a:r>
              <a:rPr b="0" i="0" lang="en-US" sz="3200" u="none" cap="none">
                <a:solidFill>
                  <a:schemeClr val="dk1"/>
                </a:solidFill>
                <a:latin typeface="Corbel"/>
                <a:ea typeface="Corbel"/>
                <a:cs typeface="Corbel"/>
                <a:sym typeface="Corbel"/>
              </a:rPr>
              <a:t>contain references to how data will be stored in a file or database table, and </a:t>
            </a:r>
            <a:r>
              <a:rPr b="0" i="0" lang="en-US" sz="3200" u="none" cap="none">
                <a:solidFill>
                  <a:srgbClr val="FF0000"/>
                </a:solidFill>
                <a:latin typeface="Corbel"/>
                <a:ea typeface="Corbel"/>
                <a:cs typeface="Corbel"/>
                <a:sym typeface="Corbel"/>
              </a:rPr>
              <a:t>metadata</a:t>
            </a:r>
            <a:r>
              <a:rPr b="0" i="0" lang="en-US" sz="3200" u="none" cap="none">
                <a:solidFill>
                  <a:schemeClr val="dk1"/>
                </a:solidFill>
                <a:latin typeface="Corbel"/>
                <a:ea typeface="Corbel"/>
                <a:cs typeface="Corbel"/>
                <a:sym typeface="Corbel"/>
              </a:rPr>
              <a:t> are included.</a:t>
            </a:r>
            <a:endParaRPr/>
          </a:p>
          <a:p>
            <a:pPr indent="-294640" lvl="0" marL="285750" marR="0" rtl="0" algn="l">
              <a:lnSpc>
                <a:spcPct val="90000"/>
              </a:lnSpc>
              <a:spcBef>
                <a:spcPts val="600"/>
              </a:spcBef>
              <a:spcAft>
                <a:spcPts val="0"/>
              </a:spcAft>
              <a:buClr>
                <a:srgbClr val="376092"/>
              </a:buClr>
              <a:buSzPts val="4640"/>
              <a:buFont typeface="Arial"/>
              <a:buChar char="•"/>
            </a:pPr>
            <a:r>
              <a:rPr b="1" i="0" lang="en-US" sz="3200" u="none" cap="none">
                <a:solidFill>
                  <a:schemeClr val="dk1"/>
                </a:solidFill>
                <a:latin typeface="Corbel"/>
                <a:ea typeface="Corbel"/>
                <a:cs typeface="Corbel"/>
                <a:sym typeface="Corbel"/>
              </a:rPr>
              <a:t>Optimizing data storage</a:t>
            </a:r>
            <a:endParaRPr/>
          </a:p>
          <a:p>
            <a:pPr indent="-285750" lvl="0" marL="285750" marR="0" rtl="0" algn="l">
              <a:lnSpc>
                <a:spcPct val="90000"/>
              </a:lnSpc>
              <a:spcBef>
                <a:spcPts val="600"/>
              </a:spcBef>
              <a:spcAft>
                <a:spcPts val="0"/>
              </a:spcAft>
              <a:buClr>
                <a:srgbClr val="366092"/>
              </a:buClr>
              <a:buSzPts val="4640"/>
              <a:buFont typeface="Arial"/>
              <a:buNone/>
            </a:pPr>
            <a:r>
              <a:rPr b="0" i="0" lang="en-US" sz="3200" u="none" cap="none">
                <a:solidFill>
                  <a:schemeClr val="dk1"/>
                </a:solidFill>
                <a:latin typeface="Corbel"/>
                <a:ea typeface="Corbel"/>
                <a:cs typeface="Corbel"/>
                <a:sym typeface="Corbel"/>
              </a:rPr>
              <a:t>  - There are two primary dimensions in which to </a:t>
            </a:r>
            <a:r>
              <a:rPr b="0" i="0" lang="en-US" sz="3200" u="none" cap="none">
                <a:solidFill>
                  <a:srgbClr val="FF0000"/>
                </a:solidFill>
                <a:latin typeface="Corbel"/>
                <a:ea typeface="Corbel"/>
                <a:cs typeface="Corbel"/>
                <a:sym typeface="Corbel"/>
              </a:rPr>
              <a:t>optimize</a:t>
            </a:r>
            <a:r>
              <a:rPr b="0" i="0" lang="en-US" sz="3200" u="none" cap="none">
                <a:solidFill>
                  <a:schemeClr val="dk1"/>
                </a:solidFill>
                <a:latin typeface="Corbel"/>
                <a:ea typeface="Corbel"/>
                <a:cs typeface="Corbel"/>
                <a:sym typeface="Corbel"/>
              </a:rPr>
              <a:t> a relational database: for </a:t>
            </a:r>
            <a:r>
              <a:rPr b="0" i="0" lang="en-US" sz="3200" u="none" cap="none">
                <a:solidFill>
                  <a:srgbClr val="FF0000"/>
                </a:solidFill>
                <a:latin typeface="Corbel"/>
                <a:ea typeface="Corbel"/>
                <a:cs typeface="Corbel"/>
                <a:sym typeface="Corbel"/>
              </a:rPr>
              <a:t>storage efficiency</a:t>
            </a:r>
            <a:r>
              <a:rPr b="0" i="0" lang="en-US" sz="3200" u="none" cap="none">
                <a:solidFill>
                  <a:schemeClr val="dk1"/>
                </a:solidFill>
                <a:latin typeface="Corbel"/>
                <a:ea typeface="Corbel"/>
                <a:cs typeface="Corbel"/>
                <a:sym typeface="Corbel"/>
              </a:rPr>
              <a:t> and </a:t>
            </a:r>
            <a:r>
              <a:rPr b="0" i="0" lang="en-US" sz="3200" u="none" cap="none">
                <a:solidFill>
                  <a:srgbClr val="FF0000"/>
                </a:solidFill>
                <a:latin typeface="Corbel"/>
                <a:ea typeface="Corbel"/>
                <a:cs typeface="Corbel"/>
                <a:sym typeface="Corbel"/>
              </a:rPr>
              <a:t>for speed of access</a:t>
            </a:r>
            <a:r>
              <a:rPr b="0" i="0" lang="en-US" sz="3200" u="none" cap="none">
                <a:solidFill>
                  <a:schemeClr val="dk1"/>
                </a:solidFill>
                <a:latin typeface="Corbel"/>
                <a:ea typeface="Corbel"/>
                <a:cs typeface="Corbel"/>
                <a:sym typeface="Corbel"/>
              </a:rPr>
              <a:t>.</a:t>
            </a:r>
            <a:endParaRPr/>
          </a:p>
          <a:p>
            <a:pPr indent="-285750" lvl="0" marL="285750" marR="0" rtl="0" algn="l">
              <a:lnSpc>
                <a:spcPct val="90000"/>
              </a:lnSpc>
              <a:spcBef>
                <a:spcPts val="600"/>
              </a:spcBef>
              <a:spcAft>
                <a:spcPts val="0"/>
              </a:spcAft>
              <a:buClr>
                <a:srgbClr val="366092"/>
              </a:buClr>
              <a:buSzPts val="4640"/>
              <a:buFont typeface="Arial"/>
              <a:buNone/>
            </a:pPr>
            <a:r>
              <a:rPr b="0" i="0" lang="en-US" sz="3200" u="none" cap="none">
                <a:solidFill>
                  <a:schemeClr val="dk1"/>
                </a:solidFill>
                <a:latin typeface="Corbel"/>
                <a:ea typeface="Corbel"/>
                <a:cs typeface="Corbel"/>
                <a:sym typeface="Corbel"/>
              </a:rPr>
              <a:t>  -  There are a number of techniques of optimizing data storage.</a:t>
            </a:r>
            <a:endParaRPr/>
          </a:p>
          <a:p>
            <a:pPr indent="0" lvl="0" marL="285750" marR="0" rtl="0" algn="l">
              <a:spcBef>
                <a:spcPts val="1240"/>
              </a:spcBef>
              <a:spcAft>
                <a:spcPts val="0"/>
              </a:spcAft>
              <a:buClr>
                <a:srgbClr val="366092"/>
              </a:buClr>
              <a:buSzPts val="4640"/>
              <a:buFont typeface="Arial"/>
              <a:buNone/>
            </a:pPr>
            <a:r>
              <a:t/>
            </a:r>
            <a:endParaRPr b="0" i="0" sz="3200" u="none" cap="none">
              <a:solidFill>
                <a:schemeClr val="dk1"/>
              </a:solidFill>
              <a:latin typeface="Corbel"/>
              <a:ea typeface="Corbel"/>
              <a:cs typeface="Corbel"/>
              <a:sym typeface="Corbel"/>
            </a:endParaRPr>
          </a:p>
        </p:txBody>
      </p:sp>
      <p:sp>
        <p:nvSpPr>
          <p:cNvPr id="641" name="Google Shape;641;p37"/>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Files</a:t>
            </a:r>
            <a:endParaRPr/>
          </a:p>
        </p:txBody>
      </p:sp>
      <p:sp>
        <p:nvSpPr>
          <p:cNvPr id="401" name="Google Shape;401;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13055" lvl="0" marL="285750" marR="0" rtl="0" algn="l">
              <a:lnSpc>
                <a:spcPct val="90000"/>
              </a:lnSpc>
              <a:spcBef>
                <a:spcPts val="0"/>
              </a:spcBef>
              <a:spcAft>
                <a:spcPts val="0"/>
              </a:spcAft>
              <a:buClr>
                <a:srgbClr val="376092"/>
              </a:buClr>
              <a:buSzPts val="4930"/>
              <a:buFont typeface="Arial"/>
              <a:buChar char="•"/>
            </a:pPr>
            <a:r>
              <a:rPr b="0" i="0" lang="en-US" sz="3400" u="none" cap="none">
                <a:solidFill>
                  <a:schemeClr val="dk1"/>
                </a:solidFill>
                <a:latin typeface="Corbel"/>
                <a:ea typeface="Corbel"/>
                <a:cs typeface="Corbel"/>
                <a:sym typeface="Corbel"/>
              </a:rPr>
              <a:t>A </a:t>
            </a:r>
            <a:r>
              <a:rPr b="1" i="1" lang="en-US" sz="3400" u="none" cap="none">
                <a:solidFill>
                  <a:srgbClr val="0033CC"/>
                </a:solidFill>
                <a:latin typeface="Corbel"/>
                <a:ea typeface="Corbel"/>
                <a:cs typeface="Corbel"/>
                <a:sym typeface="Corbel"/>
              </a:rPr>
              <a:t>data file</a:t>
            </a:r>
            <a:r>
              <a:rPr b="0" i="0" lang="en-US" sz="3400" u="none" cap="none">
                <a:solidFill>
                  <a:schemeClr val="dk1"/>
                </a:solidFill>
                <a:latin typeface="Corbel"/>
                <a:ea typeface="Corbel"/>
                <a:cs typeface="Corbel"/>
                <a:sym typeface="Corbel"/>
              </a:rPr>
              <a:t> contains an electronic list of information that is formatted for a particular transaction.</a:t>
            </a:r>
            <a:endParaRPr/>
          </a:p>
          <a:p>
            <a:pPr indent="-313055" lvl="0" marL="285750" marR="0" rtl="0" algn="l">
              <a:lnSpc>
                <a:spcPct val="90000"/>
              </a:lnSpc>
              <a:spcBef>
                <a:spcPts val="600"/>
              </a:spcBef>
              <a:spcAft>
                <a:spcPts val="0"/>
              </a:spcAft>
              <a:buClr>
                <a:srgbClr val="376092"/>
              </a:buClr>
              <a:buSzPts val="4930"/>
              <a:buFont typeface="Arial"/>
              <a:buChar char="•"/>
            </a:pPr>
            <a:r>
              <a:rPr b="0" i="0" lang="en-US" sz="3400" u="none" cap="none">
                <a:solidFill>
                  <a:schemeClr val="dk1"/>
                </a:solidFill>
                <a:latin typeface="Corbel"/>
                <a:ea typeface="Corbel"/>
                <a:cs typeface="Corbel"/>
                <a:sym typeface="Corbel"/>
              </a:rPr>
              <a:t>Typically, files are organized sequentially.</a:t>
            </a:r>
            <a:endParaRPr/>
          </a:p>
          <a:p>
            <a:pPr indent="-313055" lvl="0" marL="285750" marR="0" rtl="0" algn="l">
              <a:lnSpc>
                <a:spcPct val="90000"/>
              </a:lnSpc>
              <a:spcBef>
                <a:spcPts val="600"/>
              </a:spcBef>
              <a:spcAft>
                <a:spcPts val="0"/>
              </a:spcAft>
              <a:buClr>
                <a:srgbClr val="376092"/>
              </a:buClr>
              <a:buSzPts val="4930"/>
              <a:buFont typeface="Arial"/>
              <a:buChar char="•"/>
            </a:pPr>
            <a:r>
              <a:rPr b="0" i="0" lang="en-US" sz="3400" u="none" cap="none">
                <a:solidFill>
                  <a:schemeClr val="dk1"/>
                </a:solidFill>
                <a:latin typeface="Corbel"/>
                <a:ea typeface="Corbel"/>
                <a:cs typeface="Corbel"/>
                <a:sym typeface="Corbel"/>
              </a:rPr>
              <a:t>Records can be associated with other records by </a:t>
            </a:r>
            <a:r>
              <a:rPr b="0" i="0" lang="en-US" sz="3400" u="none" cap="none">
                <a:solidFill>
                  <a:srgbClr val="0033CC"/>
                </a:solidFill>
                <a:latin typeface="Corbel"/>
                <a:ea typeface="Corbel"/>
                <a:cs typeface="Corbel"/>
                <a:sym typeface="Corbel"/>
              </a:rPr>
              <a:t>pointers</a:t>
            </a:r>
            <a:r>
              <a:rPr b="1" i="1" lang="en-US" sz="3400" u="none" cap="none">
                <a:solidFill>
                  <a:srgbClr val="0033CC"/>
                </a:solidFill>
                <a:latin typeface="Corbel"/>
                <a:ea typeface="Corbel"/>
                <a:cs typeface="Corbel"/>
                <a:sym typeface="Corbel"/>
              </a:rPr>
              <a:t>.</a:t>
            </a:r>
            <a:endParaRPr/>
          </a:p>
          <a:p>
            <a:pPr indent="-313055" lvl="0" marL="285750" marR="0" rtl="0" algn="l">
              <a:lnSpc>
                <a:spcPct val="90000"/>
              </a:lnSpc>
              <a:spcBef>
                <a:spcPts val="600"/>
              </a:spcBef>
              <a:spcAft>
                <a:spcPts val="0"/>
              </a:spcAft>
              <a:buClr>
                <a:srgbClr val="376092"/>
              </a:buClr>
              <a:buSzPts val="4930"/>
              <a:buFont typeface="Arial"/>
              <a:buChar char="•"/>
            </a:pPr>
            <a:r>
              <a:rPr b="0" i="0" lang="en-US" sz="3400" u="none" cap="none">
                <a:solidFill>
                  <a:schemeClr val="dk1"/>
                </a:solidFill>
                <a:latin typeface="Corbel"/>
                <a:ea typeface="Corbel"/>
                <a:cs typeface="Corbel"/>
                <a:sym typeface="Corbel"/>
              </a:rPr>
              <a:t>Sometimes files are called </a:t>
            </a:r>
            <a:r>
              <a:rPr b="1" i="1" lang="en-US" sz="3400" u="none" cap="none">
                <a:solidFill>
                  <a:srgbClr val="0033CC"/>
                </a:solidFill>
                <a:latin typeface="Corbel"/>
                <a:ea typeface="Corbel"/>
                <a:cs typeface="Corbel"/>
                <a:sym typeface="Corbel"/>
              </a:rPr>
              <a:t>linked Lists </a:t>
            </a:r>
            <a:r>
              <a:rPr b="0" i="0" lang="en-US" sz="3400" u="none" cap="none">
                <a:solidFill>
                  <a:schemeClr val="dk1"/>
                </a:solidFill>
                <a:latin typeface="Corbel"/>
                <a:ea typeface="Corbel"/>
                <a:cs typeface="Corbel"/>
                <a:sym typeface="Corbel"/>
              </a:rPr>
              <a:t>because of the way the records are linked together using pointers.</a:t>
            </a:r>
            <a:endParaRPr/>
          </a:p>
          <a:p>
            <a:pPr indent="0" lvl="0" marL="285750" marR="0" rtl="0" algn="l">
              <a:spcBef>
                <a:spcPts val="1280"/>
              </a:spcBef>
              <a:spcAft>
                <a:spcPts val="0"/>
              </a:spcAft>
              <a:buClr>
                <a:srgbClr val="366092"/>
              </a:buClr>
              <a:buSzPts val="4930"/>
              <a:buFont typeface="Arial"/>
              <a:buNone/>
            </a:pPr>
            <a:r>
              <a:t/>
            </a:r>
            <a:endParaRPr b="0" i="0" sz="3400" u="none" cap="none">
              <a:solidFill>
                <a:schemeClr val="dk1"/>
              </a:solidFill>
              <a:latin typeface="Corbel"/>
              <a:ea typeface="Corbel"/>
              <a:cs typeface="Corbel"/>
              <a:sym typeface="Corbel"/>
            </a:endParaRPr>
          </a:p>
        </p:txBody>
      </p:sp>
      <p:sp>
        <p:nvSpPr>
          <p:cNvPr id="402" name="Google Shape;402;p4"/>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File based DB: appointment record</a:t>
            </a:r>
            <a:endParaRPr/>
          </a:p>
        </p:txBody>
      </p:sp>
      <p:sp>
        <p:nvSpPr>
          <p:cNvPr id="408" name="Google Shape;408;p5"/>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id="409" name="Google Shape;409;p5"/>
          <p:cNvPicPr preferRelativeResize="0"/>
          <p:nvPr/>
        </p:nvPicPr>
        <p:blipFill rotWithShape="1">
          <a:blip r:embed="rId3">
            <a:alphaModFix/>
          </a:blip>
          <a:srcRect b="0" l="0" r="0" t="0"/>
          <a:stretch/>
        </p:blipFill>
        <p:spPr>
          <a:xfrm>
            <a:off x="457200" y="1577975"/>
            <a:ext cx="8229600" cy="5151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
          <p:cNvSpPr txBox="1"/>
          <p:nvPr>
            <p:ph type="title"/>
          </p:nvPr>
        </p:nvSpPr>
        <p:spPr>
          <a:xfrm>
            <a:off x="228600" y="152400"/>
            <a:ext cx="3090862" cy="1752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Example of </a:t>
            </a:r>
            <a:br>
              <a:rPr b="0" i="0" lang="en-US" sz="3600" u="none">
                <a:solidFill>
                  <a:schemeClr val="dk1"/>
                </a:solidFill>
                <a:latin typeface="Corbel"/>
                <a:ea typeface="Corbel"/>
                <a:cs typeface="Corbel"/>
                <a:sym typeface="Corbel"/>
              </a:rPr>
            </a:br>
            <a:r>
              <a:rPr b="0" i="0" lang="en-US" sz="3600" u="none">
                <a:solidFill>
                  <a:schemeClr val="dk1"/>
                </a:solidFill>
                <a:latin typeface="Corbel"/>
                <a:ea typeface="Corbel"/>
                <a:cs typeface="Corbel"/>
                <a:sym typeface="Corbel"/>
              </a:rPr>
              <a:t>database: </a:t>
            </a:r>
            <a:br>
              <a:rPr b="0" i="0" lang="en-US" sz="3600" u="none">
                <a:solidFill>
                  <a:schemeClr val="dk1"/>
                </a:solidFill>
                <a:latin typeface="Corbel"/>
                <a:ea typeface="Corbel"/>
                <a:cs typeface="Corbel"/>
                <a:sym typeface="Corbel"/>
              </a:rPr>
            </a:br>
            <a:endParaRPr/>
          </a:p>
        </p:txBody>
      </p:sp>
      <p:sp>
        <p:nvSpPr>
          <p:cNvPr id="415" name="Google Shape;415;p6"/>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id="416" name="Google Shape;416;p6"/>
          <p:cNvPicPr preferRelativeResize="0"/>
          <p:nvPr/>
        </p:nvPicPr>
        <p:blipFill rotWithShape="1">
          <a:blip r:embed="rId3">
            <a:alphaModFix/>
          </a:blip>
          <a:srcRect b="0" l="0" r="0" t="0"/>
          <a:stretch/>
        </p:blipFill>
        <p:spPr>
          <a:xfrm>
            <a:off x="3319462" y="185737"/>
            <a:ext cx="5726112" cy="658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Databases</a:t>
            </a:r>
            <a:endParaRPr/>
          </a:p>
        </p:txBody>
      </p:sp>
      <p:sp>
        <p:nvSpPr>
          <p:cNvPr id="422" name="Google Shape;422;p7"/>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There are many types of databases:</a:t>
            </a:r>
            <a:endParaRPr/>
          </a:p>
          <a:p>
            <a:pPr indent="-285750" lvl="0" marL="285750" marR="0" rtl="0" algn="l">
              <a:lnSpc>
                <a:spcPct val="90000"/>
              </a:lnSpc>
              <a:spcBef>
                <a:spcPts val="600"/>
              </a:spcBef>
              <a:spcAft>
                <a:spcPts val="0"/>
              </a:spcAft>
              <a:buClr>
                <a:srgbClr val="366092"/>
              </a:buClr>
              <a:buSzPts val="3480"/>
              <a:buFont typeface="Arial"/>
              <a:buNone/>
            </a:pPr>
            <a:r>
              <a:rPr b="1" i="0" lang="en-US" sz="2400" u="none" cap="none">
                <a:solidFill>
                  <a:srgbClr val="6666FF"/>
                </a:solidFill>
                <a:latin typeface="Corbel"/>
                <a:ea typeface="Corbel"/>
                <a:cs typeface="Corbel"/>
                <a:sym typeface="Corbel"/>
              </a:rPr>
              <a:t> </a:t>
            </a:r>
            <a:r>
              <a:rPr b="0" i="0" lang="en-US" sz="2400" u="none" cap="none">
                <a:solidFill>
                  <a:schemeClr val="dk1"/>
                </a:solidFill>
                <a:latin typeface="Corbel"/>
                <a:ea typeface="Corbel"/>
                <a:cs typeface="Corbel"/>
                <a:sym typeface="Corbel"/>
              </a:rPr>
              <a:t>- Relational database</a:t>
            </a:r>
            <a:endParaRPr/>
          </a:p>
          <a:p>
            <a:pPr indent="-285750" lvl="0" marL="285750" marR="0" rtl="0" algn="l">
              <a:lnSpc>
                <a:spcPct val="90000"/>
              </a:lnSpc>
              <a:spcBef>
                <a:spcPts val="600"/>
              </a:spcBef>
              <a:spcAft>
                <a:spcPts val="0"/>
              </a:spcAft>
              <a:buClr>
                <a:srgbClr val="366092"/>
              </a:buClr>
              <a:buSzPts val="3480"/>
              <a:buFont typeface="Arial"/>
              <a:buNone/>
            </a:pPr>
            <a:r>
              <a:rPr b="0" i="0" lang="en-US" sz="2400" u="none" cap="none">
                <a:solidFill>
                  <a:schemeClr val="dk1"/>
                </a:solidFill>
                <a:latin typeface="Corbel"/>
                <a:ea typeface="Corbel"/>
                <a:cs typeface="Corbel"/>
                <a:sym typeface="Corbel"/>
              </a:rPr>
              <a:t> - Object database</a:t>
            </a:r>
            <a:endParaRPr/>
          </a:p>
          <a:p>
            <a:pPr indent="-285750" lvl="0" marL="285750" marR="0" rtl="0" algn="l">
              <a:lnSpc>
                <a:spcPct val="90000"/>
              </a:lnSpc>
              <a:spcBef>
                <a:spcPts val="600"/>
              </a:spcBef>
              <a:spcAft>
                <a:spcPts val="0"/>
              </a:spcAft>
              <a:buClr>
                <a:srgbClr val="366092"/>
              </a:buClr>
              <a:buSzPts val="3480"/>
              <a:buFont typeface="Arial"/>
              <a:buNone/>
            </a:pPr>
            <a:r>
              <a:rPr b="0" i="0" lang="en-US" sz="2400" u="none" cap="none">
                <a:solidFill>
                  <a:schemeClr val="dk1"/>
                </a:solidFill>
                <a:latin typeface="Corbel"/>
                <a:ea typeface="Corbel"/>
                <a:cs typeface="Corbel"/>
                <a:sym typeface="Corbel"/>
              </a:rPr>
              <a:t> - Multidimensional database</a:t>
            </a:r>
            <a:endParaRPr/>
          </a:p>
          <a:p>
            <a:pPr indent="-64770" lvl="0" marL="285750" marR="0" rtl="0" algn="l">
              <a:spcBef>
                <a:spcPts val="1080"/>
              </a:spcBef>
              <a:spcAft>
                <a:spcPts val="0"/>
              </a:spcAft>
              <a:buClr>
                <a:srgbClr val="366092"/>
              </a:buClr>
              <a:buSzPts val="3480"/>
              <a:buFont typeface="Arial"/>
              <a:buNone/>
            </a:pPr>
            <a:r>
              <a:t/>
            </a:r>
            <a:endParaRPr b="0" i="0" sz="2400" u="none" cap="none">
              <a:solidFill>
                <a:schemeClr val="dk1"/>
              </a:solidFill>
              <a:latin typeface="Corbel"/>
              <a:ea typeface="Corbel"/>
              <a:cs typeface="Corbel"/>
              <a:sym typeface="Corbel"/>
            </a:endParaRPr>
          </a:p>
        </p:txBody>
      </p:sp>
      <p:sp>
        <p:nvSpPr>
          <p:cNvPr id="423" name="Google Shape;423;p7"/>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8"/>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Relational Databases</a:t>
            </a:r>
            <a:endParaRPr/>
          </a:p>
        </p:txBody>
      </p:sp>
      <p:sp>
        <p:nvSpPr>
          <p:cNvPr id="429" name="Google Shape;429;p8"/>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285750" lvl="0" marL="285750" marR="0" rtl="0" algn="just">
              <a:lnSpc>
                <a:spcPct val="80000"/>
              </a:lnSpc>
              <a:spcBef>
                <a:spcPts val="0"/>
              </a:spcBef>
              <a:spcAft>
                <a:spcPts val="0"/>
              </a:spcAft>
              <a:buClr>
                <a:srgbClr val="376092"/>
              </a:buClr>
              <a:buSzPts val="3770"/>
              <a:buFont typeface="Arial"/>
              <a:buChar char="•"/>
            </a:pPr>
            <a:r>
              <a:rPr b="1" i="1" lang="en-US" sz="2600" u="none" cap="none">
                <a:solidFill>
                  <a:srgbClr val="0033CC"/>
                </a:solidFill>
                <a:latin typeface="Corbel"/>
                <a:ea typeface="Corbel"/>
                <a:cs typeface="Corbel"/>
                <a:sym typeface="Corbel"/>
              </a:rPr>
              <a:t>The relational database </a:t>
            </a:r>
            <a:r>
              <a:rPr b="0" i="0" lang="en-US" sz="2600" u="none" cap="none">
                <a:solidFill>
                  <a:schemeClr val="dk1"/>
                </a:solidFill>
                <a:latin typeface="Corbel"/>
                <a:ea typeface="Corbel"/>
                <a:cs typeface="Corbel"/>
                <a:sym typeface="Corbel"/>
              </a:rPr>
              <a:t>is the most popular kind of database for application development today.</a:t>
            </a:r>
            <a:endParaRPr/>
          </a:p>
          <a:p>
            <a:pPr indent="-285750" lvl="0" marL="285750" marR="0" rtl="0" algn="just">
              <a:lnSpc>
                <a:spcPct val="80000"/>
              </a:lnSpc>
              <a:spcBef>
                <a:spcPts val="60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A relational database is based on collections of </a:t>
            </a:r>
            <a:r>
              <a:rPr b="1" i="1" lang="en-US" sz="2600" u="none" cap="none">
                <a:solidFill>
                  <a:srgbClr val="0033CC"/>
                </a:solidFill>
                <a:latin typeface="Corbel"/>
                <a:ea typeface="Corbel"/>
                <a:cs typeface="Corbel"/>
                <a:sym typeface="Corbel"/>
              </a:rPr>
              <a:t>tables</a:t>
            </a:r>
            <a:r>
              <a:rPr b="0" i="0" lang="en-US" sz="2600" u="none" cap="none">
                <a:solidFill>
                  <a:schemeClr val="dk1"/>
                </a:solidFill>
                <a:latin typeface="Corbel"/>
                <a:ea typeface="Corbel"/>
                <a:cs typeface="Corbel"/>
                <a:sym typeface="Corbel"/>
              </a:rPr>
              <a:t>, each of which has a </a:t>
            </a:r>
            <a:r>
              <a:rPr b="1" i="1" lang="en-US" sz="2600" u="none" cap="none">
                <a:solidFill>
                  <a:srgbClr val="0033CC"/>
                </a:solidFill>
                <a:latin typeface="Corbel"/>
                <a:ea typeface="Corbel"/>
                <a:cs typeface="Corbel"/>
                <a:sym typeface="Corbel"/>
              </a:rPr>
              <a:t>primary key</a:t>
            </a:r>
            <a:r>
              <a:rPr b="0" i="0" lang="en-US" sz="2600" u="none" cap="none">
                <a:solidFill>
                  <a:schemeClr val="dk1"/>
                </a:solidFill>
                <a:latin typeface="Corbel"/>
                <a:ea typeface="Corbel"/>
                <a:cs typeface="Corbel"/>
                <a:sym typeface="Corbel"/>
              </a:rPr>
              <a:t>.</a:t>
            </a:r>
            <a:endParaRPr/>
          </a:p>
          <a:p>
            <a:pPr indent="-285750" lvl="0" marL="285750" marR="0" rtl="0" algn="just">
              <a:lnSpc>
                <a:spcPct val="80000"/>
              </a:lnSpc>
              <a:spcBef>
                <a:spcPts val="600"/>
              </a:spcBef>
              <a:spcAft>
                <a:spcPts val="0"/>
              </a:spcAft>
              <a:buClr>
                <a:srgbClr val="376092"/>
              </a:buClr>
              <a:buSzPts val="3770"/>
              <a:buFont typeface="Arial"/>
              <a:buChar char="•"/>
            </a:pPr>
            <a:r>
              <a:rPr b="0" i="0" lang="en-US" sz="2600" u="none" cap="none">
                <a:solidFill>
                  <a:schemeClr val="dk1"/>
                </a:solidFill>
                <a:latin typeface="Corbel"/>
                <a:ea typeface="Corbel"/>
                <a:cs typeface="Corbel"/>
                <a:sym typeface="Corbel"/>
              </a:rPr>
              <a:t>The tables are related to each other by the placement of the primary key from one table into the related table as a </a:t>
            </a:r>
            <a:r>
              <a:rPr b="1" i="1" lang="en-US" sz="2600" u="none" cap="none">
                <a:solidFill>
                  <a:srgbClr val="0033CC"/>
                </a:solidFill>
                <a:latin typeface="Corbel"/>
                <a:ea typeface="Corbel"/>
                <a:cs typeface="Corbel"/>
                <a:sym typeface="Corbel"/>
              </a:rPr>
              <a:t>foreign key</a:t>
            </a:r>
            <a:r>
              <a:rPr b="0" i="0" lang="en-US" sz="2600" u="none" cap="none">
                <a:solidFill>
                  <a:schemeClr val="dk1"/>
                </a:solidFill>
                <a:latin typeface="Corbel"/>
                <a:ea typeface="Corbel"/>
                <a:cs typeface="Corbel"/>
                <a:sym typeface="Corbel"/>
              </a:rPr>
              <a:t>.</a:t>
            </a:r>
            <a:endParaRPr/>
          </a:p>
          <a:p>
            <a:pPr indent="-285750" lvl="0" marL="285750" marR="0" rtl="0" algn="just">
              <a:lnSpc>
                <a:spcPct val="80000"/>
              </a:lnSpc>
              <a:spcBef>
                <a:spcPts val="600"/>
              </a:spcBef>
              <a:spcAft>
                <a:spcPts val="0"/>
              </a:spcAft>
              <a:buClr>
                <a:srgbClr val="376092"/>
              </a:buClr>
              <a:buSzPts val="3480"/>
              <a:buFont typeface="Arial"/>
              <a:buChar char="•"/>
            </a:pPr>
            <a:r>
              <a:rPr b="0" i="0" lang="en-US" sz="2400" u="none" cap="none">
                <a:solidFill>
                  <a:schemeClr val="dk1"/>
                </a:solidFill>
                <a:latin typeface="Corbel"/>
                <a:ea typeface="Corbel"/>
                <a:cs typeface="Corbel"/>
                <a:sym typeface="Corbel"/>
              </a:rPr>
              <a:t>Most relational database management systems (RDBMS) support </a:t>
            </a:r>
            <a:r>
              <a:rPr b="1" i="1" lang="en-US" sz="2400" u="none" cap="none">
                <a:solidFill>
                  <a:srgbClr val="0033CC"/>
                </a:solidFill>
                <a:latin typeface="Corbel"/>
                <a:ea typeface="Corbel"/>
                <a:cs typeface="Corbel"/>
                <a:sym typeface="Corbel"/>
              </a:rPr>
              <a:t>referential integrity</a:t>
            </a:r>
            <a:r>
              <a:rPr b="0" i="0" lang="en-US" sz="2400" u="none" cap="none">
                <a:solidFill>
                  <a:schemeClr val="dk1"/>
                </a:solidFill>
                <a:latin typeface="Corbel"/>
                <a:ea typeface="Corbel"/>
                <a:cs typeface="Corbel"/>
                <a:sym typeface="Corbel"/>
              </a:rPr>
              <a:t>, or the idea of ensuring that values linking the tables together are valid and correctly synchronized.</a:t>
            </a:r>
            <a:endParaRPr/>
          </a:p>
          <a:p>
            <a:pPr indent="-285750" lvl="0" marL="285750" marR="0" rtl="0" algn="just">
              <a:lnSpc>
                <a:spcPct val="80000"/>
              </a:lnSpc>
              <a:spcBef>
                <a:spcPts val="600"/>
              </a:spcBef>
              <a:spcAft>
                <a:spcPts val="0"/>
              </a:spcAft>
              <a:buClr>
                <a:srgbClr val="376092"/>
              </a:buClr>
              <a:buSzPts val="3480"/>
              <a:buFont typeface="Arial"/>
              <a:buChar char="•"/>
            </a:pPr>
            <a:r>
              <a:rPr b="1" i="1" lang="en-US" sz="2400" u="none" cap="none">
                <a:solidFill>
                  <a:srgbClr val="0033CC"/>
                </a:solidFill>
                <a:latin typeface="Corbel"/>
                <a:ea typeface="Corbel"/>
                <a:cs typeface="Corbel"/>
                <a:sym typeface="Corbel"/>
              </a:rPr>
              <a:t>Structured Query Language (SQL)</a:t>
            </a:r>
            <a:r>
              <a:rPr b="0" i="0" lang="en-US" sz="2400" u="none" cap="none">
                <a:solidFill>
                  <a:schemeClr val="dk1"/>
                </a:solidFill>
                <a:latin typeface="Corbel"/>
                <a:ea typeface="Corbel"/>
                <a:cs typeface="Corbel"/>
                <a:sym typeface="Corbel"/>
              </a:rPr>
              <a:t> is the standard language for accessing the data in the tables.</a:t>
            </a:r>
            <a:endParaRPr/>
          </a:p>
          <a:p>
            <a:pPr indent="-46354" lvl="0" marL="285750" marR="0" rtl="0" algn="just">
              <a:lnSpc>
                <a:spcPct val="80000"/>
              </a:lnSpc>
              <a:spcBef>
                <a:spcPts val="600"/>
              </a:spcBef>
              <a:spcAft>
                <a:spcPts val="0"/>
              </a:spcAft>
              <a:buClr>
                <a:srgbClr val="376092"/>
              </a:buClr>
              <a:buSzPts val="3770"/>
              <a:buFont typeface="Arial"/>
              <a:buNone/>
            </a:pPr>
            <a:r>
              <a:t/>
            </a:r>
            <a:endParaRPr b="0" i="0" sz="2600" u="none" cap="none">
              <a:solidFill>
                <a:schemeClr val="dk1"/>
              </a:solidFill>
              <a:latin typeface="Corbel"/>
              <a:ea typeface="Corbel"/>
              <a:cs typeface="Corbel"/>
              <a:sym typeface="Corbel"/>
            </a:endParaRPr>
          </a:p>
          <a:p>
            <a:pPr indent="-46354" lvl="0" marL="285750" marR="0" rtl="0" algn="l">
              <a:spcBef>
                <a:spcPts val="1120"/>
              </a:spcBef>
              <a:spcAft>
                <a:spcPts val="0"/>
              </a:spcAft>
              <a:buClr>
                <a:srgbClr val="366092"/>
              </a:buClr>
              <a:buSzPts val="3770"/>
              <a:buFont typeface="Arial"/>
              <a:buNone/>
            </a:pPr>
            <a:r>
              <a:t/>
            </a:r>
            <a:endParaRPr b="0" i="0" sz="2600" u="none" cap="none">
              <a:solidFill>
                <a:schemeClr val="dk1"/>
              </a:solidFill>
              <a:latin typeface="Corbel"/>
              <a:ea typeface="Corbel"/>
              <a:cs typeface="Corbel"/>
              <a:sym typeface="Corbel"/>
            </a:endParaRPr>
          </a:p>
        </p:txBody>
      </p:sp>
      <p:sp>
        <p:nvSpPr>
          <p:cNvPr id="430" name="Google Shape;430;p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9"/>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(cont’d)</a:t>
            </a:r>
            <a:endParaRPr/>
          </a:p>
        </p:txBody>
      </p:sp>
      <p:sp>
        <p:nvSpPr>
          <p:cNvPr id="436" name="Google Shape;436;p9"/>
          <p:cNvSpPr txBox="1"/>
          <p:nvPr>
            <p:ph idx="1" type="body"/>
          </p:nvPr>
        </p:nvSpPr>
        <p:spPr>
          <a:xfrm>
            <a:off x="152400" y="1608137"/>
            <a:ext cx="8229600" cy="452596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66092"/>
              </a:buClr>
              <a:buSzPts val="3480"/>
              <a:buFont typeface="Arial"/>
              <a:buNone/>
            </a:pPr>
            <a:r>
              <a:rPr b="0" i="0" lang="en-US" sz="2400" u="none" cap="none">
                <a:solidFill>
                  <a:schemeClr val="dk1"/>
                </a:solidFill>
                <a:latin typeface="Corbel"/>
                <a:ea typeface="Corbel"/>
                <a:cs typeface="Corbel"/>
                <a:sym typeface="Corbel"/>
              </a:rPr>
              <a:t>Relational </a:t>
            </a:r>
            <a:endParaRPr/>
          </a:p>
          <a:p>
            <a:pPr indent="-285750" lvl="0" marL="285750" marR="0" rtl="0" algn="l">
              <a:lnSpc>
                <a:spcPct val="100000"/>
              </a:lnSpc>
              <a:spcBef>
                <a:spcPts val="600"/>
              </a:spcBef>
              <a:spcAft>
                <a:spcPts val="0"/>
              </a:spcAft>
              <a:buClr>
                <a:srgbClr val="366092"/>
              </a:buClr>
              <a:buSzPts val="3480"/>
              <a:buFont typeface="Arial"/>
              <a:buNone/>
            </a:pPr>
            <a:r>
              <a:rPr b="0" i="0" lang="en-US" sz="2400" u="none" cap="none">
                <a:solidFill>
                  <a:schemeClr val="dk1"/>
                </a:solidFill>
                <a:latin typeface="Corbel"/>
                <a:ea typeface="Corbel"/>
                <a:cs typeface="Corbel"/>
                <a:sym typeface="Corbel"/>
              </a:rPr>
              <a:t>database </a:t>
            </a:r>
            <a:endParaRPr/>
          </a:p>
          <a:p>
            <a:pPr indent="-285750" lvl="0" marL="285750" marR="0" rtl="0" algn="l">
              <a:lnSpc>
                <a:spcPct val="100000"/>
              </a:lnSpc>
              <a:spcBef>
                <a:spcPts val="600"/>
              </a:spcBef>
              <a:spcAft>
                <a:spcPts val="0"/>
              </a:spcAft>
              <a:buClr>
                <a:srgbClr val="366092"/>
              </a:buClr>
              <a:buSzPts val="3480"/>
              <a:buFont typeface="Arial"/>
              <a:buNone/>
            </a:pPr>
            <a:r>
              <a:rPr b="0" i="0" lang="en-US" sz="2400" u="none" cap="none">
                <a:solidFill>
                  <a:schemeClr val="dk1"/>
                </a:solidFill>
                <a:latin typeface="Corbel"/>
                <a:ea typeface="Corbel"/>
                <a:cs typeface="Corbel"/>
                <a:sym typeface="Corbel"/>
              </a:rPr>
              <a:t>example</a:t>
            </a:r>
            <a:endParaRPr/>
          </a:p>
        </p:txBody>
      </p:sp>
      <p:sp>
        <p:nvSpPr>
          <p:cNvPr id="437" name="Google Shape;437;p9"/>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11-</a:t>
            </a:r>
            <a:fld id="{00000000-1234-1234-1234-123412341234}" type="slidenum">
              <a:rPr b="0" i="0" lang="en-US" sz="1200" u="none">
                <a:solidFill>
                  <a:srgbClr val="898989"/>
                </a:solidFill>
                <a:latin typeface="Calibri"/>
                <a:ea typeface="Calibri"/>
                <a:cs typeface="Calibri"/>
                <a:sym typeface="Calibri"/>
              </a:rPr>
              <a:t>‹#›</a:t>
            </a:fld>
            <a:endParaRPr/>
          </a:p>
        </p:txBody>
      </p:sp>
      <p:pic>
        <p:nvPicPr>
          <p:cNvPr id="438" name="Google Shape;438;p9"/>
          <p:cNvPicPr preferRelativeResize="0"/>
          <p:nvPr/>
        </p:nvPicPr>
        <p:blipFill rotWithShape="1">
          <a:blip r:embed="rId3">
            <a:alphaModFix/>
          </a:blip>
          <a:srcRect b="6380" l="0" r="0" t="0"/>
          <a:stretch/>
        </p:blipFill>
        <p:spPr>
          <a:xfrm>
            <a:off x="2514600" y="30162"/>
            <a:ext cx="6629400" cy="62341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8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3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5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2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2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7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14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7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15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9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0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6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2011-06-16T14:45:20Z</dcterms:created>
  <dc:creator>Windows User</dc:creator>
</cp:coreProperties>
</file>