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57" r:id="rId4"/>
    <p:sldId id="269" r:id="rId5"/>
    <p:sldId id="258" r:id="rId6"/>
    <p:sldId id="259" r:id="rId7"/>
    <p:sldId id="271" r:id="rId8"/>
    <p:sldId id="260" r:id="rId9"/>
    <p:sldId id="274" r:id="rId10"/>
    <p:sldId id="265" r:id="rId11"/>
    <p:sldId id="266" r:id="rId12"/>
    <p:sldId id="268" r:id="rId13"/>
    <p:sldId id="270" r:id="rId14"/>
    <p:sldId id="261" r:id="rId15"/>
    <p:sldId id="262" r:id="rId16"/>
    <p:sldId id="264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5AA585-08EE-4B52-83A0-5FBB2988D068}" v="2" dt="2020-01-21T14:43:41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12"/>
    </p:cViewPr>
  </p:sorterViewPr>
  <p:notesViewPr>
    <p:cSldViewPr snapToGrid="0">
      <p:cViewPr varScale="1">
        <p:scale>
          <a:sx n="51" d="100"/>
          <a:sy n="51" d="100"/>
        </p:scale>
        <p:origin x="269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KAHASHI Syuuto ■橋 柊人" userId="8e78f6a0-1b1f-4fae-850b-fec16be1eaab" providerId="ADAL" clId="{AB5AA585-08EE-4B52-83A0-5FBB2988D068}"/>
    <pc:docChg chg="modSld">
      <pc:chgData name="TAKAHASHI Syuuto ■橋 柊人" userId="8e78f6a0-1b1f-4fae-850b-fec16be1eaab" providerId="ADAL" clId="{AB5AA585-08EE-4B52-83A0-5FBB2988D068}" dt="2020-01-21T15:11:25.526" v="3" actId="1076"/>
      <pc:docMkLst>
        <pc:docMk/>
      </pc:docMkLst>
      <pc:sldChg chg="addSp delSp modSp">
        <pc:chgData name="TAKAHASHI Syuuto ■橋 柊人" userId="8e78f6a0-1b1f-4fae-850b-fec16be1eaab" providerId="ADAL" clId="{AB5AA585-08EE-4B52-83A0-5FBB2988D068}" dt="2020-01-21T15:11:25.526" v="3" actId="1076"/>
        <pc:sldMkLst>
          <pc:docMk/>
          <pc:sldMk cId="2826355205" sldId="259"/>
        </pc:sldMkLst>
        <pc:spChg chg="mod">
          <ac:chgData name="TAKAHASHI Syuuto ■橋 柊人" userId="8e78f6a0-1b1f-4fae-850b-fec16be1eaab" providerId="ADAL" clId="{AB5AA585-08EE-4B52-83A0-5FBB2988D068}" dt="2020-01-21T15:11:25.526" v="3" actId="1076"/>
          <ac:spMkLst>
            <pc:docMk/>
            <pc:sldMk cId="2826355205" sldId="259"/>
            <ac:spMk id="13" creationId="{CCFD5A95-9825-4649-A879-39CD288F45FA}"/>
          </ac:spMkLst>
        </pc:spChg>
        <pc:picChg chg="add del">
          <ac:chgData name="TAKAHASHI Syuuto ■橋 柊人" userId="8e78f6a0-1b1f-4fae-850b-fec16be1eaab" providerId="ADAL" clId="{AB5AA585-08EE-4B52-83A0-5FBB2988D068}" dt="2020-01-21T14:43:41.889" v="1"/>
          <ac:picMkLst>
            <pc:docMk/>
            <pc:sldMk cId="2826355205" sldId="259"/>
            <ac:picMk id="10" creationId="{69F5BA8E-32BA-4089-9E20-3D7CC85768D8}"/>
          </ac:picMkLst>
        </pc:picChg>
        <pc:picChg chg="mod">
          <ac:chgData name="TAKAHASHI Syuuto ■橋 柊人" userId="8e78f6a0-1b1f-4fae-850b-fec16be1eaab" providerId="ADAL" clId="{AB5AA585-08EE-4B52-83A0-5FBB2988D068}" dt="2020-01-21T14:43:44.903" v="2" actId="1076"/>
          <ac:picMkLst>
            <pc:docMk/>
            <pc:sldMk cId="2826355205" sldId="259"/>
            <ac:picMk id="11" creationId="{B080C43F-1140-4348-A7A1-3BD3D2186F4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258BC-3975-4092-9EE5-2A28BFEDE666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2DE18-A91D-4600-BCB4-128D47856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457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2DE18-A91D-4600-BCB4-128D4785624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70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2DE18-A91D-4600-BCB4-128D4785624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051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68B482-5D8A-477A-8BB1-E178B930F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C1E0A8-2F43-46D9-80D6-93FDA525C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B1B8E9-177B-405A-948F-AA302601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7AC6-DFAB-44C9-85E9-0A33DB9FAC58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F7746F-D86F-48FD-B7D4-4640A75D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3DED06-0765-4538-8B2E-A4F2F7B9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0A3F-F72D-48AC-AEF3-ACC4C9A929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41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9952E0-7D43-4707-9598-A834FA9F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3D84E6-8560-4ACC-B2AB-A31B7C564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ACE134-B187-4364-B43D-23456088C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45C6-DCE1-4331-B699-B6BE12A21208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387841-8C3E-44C6-A3D9-69D48501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60B42F-BD7F-4FC4-BDCC-C72B84E3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0A3F-F72D-48AC-AEF3-ACC4C9A929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68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F6C1E5-C4E2-4741-B7CE-7D1AFC7F8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C62833-9935-4A07-AD54-2A299E311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88E689-149D-4DD4-ACBA-A48B592B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9A96-5B9E-4F2C-8DEA-95D27B6B4E65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BBE5FF-C0EF-439F-A5BB-EB4B3D05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E41DBD-14F6-48E1-BEDB-9C085F4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0A3F-F72D-48AC-AEF3-ACC4C9A929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84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7339B1-9CEB-4CD2-B57E-61149B4B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74CBA3-B265-4033-B4EA-344466CFC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4CD9DD-8903-47A3-9BAC-4263CC25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B92B-A26C-4D6A-B1B5-1272D46EEFD3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836159-D9C3-4D91-B64E-BAA77EDF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61AC7D-02DE-471A-987D-553EE9EF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0A3F-F72D-48AC-AEF3-ACC4C9A929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76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1B55BA-7A14-4C7C-B086-DFE87F627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45EA42-0890-4EAD-A13B-29112B071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91FF82-FEC9-42C9-B311-82DEC16B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44A0-29FA-49EA-A4A4-6E06AEC28ADF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C6301D-FF8C-40B9-AD0B-D7C6C027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6F3223-D28B-46CF-B907-D1DC88B9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0A3F-F72D-48AC-AEF3-ACC4C9A929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17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4D565-B003-471C-9652-0BFB6251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A7A275-F2B0-475F-8D83-286185142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A9FB48-AE5D-4E21-BF9D-3707E1F1B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4ED4AA-05C9-4BCC-983C-28F83A73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8B48-33A9-486B-A7F3-FC79BD55EBD7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4A7589-56F8-4CD1-AA2D-B4A43DBF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2686EF-DFEF-457D-9D64-A19FE725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0A3F-F72D-48AC-AEF3-ACC4C9A929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59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D807B8-F509-480E-8F73-79EBB251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B8A3BD-04FF-4937-AA8E-4003F0B0E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0EBF9C-63C8-4462-B164-CFF595294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4AF1EB2-B6D0-4A0A-844F-B065EBD98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337540B-3448-45E3-85AF-9B285FE2C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DE28D16-D6FF-4D5D-BD88-EF85E5D9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BBD6-40BE-4B1C-8985-127E078D79BC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32744D2-E604-43C9-BC61-39DFCA64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05E5468-011D-49CE-A27E-F46B7999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0A3F-F72D-48AC-AEF3-ACC4C9A929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72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EAE0E3-502F-4E77-B3AF-0C2CF8C5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0985306-5FD7-4F2B-9A79-F6897237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25AC-A596-45BC-B3E0-397A1882DB20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7B1FFE8-9E5D-41C1-912A-83FF0C0A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9DEA4B4-880A-4E18-8BF9-ED314C52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0A3F-F72D-48AC-AEF3-ACC4C9A929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97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3274FC-AC93-46BA-90CA-9D354350E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F4CD-4C09-40B2-B945-DBA922828820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86AA13-50D7-4F35-BBC5-F5D4DFDC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9EBDC1-AD5B-4F0D-B24F-2C97CAA5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0A3F-F72D-48AC-AEF3-ACC4C9A929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68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04BA17-811E-4AA8-8B70-1F5A1A4F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7CE870-CFB2-4D37-975C-7124037B5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570308-E5CA-419F-A3F7-EA36C2D96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A66FC2-8301-4DF9-831C-4F4180B9D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502E-9AA1-4FA6-82A4-D1F5A9BAFE48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D411E5-BFDA-469F-9E2E-B84CE64C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6B270D-C870-4968-B9D5-861480BB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0A3F-F72D-48AC-AEF3-ACC4C9A929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4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CF6A9-AC8E-4D2F-8AD6-898B02BB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9CBD781-0650-4F6D-942B-00C45379A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B19CE0-0687-4ED1-86DC-4E00EF2F9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EE5BFB-7289-4CBE-AD69-0BDBC7F0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3606-5E4D-4B9A-8A9E-E18B0A2A4E93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FB468C-89FF-4F26-BA65-74221D2A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CA9F70-46A1-4696-89D0-0A6ABB4F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0A3F-F72D-48AC-AEF3-ACC4C9A929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48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6194D0-5DFF-45F2-A629-AD819C982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7F9F75-94AB-4B26-AC44-16F9DFFBD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49FECF-7D6C-4CF7-996E-EA44547F6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F579E-CE46-4B1A-8A69-F7E388236B19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08D222-4059-4405-9B14-00E5714E6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68A531-03DE-419A-BCB9-EEFFC9748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50A3F-F72D-48AC-AEF3-ACC4C9A929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4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0F32F7-4A06-425B-99D7-4D80BB7B7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800" b="1" dirty="0">
                <a:solidFill>
                  <a:schemeClr val="accent5">
                    <a:lumMod val="75000"/>
                  </a:schemeClr>
                </a:solidFill>
              </a:rPr>
              <a:t>VANET</a:t>
            </a:r>
            <a:r>
              <a:rPr lang="ja-JP" altLang="en-US" sz="4800" b="1" dirty="0">
                <a:solidFill>
                  <a:schemeClr val="accent5">
                    <a:lumMod val="75000"/>
                  </a:schemeClr>
                </a:solidFill>
              </a:rPr>
              <a:t>を用いた</a:t>
            </a:r>
            <a:br>
              <a:rPr lang="en-US" altLang="ja-JP" sz="4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ja-JP" altLang="en-US" sz="4800" b="1" dirty="0">
                <a:solidFill>
                  <a:schemeClr val="accent5">
                    <a:lumMod val="75000"/>
                  </a:schemeClr>
                </a:solidFill>
              </a:rPr>
              <a:t>危険車両の検出手法</a:t>
            </a:r>
            <a:br>
              <a:rPr lang="en-US" altLang="ja-JP" sz="4800" dirty="0"/>
            </a:br>
            <a:endParaRPr kumimoji="1" lang="ja-JP" altLang="en-US" sz="48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79211C-3381-491F-B412-2997E7E7C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中間発表</a:t>
            </a:r>
            <a:endParaRPr kumimoji="1" lang="en-US" altLang="ja-JP" dirty="0"/>
          </a:p>
          <a:p>
            <a:r>
              <a:rPr lang="ja-JP" altLang="en-US" dirty="0"/>
              <a:t>ネットワークシステム研究室</a:t>
            </a:r>
            <a:endParaRPr lang="en-US" altLang="ja-JP" dirty="0"/>
          </a:p>
          <a:p>
            <a:r>
              <a:rPr kumimoji="1" lang="ja-JP" altLang="en-US" dirty="0"/>
              <a:t>４回生</a:t>
            </a:r>
            <a:endParaRPr kumimoji="1" lang="en-US" altLang="ja-JP" dirty="0"/>
          </a:p>
          <a:p>
            <a:r>
              <a:rPr lang="ja-JP" altLang="en-US" dirty="0"/>
              <a:t>高橋　柊人</a:t>
            </a:r>
            <a:endParaRPr kumimoji="1" lang="ja-JP" alt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76738EB-4AE8-4137-82D3-B366945AF78D}"/>
              </a:ext>
            </a:extLst>
          </p:cNvPr>
          <p:cNvCxnSpPr/>
          <p:nvPr/>
        </p:nvCxnSpPr>
        <p:spPr>
          <a:xfrm>
            <a:off x="466725" y="3038475"/>
            <a:ext cx="111252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862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楕円 36">
            <a:extLst>
              <a:ext uri="{FF2B5EF4-FFF2-40B4-BE49-F238E27FC236}">
                <a16:creationId xmlns:a16="http://schemas.microsoft.com/office/drawing/2014/main" id="{5F1AC2A1-8506-4E95-A96C-1E654A82621B}"/>
              </a:ext>
            </a:extLst>
          </p:cNvPr>
          <p:cNvSpPr/>
          <p:nvPr/>
        </p:nvSpPr>
        <p:spPr>
          <a:xfrm>
            <a:off x="8491538" y="1125341"/>
            <a:ext cx="3638550" cy="3390886"/>
          </a:xfrm>
          <a:prstGeom prst="ellipse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F022C5A-9C5E-42A4-9A2B-076DD9A20B51}"/>
              </a:ext>
            </a:extLst>
          </p:cNvPr>
          <p:cNvSpPr/>
          <p:nvPr/>
        </p:nvSpPr>
        <p:spPr>
          <a:xfrm>
            <a:off x="685800" y="975873"/>
            <a:ext cx="3638550" cy="3390886"/>
          </a:xfrm>
          <a:prstGeom prst="ellipse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DC70037-FBAB-43B4-A4C5-B78565B1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ja-JP" altLang="en-US" b="1" dirty="0">
                <a:solidFill>
                  <a:schemeClr val="accent5">
                    <a:lumMod val="75000"/>
                  </a:schemeClr>
                </a:solidFill>
              </a:rPr>
              <a:t>速度の計測</a:t>
            </a:r>
            <a:endParaRPr kumimoji="1" lang="ja-JP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2971358-A22B-4364-8BBE-84329A1CE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1557135"/>
            <a:ext cx="10515600" cy="11517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5E1D97-F5F3-470E-8ECB-282FA0D4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4750A3F-F72D-48AC-AEF3-ACC4C9A9299B}" type="slidenum">
              <a:rPr kumimoji="1" lang="ja-JP" altLang="en-US" sz="3200" smtClean="0">
                <a:solidFill>
                  <a:schemeClr val="accent5">
                    <a:lumMod val="75000"/>
                  </a:schemeClr>
                </a:solidFill>
              </a:rPr>
              <a:t>10</a:t>
            </a:fld>
            <a:endParaRPr kumimoji="1" lang="ja-JP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E7B98B0-BAAA-4A97-8941-AC1637F2503E}"/>
              </a:ext>
            </a:extLst>
          </p:cNvPr>
          <p:cNvSpPr/>
          <p:nvPr/>
        </p:nvSpPr>
        <p:spPr>
          <a:xfrm>
            <a:off x="1638300" y="2392159"/>
            <a:ext cx="1295400" cy="4286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Ⅴ</a:t>
            </a:r>
            <a:r>
              <a:rPr lang="ja-JP" altLang="en-US" sz="32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１</a:t>
            </a:r>
            <a:endParaRPr kumimoji="1" lang="ja-JP" altLang="en-US" sz="32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E76DCEF-C26A-4E71-B517-DA0886F3CF0E}"/>
              </a:ext>
            </a:extLst>
          </p:cNvPr>
          <p:cNvCxnSpPr/>
          <p:nvPr/>
        </p:nvCxnSpPr>
        <p:spPr>
          <a:xfrm>
            <a:off x="685800" y="2085975"/>
            <a:ext cx="110585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EB7DDAB-46F8-4A97-AF5D-00DC77187B7C}"/>
              </a:ext>
            </a:extLst>
          </p:cNvPr>
          <p:cNvCxnSpPr/>
          <p:nvPr/>
        </p:nvCxnSpPr>
        <p:spPr>
          <a:xfrm>
            <a:off x="685800" y="4076700"/>
            <a:ext cx="110585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97B5B44-6A2E-429A-9FB5-3258A7D7092E}"/>
              </a:ext>
            </a:extLst>
          </p:cNvPr>
          <p:cNvSpPr/>
          <p:nvPr/>
        </p:nvSpPr>
        <p:spPr>
          <a:xfrm>
            <a:off x="9648825" y="2460177"/>
            <a:ext cx="1295400" cy="4286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Ⅴ</a:t>
            </a:r>
            <a:r>
              <a:rPr lang="ja-JP" altLang="en-US" sz="32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１</a:t>
            </a:r>
            <a:endParaRPr kumimoji="1" lang="ja-JP" altLang="en-US" sz="32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EC3B540-3ADE-48AB-8A55-F802F65476AF}"/>
              </a:ext>
            </a:extLst>
          </p:cNvPr>
          <p:cNvSpPr/>
          <p:nvPr/>
        </p:nvSpPr>
        <p:spPr>
          <a:xfrm>
            <a:off x="2143125" y="3298290"/>
            <a:ext cx="1295400" cy="4286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32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Ｘ１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91BEF6F-AAE9-43AD-AC5E-72491D11648A}"/>
              </a:ext>
            </a:extLst>
          </p:cNvPr>
          <p:cNvSpPr/>
          <p:nvPr/>
        </p:nvSpPr>
        <p:spPr>
          <a:xfrm>
            <a:off x="9163050" y="3305236"/>
            <a:ext cx="1295400" cy="4286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32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Ｘ２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FAB085E2-6A60-47C4-90C4-569F58ED99E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933700" y="2603299"/>
            <a:ext cx="742950" cy="3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292C543-9C01-49E2-918A-8C4DF962A5D9}"/>
              </a:ext>
            </a:extLst>
          </p:cNvPr>
          <p:cNvCxnSpPr>
            <a:cxnSpLocks/>
          </p:cNvCxnSpPr>
          <p:nvPr/>
        </p:nvCxnSpPr>
        <p:spPr>
          <a:xfrm flipV="1">
            <a:off x="10944225" y="2671316"/>
            <a:ext cx="742950" cy="3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129FF3B-7858-40A0-936C-F383DE4A46EE}"/>
              </a:ext>
            </a:extLst>
          </p:cNvPr>
          <p:cNvCxnSpPr>
            <a:cxnSpLocks/>
          </p:cNvCxnSpPr>
          <p:nvPr/>
        </p:nvCxnSpPr>
        <p:spPr>
          <a:xfrm flipV="1">
            <a:off x="3438525" y="3355240"/>
            <a:ext cx="742950" cy="3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A74265F-5106-4C10-9623-79FB8299CB17}"/>
              </a:ext>
            </a:extLst>
          </p:cNvPr>
          <p:cNvCxnSpPr>
            <a:cxnSpLocks/>
          </p:cNvCxnSpPr>
          <p:nvPr/>
        </p:nvCxnSpPr>
        <p:spPr>
          <a:xfrm flipV="1">
            <a:off x="10458450" y="3387849"/>
            <a:ext cx="742950" cy="3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DC21BA1-7B0F-4DB6-B3FC-E5547B15182A}"/>
              </a:ext>
            </a:extLst>
          </p:cNvPr>
          <p:cNvCxnSpPr/>
          <p:nvPr/>
        </p:nvCxnSpPr>
        <p:spPr>
          <a:xfrm>
            <a:off x="685800" y="3140276"/>
            <a:ext cx="1100137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56EFB890-E167-452D-B126-06117EE1B027}"/>
              </a:ext>
            </a:extLst>
          </p:cNvPr>
          <p:cNvCxnSpPr>
            <a:stCxn id="27" idx="2"/>
          </p:cNvCxnSpPr>
          <p:nvPr/>
        </p:nvCxnSpPr>
        <p:spPr>
          <a:xfrm>
            <a:off x="685800" y="2671316"/>
            <a:ext cx="180975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1DCAC25-41D0-40CB-A3D3-927C1078B063}"/>
              </a:ext>
            </a:extLst>
          </p:cNvPr>
          <p:cNvSpPr txBox="1"/>
          <p:nvPr/>
        </p:nvSpPr>
        <p:spPr>
          <a:xfrm>
            <a:off x="838200" y="2260993"/>
            <a:ext cx="95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R[m]</a:t>
            </a:r>
            <a:endParaRPr kumimoji="1" lang="ja-JP" altLang="en-US" sz="20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462B460-AC0E-4611-A246-C04DD8308CCB}"/>
              </a:ext>
            </a:extLst>
          </p:cNvPr>
          <p:cNvCxnSpPr>
            <a:cxnSpLocks/>
          </p:cNvCxnSpPr>
          <p:nvPr/>
        </p:nvCxnSpPr>
        <p:spPr>
          <a:xfrm>
            <a:off x="2314575" y="2671316"/>
            <a:ext cx="0" cy="26735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15E592F-2283-4355-AB0B-25D25BD245B3}"/>
              </a:ext>
            </a:extLst>
          </p:cNvPr>
          <p:cNvCxnSpPr>
            <a:cxnSpLocks/>
          </p:cNvCxnSpPr>
          <p:nvPr/>
        </p:nvCxnSpPr>
        <p:spPr>
          <a:xfrm>
            <a:off x="10334625" y="2749704"/>
            <a:ext cx="0" cy="26735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9" name="図 38">
            <a:extLst>
              <a:ext uri="{FF2B5EF4-FFF2-40B4-BE49-F238E27FC236}">
                <a16:creationId xmlns:a16="http://schemas.microsoft.com/office/drawing/2014/main" id="{2593EB6B-BA11-4A38-9EAD-A9C565F9D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2085" y="4416283"/>
            <a:ext cx="8726385" cy="459087"/>
          </a:xfrm>
          <a:prstGeom prst="rect">
            <a:avLst/>
          </a:prstGeom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5E53436-2C61-4AD7-8140-9894E0A15EA2}"/>
              </a:ext>
            </a:extLst>
          </p:cNvPr>
          <p:cNvSpPr/>
          <p:nvPr/>
        </p:nvSpPr>
        <p:spPr>
          <a:xfrm>
            <a:off x="5636313" y="4742912"/>
            <a:ext cx="71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X[m]</a:t>
            </a:r>
            <a:endParaRPr lang="ja-JP" altLang="en-US" dirty="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0F81C853-96D7-4DC7-9421-8B948AE7B844}"/>
              </a:ext>
            </a:extLst>
          </p:cNvPr>
          <p:cNvCxnSpPr>
            <a:stCxn id="27" idx="6"/>
          </p:cNvCxnSpPr>
          <p:nvPr/>
        </p:nvCxnSpPr>
        <p:spPr>
          <a:xfrm>
            <a:off x="4324350" y="2671316"/>
            <a:ext cx="0" cy="30246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FB3FA016-124C-4D88-80D2-C35187D7954F}"/>
              </a:ext>
            </a:extLst>
          </p:cNvPr>
          <p:cNvCxnSpPr/>
          <p:nvPr/>
        </p:nvCxnSpPr>
        <p:spPr>
          <a:xfrm>
            <a:off x="8491538" y="2661103"/>
            <a:ext cx="0" cy="30246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7" name="図 46">
            <a:extLst>
              <a:ext uri="{FF2B5EF4-FFF2-40B4-BE49-F238E27FC236}">
                <a16:creationId xmlns:a16="http://schemas.microsoft.com/office/drawing/2014/main" id="{2541AA13-353D-4408-8DE4-1CD534D91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515" y="4986213"/>
            <a:ext cx="4581522" cy="459087"/>
          </a:xfrm>
          <a:prstGeom prst="rect">
            <a:avLst/>
          </a:prstGeom>
        </p:spPr>
      </p:pic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673B5BC-69A7-469E-A540-6CAAE13D96B3}"/>
              </a:ext>
            </a:extLst>
          </p:cNvPr>
          <p:cNvSpPr/>
          <p:nvPr/>
        </p:nvSpPr>
        <p:spPr>
          <a:xfrm>
            <a:off x="5938839" y="5346827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X-2R[m]</a:t>
            </a:r>
            <a:endParaRPr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5939452-21DA-4446-A920-2398135F8427}"/>
              </a:ext>
            </a:extLst>
          </p:cNvPr>
          <p:cNvSpPr/>
          <p:nvPr/>
        </p:nvSpPr>
        <p:spPr>
          <a:xfrm>
            <a:off x="1932085" y="5501071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T1</a:t>
            </a:r>
            <a:endParaRPr lang="ja-JP" altLang="en-US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321CE678-0580-4692-BF86-74A19CC33A31}"/>
              </a:ext>
            </a:extLst>
          </p:cNvPr>
          <p:cNvSpPr/>
          <p:nvPr/>
        </p:nvSpPr>
        <p:spPr>
          <a:xfrm>
            <a:off x="9982200" y="5531493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T2</a:t>
            </a:r>
            <a:endParaRPr lang="ja-JP" altLang="en-US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0A47AC9-0E4F-4F7A-A0A7-DDDFDA96140E}"/>
              </a:ext>
            </a:extLst>
          </p:cNvPr>
          <p:cNvSpPr txBox="1"/>
          <p:nvPr/>
        </p:nvSpPr>
        <p:spPr>
          <a:xfrm>
            <a:off x="5376861" y="2749704"/>
            <a:ext cx="2028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</a:rPr>
              <a:t>V1 </a:t>
            </a:r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</a:rPr>
              <a:t>危険車両</a:t>
            </a:r>
            <a:endParaRPr kumimoji="1" lang="en-US" altLang="ja-JP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X   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観察車両</a:t>
            </a:r>
            <a:endParaRPr lang="en-US" altLang="ja-JP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X1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→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X2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へ</a:t>
            </a:r>
            <a:endParaRPr lang="en-US" altLang="ja-JP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</a:rPr>
              <a:t>警戒情報の伝搬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86D995-540F-4F33-A571-19C5EA74930A}"/>
              </a:ext>
            </a:extLst>
          </p:cNvPr>
          <p:cNvSpPr txBox="1"/>
          <p:nvPr/>
        </p:nvSpPr>
        <p:spPr>
          <a:xfrm>
            <a:off x="1422400" y="5870403"/>
            <a:ext cx="8318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accent1">
                    <a:lumMod val="75000"/>
                  </a:schemeClr>
                </a:solidFill>
              </a:rPr>
              <a:t>警戒情報</a:t>
            </a:r>
            <a:r>
              <a:rPr kumimoji="1" lang="ja-JP" altLang="en-US" sz="2400" dirty="0"/>
              <a:t>＝近隣車両の</a:t>
            </a:r>
            <a:r>
              <a:rPr kumimoji="1" lang="en-US" altLang="ja-JP" sz="2400" dirty="0"/>
              <a:t>ID,ID</a:t>
            </a:r>
            <a:r>
              <a:rPr kumimoji="1" lang="ja-JP" altLang="en-US" sz="2400" dirty="0"/>
              <a:t>を受け取った時間、</a:t>
            </a:r>
            <a:endParaRPr kumimoji="1" lang="en-US" altLang="ja-JP" sz="2400" dirty="0"/>
          </a:p>
          <a:p>
            <a:r>
              <a:rPr lang="ja-JP" altLang="en-US" sz="2400" dirty="0"/>
              <a:t>　　　　　</a:t>
            </a:r>
            <a:r>
              <a:rPr kumimoji="1" lang="ja-JP" altLang="en-US" sz="2400" dirty="0"/>
              <a:t>観測者の位置情報、警戒値</a:t>
            </a:r>
          </a:p>
        </p:txBody>
      </p:sp>
    </p:spTree>
    <p:extLst>
      <p:ext uri="{BB962C8B-B14F-4D97-AF65-F5344CB8AC3E}">
        <p14:creationId xmlns:p14="http://schemas.microsoft.com/office/powerpoint/2010/main" val="808700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C70037-FBAB-43B4-A4C5-B78565B1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b="1" dirty="0">
                <a:solidFill>
                  <a:schemeClr val="accent5">
                    <a:lumMod val="75000"/>
                  </a:schemeClr>
                </a:solidFill>
              </a:rPr>
              <a:t>危険車両の検出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2971358-A22B-4364-8BBE-84329A1CE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557135"/>
            <a:ext cx="10515600" cy="11517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5E1D97-F5F3-470E-8ECB-282FA0D4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4750A3F-F72D-48AC-AEF3-ACC4C9A9299B}" type="slidenum">
              <a:rPr kumimoji="1" lang="ja-JP" altLang="en-US" sz="3200" smtClean="0">
                <a:solidFill>
                  <a:schemeClr val="accent5">
                    <a:lumMod val="75000"/>
                  </a:schemeClr>
                </a:solidFill>
              </a:rPr>
              <a:t>11</a:t>
            </a:fld>
            <a:endParaRPr kumimoji="1" lang="ja-JP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6DF1736A-CB26-406C-9F01-E776745B1F32}"/>
              </a:ext>
            </a:extLst>
          </p:cNvPr>
          <p:cNvSpPr txBox="1">
            <a:spLocks/>
          </p:cNvSpPr>
          <p:nvPr/>
        </p:nvSpPr>
        <p:spPr>
          <a:xfrm>
            <a:off x="838200" y="188297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コンテンツ プレースホルダー 2">
                <a:extLst>
                  <a:ext uri="{FF2B5EF4-FFF2-40B4-BE49-F238E27FC236}">
                    <a16:creationId xmlns:a16="http://schemas.microsoft.com/office/drawing/2014/main" id="{A707C451-B157-4E2E-83AB-E640D70534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4"/>
                <a:ext cx="10515600" cy="4351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推測速度</a:t>
                </a:r>
                <a:endParaRPr lang="en-US" altLang="ja-JP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altLang="ja-JP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solidFill>
                      <a:srgbClr val="FF0000"/>
                    </a:solidFill>
                  </a:rPr>
                  <a:t>推測</a:t>
                </a:r>
                <a14:m>
                  <m:oMath xmlns:m="http://schemas.openxmlformats.org/officeDocument/2006/math">
                    <m:r>
                      <a:rPr lang="ja-JP" altLang="en-US" sz="24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速度</m:t>
                    </m:r>
                    <m:r>
                      <a:rPr lang="pt-BR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ja-JP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𝑃𝑐𝑢𝑟</m:t>
                            </m:r>
                            <m:r>
                              <a:rPr lang="en-US" altLang="ja-JP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𝑃𝑟𝑒𝑐</m:t>
                            </m:r>
                          </m:e>
                        </m:d>
                        <m:r>
                          <a:rPr lang="en-US" altLang="ja-JP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ja-JP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ja-JP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ja-JP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altLang="ja-JP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ja-JP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altLang="ja-JP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ja-JP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2000" dirty="0"/>
                  <a:t>警戒情報（検出した近隣車両の</a:t>
                </a:r>
                <a:r>
                  <a:rPr lang="en-US" altLang="ja-JP" sz="2000" dirty="0"/>
                  <a:t>ID</a:t>
                </a:r>
                <a:r>
                  <a:rPr lang="ja-JP" altLang="en-US" sz="2000" dirty="0"/>
                  <a:t>（図の</a:t>
                </a:r>
                <a:r>
                  <a:rPr lang="en-US" altLang="ja-JP" sz="2000" dirty="0"/>
                  <a:t>V1</a:t>
                </a:r>
                <a:r>
                  <a:rPr lang="ja-JP" altLang="en-US" sz="2000" dirty="0"/>
                  <a:t>の</a:t>
                </a:r>
                <a:r>
                  <a:rPr lang="en-US" altLang="ja-JP" sz="2000" dirty="0"/>
                  <a:t>ID)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ja-JP" sz="2000" dirty="0"/>
                  <a:t>                 </a:t>
                </a:r>
                <a:r>
                  <a:rPr lang="ja-JP" altLang="en-US" sz="2000" dirty="0"/>
                  <a:t>監視車両の位置（図の</a:t>
                </a:r>
                <a:r>
                  <a:rPr lang="en-US" altLang="ja-JP" sz="2000" dirty="0"/>
                  <a:t>X1)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ja-JP" sz="2000" dirty="0"/>
                  <a:t>                 </a:t>
                </a:r>
                <a:r>
                  <a:rPr lang="ja-JP" altLang="en-US" sz="2000" dirty="0"/>
                  <a:t>監視を行った時刻（図の</a:t>
                </a:r>
                <a:r>
                  <a:rPr lang="en-US" altLang="ja-JP" sz="2000" dirty="0"/>
                  <a:t>T1)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ja-JP" sz="2000" dirty="0"/>
                  <a:t>                 </a:t>
                </a:r>
                <a:r>
                  <a:rPr lang="ja-JP" altLang="en-US" sz="2000" dirty="0"/>
                  <a:t>警戒情報（速度違反を行った回数））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30" name="コンテンツ プレースホルダー 2">
                <a:extLst>
                  <a:ext uri="{FF2B5EF4-FFF2-40B4-BE49-F238E27FC236}">
                    <a16:creationId xmlns:a16="http://schemas.microsoft.com/office/drawing/2014/main" id="{A707C451-B157-4E2E-83AB-E640D7053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4351337"/>
              </a:xfrm>
              <a:prstGeom prst="rect">
                <a:avLst/>
              </a:prstGeom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8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C70037-FBAB-43B4-A4C5-B78565B1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b="1" dirty="0">
                <a:solidFill>
                  <a:schemeClr val="accent5">
                    <a:lumMod val="75000"/>
                  </a:schemeClr>
                </a:solidFill>
              </a:rPr>
              <a:t>提案内容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2971358-A22B-4364-8BBE-84329A1CE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557135"/>
            <a:ext cx="10515600" cy="11517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5E1D97-F5F3-470E-8ECB-282FA0D4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4750A3F-F72D-48AC-AEF3-ACC4C9A9299B}" type="slidenum">
              <a:rPr kumimoji="1" lang="ja-JP" altLang="en-US" sz="3200" smtClean="0">
                <a:solidFill>
                  <a:schemeClr val="accent5">
                    <a:lumMod val="75000"/>
                  </a:schemeClr>
                </a:solidFill>
              </a:rPr>
              <a:t>12</a:t>
            </a:fld>
            <a:endParaRPr kumimoji="1" lang="ja-JP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6DF1736A-CB26-406C-9F01-E776745B1F32}"/>
              </a:ext>
            </a:extLst>
          </p:cNvPr>
          <p:cNvSpPr txBox="1">
            <a:spLocks/>
          </p:cNvSpPr>
          <p:nvPr/>
        </p:nvSpPr>
        <p:spPr>
          <a:xfrm>
            <a:off x="838200" y="188297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コンテンツ プレースホルダー 2">
                <a:extLst>
                  <a:ext uri="{FF2B5EF4-FFF2-40B4-BE49-F238E27FC236}">
                    <a16:creationId xmlns:a16="http://schemas.microsoft.com/office/drawing/2014/main" id="{A707C451-B157-4E2E-83AB-E640D70534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4"/>
                <a:ext cx="11231880" cy="4667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提案する内容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sz="2000" dirty="0"/>
                  <a:t>〇道路状況 </a:t>
                </a:r>
                <a:r>
                  <a:rPr lang="en-US" altLang="ja-JP" sz="2000" dirty="0"/>
                  <a:t>: </a:t>
                </a:r>
                <a:r>
                  <a:rPr lang="ja-JP" altLang="en-US" sz="2000" dirty="0"/>
                  <a:t>スピード違反が起こる可能性のある</a:t>
                </a:r>
                <a:r>
                  <a:rPr lang="ja-JP" altLang="en-US" sz="2000" dirty="0">
                    <a:solidFill>
                      <a:schemeClr val="accent2"/>
                    </a:solidFill>
                  </a:rPr>
                  <a:t>一般道</a:t>
                </a:r>
                <a:r>
                  <a:rPr lang="en-US" altLang="ja-JP" sz="2000" dirty="0"/>
                  <a:t>(</a:t>
                </a:r>
                <a:r>
                  <a:rPr lang="ja-JP" altLang="en-US" sz="2000" dirty="0"/>
                  <a:t>複数の分岐、信号などが存在）</a:t>
                </a:r>
                <a:endParaRPr lang="en-US" altLang="ja-JP" sz="2000" dirty="0"/>
              </a:p>
              <a:p>
                <a:pPr marL="0" indent="0">
                  <a:buNone/>
                </a:pPr>
                <a:r>
                  <a:rPr lang="ja-JP" altLang="en-US" sz="2000" dirty="0"/>
                  <a:t>　　　　　　　　　　　　　　　　　　　　　先行研究：高速道路</a:t>
                </a:r>
                <a:endParaRPr lang="en-US" altLang="ja-JP" sz="2000" dirty="0"/>
              </a:p>
              <a:p>
                <a:pPr marL="0" indent="0">
                  <a:buNone/>
                </a:pPr>
                <a:r>
                  <a:rPr lang="ja-JP" altLang="en-US" sz="2000" dirty="0"/>
                  <a:t>〇分岐による車両の見失いを防ぐトラッキング</a:t>
                </a:r>
                <a:endParaRPr lang="en-US" altLang="ja-JP" sz="2000" dirty="0"/>
              </a:p>
              <a:p>
                <a:pPr marL="0" indent="0">
                  <a:buNone/>
                </a:pPr>
                <a:r>
                  <a:rPr lang="ja-JP" altLang="en-US" sz="2000" dirty="0"/>
                  <a:t>〇 渋滞などによるネットワーク負荷の減少</a:t>
                </a:r>
                <a:endParaRPr lang="en-US" altLang="ja-JP" sz="2000" dirty="0"/>
              </a:p>
              <a:p>
                <a:pPr marL="0" indent="0">
                  <a:buNone/>
                </a:pPr>
                <a:r>
                  <a:rPr lang="ja-JP" alt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密度</a:t>
                </a:r>
                <a14:m>
                  <m:oMath xmlns:m="http://schemas.openxmlformats.org/officeDocument/2006/math">
                    <m:r>
                      <a:rPr lang="pt-BR" altLang="ja-JP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単位</m:t>
                    </m:r>
                    <m:r>
                      <a:rPr lang="ja-JP" alt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時間当たりの</m:t>
                    </m:r>
                    <m:r>
                      <m:rPr>
                        <m:sty m:val="p"/>
                      </m:rPr>
                      <a:rPr lang="en-US" altLang="ja-JP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ID</m:t>
                    </m:r>
                    <m:r>
                      <a:rPr lang="ja-JP" alt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の取得数</m:t>
                    </m:r>
                  </m:oMath>
                </a14:m>
                <a:endParaRPr lang="en-US" altLang="ja-JP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速度</a:t>
                </a:r>
                <a14:m>
                  <m:oMath xmlns:m="http://schemas.openxmlformats.org/officeDocument/2006/math">
                    <m:r>
                      <a:rPr lang="pt-BR" altLang="ja-JP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制限速度との差異</a:t>
                </a:r>
                <a:endParaRPr lang="en-US" altLang="ja-JP" sz="2000" dirty="0"/>
              </a:p>
              <a:p>
                <a:pPr marL="0" indent="0">
                  <a:buNone/>
                </a:pPr>
                <a:endParaRPr lang="en-US" altLang="ja-JP" sz="2000" dirty="0"/>
              </a:p>
              <a:p>
                <a:pPr marL="0" indent="0">
                  <a:buNone/>
                </a:pPr>
                <a:r>
                  <a:rPr lang="ja-JP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トラッキング</a:t>
                </a:r>
                <a:endParaRPr lang="en-US" altLang="ja-JP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000" dirty="0"/>
                  <a:t>密度の低い状況で、危険車両の</a:t>
                </a:r>
                <a:r>
                  <a:rPr lang="en-US" altLang="ja-JP" sz="2000" dirty="0"/>
                  <a:t>ID</a:t>
                </a:r>
                <a:r>
                  <a:rPr lang="ja-JP" altLang="en-US" sz="2000" dirty="0"/>
                  <a:t>を転送するノードの転送の再送信</a:t>
                </a:r>
                <a:endParaRPr lang="en-US" altLang="ja-JP" sz="2000" dirty="0"/>
              </a:p>
              <a:p>
                <a:pPr marL="0" indent="0">
                  <a:buNone/>
                </a:pPr>
                <a:r>
                  <a:rPr lang="ja-JP" altLang="en-US" sz="2000" dirty="0"/>
                  <a:t>速度の急な減速＝交差点や信号　パケットをホップしていく範囲を広げる</a:t>
                </a:r>
                <a:endParaRPr lang="en-US" altLang="ja-JP" sz="2000" dirty="0"/>
              </a:p>
              <a:p>
                <a:pPr marL="0" indent="0">
                  <a:buNone/>
                </a:pPr>
                <a:endParaRPr lang="en-US" altLang="ja-JP" sz="2000" dirty="0"/>
              </a:p>
              <a:p>
                <a:pPr marL="0" indent="0">
                  <a:buNone/>
                </a:pPr>
                <a:endParaRPr lang="en-US" altLang="ja-JP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ja-JP" sz="2000" dirty="0"/>
              </a:p>
              <a:p>
                <a:pPr marL="0" indent="0">
                  <a:buNone/>
                </a:pPr>
                <a:endParaRPr lang="en-US" altLang="ja-JP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ja-JP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コンテンツ プレースホルダー 2">
                <a:extLst>
                  <a:ext uri="{FF2B5EF4-FFF2-40B4-BE49-F238E27FC236}">
                    <a16:creationId xmlns:a16="http://schemas.microsoft.com/office/drawing/2014/main" id="{A707C451-B157-4E2E-83AB-E640D7053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1231880" cy="4667251"/>
              </a:xfrm>
              <a:prstGeom prst="rect">
                <a:avLst/>
              </a:prstGeom>
              <a:blipFill>
                <a:blip r:embed="rId3"/>
                <a:stretch>
                  <a:fillRect l="-1140" t="-2089" b="-9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中かっこ 2">
            <a:extLst>
              <a:ext uri="{FF2B5EF4-FFF2-40B4-BE49-F238E27FC236}">
                <a16:creationId xmlns:a16="http://schemas.microsoft.com/office/drawing/2014/main" id="{C5EEC7FF-62A2-4D93-B51B-5EAAFFBC1AFB}"/>
              </a:ext>
            </a:extLst>
          </p:cNvPr>
          <p:cNvSpPr/>
          <p:nvPr/>
        </p:nvSpPr>
        <p:spPr>
          <a:xfrm>
            <a:off x="5724302" y="3944323"/>
            <a:ext cx="3230880" cy="65024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この二つの情報を用いる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416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C70037-FBAB-43B4-A4C5-B78565B1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b="1" dirty="0">
                <a:solidFill>
                  <a:schemeClr val="accent5">
                    <a:lumMod val="75000"/>
                  </a:schemeClr>
                </a:solidFill>
              </a:rPr>
              <a:t>提案内容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2971358-A22B-4364-8BBE-84329A1CE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557135"/>
            <a:ext cx="10515600" cy="11517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5E1D97-F5F3-470E-8ECB-282FA0D4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4750A3F-F72D-48AC-AEF3-ACC4C9A9299B}" type="slidenum">
              <a:rPr kumimoji="1" lang="ja-JP" altLang="en-US" sz="3200" smtClean="0">
                <a:solidFill>
                  <a:schemeClr val="accent5">
                    <a:lumMod val="75000"/>
                  </a:schemeClr>
                </a:solidFill>
              </a:rPr>
              <a:t>13</a:t>
            </a:fld>
            <a:endParaRPr kumimoji="1" lang="ja-JP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6DF1736A-CB26-406C-9F01-E776745B1F32}"/>
              </a:ext>
            </a:extLst>
          </p:cNvPr>
          <p:cNvSpPr txBox="1">
            <a:spLocks/>
          </p:cNvSpPr>
          <p:nvPr/>
        </p:nvSpPr>
        <p:spPr>
          <a:xfrm>
            <a:off x="838200" y="188297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コンテンツ プレースホルダー 2">
            <a:extLst>
              <a:ext uri="{FF2B5EF4-FFF2-40B4-BE49-F238E27FC236}">
                <a16:creationId xmlns:a16="http://schemas.microsoft.com/office/drawing/2014/main" id="{A707C451-B157-4E2E-83AB-E640D70534DF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1231880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ネットワーク負荷の減少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2000" dirty="0"/>
              <a:t>〇パケットのキャンセリングメカニズム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交通渋滞がある場所＝ノードの移動が少ない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影響が少ない範囲でホップ通信をキャンセルする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密度を基に速度違反を行える状況かの判断を行う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>
                <a:solidFill>
                  <a:srgbClr val="FF0000"/>
                </a:solidFill>
              </a:rPr>
              <a:t>上記のようなものを目指したプロトコルの提案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D630F76E-6E47-4B79-81E6-7A6EB5B642FE}"/>
              </a:ext>
            </a:extLst>
          </p:cNvPr>
          <p:cNvSpPr/>
          <p:nvPr/>
        </p:nvSpPr>
        <p:spPr>
          <a:xfrm>
            <a:off x="2794000" y="3108960"/>
            <a:ext cx="1087120" cy="32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999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BF0D2C-3FF1-47DB-ABE2-748A2F13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b="1" dirty="0">
                <a:solidFill>
                  <a:schemeClr val="accent5">
                    <a:lumMod val="75000"/>
                  </a:schemeClr>
                </a:solidFill>
              </a:rPr>
              <a:t>評価方法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2BB45D-9791-4424-A6E0-2C0EFCA2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ネットワークシミュレータを用いる　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NS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３</a:t>
            </a:r>
            <a:endParaRPr lang="en-US" altLang="ja-JP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sz="2000" dirty="0" err="1"/>
              <a:t>車車</a:t>
            </a:r>
            <a:r>
              <a:rPr kumimoji="1" lang="ja-JP" altLang="en-US" sz="2000" dirty="0"/>
              <a:t>間アドホック通信を現実的な交通流で評価するには、交通渋滞の影響や車線数、車両密度の変化や走行速度の差などに注意する必要がある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NS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３</a:t>
            </a:r>
            <a:endParaRPr lang="en-US" altLang="ja-JP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sz="2000" dirty="0"/>
              <a:t>転送パケットの受信確率がノード（車両）の距離によって変化することや、パケットの衝突率を検証できるネットワークシミュレータ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モビリティの生成　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SUMO</a:t>
            </a:r>
          </a:p>
          <a:p>
            <a:pPr marL="0" indent="0">
              <a:buNone/>
            </a:pPr>
            <a:r>
              <a:rPr lang="en-US" altLang="ja-JP" sz="2000" dirty="0"/>
              <a:t>NS</a:t>
            </a:r>
            <a:r>
              <a:rPr lang="ja-JP" altLang="en-US" sz="2000" dirty="0"/>
              <a:t>３のモビリティでは、実際の車両のモビリティを生成することが難しいので、交通流シミュレータとして、</a:t>
            </a:r>
            <a:r>
              <a:rPr lang="en-US" altLang="ja-JP" sz="2000" dirty="0"/>
              <a:t>SUMO</a:t>
            </a:r>
            <a:r>
              <a:rPr lang="ja-JP" altLang="en-US" sz="2000" dirty="0"/>
              <a:t>を用いる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SUMO</a:t>
            </a:r>
            <a:r>
              <a:rPr lang="ja-JP" altLang="en-US" sz="2000" dirty="0"/>
              <a:t>でモビリティの生成⇒</a:t>
            </a:r>
            <a:r>
              <a:rPr lang="en-US" altLang="ja-JP" sz="2000" dirty="0"/>
              <a:t>NS3</a:t>
            </a:r>
            <a:r>
              <a:rPr lang="ja-JP" altLang="en-US" sz="2000" dirty="0"/>
              <a:t>にインポート⇒パケット受信確率の検証</a:t>
            </a:r>
            <a:endParaRPr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endParaRPr kumimoji="1" lang="ja-JP" altLang="en-US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7BE5C3-9C24-409E-986C-D6B43D57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0A3F-F72D-48AC-AEF3-ACC4C9A9299B}" type="slidenum">
              <a:rPr kumimoji="1" lang="ja-JP" altLang="en-US" sz="3200" smtClean="0">
                <a:solidFill>
                  <a:schemeClr val="accent5">
                    <a:lumMod val="75000"/>
                  </a:schemeClr>
                </a:solidFill>
              </a:rPr>
              <a:t>14</a:t>
            </a:fld>
            <a:endParaRPr kumimoji="1" lang="ja-JP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FC768B0-CD5E-4EBB-81D1-A887FD22B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94" y="1489328"/>
            <a:ext cx="11132261" cy="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93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A2FC11-9C63-4DDE-99CC-9F8018BB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 dirty="0">
                <a:solidFill>
                  <a:schemeClr val="accent5">
                    <a:lumMod val="75000"/>
                  </a:schemeClr>
                </a:solidFill>
              </a:rPr>
              <a:t>評価方法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C0FD7F7-AB16-489B-9BF8-2A43C92005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速度超過車両の検出確率</a:t>
                </a:r>
                <a:endParaRPr lang="en-US" altLang="ja-JP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kumimoji="1" lang="ja-JP" altLang="en-US" sz="2400" dirty="0">
                    <a:solidFill>
                      <a:schemeClr val="accent2"/>
                    </a:solidFill>
                  </a:rPr>
                  <a:t>検出</a:t>
                </a:r>
                <a14:m>
                  <m:oMath xmlns:m="http://schemas.openxmlformats.org/officeDocument/2006/math">
                    <m:r>
                      <a:rPr kumimoji="1" lang="ja-JP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確率</m:t>
                    </m:r>
                    <m:r>
                      <a:rPr kumimoji="1" lang="pt-BR" altLang="ja-JP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pt-BR" altLang="ja-JP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検出した</m:t>
                        </m:r>
                        <m:r>
                          <a:rPr lang="ja-JP" altLang="en-US" sz="2400" i="1" smtClean="0">
                            <a:latin typeface="Cambria Math" panose="02040503050406030204" pitchFamily="18" charset="0"/>
                          </a:rPr>
                          <m:t>危険車両の台数</m:t>
                        </m:r>
                      </m:num>
                      <m:den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走行している危険車両の台数</m:t>
                        </m:r>
                      </m:den>
                    </m:f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評価する基準</a:t>
                </a:r>
                <a:endParaRPr kumimoji="1" lang="en-US" altLang="ja-JP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sz="2000" dirty="0"/>
                  <a:t>先行研究の</a:t>
                </a:r>
                <a:r>
                  <a:rPr lang="ja-JP" altLang="en-US" sz="2000" dirty="0"/>
                  <a:t>プロトコルとの検出確率の比較</a:t>
                </a:r>
                <a:endParaRPr lang="en-US" altLang="ja-JP" sz="2000" dirty="0"/>
              </a:p>
              <a:p>
                <a:pPr marL="0" indent="0">
                  <a:buNone/>
                </a:pPr>
                <a:endParaRPr lang="en-US" altLang="ja-JP" sz="2000" dirty="0"/>
              </a:p>
              <a:p>
                <a:pPr marL="0" indent="0">
                  <a:buNone/>
                </a:pPr>
                <a:r>
                  <a:rPr kumimoji="1" lang="ja-JP" altLang="en-US" sz="2000" dirty="0"/>
                  <a:t>速度超過が起こる可能性のあるあらゆる道路状況での検出確率</a:t>
                </a:r>
                <a:endParaRPr kumimoji="1" lang="en-US" altLang="ja-JP" sz="2000" dirty="0"/>
              </a:p>
              <a:p>
                <a:pPr marL="0" indent="0">
                  <a:buNone/>
                </a:pPr>
                <a:r>
                  <a:rPr lang="ja-JP" altLang="en-US" sz="2000" dirty="0"/>
                  <a:t>無駄なパケットやネットワーク負荷の減少率</a:t>
                </a:r>
                <a:endParaRPr kumimoji="1" lang="en-US" altLang="ja-JP" sz="2000" dirty="0"/>
              </a:p>
              <a:p>
                <a:pPr marL="0" indent="0">
                  <a:buNone/>
                </a:pPr>
                <a:endParaRPr kumimoji="1"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C0FD7F7-AB16-489B-9BF8-2A43C92005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C65880-A91F-4B33-B20B-5FCA2AB1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0A3F-F72D-48AC-AEF3-ACC4C9A9299B}" type="slidenum">
              <a:rPr kumimoji="1" lang="ja-JP" altLang="en-US" sz="3200" smtClean="0">
                <a:solidFill>
                  <a:schemeClr val="accent5">
                    <a:lumMod val="75000"/>
                  </a:schemeClr>
                </a:solidFill>
              </a:rPr>
              <a:t>15</a:t>
            </a:fld>
            <a:endParaRPr kumimoji="1" lang="ja-JP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F71A143-B24C-49D1-BE7D-19C238B1F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69" y="1517903"/>
            <a:ext cx="11132261" cy="1219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FABF833-FE52-4132-BFD7-11FC1F46223E}"/>
              </a:ext>
            </a:extLst>
          </p:cNvPr>
          <p:cNvSpPr/>
          <p:nvPr/>
        </p:nvSpPr>
        <p:spPr>
          <a:xfrm>
            <a:off x="6299200" y="3291840"/>
            <a:ext cx="4541520" cy="14122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  道路状況：高速道路</a:t>
            </a:r>
            <a:endParaRPr kumimoji="1" lang="en-US" altLang="ja-JP" dirty="0"/>
          </a:p>
          <a:p>
            <a:pPr algn="ctr"/>
            <a:r>
              <a:rPr lang="ja-JP" altLang="en-US" dirty="0"/>
              <a:t>検出確率：</a:t>
            </a:r>
            <a:r>
              <a:rPr lang="en-US" altLang="ja-JP" dirty="0"/>
              <a:t>80%~90%</a:t>
            </a:r>
            <a:r>
              <a:rPr lang="ja-JP" altLang="en-US" dirty="0"/>
              <a:t>（</a:t>
            </a:r>
            <a:r>
              <a:rPr lang="en-US" altLang="ja-JP" dirty="0"/>
              <a:t>12~16</a:t>
            </a:r>
            <a:r>
              <a:rPr lang="ja-JP" altLang="en-US" dirty="0"/>
              <a:t>台</a:t>
            </a:r>
            <a:r>
              <a:rPr lang="en-US" altLang="ja-JP" dirty="0"/>
              <a:t>/km</a:t>
            </a:r>
            <a:r>
              <a:rPr lang="ja-JP" altLang="en-US" dirty="0"/>
              <a:t>）</a:t>
            </a:r>
            <a:endParaRPr lang="en-US" altLang="ja-JP" dirty="0"/>
          </a:p>
          <a:p>
            <a:pPr algn="ctr"/>
            <a:r>
              <a:rPr lang="ja-JP" altLang="en-US" dirty="0"/>
              <a:t>検出確率：</a:t>
            </a:r>
            <a:r>
              <a:rPr lang="en-US" altLang="ja-JP" dirty="0"/>
              <a:t>60%~65%</a:t>
            </a:r>
            <a:r>
              <a:rPr lang="ja-JP" altLang="en-US" dirty="0"/>
              <a:t>（</a:t>
            </a:r>
            <a:r>
              <a:rPr lang="en-US" altLang="ja-JP" dirty="0"/>
              <a:t>8~10</a:t>
            </a:r>
            <a:r>
              <a:rPr lang="ja-JP" altLang="en-US" dirty="0"/>
              <a:t>台</a:t>
            </a:r>
            <a:r>
              <a:rPr lang="en-US" altLang="ja-JP" dirty="0"/>
              <a:t>/km</a:t>
            </a:r>
            <a:r>
              <a:rPr lang="ja-JP" altLang="en-US" dirty="0"/>
              <a:t>）</a:t>
            </a:r>
          </a:p>
          <a:p>
            <a:pPr algn="ctr"/>
            <a:r>
              <a:rPr lang="ja-JP" altLang="en-US" dirty="0"/>
              <a:t>検出確率：</a:t>
            </a:r>
            <a:r>
              <a:rPr lang="en-US" altLang="ja-JP" dirty="0"/>
              <a:t>10%</a:t>
            </a:r>
            <a:r>
              <a:rPr lang="ja-JP" altLang="en-US" dirty="0"/>
              <a:t>（</a:t>
            </a:r>
            <a:r>
              <a:rPr lang="en-US" altLang="ja-JP" dirty="0"/>
              <a:t>3~5</a:t>
            </a:r>
            <a:r>
              <a:rPr lang="ja-JP" altLang="en-US" dirty="0"/>
              <a:t>台</a:t>
            </a:r>
            <a:r>
              <a:rPr lang="en-US" altLang="ja-JP" dirty="0"/>
              <a:t>/km</a:t>
            </a:r>
            <a:r>
              <a:rPr lang="ja-JP" altLang="en-US" dirty="0"/>
              <a:t>）</a:t>
            </a:r>
          </a:p>
          <a:p>
            <a:pPr algn="ctr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20379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79D574-CB76-478D-8020-A10AD3F7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 dirty="0">
                <a:solidFill>
                  <a:schemeClr val="accent5">
                    <a:lumMod val="75000"/>
                  </a:schemeClr>
                </a:solidFill>
              </a:rPr>
              <a:t>スケジュール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986851-AF37-4CA4-92D3-C17CC770C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１０月　先行研究のプロトコルの実装</a:t>
            </a:r>
            <a:r>
              <a:rPr lang="ja-JP" altLang="en-US" dirty="0"/>
              <a:t>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課題点の評価　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１１月　改善したプロトコルの実装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１２月　実装と提案プロトコルの評価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１月末　完成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CE32C3-3CE7-48EA-94B3-F2085D40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0A3F-F72D-48AC-AEF3-ACC4C9A9299B}" type="slidenum">
              <a:rPr kumimoji="1" lang="ja-JP" altLang="en-US" sz="3200" smtClean="0">
                <a:solidFill>
                  <a:schemeClr val="accent5">
                    <a:lumMod val="75000"/>
                  </a:schemeClr>
                </a:solidFill>
              </a:rPr>
              <a:t>16</a:t>
            </a:fld>
            <a:endParaRPr kumimoji="1" lang="ja-JP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1147C92-7D28-40AF-A703-5AB8FD6D2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69" y="1546478"/>
            <a:ext cx="11132261" cy="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7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4C0F1-C85A-4692-9770-2E5A2045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 dirty="0">
                <a:solidFill>
                  <a:schemeClr val="accent5">
                    <a:lumMod val="75000"/>
                  </a:schemeClr>
                </a:solidFill>
              </a:rPr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167549-46E5-4F2B-8E02-A3D1B5B32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１</a:t>
            </a:r>
            <a:r>
              <a:rPr kumimoji="1" lang="ja-JP" altLang="en-US"/>
              <a:t>研究背景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２研究目的  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３研究内容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４評価方法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５スケジュール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4957560-D0AF-4BFD-99B3-082C93CC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0A3F-F72D-48AC-AEF3-ACC4C9A9299B}" type="slidenum">
              <a:rPr kumimoji="1" lang="ja-JP" altLang="en-US" sz="3200" smtClean="0">
                <a:solidFill>
                  <a:schemeClr val="accent5">
                    <a:lumMod val="75000"/>
                  </a:schemeClr>
                </a:solidFill>
              </a:rPr>
              <a:t>2</a:t>
            </a:fld>
            <a:endParaRPr kumimoji="1" lang="ja-JP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73E3A6E-CD1C-4E6E-A244-1318C6904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69" y="1634045"/>
            <a:ext cx="11132261" cy="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4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605545-85A7-45BA-A1F0-62214AC6B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 dirty="0">
                <a:solidFill>
                  <a:schemeClr val="accent5">
                    <a:lumMod val="75000"/>
                  </a:schemeClr>
                </a:solidFill>
              </a:rPr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EFFB77-D85E-47A5-A530-086C205E6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>
                <a:solidFill>
                  <a:schemeClr val="accent1">
                    <a:lumMod val="75000"/>
                  </a:schemeClr>
                </a:solidFill>
              </a:rPr>
              <a:t>モバイルアドホックネットワーク（</a:t>
            </a:r>
            <a:r>
              <a:rPr kumimoji="1" lang="en-US" altLang="ja-JP" sz="3200" dirty="0">
                <a:solidFill>
                  <a:schemeClr val="accent1">
                    <a:lumMod val="75000"/>
                  </a:schemeClr>
                </a:solidFill>
              </a:rPr>
              <a:t>MANET</a:t>
            </a:r>
            <a:r>
              <a:rPr kumimoji="1" lang="ja-JP" altLang="en-US" sz="3200" dirty="0">
                <a:solidFill>
                  <a:schemeClr val="accent1">
                    <a:lumMod val="75000"/>
                  </a:schemeClr>
                </a:solidFill>
              </a:rPr>
              <a:t>）</a:t>
            </a:r>
            <a:endParaRPr kumimoji="1" lang="en-US" altLang="ja-JP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sz="2000" dirty="0"/>
              <a:t>イーサーネットや無線</a:t>
            </a:r>
            <a:r>
              <a:rPr kumimoji="1" lang="en-US" altLang="ja-JP" sz="2000" dirty="0"/>
              <a:t>LAN</a:t>
            </a:r>
            <a:r>
              <a:rPr kumimoji="1" lang="ja-JP" altLang="en-US" sz="2000" dirty="0"/>
              <a:t>のアクセスポイントといったネットワークインフラを使わずに、端末同士が直接接続して構成するネットワーク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3200" dirty="0">
                <a:solidFill>
                  <a:schemeClr val="accent1">
                    <a:lumMod val="75000"/>
                  </a:schemeClr>
                </a:solidFill>
              </a:rPr>
              <a:t>MANET</a:t>
            </a:r>
            <a:r>
              <a:rPr kumimoji="1" lang="ja-JP" altLang="en-US" sz="3200" dirty="0">
                <a:solidFill>
                  <a:schemeClr val="accent1">
                    <a:lumMod val="75000"/>
                  </a:schemeClr>
                </a:solidFill>
              </a:rPr>
              <a:t>が期待される分野</a:t>
            </a:r>
            <a:endParaRPr kumimoji="1" lang="en-US" altLang="ja-JP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sz="2000" dirty="0"/>
              <a:t>通信インフラが災害などで途絶した時の代替手段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 err="1">
                <a:solidFill>
                  <a:schemeClr val="accent2"/>
                </a:solidFill>
              </a:rPr>
              <a:t>車車</a:t>
            </a:r>
            <a:r>
              <a:rPr kumimoji="1" lang="ja-JP" altLang="en-US" sz="2000" dirty="0">
                <a:solidFill>
                  <a:schemeClr val="accent2"/>
                </a:solidFill>
              </a:rPr>
              <a:t>間通信（</a:t>
            </a:r>
            <a:r>
              <a:rPr kumimoji="1" lang="en-US" altLang="ja-JP" sz="2000" dirty="0">
                <a:solidFill>
                  <a:schemeClr val="accent2"/>
                </a:solidFill>
              </a:rPr>
              <a:t>VANET)</a:t>
            </a:r>
            <a:r>
              <a:rPr kumimoji="1" lang="ja-JP" altLang="en-US" sz="2000" dirty="0"/>
              <a:t>　など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sz="3200" dirty="0">
                <a:solidFill>
                  <a:schemeClr val="accent1">
                    <a:lumMod val="75000"/>
                  </a:schemeClr>
                </a:solidFill>
              </a:rPr>
              <a:t>VANET</a:t>
            </a:r>
            <a:r>
              <a:rPr lang="ja-JP" altLang="en-US" sz="3200" dirty="0">
                <a:solidFill>
                  <a:schemeClr val="accent1">
                    <a:lumMod val="75000"/>
                  </a:schemeClr>
                </a:solidFill>
              </a:rPr>
              <a:t>の動向</a:t>
            </a:r>
            <a:endParaRPr lang="en-US" altLang="ja-JP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2000" dirty="0"/>
              <a:t>衝突防止などの安全を目指したシステム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渋滞回避などの有益な情報を送るシステム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緊急車両の通報システム　など他分野での活躍が期待される</a:t>
            </a:r>
            <a:endParaRPr lang="en-US" altLang="ja-JP" sz="2000" dirty="0"/>
          </a:p>
          <a:p>
            <a:pPr marL="0" indent="0">
              <a:buNone/>
            </a:pPr>
            <a:endParaRPr kumimoji="1" lang="en-US" altLang="ja-JP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74A88B-BAB0-4A34-87BB-D342D524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0A3F-F72D-48AC-AEF3-ACC4C9A9299B}" type="slidenum">
              <a:rPr kumimoji="1" lang="ja-JP" altLang="en-US" sz="3200" smtClean="0">
                <a:solidFill>
                  <a:schemeClr val="accent5">
                    <a:lumMod val="75000"/>
                  </a:schemeClr>
                </a:solidFill>
              </a:rPr>
              <a:t>3</a:t>
            </a:fld>
            <a:endParaRPr kumimoji="1" lang="ja-JP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3A1706D-81CC-4A86-89BA-69176C009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44" y="1653095"/>
            <a:ext cx="11132261" cy="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7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605545-85A7-45BA-A1F0-62214AC6B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 dirty="0">
                <a:solidFill>
                  <a:schemeClr val="accent5">
                    <a:lumMod val="75000"/>
                  </a:schemeClr>
                </a:solidFill>
              </a:rPr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EFFB77-D85E-47A5-A530-086C205E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>
                <a:solidFill>
                  <a:schemeClr val="accent1">
                    <a:lumMod val="75000"/>
                  </a:schemeClr>
                </a:solidFill>
              </a:rPr>
              <a:t>現在のスピード違反の取り締まり</a:t>
            </a:r>
            <a:endParaRPr kumimoji="1" lang="en-US" altLang="ja-JP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2000" dirty="0"/>
              <a:t>多くの道路で、カメラや速度センサを用いた速度違反車両の監視を行っている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これらは、観測地点でのみ速度を落とすことで、検知されずに速度超過を行うことが可能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sz="3200" dirty="0">
                <a:solidFill>
                  <a:schemeClr val="accent1">
                    <a:lumMod val="75000"/>
                  </a:schemeClr>
                </a:solidFill>
              </a:rPr>
              <a:t>VANET</a:t>
            </a:r>
            <a:r>
              <a:rPr lang="ja-JP" altLang="en-US" sz="3200" dirty="0">
                <a:solidFill>
                  <a:schemeClr val="accent1">
                    <a:lumMod val="75000"/>
                  </a:schemeClr>
                </a:solidFill>
              </a:rPr>
              <a:t>による動的な速度観測</a:t>
            </a:r>
            <a:endParaRPr kumimoji="1" lang="en-US" altLang="ja-JP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000" dirty="0"/>
              <a:t>VANET</a:t>
            </a:r>
            <a:r>
              <a:rPr lang="ja-JP" altLang="en-US" sz="2000" dirty="0"/>
              <a:t>で通信を行って、通信技術を搭載するすべての車両が協力して、速度超過を発見する</a:t>
            </a:r>
            <a:endParaRPr kumimoji="1"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400" dirty="0">
                <a:solidFill>
                  <a:srgbClr val="FF0000"/>
                </a:solidFill>
              </a:rPr>
              <a:t>このようなシステムがあれば、あらゆるところで速度判定が行われるので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rgbClr val="FF0000"/>
                </a:solidFill>
              </a:rPr>
              <a:t>速度超過する車が減ると考えられる　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74A88B-BAB0-4A34-87BB-D342D524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0A3F-F72D-48AC-AEF3-ACC4C9A9299B}" type="slidenum">
              <a:rPr kumimoji="1" lang="ja-JP" altLang="en-US" sz="3200" smtClean="0">
                <a:solidFill>
                  <a:schemeClr val="accent5">
                    <a:lumMod val="75000"/>
                  </a:schemeClr>
                </a:solidFill>
              </a:rPr>
              <a:t>4</a:t>
            </a:fld>
            <a:endParaRPr kumimoji="1" lang="ja-JP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3A1706D-81CC-4A86-89BA-69176C009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44" y="1653095"/>
            <a:ext cx="11132261" cy="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4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B90728-EBD1-43E4-944A-4D65DBD1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 dirty="0">
                <a:solidFill>
                  <a:schemeClr val="accent5">
                    <a:lumMod val="75000"/>
                  </a:schemeClr>
                </a:solidFill>
              </a:rPr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44DC13-D8A2-4932-8F3E-D3D3B53CC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760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3200" dirty="0">
                <a:solidFill>
                  <a:schemeClr val="accent1">
                    <a:lumMod val="75000"/>
                  </a:schemeClr>
                </a:solidFill>
              </a:rPr>
              <a:t>交通事故による人身事故発生件数（人口１０万人あたり）</a:t>
            </a:r>
            <a:endParaRPr lang="en-US" altLang="ja-JP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sz="2000" dirty="0"/>
              <a:t>１位　アメリカ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２位　</a:t>
            </a:r>
            <a:r>
              <a:rPr lang="ja-JP" altLang="en-US" sz="2000" dirty="0">
                <a:solidFill>
                  <a:srgbClr val="FF0000"/>
                </a:solidFill>
              </a:rPr>
              <a:t>日本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ja-JP" altLang="en-US" sz="2000" dirty="0"/>
              <a:t>３位　オーストラリア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上記のように日本は交通事故の発生件数が多い国と言える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3200" dirty="0">
                <a:solidFill>
                  <a:schemeClr val="accent1">
                    <a:lumMod val="75000"/>
                  </a:schemeClr>
                </a:solidFill>
              </a:rPr>
              <a:t>世界的にみた死亡原因における交通事故の順位</a:t>
            </a:r>
            <a:endParaRPr lang="en-US" altLang="ja-JP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2000" dirty="0"/>
              <a:t>１位　虚血性疾患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２位　下気道感染症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・・・・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>
                <a:solidFill>
                  <a:schemeClr val="accent2"/>
                </a:solidFill>
              </a:rPr>
              <a:t>１０位　交通事故</a:t>
            </a:r>
            <a:endParaRPr lang="en-US" altLang="ja-JP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ja-JP" altLang="en-US" sz="2000" dirty="0"/>
              <a:t>１～９位まで、脳卒中や感染症などの病気が並ぶ中で、交通事故は１０位という結果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7FF17C-EF75-42E5-8C5F-FCA008D6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0A3F-F72D-48AC-AEF3-ACC4C9A9299B}" type="slidenum">
              <a:rPr kumimoji="1" lang="ja-JP" altLang="en-US" sz="3200" smtClean="0">
                <a:solidFill>
                  <a:schemeClr val="accent5">
                    <a:lumMod val="75000"/>
                  </a:schemeClr>
                </a:solidFill>
              </a:rPr>
              <a:t>5</a:t>
            </a:fld>
            <a:endParaRPr kumimoji="1" lang="ja-JP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49FDF27-E8D2-48A6-8797-CC0B20A22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69" y="1565528"/>
            <a:ext cx="11132261" cy="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9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EB5903-DF47-4124-89B6-6C504A1E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 dirty="0">
                <a:solidFill>
                  <a:schemeClr val="accent5">
                    <a:lumMod val="75000"/>
                  </a:schemeClr>
                </a:solidFill>
              </a:rPr>
              <a:t>交通死亡事故と速度の関係</a:t>
            </a:r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CCB68B3F-84AA-4BE2-A034-C1A08FA8F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690688"/>
            <a:ext cx="6096000" cy="3302876"/>
          </a:xfr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080C43F-1140-4348-A7A1-3BD3D2186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017" y="1600043"/>
            <a:ext cx="4356324" cy="4229317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00E19A-1832-42F2-8399-AC3330AC53A8}"/>
              </a:ext>
            </a:extLst>
          </p:cNvPr>
          <p:cNvSpPr txBox="1"/>
          <p:nvPr/>
        </p:nvSpPr>
        <p:spPr>
          <a:xfrm>
            <a:off x="571500" y="5429250"/>
            <a:ext cx="6162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>
                <a:solidFill>
                  <a:schemeClr val="accent2"/>
                </a:solidFill>
              </a:rPr>
              <a:t>速度と死亡率が直結すると言える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CFD5A95-9825-4649-A879-39CD288F45FA}"/>
              </a:ext>
            </a:extLst>
          </p:cNvPr>
          <p:cNvSpPr txBox="1"/>
          <p:nvPr/>
        </p:nvSpPr>
        <p:spPr>
          <a:xfrm>
            <a:off x="552450" y="6008241"/>
            <a:ext cx="1080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引用　</a:t>
            </a:r>
            <a:r>
              <a:rPr lang="en-US" altLang="ja-JP" dirty="0"/>
              <a:t>http://www.npa.go.jp/publications/statistics/koutsuu/jiko/H30sibou_tokucyo.pdf</a:t>
            </a:r>
            <a:endParaRPr kumimoji="1" lang="ja-JP" altLang="en-US" dirty="0"/>
          </a:p>
        </p:txBody>
      </p:sp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48489E53-4FAE-4F71-9B07-B0E226D4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0A3F-F72D-48AC-AEF3-ACC4C9A9299B}" type="slidenum">
              <a:rPr kumimoji="1" lang="ja-JP" altLang="en-US" sz="3200" smtClean="0">
                <a:solidFill>
                  <a:schemeClr val="accent5">
                    <a:lumMod val="75000"/>
                  </a:schemeClr>
                </a:solidFill>
              </a:rPr>
              <a:t>6</a:t>
            </a:fld>
            <a:endParaRPr kumimoji="1" lang="ja-JP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E33A0DE7-31AD-40BF-9583-E34FDCEAB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19" y="1451174"/>
            <a:ext cx="11132261" cy="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5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EB5903-DF47-4124-89B6-6C504A1E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b="1" dirty="0">
                <a:solidFill>
                  <a:schemeClr val="accent5">
                    <a:lumMod val="75000"/>
                  </a:schemeClr>
                </a:solidFill>
              </a:rPr>
              <a:t>研究目的</a:t>
            </a:r>
            <a:endParaRPr kumimoji="1" lang="ja-JP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48489E53-4FAE-4F71-9B07-B0E226D4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0A3F-F72D-48AC-AEF3-ACC4C9A9299B}" type="slidenum">
              <a:rPr kumimoji="1" lang="ja-JP" altLang="en-US" sz="3200" smtClean="0">
                <a:solidFill>
                  <a:schemeClr val="accent5">
                    <a:lumMod val="75000"/>
                  </a:schemeClr>
                </a:solidFill>
              </a:rPr>
              <a:t>7</a:t>
            </a:fld>
            <a:endParaRPr kumimoji="1" lang="ja-JP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E33A0DE7-31AD-40BF-9583-E34FDCEAB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19" y="1451174"/>
            <a:ext cx="11132261" cy="12193"/>
          </a:xfrm>
          <a:prstGeom prst="rect">
            <a:avLst/>
          </a:prstGeom>
        </p:spPr>
      </p:pic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F9D98E-F53A-4A52-8ECF-E8410134F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49" y="180674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速度超過を減らす</a:t>
            </a:r>
            <a:endParaRPr lang="en-US" altLang="ja-JP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>
                <a:solidFill>
                  <a:schemeClr val="accent2"/>
                </a:solidFill>
              </a:rPr>
              <a:t>交通死亡事故を減らす</a:t>
            </a:r>
            <a:endParaRPr lang="en-US" altLang="ja-JP" dirty="0">
              <a:solidFill>
                <a:schemeClr val="accent2"/>
              </a:solidFill>
            </a:endParaRP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F20E63F7-5C2F-421B-9771-CDE7DA737599}"/>
              </a:ext>
            </a:extLst>
          </p:cNvPr>
          <p:cNvSpPr/>
          <p:nvPr/>
        </p:nvSpPr>
        <p:spPr>
          <a:xfrm>
            <a:off x="5632449" y="2356376"/>
            <a:ext cx="812800" cy="378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369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080293-D184-4A78-B0B2-D5A22EF9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 dirty="0">
                <a:solidFill>
                  <a:schemeClr val="accent5">
                    <a:lumMod val="75000"/>
                  </a:schemeClr>
                </a:solidFill>
              </a:rPr>
              <a:t>研究内容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E61544-5D87-45A3-A638-7E0A866EC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ステップ１ 危険車両（速度超過）の検出</a:t>
            </a:r>
            <a:endParaRPr lang="en-US" altLang="ja-JP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2000" dirty="0"/>
              <a:t>各車両は</a:t>
            </a:r>
            <a:r>
              <a:rPr lang="en-US" altLang="ja-JP" sz="2000" dirty="0"/>
              <a:t>ID</a:t>
            </a:r>
            <a:r>
              <a:rPr lang="ja-JP" altLang="en-US" sz="2000" dirty="0"/>
              <a:t>を定期的に伝搬し（危険車両は伝搬しない）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ID</a:t>
            </a:r>
            <a:r>
              <a:rPr lang="ja-JP" altLang="en-US" sz="2000" dirty="0"/>
              <a:t>を受け取った車両はその情報を前方車両へ伝搬する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位置情報などを利用し、速度判定を行う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2B4685-ADF4-40F0-A574-B4543D94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0A3F-F72D-48AC-AEF3-ACC4C9A9299B}" type="slidenum">
              <a:rPr kumimoji="1" lang="ja-JP" altLang="en-US" sz="3200" smtClean="0">
                <a:solidFill>
                  <a:schemeClr val="accent5">
                    <a:lumMod val="75000"/>
                  </a:schemeClr>
                </a:solidFill>
              </a:rPr>
              <a:t>8</a:t>
            </a:fld>
            <a:endParaRPr kumimoji="1" lang="ja-JP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21EE119-6128-4347-AC28-9FA06B8B9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19" y="1527428"/>
            <a:ext cx="11132261" cy="12193"/>
          </a:xfrm>
          <a:prstGeom prst="rect">
            <a:avLst/>
          </a:prstGeom>
        </p:spPr>
      </p:pic>
      <p:pic>
        <p:nvPicPr>
          <p:cNvPr id="7" name="グラフィックス 6" descr="車">
            <a:extLst>
              <a:ext uri="{FF2B5EF4-FFF2-40B4-BE49-F238E27FC236}">
                <a16:creationId xmlns:a16="http://schemas.microsoft.com/office/drawing/2014/main" id="{C291834E-045F-4F00-BECD-1EC47174C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298" y="3837500"/>
            <a:ext cx="914400" cy="9144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A8A6B2B-F810-41E8-B01B-279C3621C5AD}"/>
              </a:ext>
            </a:extLst>
          </p:cNvPr>
          <p:cNvCxnSpPr/>
          <p:nvPr/>
        </p:nvCxnSpPr>
        <p:spPr>
          <a:xfrm>
            <a:off x="589280" y="3789680"/>
            <a:ext cx="112674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19C581D-09B9-42D0-813D-3956A2911C15}"/>
              </a:ext>
            </a:extLst>
          </p:cNvPr>
          <p:cNvCxnSpPr/>
          <p:nvPr/>
        </p:nvCxnSpPr>
        <p:spPr>
          <a:xfrm>
            <a:off x="589280" y="6176963"/>
            <a:ext cx="112674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C2831DA-A60C-45BC-A627-FD465164B85A}"/>
              </a:ext>
            </a:extLst>
          </p:cNvPr>
          <p:cNvCxnSpPr/>
          <p:nvPr/>
        </p:nvCxnSpPr>
        <p:spPr>
          <a:xfrm>
            <a:off x="462280" y="4931286"/>
            <a:ext cx="1126744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3" name="グラフィックス 22" descr="車">
            <a:extLst>
              <a:ext uri="{FF2B5EF4-FFF2-40B4-BE49-F238E27FC236}">
                <a16:creationId xmlns:a16="http://schemas.microsoft.com/office/drawing/2014/main" id="{930CCBF5-8A81-47E3-86D6-206CE4E03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8700" y="3817676"/>
            <a:ext cx="914400" cy="914400"/>
          </a:xfrm>
          <a:prstGeom prst="rect">
            <a:avLst/>
          </a:prstGeom>
        </p:spPr>
      </p:pic>
      <p:pic>
        <p:nvPicPr>
          <p:cNvPr id="24" name="グラフィックス 23" descr="車">
            <a:extLst>
              <a:ext uri="{FF2B5EF4-FFF2-40B4-BE49-F238E27FC236}">
                <a16:creationId xmlns:a16="http://schemas.microsoft.com/office/drawing/2014/main" id="{1CB6856B-0675-4685-882B-F4032F65E2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7240" y="4998755"/>
            <a:ext cx="914400" cy="914400"/>
          </a:xfrm>
          <a:prstGeom prst="rect">
            <a:avLst/>
          </a:prstGeom>
        </p:spPr>
      </p:pic>
      <p:pic>
        <p:nvPicPr>
          <p:cNvPr id="25" name="グラフィックス 24" descr="車">
            <a:extLst>
              <a:ext uri="{FF2B5EF4-FFF2-40B4-BE49-F238E27FC236}">
                <a16:creationId xmlns:a16="http://schemas.microsoft.com/office/drawing/2014/main" id="{666E5B04-887B-4FD7-A086-5583759DF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0198" y="3873011"/>
            <a:ext cx="914400" cy="914400"/>
          </a:xfrm>
          <a:prstGeom prst="rect">
            <a:avLst/>
          </a:prstGeom>
        </p:spPr>
      </p:pic>
      <p:sp>
        <p:nvSpPr>
          <p:cNvPr id="26" name="稲妻 25">
            <a:extLst>
              <a:ext uri="{FF2B5EF4-FFF2-40B4-BE49-F238E27FC236}">
                <a16:creationId xmlns:a16="http://schemas.microsoft.com/office/drawing/2014/main" id="{E27E1DCA-4ADC-4AFC-9E60-7E7D70C55CC3}"/>
              </a:ext>
            </a:extLst>
          </p:cNvPr>
          <p:cNvSpPr/>
          <p:nvPr/>
        </p:nvSpPr>
        <p:spPr>
          <a:xfrm>
            <a:off x="1172560" y="4732076"/>
            <a:ext cx="1071880" cy="46675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E9A7994-78BD-464D-8084-FA78843DDDDA}"/>
              </a:ext>
            </a:extLst>
          </p:cNvPr>
          <p:cNvSpPr txBox="1"/>
          <p:nvPr/>
        </p:nvSpPr>
        <p:spPr>
          <a:xfrm>
            <a:off x="1137000" y="5067543"/>
            <a:ext cx="90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67DC94A-14F2-4A4B-AA78-9BA61EF7514A}"/>
              </a:ext>
            </a:extLst>
          </p:cNvPr>
          <p:cNvSpPr txBox="1"/>
          <p:nvPr/>
        </p:nvSpPr>
        <p:spPr>
          <a:xfrm>
            <a:off x="1985360" y="5767211"/>
            <a:ext cx="90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</a:rPr>
              <a:t>T=0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グラフィックス 30" descr="車">
            <a:extLst>
              <a:ext uri="{FF2B5EF4-FFF2-40B4-BE49-F238E27FC236}">
                <a16:creationId xmlns:a16="http://schemas.microsoft.com/office/drawing/2014/main" id="{32EA9C88-ABDB-402B-AD62-59AEB3DC5E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51720" y="4990084"/>
            <a:ext cx="914400" cy="91440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73F2090-D4FC-4792-A381-DCD258A8296E}"/>
              </a:ext>
            </a:extLst>
          </p:cNvPr>
          <p:cNvSpPr txBox="1"/>
          <p:nvPr/>
        </p:nvSpPr>
        <p:spPr>
          <a:xfrm>
            <a:off x="7206680" y="5728489"/>
            <a:ext cx="90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</a:rPr>
              <a:t>T=t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稲妻 32">
            <a:extLst>
              <a:ext uri="{FF2B5EF4-FFF2-40B4-BE49-F238E27FC236}">
                <a16:creationId xmlns:a16="http://schemas.microsoft.com/office/drawing/2014/main" id="{282DE29A-3B68-405F-874F-012F79A3C76B}"/>
              </a:ext>
            </a:extLst>
          </p:cNvPr>
          <p:cNvSpPr/>
          <p:nvPr/>
        </p:nvSpPr>
        <p:spPr>
          <a:xfrm rot="7149320">
            <a:off x="7491994" y="4661335"/>
            <a:ext cx="1071880" cy="46675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45FF50-277E-4F37-B564-72A414911B2C}"/>
              </a:ext>
            </a:extLst>
          </p:cNvPr>
          <p:cNvSpPr txBox="1"/>
          <p:nvPr/>
        </p:nvSpPr>
        <p:spPr>
          <a:xfrm>
            <a:off x="8158480" y="4926647"/>
            <a:ext cx="90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</a:rPr>
              <a:t>ID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0" name="グラフィックス 39" descr="線矢印: 時計回りの曲線">
            <a:extLst>
              <a:ext uri="{FF2B5EF4-FFF2-40B4-BE49-F238E27FC236}">
                <a16:creationId xmlns:a16="http://schemas.microsoft.com/office/drawing/2014/main" id="{1C1C0543-EF55-41F4-A148-CD811E0353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7348614">
            <a:off x="1919108" y="3214127"/>
            <a:ext cx="1883440" cy="1883440"/>
          </a:xfrm>
          <a:prstGeom prst="rect">
            <a:avLst/>
          </a:prstGeom>
        </p:spPr>
      </p:pic>
      <p:pic>
        <p:nvPicPr>
          <p:cNvPr id="41" name="グラフィックス 40" descr="線矢印: 時計回りの曲線">
            <a:extLst>
              <a:ext uri="{FF2B5EF4-FFF2-40B4-BE49-F238E27FC236}">
                <a16:creationId xmlns:a16="http://schemas.microsoft.com/office/drawing/2014/main" id="{47009569-6189-4A13-ABF5-6EE3000A86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7348614">
            <a:off x="5489449" y="3195047"/>
            <a:ext cx="1883440" cy="1883440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0CF6CD4-23D3-4CCC-836D-E2DABB6EA66C}"/>
              </a:ext>
            </a:extLst>
          </p:cNvPr>
          <p:cNvSpPr txBox="1"/>
          <p:nvPr/>
        </p:nvSpPr>
        <p:spPr>
          <a:xfrm>
            <a:off x="2092059" y="4192419"/>
            <a:ext cx="90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68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B862CC3-E920-4756-BBB3-5EAF133DF282}"/>
              </a:ext>
            </a:extLst>
          </p:cNvPr>
          <p:cNvCxnSpPr/>
          <p:nvPr/>
        </p:nvCxnSpPr>
        <p:spPr>
          <a:xfrm>
            <a:off x="589280" y="5569204"/>
            <a:ext cx="1126744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080293-D184-4A78-B0B2-D5A22EF9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 dirty="0">
                <a:solidFill>
                  <a:schemeClr val="accent5">
                    <a:lumMod val="75000"/>
                  </a:schemeClr>
                </a:solidFill>
              </a:rPr>
              <a:t>研究内容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E61544-5D87-45A3-A638-7E0A866EC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98" y="161401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ステップ２危険車両のトラッキング</a:t>
            </a:r>
            <a:endParaRPr lang="en-US" altLang="ja-JP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2000" dirty="0"/>
              <a:t>分岐などがある複雑な道路では危険車両を見失う可能性がある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特定の車両の位置情報を追うトラッキング技術が必要</a:t>
            </a:r>
          </a:p>
          <a:p>
            <a:pPr marL="0" indent="0">
              <a:buNone/>
            </a:pP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ステップ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危険車両の通報（警察や近隣車両へ）</a:t>
            </a:r>
            <a:endParaRPr lang="en-US" altLang="ja-JP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2000" dirty="0"/>
              <a:t>違反車両の</a:t>
            </a:r>
            <a:r>
              <a:rPr lang="en-US" altLang="ja-JP" sz="2000" dirty="0"/>
              <a:t>ID</a:t>
            </a:r>
            <a:r>
              <a:rPr lang="ja-JP" altLang="en-US" sz="2000" dirty="0"/>
              <a:t>や位置情報を路側基地局へ伝搬して、警察への通報を行う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違反車両の接近を近隣車両に伝える</a:t>
            </a:r>
          </a:p>
          <a:p>
            <a:pPr marL="0" indent="0">
              <a:buNone/>
            </a:pPr>
            <a:endParaRPr lang="en-US" altLang="ja-JP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2B4685-ADF4-40F0-A574-B4543D94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0A3F-F72D-48AC-AEF3-ACC4C9A9299B}" type="slidenum">
              <a:rPr kumimoji="1" lang="ja-JP" altLang="en-US" sz="3200" smtClean="0">
                <a:solidFill>
                  <a:schemeClr val="accent5">
                    <a:lumMod val="75000"/>
                  </a:schemeClr>
                </a:solidFill>
              </a:rPr>
              <a:t>9</a:t>
            </a:fld>
            <a:endParaRPr kumimoji="1" lang="ja-JP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21EE119-6128-4347-AC28-9FA06B8B9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19" y="1527428"/>
            <a:ext cx="11132261" cy="12193"/>
          </a:xfrm>
          <a:prstGeom prst="rect">
            <a:avLst/>
          </a:prstGeom>
        </p:spPr>
      </p:pic>
      <p:pic>
        <p:nvPicPr>
          <p:cNvPr id="21" name="グラフィックス 20" descr="車">
            <a:extLst>
              <a:ext uri="{FF2B5EF4-FFF2-40B4-BE49-F238E27FC236}">
                <a16:creationId xmlns:a16="http://schemas.microsoft.com/office/drawing/2014/main" id="{1AB9011E-91E9-44F7-81F6-3E9FF82BF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298" y="4712818"/>
            <a:ext cx="914400" cy="914400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8CD18CE-FF86-4FBF-B0C4-BE44B497D584}"/>
              </a:ext>
            </a:extLst>
          </p:cNvPr>
          <p:cNvCxnSpPr/>
          <p:nvPr/>
        </p:nvCxnSpPr>
        <p:spPr>
          <a:xfrm>
            <a:off x="589280" y="4561751"/>
            <a:ext cx="112674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3B05B9B-A2DD-4DE1-A37E-7F582DD84BAA}"/>
              </a:ext>
            </a:extLst>
          </p:cNvPr>
          <p:cNvCxnSpPr/>
          <p:nvPr/>
        </p:nvCxnSpPr>
        <p:spPr>
          <a:xfrm>
            <a:off x="589280" y="6589395"/>
            <a:ext cx="112674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グラフィックス 23" descr="車">
            <a:extLst>
              <a:ext uri="{FF2B5EF4-FFF2-40B4-BE49-F238E27FC236}">
                <a16:creationId xmlns:a16="http://schemas.microsoft.com/office/drawing/2014/main" id="{68C04AB2-6CA5-480C-A4CA-C5ACE3950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0937" y="4691448"/>
            <a:ext cx="914400" cy="914400"/>
          </a:xfrm>
          <a:prstGeom prst="rect">
            <a:avLst/>
          </a:prstGeom>
        </p:spPr>
      </p:pic>
      <p:pic>
        <p:nvPicPr>
          <p:cNvPr id="25" name="グラフィックス 24" descr="車">
            <a:extLst>
              <a:ext uri="{FF2B5EF4-FFF2-40B4-BE49-F238E27FC236}">
                <a16:creationId xmlns:a16="http://schemas.microsoft.com/office/drawing/2014/main" id="{77B67ED7-B0C8-4C49-ADCB-FFE57D9DD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81899" y="5677230"/>
            <a:ext cx="914400" cy="914400"/>
          </a:xfrm>
          <a:prstGeom prst="rect">
            <a:avLst/>
          </a:prstGeom>
        </p:spPr>
      </p:pic>
      <p:pic>
        <p:nvPicPr>
          <p:cNvPr id="26" name="グラフィックス 25" descr="車">
            <a:extLst>
              <a:ext uri="{FF2B5EF4-FFF2-40B4-BE49-F238E27FC236}">
                <a16:creationId xmlns:a16="http://schemas.microsoft.com/office/drawing/2014/main" id="{533A1D18-3D29-4992-AFC4-109166D79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81959" y="4667495"/>
            <a:ext cx="914400" cy="914400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1A10C17-1C96-4AA5-AF08-C84841531DCC}"/>
              </a:ext>
            </a:extLst>
          </p:cNvPr>
          <p:cNvSpPr txBox="1"/>
          <p:nvPr/>
        </p:nvSpPr>
        <p:spPr>
          <a:xfrm>
            <a:off x="2092059" y="4192419"/>
            <a:ext cx="90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6" name="グラフィックス 35" descr="車">
            <a:extLst>
              <a:ext uri="{FF2B5EF4-FFF2-40B4-BE49-F238E27FC236}">
                <a16:creationId xmlns:a16="http://schemas.microsoft.com/office/drawing/2014/main" id="{5A2A149C-63CA-4C18-BBEF-956431F9D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1231" y="5720423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線矢印: 時計回りの曲線">
            <a:extLst>
              <a:ext uri="{FF2B5EF4-FFF2-40B4-BE49-F238E27FC236}">
                <a16:creationId xmlns:a16="http://schemas.microsoft.com/office/drawing/2014/main" id="{32E6551D-79DA-422F-9114-E79993D3F3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7348614">
            <a:off x="2099501" y="4064749"/>
            <a:ext cx="1883440" cy="1883440"/>
          </a:xfrm>
          <a:prstGeom prst="rect">
            <a:avLst/>
          </a:prstGeom>
        </p:spPr>
      </p:pic>
      <p:pic>
        <p:nvPicPr>
          <p:cNvPr id="16" name="グラフィックス 15" descr="線矢印: 時計回りの曲線">
            <a:extLst>
              <a:ext uri="{FF2B5EF4-FFF2-40B4-BE49-F238E27FC236}">
                <a16:creationId xmlns:a16="http://schemas.microsoft.com/office/drawing/2014/main" id="{47CF3557-67F6-4585-9DDC-E9A2A635B1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7348614">
            <a:off x="5551914" y="4148068"/>
            <a:ext cx="1883440" cy="1883440"/>
          </a:xfrm>
          <a:prstGeom prst="rect">
            <a:avLst/>
          </a:prstGeom>
        </p:spPr>
      </p:pic>
      <p:pic>
        <p:nvPicPr>
          <p:cNvPr id="17" name="グラフィックス 16" descr="線矢印: 時計回りの曲線">
            <a:extLst>
              <a:ext uri="{FF2B5EF4-FFF2-40B4-BE49-F238E27FC236}">
                <a16:creationId xmlns:a16="http://schemas.microsoft.com/office/drawing/2014/main" id="{21033CF4-8A90-4466-8D36-8D3BDB6420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827539">
            <a:off x="8619903" y="4943110"/>
            <a:ext cx="1185417" cy="118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5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89 -4.44444E-6 L 0.01289 -0.09444 C 0.01289 -0.1368 0.04622 -0.18842 0.07356 -0.18842 L 0.13437 -0.18842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-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A1FA"/>
      </a:accent1>
      <a:accent2>
        <a:srgbClr val="FF0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游ゴシック Light"/>
        <a:ea typeface="游ゴシック Light"/>
        <a:cs typeface=""/>
      </a:majorFont>
      <a:minorFont>
        <a:latin typeface="游ゴシック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657</Words>
  <Application>Microsoft Office PowerPoint</Application>
  <PresentationFormat>ワイド画面</PresentationFormat>
  <Paragraphs>163</Paragraphs>
  <Slides>16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游ゴシック</vt:lpstr>
      <vt:lpstr>游ゴシック Light</vt:lpstr>
      <vt:lpstr>Arial</vt:lpstr>
      <vt:lpstr>Cambria Math</vt:lpstr>
      <vt:lpstr>Office テーマ</vt:lpstr>
      <vt:lpstr>VANETを用いた 危険車両の検出手法 </vt:lpstr>
      <vt:lpstr>目次</vt:lpstr>
      <vt:lpstr>研究背景</vt:lpstr>
      <vt:lpstr>研究背景</vt:lpstr>
      <vt:lpstr>研究背景</vt:lpstr>
      <vt:lpstr>交通死亡事故と速度の関係</vt:lpstr>
      <vt:lpstr>研究目的</vt:lpstr>
      <vt:lpstr>研究内容</vt:lpstr>
      <vt:lpstr>研究内容</vt:lpstr>
      <vt:lpstr>速度の計測</vt:lpstr>
      <vt:lpstr>危険車両の検出</vt:lpstr>
      <vt:lpstr>提案内容</vt:lpstr>
      <vt:lpstr>提案内容</vt:lpstr>
      <vt:lpstr>評価方法</vt:lpstr>
      <vt:lpstr>評価方法</vt:lpstr>
      <vt:lpstr>スケジュール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車両同士の危険車両の検出手法 </dc:title>
  <dc:creator>TAKAHASHI Syuuto(is0361er)</dc:creator>
  <cp:lastModifiedBy>高橋 柊人</cp:lastModifiedBy>
  <cp:revision>74</cp:revision>
  <dcterms:created xsi:type="dcterms:W3CDTF">2019-09-16T08:05:55Z</dcterms:created>
  <dcterms:modified xsi:type="dcterms:W3CDTF">2020-01-21T15:11:34Z</dcterms:modified>
</cp:coreProperties>
</file>