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(is0361er)" userId="8e78f6a0-1b1f-4fae-850b-fec16be1eaab" providerId="ADAL" clId="{8D329F66-BB7D-F24E-8F3F-431FCE4141AE}"/>
    <pc:docChg chg="addSld delSld modSld">
      <pc:chgData name="TAKAHASHI Syuuto(is0361er)" userId="8e78f6a0-1b1f-4fae-850b-fec16be1eaab" providerId="ADAL" clId="{8D329F66-BB7D-F24E-8F3F-431FCE4141AE}" dt="2020-01-07T03:40:57.707" v="3" actId="2696"/>
      <pc:docMkLst>
        <pc:docMk/>
      </pc:docMkLst>
      <pc:sldChg chg="modSp">
        <pc:chgData name="TAKAHASHI Syuuto(is0361er)" userId="8e78f6a0-1b1f-4fae-850b-fec16be1eaab" providerId="ADAL" clId="{8D329F66-BB7D-F24E-8F3F-431FCE4141AE}" dt="2020-01-07T03:31:51.306" v="0" actId="1076"/>
        <pc:sldMkLst>
          <pc:docMk/>
          <pc:sldMk cId="3967708861" sldId="259"/>
        </pc:sldMkLst>
        <pc:spChg chg="mod">
          <ac:chgData name="TAKAHASHI Syuuto(is0361er)" userId="8e78f6a0-1b1f-4fae-850b-fec16be1eaab" providerId="ADAL" clId="{8D329F66-BB7D-F24E-8F3F-431FCE4141AE}" dt="2020-01-07T03:31:51.306" v="0" actId="1076"/>
          <ac:spMkLst>
            <pc:docMk/>
            <pc:sldMk cId="3967708861" sldId="259"/>
            <ac:spMk id="19" creationId="{EF1404D2-B326-4A40-856F-7353B46B0DF1}"/>
          </ac:spMkLst>
        </pc:spChg>
      </pc:sldChg>
      <pc:sldChg chg="new del">
        <pc:chgData name="TAKAHASHI Syuuto(is0361er)" userId="8e78f6a0-1b1f-4fae-850b-fec16be1eaab" providerId="ADAL" clId="{8D329F66-BB7D-F24E-8F3F-431FCE4141AE}" dt="2020-01-07T03:40:57.707" v="3" actId="2696"/>
        <pc:sldMkLst>
          <pc:docMk/>
          <pc:sldMk cId="130152930" sldId="260"/>
        </pc:sldMkLst>
      </pc:sldChg>
      <pc:sldChg chg="add">
        <pc:chgData name="TAKAHASHI Syuuto(is0361er)" userId="8e78f6a0-1b1f-4fae-850b-fec16be1eaab" providerId="ADAL" clId="{8D329F66-BB7D-F24E-8F3F-431FCE4141AE}" dt="2020-01-07T03:40:45.494" v="2" actId="22"/>
        <pc:sldMkLst>
          <pc:docMk/>
          <pc:sldMk cId="1819244807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&#39640;&#27211;&#12288;&#26570;&#20154;\Desktop\&#21330;&#26989;&#30740;&#31350;&#12464;&#12521;&#1250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&#39640;&#27211;&#12288;&#26570;&#20154;\Desktop\&#21330;&#26989;&#30740;&#31350;&#12464;&#12521;&#1250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先行研究とのパケットの送信数の違い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ブロードキャスト数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Sheet1!$C$3:$D$3</c:f>
              <c:strCache>
                <c:ptCount val="2"/>
                <c:pt idx="0">
                  <c:v>提案方式</c:v>
                </c:pt>
                <c:pt idx="1">
                  <c:v>比較方式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15</c:v>
                </c:pt>
                <c:pt idx="1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1-4275-9DE9-5C53F501FA5B}"/>
            </c:ext>
          </c:extLst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再ブロードキャスト数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Sheet1!$C$3:$D$3</c:f>
              <c:strCache>
                <c:ptCount val="2"/>
                <c:pt idx="0">
                  <c:v>提案方式</c:v>
                </c:pt>
                <c:pt idx="1">
                  <c:v>比較方式</c:v>
                </c:pt>
              </c:strCache>
            </c:strRef>
          </c:cat>
          <c:val>
            <c:numRef>
              <c:f>Sheet1!$C$5:$D$5</c:f>
              <c:numCache>
                <c:formatCode>General</c:formatCode>
                <c:ptCount val="2"/>
                <c:pt idx="0">
                  <c:v>48</c:v>
                </c:pt>
                <c:pt idx="1">
                  <c:v>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1-4275-9DE9-5C53F501F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906080"/>
        <c:axId val="715716336"/>
      </c:barChart>
      <c:catAx>
        <c:axId val="53890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15716336"/>
        <c:crosses val="autoZero"/>
        <c:auto val="1"/>
        <c:lblAlgn val="ctr"/>
        <c:lblOffset val="100"/>
        <c:noMultiLvlLbl val="0"/>
      </c:catAx>
      <c:valAx>
        <c:axId val="71571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890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7475765235368016"/>
          <c:y val="1.279705202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再ブロードキャスト/ブロードキャスト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C5-45EB-8671-1F48F2419C53}"/>
              </c:ext>
            </c:extLst>
          </c:dPt>
          <c:cat>
            <c:strRef>
              <c:f>Sheet1!$C$7:$D$7</c:f>
              <c:strCache>
                <c:ptCount val="2"/>
                <c:pt idx="0">
                  <c:v>提案方式</c:v>
                </c:pt>
                <c:pt idx="1">
                  <c:v>比較方式</c:v>
                </c:pt>
              </c:strCache>
            </c:strRef>
          </c:cat>
          <c:val>
            <c:numRef>
              <c:f>Sheet1!$C$8:$D$8</c:f>
              <c:numCache>
                <c:formatCode>General</c:formatCode>
                <c:ptCount val="2"/>
                <c:pt idx="0">
                  <c:v>3.2</c:v>
                </c:pt>
                <c:pt idx="1">
                  <c:v>6.26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C5-45EB-8671-1F48F2419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909280"/>
        <c:axId val="543635456"/>
      </c:barChart>
      <c:catAx>
        <c:axId val="53890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3635456"/>
        <c:crosses val="autoZero"/>
        <c:auto val="1"/>
        <c:lblAlgn val="ctr"/>
        <c:lblOffset val="100"/>
        <c:noMultiLvlLbl val="0"/>
      </c:catAx>
      <c:valAx>
        <c:axId val="54363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890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63982-BB63-47DA-8B10-9AFAE2284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93BF82-2089-48B5-828A-2C19C27CD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64D0F-9CD0-49DF-8EF9-32DF4E35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D4632-5426-4601-8001-B7D02CFF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4DE965-7FE5-4C30-AED2-D1D17540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63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72059-3DEF-426A-B69F-F2695936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ADE928-D3F0-4977-BF88-00E9A8866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E400BA-99AC-46FD-B57D-6A5E71FB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CDDF0-995F-47C9-BB81-40C3D31E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4779C-7E86-46D1-9EE2-15F51B25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46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67AB2F-AD33-49E9-A202-A60F69B70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B60929-832B-4F19-BFB3-C04F36CA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2C63C6-7852-43C0-946B-1D88DF0D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3304A6-457C-4665-9FE8-DA608CE7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69615-5E8E-4607-B7F9-1BAF70A1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4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9CA3C-4273-4F85-B30A-A5BC5F34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7B63E2-E809-4A77-9904-207E1D74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1D6684-ED2F-4670-BA19-3FA50096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F112A-67AD-497B-88C2-8EF06BC1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D9C6DA-1A0A-44BF-884E-13F1485D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CD182-5490-4683-AA7A-435561AA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977270-8204-44E1-BCCA-00FADC701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C81CC-81B7-4BBA-9722-B61CB1EB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B54DC-F430-4F7D-9253-4662BA66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45566-16AE-4095-B6F0-CC86F51D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5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27527-FB15-4187-AE10-70F7E8AD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43EF1-A174-476E-86C5-385D1E1F6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46F94-10AB-4970-9548-97D004101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08862F-2A95-42E9-A70F-D29F82E5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63722E-1754-441F-AC7F-7F466E73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7DC974-DB73-4B31-9B4C-3F8F2CA6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71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8CE78-8132-41A3-BF77-CF02EEFC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C19532-3F34-4103-ABC8-40EF3525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44180E-B053-4774-B497-E3493540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275184-0E09-4315-8567-3526AC33C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5FF82C-DC02-485F-B6EE-6EFACF9DF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3F80A3-FC2E-4F09-884D-9A3F2EFF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37F115-19BC-4BD0-A968-AD3077EB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6C7DB9-DC89-4071-840F-8CC3A6B8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3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C2153-048B-48A8-AB93-BDADA635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DFE6F3-C933-4502-86E9-21E515D7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41D9A-F15D-42FE-8389-FEFF495D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FB297A-4033-4F13-8B0E-BE329A89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D06860-2A1F-4CD7-AB79-5C12E730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BFE18E-2E62-4AD8-9A37-76562295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2593BE-E9FB-41D7-9D05-9FF156F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9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CD34B-B058-4FE6-866C-3FD70561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9B797-44F3-4B0A-B700-C3888613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8E121C-5738-4B30-B89D-9E37785C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33442-9B33-4BF2-996D-CEF6A6F4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011630-CF03-4FDB-BDDF-D3FAECDA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9214F2-C4EA-464F-B0DD-CD7A3FD0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C21D8-64B9-450C-AA44-7C0B8F2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C93ACC-81BA-4483-9D3F-9813E8C67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F06240-798B-4662-AB89-F9CB71DB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1CA41D-0B10-4C27-966D-9DAA001A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3CDC9C-C7A9-4899-B70A-04DFFD9D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F647D4-4E22-4307-A835-60BF885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1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8482AF-FB4D-4243-AB78-346C7AB6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B57B0E-93A3-4ABA-971B-F0C017DDC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468F34-F562-4197-B21F-0F22ACC12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DA88-6B09-4B93-97B3-7BA6F90C0199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C6C6CA-5332-4419-AC2D-C6454A68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83AF2-D610-4CC5-83C0-4A7A938F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7F96-224C-4038-807B-78E02B0E3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0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0F6B5-051E-4924-897E-5B86BC601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学会発表資料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AE47F4-F2FA-4161-9048-1C70F170F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高橋　柊人</a:t>
            </a:r>
          </a:p>
        </p:txBody>
      </p:sp>
    </p:spTree>
    <p:extLst>
      <p:ext uri="{BB962C8B-B14F-4D97-AF65-F5344CB8AC3E}">
        <p14:creationId xmlns:p14="http://schemas.microsoft.com/office/powerpoint/2010/main" val="36393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2A447DF-1E79-422B-B8B3-3D15C4655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137743"/>
              </p:ext>
            </p:extLst>
          </p:nvPr>
        </p:nvGraphicFramePr>
        <p:xfrm>
          <a:off x="838200" y="484188"/>
          <a:ext cx="7479535" cy="5464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17B1E0-3A35-4B75-A5D0-13511552B192}"/>
              </a:ext>
            </a:extLst>
          </p:cNvPr>
          <p:cNvSpPr txBox="1"/>
          <p:nvPr/>
        </p:nvSpPr>
        <p:spPr>
          <a:xfrm>
            <a:off x="8471971" y="638978"/>
            <a:ext cx="3720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現在取れているデータ</a:t>
            </a:r>
            <a:endParaRPr kumimoji="1" lang="en-US" altLang="ja-JP" dirty="0"/>
          </a:p>
          <a:p>
            <a:r>
              <a:rPr lang="ja-JP" altLang="en-US" dirty="0"/>
              <a:t>道路：直線的</a:t>
            </a:r>
            <a:endParaRPr lang="en-US" altLang="ja-JP" dirty="0"/>
          </a:p>
          <a:p>
            <a:r>
              <a:rPr kumimoji="1" lang="ja-JP" altLang="en-US" dirty="0"/>
              <a:t>車両の生成：１秒１台</a:t>
            </a:r>
            <a:endParaRPr kumimoji="1" lang="en-US" altLang="ja-JP" dirty="0"/>
          </a:p>
          <a:p>
            <a:r>
              <a:rPr lang="ja-JP" altLang="en-US" dirty="0"/>
              <a:t>危険車両：１台</a:t>
            </a:r>
            <a:endParaRPr lang="en-US" altLang="ja-JP" dirty="0"/>
          </a:p>
          <a:p>
            <a:r>
              <a:rPr kumimoji="1" lang="ja-JP" altLang="en-US" dirty="0"/>
              <a:t>シミュレーション時間：１６０秒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779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AB78F3C-6F21-41FD-A2C6-3AF866B6E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440412"/>
              </p:ext>
            </p:extLst>
          </p:nvPr>
        </p:nvGraphicFramePr>
        <p:xfrm>
          <a:off x="780361" y="550844"/>
          <a:ext cx="8892449" cy="558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613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C662926-132C-49F0-AE6E-CB3A2EE57143}"/>
              </a:ext>
            </a:extLst>
          </p:cNvPr>
          <p:cNvSpPr/>
          <p:nvPr/>
        </p:nvSpPr>
        <p:spPr>
          <a:xfrm>
            <a:off x="7625280" y="5181601"/>
            <a:ext cx="3614057" cy="986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If X </a:t>
            </a:r>
            <a:r>
              <a:rPr kumimoji="1" lang="en-US" altLang="ja-JP"/>
              <a:t>may exceed </a:t>
            </a:r>
            <a:r>
              <a:rPr kumimoji="1" lang="en-US" altLang="ja-JP" dirty="0"/>
              <a:t>the speed limit,</a:t>
            </a:r>
          </a:p>
          <a:p>
            <a:pPr algn="ctr"/>
            <a:r>
              <a:rPr lang="en-US" altLang="ja-JP" dirty="0"/>
              <a:t>Increase suspecting level of X</a:t>
            </a:r>
            <a:endParaRPr kumimoji="1" lang="ja-JP" altLang="en-US" dirty="0"/>
          </a:p>
        </p:txBody>
      </p:sp>
      <p:pic>
        <p:nvPicPr>
          <p:cNvPr id="5" name="グラフィックス 4" descr="車">
            <a:extLst>
              <a:ext uri="{FF2B5EF4-FFF2-40B4-BE49-F238E27FC236}">
                <a16:creationId xmlns:a16="http://schemas.microsoft.com/office/drawing/2014/main" id="{CA9F6EF3-8515-4B5C-88D3-C53C06F5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7425" y="1819405"/>
            <a:ext cx="914400" cy="9144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4728CBD-8AFE-491C-8DDE-20472C660CDE}"/>
              </a:ext>
            </a:extLst>
          </p:cNvPr>
          <p:cNvCxnSpPr/>
          <p:nvPr/>
        </p:nvCxnSpPr>
        <p:spPr>
          <a:xfrm>
            <a:off x="450937" y="2505205"/>
            <a:ext cx="10421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グラフィックス 7" descr="車">
            <a:extLst>
              <a:ext uri="{FF2B5EF4-FFF2-40B4-BE49-F238E27FC236}">
                <a16:creationId xmlns:a16="http://schemas.microsoft.com/office/drawing/2014/main" id="{052C2E84-F793-471F-BD65-515DA2DF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925" y="1819535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車">
            <a:extLst>
              <a:ext uri="{FF2B5EF4-FFF2-40B4-BE49-F238E27FC236}">
                <a16:creationId xmlns:a16="http://schemas.microsoft.com/office/drawing/2014/main" id="{AC4EE99A-F27E-4678-BDF2-C5577272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225" y="1819405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車">
            <a:extLst>
              <a:ext uri="{FF2B5EF4-FFF2-40B4-BE49-F238E27FC236}">
                <a16:creationId xmlns:a16="http://schemas.microsoft.com/office/drawing/2014/main" id="{5FA17AAB-D693-47CE-BD5D-431B315D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7908" y="1819405"/>
            <a:ext cx="914400" cy="914400"/>
          </a:xfrm>
          <a:prstGeom prst="rect">
            <a:avLst/>
          </a:prstGeom>
        </p:spPr>
      </p:pic>
      <p:sp>
        <p:nvSpPr>
          <p:cNvPr id="13" name="矢印: 下カーブ 12">
            <a:extLst>
              <a:ext uri="{FF2B5EF4-FFF2-40B4-BE49-F238E27FC236}">
                <a16:creationId xmlns:a16="http://schemas.microsoft.com/office/drawing/2014/main" id="{93BC5A16-0144-47D1-AD85-9E2CA4679081}"/>
              </a:ext>
            </a:extLst>
          </p:cNvPr>
          <p:cNvSpPr/>
          <p:nvPr/>
        </p:nvSpPr>
        <p:spPr>
          <a:xfrm>
            <a:off x="4148725" y="1576522"/>
            <a:ext cx="2171700" cy="48576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F208628B-B529-4FA6-B5F8-1E058DA275AD}"/>
              </a:ext>
            </a:extLst>
          </p:cNvPr>
          <p:cNvSpPr/>
          <p:nvPr/>
        </p:nvSpPr>
        <p:spPr>
          <a:xfrm>
            <a:off x="1862725" y="1576522"/>
            <a:ext cx="2171700" cy="48576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矢印: 下カーブ 14">
            <a:extLst>
              <a:ext uri="{FF2B5EF4-FFF2-40B4-BE49-F238E27FC236}">
                <a16:creationId xmlns:a16="http://schemas.microsoft.com/office/drawing/2014/main" id="{3C5F61E4-EA27-41AA-BECD-125B14C322E0}"/>
              </a:ext>
            </a:extLst>
          </p:cNvPr>
          <p:cNvSpPr/>
          <p:nvPr/>
        </p:nvSpPr>
        <p:spPr>
          <a:xfrm>
            <a:off x="6486917" y="1555099"/>
            <a:ext cx="2171700" cy="48576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11AF750-CEFD-49FB-B399-F140A7CBC7FC}"/>
              </a:ext>
            </a:extLst>
          </p:cNvPr>
          <p:cNvSpPr txBox="1"/>
          <p:nvPr/>
        </p:nvSpPr>
        <p:spPr>
          <a:xfrm>
            <a:off x="477033" y="172974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Vehicle 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1FB2BC3-8BF0-41FD-9A74-2805F0453CFC}"/>
              </a:ext>
            </a:extLst>
          </p:cNvPr>
          <p:cNvSpPr txBox="1"/>
          <p:nvPr/>
        </p:nvSpPr>
        <p:spPr>
          <a:xfrm>
            <a:off x="8730642" y="167207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Vehicle B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EF1404D2-B326-4A40-856F-7353B46B0DF1}"/>
              </a:ext>
            </a:extLst>
          </p:cNvPr>
          <p:cNvSpPr/>
          <p:nvPr/>
        </p:nvSpPr>
        <p:spPr>
          <a:xfrm>
            <a:off x="683516" y="2858932"/>
            <a:ext cx="2920391" cy="1786638"/>
          </a:xfrm>
          <a:prstGeom prst="wedgeRectCallout">
            <a:avLst>
              <a:gd name="adj1" fmla="val -24099"/>
              <a:gd name="adj2" fmla="val -625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Detect overtaking vehicle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FFBAC67-20B5-441F-95AC-C4B3C3B41FB3}"/>
              </a:ext>
            </a:extLst>
          </p:cNvPr>
          <p:cNvCxnSpPr/>
          <p:nvPr/>
        </p:nvCxnSpPr>
        <p:spPr>
          <a:xfrm>
            <a:off x="962025" y="3000375"/>
            <a:ext cx="2409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81DCCE-842D-4D37-B95C-39F1B22CBFD0}"/>
              </a:ext>
            </a:extLst>
          </p:cNvPr>
          <p:cNvCxnSpPr/>
          <p:nvPr/>
        </p:nvCxnSpPr>
        <p:spPr>
          <a:xfrm>
            <a:off x="938800" y="3962400"/>
            <a:ext cx="2409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24059FC-D596-4840-B45A-5BB50B15B400}"/>
              </a:ext>
            </a:extLst>
          </p:cNvPr>
          <p:cNvCxnSpPr/>
          <p:nvPr/>
        </p:nvCxnSpPr>
        <p:spPr>
          <a:xfrm>
            <a:off x="945454" y="3457575"/>
            <a:ext cx="24098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242F439-C4AF-469A-8ADD-DD88C9BC22F5}"/>
              </a:ext>
            </a:extLst>
          </p:cNvPr>
          <p:cNvSpPr/>
          <p:nvPr/>
        </p:nvSpPr>
        <p:spPr>
          <a:xfrm>
            <a:off x="962025" y="3039932"/>
            <a:ext cx="797621" cy="3795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24E2905-031B-498E-983B-4B3E5D9CEC1A}"/>
              </a:ext>
            </a:extLst>
          </p:cNvPr>
          <p:cNvCxnSpPr>
            <a:stCxn id="24" idx="3"/>
          </p:cNvCxnSpPr>
          <p:nvPr/>
        </p:nvCxnSpPr>
        <p:spPr>
          <a:xfrm flipV="1">
            <a:off x="1759646" y="3229703"/>
            <a:ext cx="522179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46BEB2F-8C97-40CE-8D5A-1DE313373BC7}"/>
              </a:ext>
            </a:extLst>
          </p:cNvPr>
          <p:cNvSpPr/>
          <p:nvPr/>
        </p:nvSpPr>
        <p:spPr>
          <a:xfrm>
            <a:off x="1621924" y="3505200"/>
            <a:ext cx="797621" cy="3795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378F62B-43B7-48F7-9B15-924FAFAF1210}"/>
              </a:ext>
            </a:extLst>
          </p:cNvPr>
          <p:cNvCxnSpPr>
            <a:cxnSpLocks/>
          </p:cNvCxnSpPr>
          <p:nvPr/>
        </p:nvCxnSpPr>
        <p:spPr>
          <a:xfrm flipV="1">
            <a:off x="2419055" y="3694971"/>
            <a:ext cx="929570" cy="150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7F0AC232-B9AB-4FDB-A6BC-07016B7B8BB4}"/>
              </a:ext>
            </a:extLst>
          </p:cNvPr>
          <p:cNvSpPr/>
          <p:nvPr/>
        </p:nvSpPr>
        <p:spPr>
          <a:xfrm>
            <a:off x="7248133" y="2823461"/>
            <a:ext cx="2920391" cy="1862822"/>
          </a:xfrm>
          <a:prstGeom prst="wedgeRectCallout">
            <a:avLst>
              <a:gd name="adj1" fmla="val -5957"/>
              <a:gd name="adj2" fmla="val -66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/>
              <a:t>Detect overtaking </a:t>
            </a:r>
            <a:r>
              <a:rPr lang="en-US" altLang="ja-JP" dirty="0"/>
              <a:t>vehicle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229F699-ADA7-4FBE-B78C-3817EF9BE137}"/>
              </a:ext>
            </a:extLst>
          </p:cNvPr>
          <p:cNvCxnSpPr/>
          <p:nvPr/>
        </p:nvCxnSpPr>
        <p:spPr>
          <a:xfrm>
            <a:off x="7363120" y="2988182"/>
            <a:ext cx="2409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81B3160-C5D3-4635-896F-7B4FB8C791EB}"/>
              </a:ext>
            </a:extLst>
          </p:cNvPr>
          <p:cNvCxnSpPr/>
          <p:nvPr/>
        </p:nvCxnSpPr>
        <p:spPr>
          <a:xfrm>
            <a:off x="7339895" y="3950207"/>
            <a:ext cx="2409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072320C-F7FE-4362-AA73-FE500919EA26}"/>
              </a:ext>
            </a:extLst>
          </p:cNvPr>
          <p:cNvCxnSpPr/>
          <p:nvPr/>
        </p:nvCxnSpPr>
        <p:spPr>
          <a:xfrm>
            <a:off x="7346549" y="3445382"/>
            <a:ext cx="24098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BE55CFB-C94A-4758-8DF4-DB92F8831000}"/>
              </a:ext>
            </a:extLst>
          </p:cNvPr>
          <p:cNvSpPr/>
          <p:nvPr/>
        </p:nvSpPr>
        <p:spPr>
          <a:xfrm>
            <a:off x="7363120" y="3027739"/>
            <a:ext cx="797621" cy="3795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20FB632-7555-481F-ADB5-DB2F92CF7241}"/>
              </a:ext>
            </a:extLst>
          </p:cNvPr>
          <p:cNvCxnSpPr>
            <a:stCxn id="37" idx="3"/>
          </p:cNvCxnSpPr>
          <p:nvPr/>
        </p:nvCxnSpPr>
        <p:spPr>
          <a:xfrm flipV="1">
            <a:off x="8160741" y="3217510"/>
            <a:ext cx="522179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9DBB942-1D96-4F0F-8C38-F6CFBD018212}"/>
              </a:ext>
            </a:extLst>
          </p:cNvPr>
          <p:cNvSpPr/>
          <p:nvPr/>
        </p:nvSpPr>
        <p:spPr>
          <a:xfrm>
            <a:off x="8023019" y="3493007"/>
            <a:ext cx="797621" cy="3795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685F46A-8E08-4795-B317-E3776C0A9FE0}"/>
              </a:ext>
            </a:extLst>
          </p:cNvPr>
          <p:cNvCxnSpPr>
            <a:cxnSpLocks/>
          </p:cNvCxnSpPr>
          <p:nvPr/>
        </p:nvCxnSpPr>
        <p:spPr>
          <a:xfrm flipV="1">
            <a:off x="8820150" y="3682778"/>
            <a:ext cx="929570" cy="150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A04FC0D-552F-49F0-9199-B7E0197B10D4}"/>
              </a:ext>
            </a:extLst>
          </p:cNvPr>
          <p:cNvSpPr/>
          <p:nvPr/>
        </p:nvSpPr>
        <p:spPr>
          <a:xfrm>
            <a:off x="990599" y="1247645"/>
            <a:ext cx="2833492" cy="30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Warning Information</a:t>
            </a:r>
            <a:endParaRPr kumimoji="1" lang="ja-JP" altLang="en-US" b="1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ADD89B5-CF46-45C1-B625-6DA6E17203A3}"/>
              </a:ext>
            </a:extLst>
          </p:cNvPr>
          <p:cNvSpPr/>
          <p:nvPr/>
        </p:nvSpPr>
        <p:spPr>
          <a:xfrm>
            <a:off x="4368253" y="3979730"/>
            <a:ext cx="2409372" cy="1862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Warning </a:t>
            </a:r>
          </a:p>
          <a:p>
            <a:pPr algn="ctr"/>
            <a:r>
              <a:rPr lang="en-US" altLang="ja-JP" dirty="0" err="1"/>
              <a:t>Information:X</a:t>
            </a:r>
            <a:endParaRPr lang="en-US" altLang="ja-JP" dirty="0"/>
          </a:p>
          <a:p>
            <a:pPr algn="ctr"/>
            <a:r>
              <a:rPr lang="en-US" altLang="ja-JP" dirty="0"/>
              <a:t>+</a:t>
            </a:r>
          </a:p>
          <a:p>
            <a:pPr algn="ctr"/>
            <a:r>
              <a:rPr lang="en-US" altLang="ja-JP" dirty="0"/>
              <a:t>Self-observed </a:t>
            </a:r>
          </a:p>
          <a:p>
            <a:pPr algn="ctr"/>
            <a:r>
              <a:rPr lang="en-US" altLang="ja-JP" dirty="0" err="1"/>
              <a:t>Information:X</a:t>
            </a:r>
            <a:endParaRPr lang="en-US" altLang="ja-JP" dirty="0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7339B217-8C4A-4D65-B276-7D547EF30773}"/>
              </a:ext>
            </a:extLst>
          </p:cNvPr>
          <p:cNvSpPr/>
          <p:nvPr/>
        </p:nvSpPr>
        <p:spPr>
          <a:xfrm>
            <a:off x="6989628" y="4911141"/>
            <a:ext cx="517010" cy="5599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5A9BBF0-F81C-4AFF-97BB-8E95DF67FB16}"/>
              </a:ext>
            </a:extLst>
          </p:cNvPr>
          <p:cNvSpPr/>
          <p:nvPr/>
        </p:nvSpPr>
        <p:spPr>
          <a:xfrm>
            <a:off x="7629816" y="4999296"/>
            <a:ext cx="2920391" cy="391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Estimate the speed of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70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FFB901FA-7282-4F51-B5BE-19767E3894BB}"/>
              </a:ext>
            </a:extLst>
          </p:cNvPr>
          <p:cNvSpPr/>
          <p:nvPr/>
        </p:nvSpPr>
        <p:spPr>
          <a:xfrm>
            <a:off x="1421662" y="1635343"/>
            <a:ext cx="2315224" cy="22466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79D574-CB76-478D-8020-A10AD3F7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>
                <a:solidFill>
                  <a:schemeClr val="accent5">
                    <a:lumMod val="75000"/>
                  </a:schemeClr>
                </a:solidFill>
              </a:rPr>
              <a:t>次ホップノードの制御</a:t>
            </a:r>
            <a:endParaRPr kumimoji="1" lang="ja-JP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CE32C3-3CE7-48EA-94B3-F2085D40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5</a:t>
            </a:fld>
            <a:endParaRPr kumimoji="1" lang="ja-JP" altLang="en-US" sz="320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147C92-7D28-40AF-A703-5AB8FD6D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9" y="1546478"/>
            <a:ext cx="11132261" cy="12193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CD7C48E-D38A-45F2-9ADE-390DDAA031DE}"/>
              </a:ext>
            </a:extLst>
          </p:cNvPr>
          <p:cNvCxnSpPr/>
          <p:nvPr/>
        </p:nvCxnSpPr>
        <p:spPr>
          <a:xfrm>
            <a:off x="115186" y="2126511"/>
            <a:ext cx="11961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9126EB-8931-4524-BB21-146E9C741D41}"/>
              </a:ext>
            </a:extLst>
          </p:cNvPr>
          <p:cNvCxnSpPr/>
          <p:nvPr/>
        </p:nvCxnSpPr>
        <p:spPr>
          <a:xfrm>
            <a:off x="106326" y="2938130"/>
            <a:ext cx="1196162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DA6651E-F3B2-48CC-A343-E3D7F38087F1}"/>
              </a:ext>
            </a:extLst>
          </p:cNvPr>
          <p:cNvCxnSpPr/>
          <p:nvPr/>
        </p:nvCxnSpPr>
        <p:spPr>
          <a:xfrm>
            <a:off x="106326" y="5610446"/>
            <a:ext cx="11961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9F6A8A5-9C43-4257-A47D-DA4298AB35B6}"/>
              </a:ext>
            </a:extLst>
          </p:cNvPr>
          <p:cNvCxnSpPr/>
          <p:nvPr/>
        </p:nvCxnSpPr>
        <p:spPr>
          <a:xfrm>
            <a:off x="106326" y="3841898"/>
            <a:ext cx="11961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5C4DBFA-2BE5-4D9B-B27A-07955B578E08}"/>
              </a:ext>
            </a:extLst>
          </p:cNvPr>
          <p:cNvCxnSpPr/>
          <p:nvPr/>
        </p:nvCxnSpPr>
        <p:spPr>
          <a:xfrm>
            <a:off x="106326" y="4696046"/>
            <a:ext cx="1196162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B8A124B-16E3-4297-B610-830DF278CCC6}"/>
              </a:ext>
            </a:extLst>
          </p:cNvPr>
          <p:cNvSpPr/>
          <p:nvPr/>
        </p:nvSpPr>
        <p:spPr>
          <a:xfrm>
            <a:off x="2302827" y="2417136"/>
            <a:ext cx="55289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E6BB7F4-E3A2-424A-924C-63575FEFDD4D}"/>
              </a:ext>
            </a:extLst>
          </p:cNvPr>
          <p:cNvSpPr/>
          <p:nvPr/>
        </p:nvSpPr>
        <p:spPr>
          <a:xfrm>
            <a:off x="2620808" y="3358115"/>
            <a:ext cx="552893" cy="510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4C80E9A-ADCF-41FD-843C-0C74E8082D0B}"/>
              </a:ext>
            </a:extLst>
          </p:cNvPr>
          <p:cNvCxnSpPr>
            <a:cxnSpLocks/>
          </p:cNvCxnSpPr>
          <p:nvPr/>
        </p:nvCxnSpPr>
        <p:spPr>
          <a:xfrm flipV="1">
            <a:off x="2855720" y="2691678"/>
            <a:ext cx="1030472" cy="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93F68DC-03E3-42EA-A1A5-E4D7506CA6DA}"/>
              </a:ext>
            </a:extLst>
          </p:cNvPr>
          <p:cNvCxnSpPr>
            <a:cxnSpLocks/>
          </p:cNvCxnSpPr>
          <p:nvPr/>
        </p:nvCxnSpPr>
        <p:spPr>
          <a:xfrm flipV="1">
            <a:off x="3078571" y="3653971"/>
            <a:ext cx="1030472" cy="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61E29853-E072-4F3C-BD70-2BC845CED44E}"/>
              </a:ext>
            </a:extLst>
          </p:cNvPr>
          <p:cNvSpPr/>
          <p:nvPr/>
        </p:nvSpPr>
        <p:spPr>
          <a:xfrm>
            <a:off x="7252297" y="3213295"/>
            <a:ext cx="552893" cy="5812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7922160-4281-49DA-BC9A-CFE590CCC39C}"/>
              </a:ext>
            </a:extLst>
          </p:cNvPr>
          <p:cNvCxnSpPr>
            <a:cxnSpLocks/>
          </p:cNvCxnSpPr>
          <p:nvPr/>
        </p:nvCxnSpPr>
        <p:spPr>
          <a:xfrm flipV="1">
            <a:off x="7805190" y="3538206"/>
            <a:ext cx="1030472" cy="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AB2B6EBA-9065-4CCF-94B5-17C0F1042327}"/>
              </a:ext>
            </a:extLst>
          </p:cNvPr>
          <p:cNvSpPr/>
          <p:nvPr/>
        </p:nvSpPr>
        <p:spPr>
          <a:xfrm>
            <a:off x="8973879" y="520995"/>
            <a:ext cx="3102934" cy="1562986"/>
          </a:xfrm>
          <a:prstGeom prst="wedgeRectCallout">
            <a:avLst>
              <a:gd name="adj1" fmla="val -56667"/>
              <a:gd name="adj2" fmla="val 7406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/>
              <a:t>青：画像処理ノード</a:t>
            </a:r>
            <a:endParaRPr lang="en-US" altLang="ja-JP" b="1"/>
          </a:p>
          <a:p>
            <a:r>
              <a:rPr kumimoji="1" lang="ja-JP" altLang="en-US" b="1"/>
              <a:t>赤：速度判定対象車両</a:t>
            </a:r>
            <a:endParaRPr kumimoji="1" lang="en-US" altLang="ja-JP" b="1"/>
          </a:p>
          <a:p>
            <a:r>
              <a:rPr lang="ja-JP" altLang="en-US" b="1"/>
              <a:t>緑枠：画像処理レンジ</a:t>
            </a:r>
            <a:endParaRPr lang="en-US" altLang="ja-JP" b="1"/>
          </a:p>
          <a:p>
            <a:r>
              <a:rPr kumimoji="1" lang="ja-JP" altLang="en-US" b="1"/>
              <a:t>黄色：青の電波が届く</a:t>
            </a:r>
            <a:endParaRPr kumimoji="1" lang="en-US" altLang="ja-JP" b="1"/>
          </a:p>
          <a:p>
            <a:r>
              <a:rPr kumimoji="1" lang="ja-JP" altLang="en-US" b="1"/>
              <a:t>　　　範囲のノード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986CB853-BFE6-4984-8003-26169C6069E8}"/>
              </a:ext>
            </a:extLst>
          </p:cNvPr>
          <p:cNvSpPr/>
          <p:nvPr/>
        </p:nvSpPr>
        <p:spPr>
          <a:xfrm rot="4741240">
            <a:off x="3548296" y="-399972"/>
            <a:ext cx="8058792" cy="6366701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0BB6937-5E2A-497D-B4FA-1925897418A0}"/>
              </a:ext>
            </a:extLst>
          </p:cNvPr>
          <p:cNvCxnSpPr>
            <a:cxnSpLocks/>
          </p:cNvCxnSpPr>
          <p:nvPr/>
        </p:nvCxnSpPr>
        <p:spPr>
          <a:xfrm>
            <a:off x="1743740" y="2667999"/>
            <a:ext cx="8197702" cy="236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0C5DE90-5EEF-4EFE-A760-0C19FACC1349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560732" y="2668000"/>
            <a:ext cx="6004989" cy="8702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円弧 20">
            <a:extLst>
              <a:ext uri="{FF2B5EF4-FFF2-40B4-BE49-F238E27FC236}">
                <a16:creationId xmlns:a16="http://schemas.microsoft.com/office/drawing/2014/main" id="{A52EE499-25B4-475E-A0C3-90E757FFD8A2}"/>
              </a:ext>
            </a:extLst>
          </p:cNvPr>
          <p:cNvSpPr/>
          <p:nvPr/>
        </p:nvSpPr>
        <p:spPr>
          <a:xfrm rot="2858135">
            <a:off x="4880018" y="2530794"/>
            <a:ext cx="941863" cy="928705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8D247D-BEFA-4C7C-9090-3FF99338EF73}"/>
              </a:ext>
            </a:extLst>
          </p:cNvPr>
          <p:cNvSpPr txBox="1"/>
          <p:nvPr/>
        </p:nvSpPr>
        <p:spPr>
          <a:xfrm>
            <a:off x="5924137" y="2707784"/>
            <a:ext cx="552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>
                <a:solidFill>
                  <a:schemeClr val="accent1"/>
                </a:solidFill>
              </a:rPr>
              <a:t>θ</a:t>
            </a:r>
            <a:endParaRPr kumimoji="1" lang="ja-JP" altLang="en-US" sz="4400" b="1">
              <a:solidFill>
                <a:schemeClr val="accent1"/>
              </a:solidFill>
            </a:endParaRP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483E1967-A639-4184-BE4E-08C6E45C6F13}"/>
              </a:ext>
            </a:extLst>
          </p:cNvPr>
          <p:cNvSpPr/>
          <p:nvPr/>
        </p:nvSpPr>
        <p:spPr>
          <a:xfrm>
            <a:off x="659422" y="3983402"/>
            <a:ext cx="4502241" cy="2619588"/>
          </a:xfrm>
          <a:prstGeom prst="wedgeRectCallout">
            <a:avLst>
              <a:gd name="adj1" fmla="val 96845"/>
              <a:gd name="adj2" fmla="val -394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b="1"/>
          </a:p>
          <a:p>
            <a:endParaRPr lang="en-US" altLang="ja-JP" b="1"/>
          </a:p>
          <a:p>
            <a:endParaRPr lang="en-US" altLang="ja-JP" b="1"/>
          </a:p>
          <a:p>
            <a:endParaRPr lang="en-US" altLang="ja-JP" b="1"/>
          </a:p>
          <a:p>
            <a:r>
              <a:rPr lang="en-US" altLang="ja-JP" b="1" err="1"/>
              <a:t>Lcosθ</a:t>
            </a:r>
            <a:r>
              <a:rPr lang="ja-JP" altLang="en-US" b="1"/>
              <a:t>を用いる</a:t>
            </a:r>
            <a:endParaRPr lang="en-US" altLang="ja-JP" b="1"/>
          </a:p>
          <a:p>
            <a:r>
              <a:rPr lang="en-US" altLang="ja-JP" b="1"/>
              <a:t>0&lt;θ&lt;180  0&lt;</a:t>
            </a:r>
            <a:r>
              <a:rPr lang="en-US" altLang="ja-JP" b="1" err="1"/>
              <a:t>Lcosθ</a:t>
            </a:r>
            <a:r>
              <a:rPr lang="en-US" altLang="ja-JP" b="1"/>
              <a:t>&lt;200</a:t>
            </a:r>
          </a:p>
          <a:p>
            <a:r>
              <a:rPr lang="en-US" altLang="ja-JP" b="1" err="1"/>
              <a:t>Lcosθ</a:t>
            </a:r>
            <a:r>
              <a:rPr lang="ja-JP" altLang="en-US" b="1"/>
              <a:t>が最大の時　待ち時間０</a:t>
            </a:r>
            <a:endParaRPr lang="en-US" altLang="ja-JP" b="1"/>
          </a:p>
          <a:p>
            <a:r>
              <a:rPr lang="en-US" altLang="ja-JP" b="1" err="1"/>
              <a:t>Lcosθ</a:t>
            </a:r>
            <a:r>
              <a:rPr lang="ja-JP" altLang="en-US" b="1"/>
              <a:t>が最小の時　待ち時間</a:t>
            </a:r>
            <a:r>
              <a:rPr lang="ja-JP" altLang="en-US" b="1" err="1"/>
              <a:t>ｘ</a:t>
            </a:r>
            <a:endParaRPr lang="en-US" altLang="ja-JP" b="1"/>
          </a:p>
          <a:p>
            <a:endParaRPr lang="en-US" altLang="ja-JP" b="1"/>
          </a:p>
          <a:p>
            <a:r>
              <a:rPr lang="ja-JP" altLang="en-US" b="1"/>
              <a:t>参考式ｘ－</a:t>
            </a:r>
            <a:r>
              <a:rPr lang="en-US" altLang="ja-JP" b="1" err="1"/>
              <a:t>Lcosθ</a:t>
            </a:r>
            <a:r>
              <a:rPr lang="en-US" altLang="ja-JP" b="1"/>
              <a:t>/200*x</a:t>
            </a:r>
          </a:p>
          <a:p>
            <a:endParaRPr lang="en-US" altLang="ja-JP" b="1"/>
          </a:p>
          <a:p>
            <a:endParaRPr lang="en-US" altLang="ja-JP" b="1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19E6F6C-97F7-4FFC-B6F1-741315E43F93}"/>
              </a:ext>
            </a:extLst>
          </p:cNvPr>
          <p:cNvSpPr/>
          <p:nvPr/>
        </p:nvSpPr>
        <p:spPr>
          <a:xfrm>
            <a:off x="1560732" y="2412818"/>
            <a:ext cx="552893" cy="51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3AEEEDE-54BC-4151-A21D-60A4259CD666}"/>
              </a:ext>
            </a:extLst>
          </p:cNvPr>
          <p:cNvCxnSpPr>
            <a:cxnSpLocks/>
          </p:cNvCxnSpPr>
          <p:nvPr/>
        </p:nvCxnSpPr>
        <p:spPr>
          <a:xfrm>
            <a:off x="7528743" y="2691678"/>
            <a:ext cx="0" cy="8345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594A3F-1C01-426C-A549-D3D272CDE0AF}"/>
              </a:ext>
            </a:extLst>
          </p:cNvPr>
          <p:cNvSpPr txBox="1"/>
          <p:nvPr/>
        </p:nvSpPr>
        <p:spPr>
          <a:xfrm>
            <a:off x="4905596" y="3168477"/>
            <a:ext cx="552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>
                <a:solidFill>
                  <a:schemeClr val="accent6">
                    <a:lumMod val="75000"/>
                  </a:schemeClr>
                </a:solidFill>
              </a:rPr>
              <a:t>L</a:t>
            </a:r>
            <a:endParaRPr kumimoji="1" lang="ja-JP" altLang="en-US" sz="4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7117763-D384-4B28-9D13-84AA015B828D}"/>
              </a:ext>
            </a:extLst>
          </p:cNvPr>
          <p:cNvSpPr txBox="1"/>
          <p:nvPr/>
        </p:nvSpPr>
        <p:spPr>
          <a:xfrm>
            <a:off x="5140141" y="2011501"/>
            <a:ext cx="242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err="1">
                <a:solidFill>
                  <a:schemeClr val="accent6">
                    <a:lumMod val="75000"/>
                  </a:schemeClr>
                </a:solidFill>
              </a:rPr>
              <a:t>Lcosθ</a:t>
            </a:r>
            <a:endParaRPr kumimoji="1" lang="ja-JP" altLang="en-US" sz="44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701654-5FD0-4130-9E92-83233993C373}"/>
              </a:ext>
            </a:extLst>
          </p:cNvPr>
          <p:cNvCxnSpPr/>
          <p:nvPr/>
        </p:nvCxnSpPr>
        <p:spPr>
          <a:xfrm>
            <a:off x="1010093" y="4280974"/>
            <a:ext cx="38955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62C0618-7AC4-4DFA-810A-749C0012A21D}"/>
              </a:ext>
            </a:extLst>
          </p:cNvPr>
          <p:cNvCxnSpPr/>
          <p:nvPr/>
        </p:nvCxnSpPr>
        <p:spPr>
          <a:xfrm>
            <a:off x="1010093" y="4027565"/>
            <a:ext cx="0" cy="5068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EC3649E-8CB8-4E49-90D6-2A7A5802786D}"/>
              </a:ext>
            </a:extLst>
          </p:cNvPr>
          <p:cNvCxnSpPr/>
          <p:nvPr/>
        </p:nvCxnSpPr>
        <p:spPr>
          <a:xfrm>
            <a:off x="4905596" y="4027565"/>
            <a:ext cx="0" cy="5068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A9FA1DD-7770-4AFA-8A30-737EB03EA004}"/>
              </a:ext>
            </a:extLst>
          </p:cNvPr>
          <p:cNvSpPr txBox="1"/>
          <p:nvPr/>
        </p:nvSpPr>
        <p:spPr>
          <a:xfrm>
            <a:off x="838200" y="4592911"/>
            <a:ext cx="552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０</a:t>
            </a:r>
            <a:endParaRPr kumimoji="1" lang="ja-JP" altLang="en-US" sz="2000" b="1">
              <a:solidFill>
                <a:schemeClr val="accent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545A939-4C4D-4E6E-8438-B4D0DB1A629E}"/>
              </a:ext>
            </a:extLst>
          </p:cNvPr>
          <p:cNvSpPr txBox="1"/>
          <p:nvPr/>
        </p:nvSpPr>
        <p:spPr>
          <a:xfrm>
            <a:off x="4206552" y="4607217"/>
            <a:ext cx="142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>
                <a:solidFill>
                  <a:schemeClr val="accent1"/>
                </a:solidFill>
              </a:rPr>
              <a:t>Ｘ</a:t>
            </a:r>
            <a:r>
              <a:rPr kumimoji="1" lang="en-US" altLang="ja-JP" sz="2000" b="1">
                <a:solidFill>
                  <a:schemeClr val="accent1"/>
                </a:solidFill>
              </a:rPr>
              <a:t>second</a:t>
            </a:r>
            <a:endParaRPr kumimoji="1" lang="ja-JP" altLang="en-US" sz="2000" b="1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3EB622A-470A-46C7-A516-9E3BC329E953}"/>
              </a:ext>
            </a:extLst>
          </p:cNvPr>
          <p:cNvSpPr txBox="1"/>
          <p:nvPr/>
        </p:nvSpPr>
        <p:spPr>
          <a:xfrm>
            <a:off x="2281605" y="4382386"/>
            <a:ext cx="135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待ち時間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24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80</Words>
  <Application>Microsoft Office PowerPoint</Application>
  <PresentationFormat>ワイド画面</PresentationFormat>
  <Paragraphs>32</Paragraphs>
  <Slides>5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学会発表資料</vt:lpstr>
      <vt:lpstr>PowerPoint プレゼンテーション</vt:lpstr>
      <vt:lpstr>PowerPoint プレゼンテーション</vt:lpstr>
      <vt:lpstr>PowerPoint プレゼンテーション</vt:lpstr>
      <vt:lpstr>次ホップノードの制御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学会発表資料</dc:title>
  <dc:creator>高橋 柊人</dc:creator>
  <cp:lastModifiedBy>TAKAHASHI Syuuto(is0361er)</cp:lastModifiedBy>
  <cp:revision>11</cp:revision>
  <dcterms:created xsi:type="dcterms:W3CDTF">2019-12-26T12:59:10Z</dcterms:created>
  <dcterms:modified xsi:type="dcterms:W3CDTF">2020-01-07T03:41:08Z</dcterms:modified>
</cp:coreProperties>
</file>