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2" r:id="rId3"/>
    <p:sldId id="263" r:id="rId4"/>
    <p:sldId id="261" r:id="rId5"/>
    <p:sldId id="260" r:id="rId6"/>
    <p:sldId id="266" r:id="rId7"/>
    <p:sldId id="264" r:id="rId8"/>
    <p:sldId id="267" r:id="rId9"/>
    <p:sldId id="268" r:id="rId10"/>
    <p:sldId id="270" r:id="rId11"/>
    <p:sldId id="269" r:id="rId12"/>
    <p:sldId id="271" r:id="rId13"/>
    <p:sldId id="273"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61CBDB-867D-4DE2-A58B-35506B8F2EED}"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368502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61CBDB-867D-4DE2-A58B-35506B8F2EED}"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52889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61CBDB-867D-4DE2-A58B-35506B8F2EED}"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65257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1CBDB-867D-4DE2-A58B-35506B8F2EED}"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146246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61CBDB-867D-4DE2-A58B-35506B8F2EED}"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318836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861CBDB-867D-4DE2-A58B-35506B8F2EED}" type="datetimeFigureOut">
              <a:rPr lang="en-IN" smtClean="0"/>
              <a:t>26-06-2023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20295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861CBDB-867D-4DE2-A58B-35506B8F2EED}" type="datetimeFigureOut">
              <a:rPr lang="en-IN" smtClean="0"/>
              <a:t>26-06-2023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42044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861CBDB-867D-4DE2-A58B-35506B8F2EED}" type="datetimeFigureOut">
              <a:rPr lang="en-IN" smtClean="0"/>
              <a:t>26-06-2023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327399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61CBDB-867D-4DE2-A58B-35506B8F2EED}"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424681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1CBDB-867D-4DE2-A58B-35506B8F2EED}" type="datetimeFigureOut">
              <a:rPr lang="en-IN" smtClean="0"/>
              <a:t>26-06-2023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01627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1CBDB-867D-4DE2-A58B-35506B8F2EED}" type="datetimeFigureOut">
              <a:rPr lang="en-IN" smtClean="0"/>
              <a:t>26-06-2023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7870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861CBDB-867D-4DE2-A58B-35506B8F2EED}" type="datetimeFigureOut">
              <a:rPr lang="en-IN" smtClean="0"/>
              <a:t>26-06-2023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CED3069-32A0-4384-85BD-D2D3C637B459}" type="slidenum">
              <a:rPr lang="en-IN" smtClean="0"/>
              <a:t>‹#›</a:t>
            </a:fld>
            <a:endParaRPr lang="en-IN"/>
          </a:p>
        </p:txBody>
      </p:sp>
    </p:spTree>
    <p:extLst>
      <p:ext uri="{BB962C8B-B14F-4D97-AF65-F5344CB8AC3E}">
        <p14:creationId xmlns:p14="http://schemas.microsoft.com/office/powerpoint/2010/main" val="139821791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uggingface.co/models?pipeline_tag=question-answe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35CE-C4CF-292A-28EF-B16CECE386BA}"/>
              </a:ext>
            </a:extLst>
          </p:cNvPr>
          <p:cNvSpPr>
            <a:spLocks noGrp="1"/>
          </p:cNvSpPr>
          <p:nvPr>
            <p:ph type="ctrTitle"/>
          </p:nvPr>
        </p:nvSpPr>
        <p:spPr/>
        <p:txBody>
          <a:bodyPr/>
          <a:lstStyle/>
          <a:p>
            <a:r>
              <a:rPr lang="en-IN" b="0" i="0" dirty="0">
                <a:solidFill>
                  <a:schemeClr val="bg1"/>
                </a:solidFill>
                <a:effectLst/>
                <a:latin typeface="Arial" panose="020B0604020202020204" pitchFamily="34" charset="0"/>
              </a:rPr>
              <a:t>Document-Reading Virtual Assistant</a:t>
            </a:r>
            <a:endParaRPr lang="en-IN" dirty="0">
              <a:solidFill>
                <a:schemeClr val="bg1"/>
              </a:solidFill>
            </a:endParaRPr>
          </a:p>
        </p:txBody>
      </p:sp>
      <p:sp>
        <p:nvSpPr>
          <p:cNvPr id="3" name="Subtitle 2">
            <a:extLst>
              <a:ext uri="{FF2B5EF4-FFF2-40B4-BE49-F238E27FC236}">
                <a16:creationId xmlns:a16="http://schemas.microsoft.com/office/drawing/2014/main" id="{C5F6DFB7-13D6-DF65-2039-44FC40322A6A}"/>
              </a:ext>
            </a:extLst>
          </p:cNvPr>
          <p:cNvSpPr>
            <a:spLocks noGrp="1"/>
          </p:cNvSpPr>
          <p:nvPr>
            <p:ph type="subTitle" idx="1"/>
          </p:nvPr>
        </p:nvSpPr>
        <p:spPr/>
        <p:txBody>
          <a:bodyPr/>
          <a:lstStyle/>
          <a:p>
            <a:r>
              <a:rPr lang="en-IN" b="0" i="0" dirty="0">
                <a:solidFill>
                  <a:schemeClr val="bg1"/>
                </a:solidFill>
                <a:effectLst/>
                <a:latin typeface="Google Sans"/>
              </a:rPr>
              <a:t>Resonance Labs</a:t>
            </a:r>
            <a:endParaRPr lang="en-IN" dirty="0">
              <a:solidFill>
                <a:schemeClr val="bg1"/>
              </a:solidFill>
            </a:endParaRPr>
          </a:p>
        </p:txBody>
      </p:sp>
    </p:spTree>
    <p:extLst>
      <p:ext uri="{BB962C8B-B14F-4D97-AF65-F5344CB8AC3E}">
        <p14:creationId xmlns:p14="http://schemas.microsoft.com/office/powerpoint/2010/main" val="307547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3027-9BFB-69EB-56A2-74AF11AC1015}"/>
              </a:ext>
            </a:extLst>
          </p:cNvPr>
          <p:cNvSpPr>
            <a:spLocks noGrp="1"/>
          </p:cNvSpPr>
          <p:nvPr>
            <p:ph type="title"/>
          </p:nvPr>
        </p:nvSpPr>
        <p:spPr/>
        <p:txBody>
          <a:bodyPr/>
          <a:lstStyle/>
          <a:p>
            <a:pPr algn="ctr"/>
            <a:r>
              <a:rPr lang="en-US" b="0" i="0" dirty="0">
                <a:solidFill>
                  <a:schemeClr val="bg1"/>
                </a:solidFill>
                <a:effectLst/>
                <a:latin typeface="Söhne"/>
              </a:rPr>
              <a:t>BERT-Large-Uncased-Whole-Word-Masking-Finetuned</a:t>
            </a:r>
            <a:endParaRPr lang="en-IN" dirty="0">
              <a:solidFill>
                <a:schemeClr val="bg1"/>
              </a:solidFill>
            </a:endParaRPr>
          </a:p>
        </p:txBody>
      </p:sp>
      <p:sp>
        <p:nvSpPr>
          <p:cNvPr id="3" name="Content Placeholder 2">
            <a:extLst>
              <a:ext uri="{FF2B5EF4-FFF2-40B4-BE49-F238E27FC236}">
                <a16:creationId xmlns:a16="http://schemas.microsoft.com/office/drawing/2014/main" id="{5D50FA9E-F2CD-244E-5B23-256D9068FD30}"/>
              </a:ext>
            </a:extLst>
          </p:cNvPr>
          <p:cNvSpPr>
            <a:spLocks noGrp="1"/>
          </p:cNvSpPr>
          <p:nvPr>
            <p:ph idx="1"/>
          </p:nvPr>
        </p:nvSpPr>
        <p:spPr/>
        <p:txBody>
          <a:bodyPr>
            <a:normAutofit fontScale="92500" lnSpcReduction="20000"/>
          </a:bodyPr>
          <a:lstStyle/>
          <a:p>
            <a:r>
              <a:rPr lang="en-IN" b="0" i="0" dirty="0">
                <a:solidFill>
                  <a:srgbClr val="374151"/>
                </a:solidFill>
                <a:effectLst/>
                <a:latin typeface="Söhne"/>
              </a:rPr>
              <a:t>BERT (Bidirectional Encoder Representations from Transformers)</a:t>
            </a:r>
            <a:r>
              <a:rPr lang="en-US" b="0" i="0" dirty="0">
                <a:solidFill>
                  <a:srgbClr val="374151"/>
                </a:solidFill>
                <a:effectLst/>
                <a:latin typeface="Söhne"/>
              </a:rPr>
              <a:t> is a technique used in natural language processing to enhance the performance of the BERT model on specific tasks. BERT is a pre-trained language model that has been trained on a large corpus of text to learn general language representations.</a:t>
            </a:r>
          </a:p>
          <a:p>
            <a:r>
              <a:rPr lang="en-US" b="0" i="0" dirty="0">
                <a:solidFill>
                  <a:srgbClr val="374151"/>
                </a:solidFill>
                <a:effectLst/>
                <a:latin typeface="Söhne"/>
              </a:rPr>
              <a:t>BERT-Large-Uncased-Whole-Word-Masking-Finetuned-</a:t>
            </a:r>
            <a:r>
              <a:rPr lang="en-US" b="0" i="0" dirty="0" err="1">
                <a:solidFill>
                  <a:srgbClr val="374151"/>
                </a:solidFill>
                <a:effectLst/>
                <a:latin typeface="Söhne"/>
              </a:rPr>
              <a:t>SQuAD</a:t>
            </a:r>
            <a:r>
              <a:rPr lang="en-US" b="0" i="0" dirty="0">
                <a:solidFill>
                  <a:srgbClr val="374151"/>
                </a:solidFill>
                <a:effectLst/>
                <a:latin typeface="Söhne"/>
              </a:rPr>
              <a:t> is a variant of the BERT model that has been fine-tuned on the </a:t>
            </a:r>
            <a:r>
              <a:rPr lang="en-US" b="0" i="0" dirty="0" err="1">
                <a:solidFill>
                  <a:srgbClr val="374151"/>
                </a:solidFill>
                <a:effectLst/>
                <a:latin typeface="Söhne"/>
              </a:rPr>
              <a:t>SQuAD</a:t>
            </a:r>
            <a:r>
              <a:rPr lang="en-US" b="0" i="0" dirty="0">
                <a:solidFill>
                  <a:srgbClr val="374151"/>
                </a:solidFill>
                <a:effectLst/>
                <a:latin typeface="Söhne"/>
              </a:rPr>
              <a:t> dataset for question answering. </a:t>
            </a:r>
          </a:p>
          <a:p>
            <a:r>
              <a:rPr lang="en-US" b="0" i="0" dirty="0">
                <a:solidFill>
                  <a:srgbClr val="374151"/>
                </a:solidFill>
                <a:effectLst/>
                <a:latin typeface="Söhne"/>
              </a:rPr>
              <a:t>It uses a larger BERT model, ignores capitalization, masks whole words during pre-training, and is specifically trained to answer questions within a given context. </a:t>
            </a:r>
          </a:p>
          <a:p>
            <a:r>
              <a:rPr lang="en-US" b="0" i="0" dirty="0">
                <a:solidFill>
                  <a:srgbClr val="374151"/>
                </a:solidFill>
                <a:effectLst/>
                <a:latin typeface="Söhne"/>
              </a:rPr>
              <a:t>"Whole Word Masking" means that instead of masking individual characters, whole words are masked. This helps BERT to better capture the relationships between entire words.</a:t>
            </a:r>
          </a:p>
          <a:p>
            <a:r>
              <a:rPr lang="en-US" b="0" i="0" dirty="0">
                <a:solidFill>
                  <a:srgbClr val="374151"/>
                </a:solidFill>
                <a:effectLst/>
                <a:latin typeface="Söhne"/>
              </a:rPr>
              <a:t>This variant is effective for question-answering tasks due to its extensive pre-training and fine-tuning on the </a:t>
            </a:r>
            <a:r>
              <a:rPr lang="en-US" b="0" i="0" dirty="0" err="1">
                <a:solidFill>
                  <a:srgbClr val="374151"/>
                </a:solidFill>
                <a:effectLst/>
                <a:latin typeface="Söhne"/>
              </a:rPr>
              <a:t>SQuAD</a:t>
            </a:r>
            <a:r>
              <a:rPr lang="en-US" b="0" i="0" dirty="0">
                <a:solidFill>
                  <a:srgbClr val="374151"/>
                </a:solidFill>
                <a:effectLst/>
                <a:latin typeface="Söhne"/>
              </a:rPr>
              <a:t> dataset.</a:t>
            </a:r>
          </a:p>
          <a:p>
            <a:endParaRPr lang="en-US" dirty="0">
              <a:solidFill>
                <a:srgbClr val="374151"/>
              </a:solidFill>
              <a:latin typeface="Söhne"/>
            </a:endParaRPr>
          </a:p>
          <a:p>
            <a:pPr marL="0" indent="0">
              <a:buNone/>
            </a:pPr>
            <a:r>
              <a:rPr lang="en-US" dirty="0">
                <a:solidFill>
                  <a:srgbClr val="374151"/>
                </a:solidFill>
                <a:latin typeface="Söhne"/>
              </a:rPr>
              <a:t>**</a:t>
            </a:r>
            <a:r>
              <a:rPr lang="en-US" b="0" i="0" dirty="0" err="1">
                <a:solidFill>
                  <a:srgbClr val="374151"/>
                </a:solidFill>
                <a:effectLst/>
                <a:latin typeface="Söhne"/>
              </a:rPr>
              <a:t>SQuAD</a:t>
            </a:r>
            <a:r>
              <a:rPr lang="en-US" b="0" i="0" dirty="0">
                <a:solidFill>
                  <a:srgbClr val="374151"/>
                </a:solidFill>
                <a:effectLst/>
                <a:latin typeface="Söhne"/>
              </a:rPr>
              <a:t> stands for the Stanford Question Answering Dataset</a:t>
            </a:r>
            <a:endParaRPr lang="en-IN" dirty="0"/>
          </a:p>
        </p:txBody>
      </p:sp>
    </p:spTree>
    <p:extLst>
      <p:ext uri="{BB962C8B-B14F-4D97-AF65-F5344CB8AC3E}">
        <p14:creationId xmlns:p14="http://schemas.microsoft.com/office/powerpoint/2010/main" val="236039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8B27-E6E4-F367-3608-CF6EF2801E9F}"/>
              </a:ext>
            </a:extLst>
          </p:cNvPr>
          <p:cNvSpPr>
            <a:spLocks noGrp="1"/>
          </p:cNvSpPr>
          <p:nvPr>
            <p:ph type="title"/>
          </p:nvPr>
        </p:nvSpPr>
        <p:spPr/>
        <p:txBody>
          <a:bodyPr/>
          <a:lstStyle/>
          <a:p>
            <a:r>
              <a:rPr lang="en-IN" dirty="0"/>
              <a:t>Bert Technique</a:t>
            </a:r>
          </a:p>
        </p:txBody>
      </p:sp>
      <p:sp>
        <p:nvSpPr>
          <p:cNvPr id="7" name="TextBox 6">
            <a:extLst>
              <a:ext uri="{FF2B5EF4-FFF2-40B4-BE49-F238E27FC236}">
                <a16:creationId xmlns:a16="http://schemas.microsoft.com/office/drawing/2014/main" id="{6C23D8BC-7677-2D8C-A1A2-650524DF6FC8}"/>
              </a:ext>
            </a:extLst>
          </p:cNvPr>
          <p:cNvSpPr txBox="1"/>
          <p:nvPr/>
        </p:nvSpPr>
        <p:spPr>
          <a:xfrm>
            <a:off x="3597088" y="648077"/>
            <a:ext cx="7734300" cy="2542363"/>
          </a:xfrm>
          <a:prstGeom prst="rect">
            <a:avLst/>
          </a:prstGeom>
          <a:noFill/>
        </p:spPr>
        <p:txBody>
          <a:bodyPr wrap="square">
            <a:spAutoFit/>
          </a:bodyPr>
          <a:lstStyle/>
          <a:p>
            <a:pPr algn="l">
              <a:lnSpc>
                <a:spcPct val="150000"/>
              </a:lnSpc>
            </a:pPr>
            <a:r>
              <a:rPr lang="en-US" b="1" u="sng" dirty="0">
                <a:solidFill>
                  <a:srgbClr val="374151"/>
                </a:solidFill>
                <a:latin typeface="+mj-lt"/>
              </a:rPr>
              <a:t>Advantage</a:t>
            </a:r>
          </a:p>
          <a:p>
            <a:pPr marL="342900" indent="-342900" algn="l">
              <a:lnSpc>
                <a:spcPct val="150000"/>
              </a:lnSpc>
              <a:buAutoNum type="arabicPeriod"/>
            </a:pPr>
            <a:r>
              <a:rPr lang="en-US" b="0" i="0" dirty="0">
                <a:solidFill>
                  <a:srgbClr val="374151"/>
                </a:solidFill>
                <a:effectLst/>
                <a:latin typeface="Söhne"/>
              </a:rPr>
              <a:t>Improved Performance on Question Answering</a:t>
            </a:r>
          </a:p>
          <a:p>
            <a:pPr marL="342900" indent="-342900" algn="l">
              <a:lnSpc>
                <a:spcPct val="150000"/>
              </a:lnSpc>
              <a:buAutoNum type="arabicPeriod" startAt="2"/>
            </a:pPr>
            <a:r>
              <a:rPr lang="en-US" dirty="0">
                <a:solidFill>
                  <a:srgbClr val="374151"/>
                </a:solidFill>
                <a:latin typeface="Söhne"/>
              </a:rPr>
              <a:t>Transfer learning capability</a:t>
            </a:r>
          </a:p>
          <a:p>
            <a:pPr marL="342900" indent="-342900" algn="l">
              <a:lnSpc>
                <a:spcPct val="150000"/>
              </a:lnSpc>
              <a:buAutoNum type="arabicPeriod" startAt="2"/>
            </a:pPr>
            <a:r>
              <a:rPr lang="en-US" dirty="0">
                <a:solidFill>
                  <a:srgbClr val="374151"/>
                </a:solidFill>
                <a:latin typeface="Söhne"/>
              </a:rPr>
              <a:t>Comprehensive Language Understanding</a:t>
            </a:r>
            <a:endParaRPr lang="en-US" dirty="0">
              <a:solidFill>
                <a:srgbClr val="374151"/>
              </a:solidFill>
              <a:latin typeface="+mj-lt"/>
            </a:endParaRPr>
          </a:p>
          <a:p>
            <a:pPr algn="l">
              <a:lnSpc>
                <a:spcPct val="150000"/>
              </a:lnSpc>
            </a:pPr>
            <a:r>
              <a:rPr lang="en-US" b="1" u="sng" dirty="0">
                <a:solidFill>
                  <a:srgbClr val="374151"/>
                </a:solidFill>
                <a:latin typeface="+mj-lt"/>
              </a:rPr>
              <a:t>Results</a:t>
            </a:r>
          </a:p>
          <a:p>
            <a:pPr marL="285750" indent="-285750" algn="l">
              <a:lnSpc>
                <a:spcPct val="150000"/>
              </a:lnSpc>
              <a:buFont typeface="Wingdings" panose="05000000000000000000" pitchFamily="2" charset="2"/>
              <a:buChar char="§"/>
            </a:pPr>
            <a:endParaRPr lang="en-US" b="0" i="0" dirty="0">
              <a:solidFill>
                <a:srgbClr val="374151"/>
              </a:solidFill>
              <a:effectLst/>
              <a:latin typeface="Söhne"/>
            </a:endParaRPr>
          </a:p>
        </p:txBody>
      </p:sp>
      <p:pic>
        <p:nvPicPr>
          <p:cNvPr id="8" name="Picture 7">
            <a:extLst>
              <a:ext uri="{FF2B5EF4-FFF2-40B4-BE49-F238E27FC236}">
                <a16:creationId xmlns:a16="http://schemas.microsoft.com/office/drawing/2014/main" id="{65F74812-7E04-3113-9EBA-A03E570D945C}"/>
              </a:ext>
            </a:extLst>
          </p:cNvPr>
          <p:cNvPicPr>
            <a:picLocks noChangeAspect="1"/>
          </p:cNvPicPr>
          <p:nvPr/>
        </p:nvPicPr>
        <p:blipFill>
          <a:blip r:embed="rId2"/>
          <a:stretch>
            <a:fillRect/>
          </a:stretch>
        </p:blipFill>
        <p:spPr>
          <a:xfrm>
            <a:off x="3516406" y="3012966"/>
            <a:ext cx="8164940" cy="3292125"/>
          </a:xfrm>
          <a:prstGeom prst="rect">
            <a:avLst/>
          </a:prstGeom>
        </p:spPr>
      </p:pic>
    </p:spTree>
    <p:extLst>
      <p:ext uri="{BB962C8B-B14F-4D97-AF65-F5344CB8AC3E}">
        <p14:creationId xmlns:p14="http://schemas.microsoft.com/office/powerpoint/2010/main" val="137248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8B27-E6E4-F367-3608-CF6EF2801E9F}"/>
              </a:ext>
            </a:extLst>
          </p:cNvPr>
          <p:cNvSpPr>
            <a:spLocks noGrp="1"/>
          </p:cNvSpPr>
          <p:nvPr>
            <p:ph type="title"/>
          </p:nvPr>
        </p:nvSpPr>
        <p:spPr/>
        <p:txBody>
          <a:bodyPr/>
          <a:lstStyle/>
          <a:p>
            <a:r>
              <a:rPr lang="en-IN" dirty="0"/>
              <a:t>Hugging Face Transformer Pre-Trained Model</a:t>
            </a:r>
          </a:p>
        </p:txBody>
      </p:sp>
      <p:sp>
        <p:nvSpPr>
          <p:cNvPr id="4" name="Content Placeholder 3">
            <a:extLst>
              <a:ext uri="{FF2B5EF4-FFF2-40B4-BE49-F238E27FC236}">
                <a16:creationId xmlns:a16="http://schemas.microsoft.com/office/drawing/2014/main" id="{F2C525E3-5016-EFD8-DA86-9E6E5C2DB020}"/>
              </a:ext>
            </a:extLst>
          </p:cNvPr>
          <p:cNvSpPr>
            <a:spLocks noGrp="1"/>
          </p:cNvSpPr>
          <p:nvPr>
            <p:ph idx="1"/>
          </p:nvPr>
        </p:nvSpPr>
        <p:spPr>
          <a:xfrm>
            <a:off x="3806515" y="1362637"/>
            <a:ext cx="7315200" cy="3316940"/>
          </a:xfrm>
        </p:spPr>
        <p:txBody>
          <a:bodyPr>
            <a:normAutofit fontScale="85000" lnSpcReduction="20000"/>
          </a:bodyPr>
          <a:lstStyle/>
          <a:p>
            <a:pPr marL="0" indent="0">
              <a:buNone/>
            </a:pPr>
            <a:r>
              <a:rPr lang="en-US" b="0" i="0" dirty="0">
                <a:solidFill>
                  <a:srgbClr val="374151"/>
                </a:solidFill>
                <a:effectLst/>
                <a:latin typeface="+mj-lt"/>
              </a:rPr>
              <a:t>Hugging Face's pre-trained transformer models for question answering are fine-tuned on question-answering datasets like </a:t>
            </a:r>
            <a:r>
              <a:rPr lang="en-US" b="0" i="0" dirty="0" err="1">
                <a:solidFill>
                  <a:srgbClr val="374151"/>
                </a:solidFill>
                <a:effectLst/>
                <a:latin typeface="+mj-lt"/>
              </a:rPr>
              <a:t>SQuAD</a:t>
            </a:r>
            <a:r>
              <a:rPr lang="en-US" b="0" i="0" dirty="0">
                <a:solidFill>
                  <a:srgbClr val="374151"/>
                </a:solidFill>
                <a:effectLst/>
                <a:latin typeface="+mj-lt"/>
              </a:rPr>
              <a:t>. These models leverage transfer learning and have achieved state-of-the-art performance. By providing an input context and question, these models can generate accurate answers or identify relevant text spans within the context. They are easy to integrate and widely accessible, making them a valuable tool for question-answering tasks.</a:t>
            </a:r>
          </a:p>
          <a:p>
            <a:pPr marL="0" indent="0">
              <a:buNone/>
            </a:pPr>
            <a:r>
              <a:rPr lang="en-US" b="1" i="0" u="sng" dirty="0">
                <a:solidFill>
                  <a:srgbClr val="374151"/>
                </a:solidFill>
                <a:effectLst/>
                <a:latin typeface="+mj-lt"/>
              </a:rPr>
              <a:t>Advantages</a:t>
            </a:r>
          </a:p>
          <a:p>
            <a:pPr marL="457200" indent="-457200">
              <a:buAutoNum type="arabicPeriod"/>
            </a:pPr>
            <a:r>
              <a:rPr lang="en-US" dirty="0">
                <a:solidFill>
                  <a:srgbClr val="374151"/>
                </a:solidFill>
                <a:latin typeface="+mj-lt"/>
              </a:rPr>
              <a:t>Easy to implement</a:t>
            </a:r>
          </a:p>
          <a:p>
            <a:pPr marL="457200" indent="-457200">
              <a:buAutoNum type="arabicPeriod"/>
            </a:pPr>
            <a:r>
              <a:rPr lang="en-US" i="0" dirty="0">
                <a:solidFill>
                  <a:srgbClr val="374151"/>
                </a:solidFill>
                <a:effectLst/>
                <a:latin typeface="+mj-lt"/>
              </a:rPr>
              <a:t>Transfer Learning capabilities</a:t>
            </a:r>
          </a:p>
          <a:p>
            <a:pPr marL="457200" indent="-457200">
              <a:buAutoNum type="arabicPeriod"/>
            </a:pPr>
            <a:r>
              <a:rPr lang="en-US" i="0" dirty="0">
                <a:solidFill>
                  <a:srgbClr val="374151"/>
                </a:solidFill>
                <a:effectLst/>
                <a:latin typeface="+mj-lt"/>
              </a:rPr>
              <a:t>Supports different languages</a:t>
            </a:r>
          </a:p>
          <a:p>
            <a:pPr marL="0" indent="0">
              <a:buNone/>
            </a:pPr>
            <a:r>
              <a:rPr lang="en-US" i="0" dirty="0">
                <a:solidFill>
                  <a:srgbClr val="374151"/>
                </a:solidFill>
                <a:effectLst/>
                <a:latin typeface="+mj-lt"/>
              </a:rPr>
              <a:t>**</a:t>
            </a:r>
            <a:r>
              <a:rPr lang="en-US" i="0" dirty="0">
                <a:solidFill>
                  <a:srgbClr val="374151"/>
                </a:solidFill>
                <a:effectLst/>
                <a:latin typeface="+mj-lt"/>
                <a:hlinkClick r:id="rId2"/>
              </a:rPr>
              <a:t>https://huggingface.co/models?pipeline_tag=question-answering</a:t>
            </a:r>
            <a:endParaRPr lang="en-US" i="0" dirty="0">
              <a:solidFill>
                <a:srgbClr val="374151"/>
              </a:solidFill>
              <a:effectLst/>
              <a:latin typeface="+mj-lt"/>
            </a:endParaRPr>
          </a:p>
          <a:p>
            <a:pPr marL="0" indent="0">
              <a:buNone/>
            </a:pPr>
            <a:r>
              <a:rPr lang="en-US" b="1" u="sng" dirty="0">
                <a:solidFill>
                  <a:srgbClr val="374151"/>
                </a:solidFill>
                <a:latin typeface="+mj-lt"/>
              </a:rPr>
              <a:t>Results</a:t>
            </a: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IN" dirty="0"/>
          </a:p>
        </p:txBody>
      </p:sp>
      <p:pic>
        <p:nvPicPr>
          <p:cNvPr id="5" name="Content Placeholder 4">
            <a:extLst>
              <a:ext uri="{FF2B5EF4-FFF2-40B4-BE49-F238E27FC236}">
                <a16:creationId xmlns:a16="http://schemas.microsoft.com/office/drawing/2014/main" id="{0298D5D7-D5D2-F573-1C9F-1B8C7A08893A}"/>
              </a:ext>
            </a:extLst>
          </p:cNvPr>
          <p:cNvPicPr>
            <a:picLocks noChangeAspect="1"/>
          </p:cNvPicPr>
          <p:nvPr/>
        </p:nvPicPr>
        <p:blipFill>
          <a:blip r:embed="rId3"/>
          <a:stretch>
            <a:fillRect/>
          </a:stretch>
        </p:blipFill>
        <p:spPr>
          <a:xfrm>
            <a:off x="3590832" y="4092725"/>
            <a:ext cx="7315200" cy="2302697"/>
          </a:xfrm>
          <a:prstGeom prst="rect">
            <a:avLst/>
          </a:prstGeom>
        </p:spPr>
      </p:pic>
    </p:spTree>
    <p:extLst>
      <p:ext uri="{BB962C8B-B14F-4D97-AF65-F5344CB8AC3E}">
        <p14:creationId xmlns:p14="http://schemas.microsoft.com/office/powerpoint/2010/main" val="336771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BEEE-5025-0D5E-D402-B3CDDE2664E9}"/>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7178FFD2-CE89-8960-4E13-7DA649FDD080}"/>
              </a:ext>
            </a:extLst>
          </p:cNvPr>
          <p:cNvSpPr>
            <a:spLocks noGrp="1"/>
          </p:cNvSpPr>
          <p:nvPr>
            <p:ph idx="1"/>
          </p:nvPr>
        </p:nvSpPr>
        <p:spPr/>
        <p:txBody>
          <a:bodyPr/>
          <a:lstStyle/>
          <a:p>
            <a:r>
              <a:rPr lang="en-US" dirty="0"/>
              <a:t>Bert is a highly effective model for question-answering tasks, but it has a limitation of handling only 512 tokens at a time. This becomes problematic when dealing with longer documents. To address this limitation, I developed a method. The method splits and expands sentences within the document, creating paragraphs with fewer than 512 tokens. Each paragraph is then converted into a data frame. Since multiple data frames may contain the correct answer, we determine the best answer by identifying the data frame with the highest start score</a:t>
            </a:r>
          </a:p>
          <a:p>
            <a:endParaRPr lang="en-US" dirty="0"/>
          </a:p>
          <a:p>
            <a:r>
              <a:rPr lang="en-US" i="0" dirty="0">
                <a:solidFill>
                  <a:srgbClr val="1F2328"/>
                </a:solidFill>
                <a:effectLst/>
                <a:latin typeface="-apple-system"/>
              </a:rPr>
              <a:t>import </a:t>
            </a:r>
            <a:r>
              <a:rPr lang="en-US" i="0" dirty="0" err="1">
                <a:solidFill>
                  <a:srgbClr val="1F2328"/>
                </a:solidFill>
                <a:effectLst/>
                <a:latin typeface="-apple-system"/>
              </a:rPr>
              <a:t>gensim</a:t>
            </a:r>
            <a:r>
              <a:rPr lang="en-US" i="0" dirty="0">
                <a:solidFill>
                  <a:srgbClr val="1F2328"/>
                </a:solidFill>
                <a:effectLst/>
                <a:latin typeface="-apple-system"/>
              </a:rPr>
              <a:t> fails on Windows with </a:t>
            </a:r>
            <a:r>
              <a:rPr lang="en-US" i="0" dirty="0" err="1">
                <a:solidFill>
                  <a:srgbClr val="1F2328"/>
                </a:solidFill>
                <a:effectLst/>
                <a:latin typeface="-apple-system"/>
              </a:rPr>
              <a:t>numpy</a:t>
            </a:r>
            <a:r>
              <a:rPr lang="en-US" i="0" dirty="0">
                <a:solidFill>
                  <a:srgbClr val="1F2328"/>
                </a:solidFill>
                <a:effectLst/>
                <a:latin typeface="-apple-system"/>
              </a:rPr>
              <a:t> 1.19.5</a:t>
            </a:r>
          </a:p>
          <a:p>
            <a:r>
              <a:rPr lang="en-US" dirty="0" err="1"/>
              <a:t>iopub</a:t>
            </a:r>
            <a:r>
              <a:rPr lang="en-US" dirty="0"/>
              <a:t> message rate exceeded. the notebook server will temporarily stop sending output to the client in order to avoid crashing it</a:t>
            </a:r>
          </a:p>
          <a:p>
            <a:endParaRPr lang="en-IN" dirty="0"/>
          </a:p>
          <a:p>
            <a:endParaRPr lang="en-IN" dirty="0"/>
          </a:p>
        </p:txBody>
      </p:sp>
    </p:spTree>
    <p:extLst>
      <p:ext uri="{BB962C8B-B14F-4D97-AF65-F5344CB8AC3E}">
        <p14:creationId xmlns:p14="http://schemas.microsoft.com/office/powerpoint/2010/main" val="93498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5720-8F73-5A93-30C4-AAAC233ADFA2}"/>
              </a:ext>
            </a:extLst>
          </p:cNvPr>
          <p:cNvSpPr>
            <a:spLocks noGrp="1"/>
          </p:cNvSpPr>
          <p:nvPr>
            <p:ph type="title"/>
          </p:nvPr>
        </p:nvSpPr>
        <p:spPr/>
        <p:txBody>
          <a:bodyPr/>
          <a:lstStyle/>
          <a:p>
            <a:r>
              <a:rPr lang="en-IN" dirty="0"/>
              <a:t>Future work</a:t>
            </a:r>
          </a:p>
        </p:txBody>
      </p:sp>
      <p:sp>
        <p:nvSpPr>
          <p:cNvPr id="7" name="Content Placeholder 6">
            <a:extLst>
              <a:ext uri="{FF2B5EF4-FFF2-40B4-BE49-F238E27FC236}">
                <a16:creationId xmlns:a16="http://schemas.microsoft.com/office/drawing/2014/main" id="{6078D348-3575-C0C0-ACF5-C028434AF562}"/>
              </a:ext>
            </a:extLst>
          </p:cNvPr>
          <p:cNvSpPr>
            <a:spLocks noGrp="1"/>
          </p:cNvSpPr>
          <p:nvPr>
            <p:ph idx="1"/>
          </p:nvPr>
        </p:nvSpPr>
        <p:spPr/>
        <p:txBody>
          <a:bodyPr/>
          <a:lstStyle/>
          <a:p>
            <a:r>
              <a:rPr lang="en-IN" dirty="0"/>
              <a:t>Difficult to work with specially formatted documents. E.g.  My CV</a:t>
            </a:r>
          </a:p>
          <a:p>
            <a:r>
              <a:rPr lang="en-IN" dirty="0"/>
              <a:t>Implement a CDQA model for handling multiple files</a:t>
            </a:r>
          </a:p>
          <a:p>
            <a:r>
              <a:rPr lang="en-IN" dirty="0"/>
              <a:t>Deploy a web model to have use inputs for the choice of model and also questions</a:t>
            </a:r>
          </a:p>
          <a:p>
            <a:r>
              <a:rPr lang="en-IN" dirty="0"/>
              <a:t>Creating a virtual environment</a:t>
            </a:r>
          </a:p>
          <a:p>
            <a:pPr algn="l"/>
            <a:endParaRPr lang="en-US" b="1" i="0" dirty="0">
              <a:solidFill>
                <a:srgbClr val="1F2328"/>
              </a:solidFill>
              <a:effectLst/>
              <a:latin typeface="-apple-system"/>
            </a:endParaRPr>
          </a:p>
        </p:txBody>
      </p:sp>
    </p:spTree>
    <p:extLst>
      <p:ext uri="{BB962C8B-B14F-4D97-AF65-F5344CB8AC3E}">
        <p14:creationId xmlns:p14="http://schemas.microsoft.com/office/powerpoint/2010/main" val="400627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E44E-AD23-4D51-D03B-0A3BC52855F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53E5D4D-9052-DBFD-CF14-AE7BC5B34A1B}"/>
              </a:ext>
            </a:extLst>
          </p:cNvPr>
          <p:cNvSpPr>
            <a:spLocks noGrp="1"/>
          </p:cNvSpPr>
          <p:nvPr>
            <p:ph idx="1"/>
          </p:nvPr>
        </p:nvSpPr>
        <p:spPr/>
        <p:txBody>
          <a:bodyPr/>
          <a:lstStyle/>
          <a:p>
            <a:pPr marL="0" indent="0" algn="l">
              <a:buNone/>
            </a:pPr>
            <a:r>
              <a:rPr lang="en-US" sz="1800" b="0" i="0" dirty="0">
                <a:solidFill>
                  <a:srgbClr val="222222"/>
                </a:solidFill>
                <a:effectLst/>
                <a:latin typeface="+mj-lt"/>
              </a:rPr>
              <a:t>Develop a prototype for a Virtual Assistant (VA) capable of:</a:t>
            </a:r>
          </a:p>
          <a:p>
            <a:pPr algn="l">
              <a:spcAft>
                <a:spcPts val="800"/>
              </a:spcAft>
              <a:buFont typeface="+mj-lt"/>
              <a:buAutoNum type="arabicPeriod"/>
            </a:pPr>
            <a:r>
              <a:rPr lang="en-US" sz="1800" b="1" i="0" dirty="0">
                <a:solidFill>
                  <a:srgbClr val="222222"/>
                </a:solidFill>
                <a:effectLst/>
                <a:latin typeface="+mj-lt"/>
              </a:rPr>
              <a:t>Document Processing:</a:t>
            </a:r>
            <a:r>
              <a:rPr lang="en-US" sz="1800" b="0" i="0" dirty="0">
                <a:solidFill>
                  <a:srgbClr val="222222"/>
                </a:solidFill>
                <a:effectLst/>
                <a:latin typeface="+mj-lt"/>
              </a:rPr>
              <a:t> Loading, reading, and understanding documents in various formats (e.g., .txt, .docx, .pdf).</a:t>
            </a:r>
          </a:p>
          <a:p>
            <a:pPr algn="l">
              <a:spcAft>
                <a:spcPts val="800"/>
              </a:spcAft>
              <a:buFont typeface="+mj-lt"/>
              <a:buAutoNum type="arabicPeriod"/>
            </a:pPr>
            <a:r>
              <a:rPr lang="en-US" sz="1800" b="1" i="0" dirty="0">
                <a:solidFill>
                  <a:srgbClr val="222222"/>
                </a:solidFill>
                <a:effectLst/>
                <a:latin typeface="+mj-lt"/>
              </a:rPr>
              <a:t>Natural Language Understanding:</a:t>
            </a:r>
            <a:r>
              <a:rPr lang="en-US" sz="1800" b="0" i="0" dirty="0">
                <a:solidFill>
                  <a:srgbClr val="222222"/>
                </a:solidFill>
                <a:effectLst/>
                <a:latin typeface="+mj-lt"/>
              </a:rPr>
              <a:t> Interpreting the content of these documents, summarizing key points, and understanding the context.</a:t>
            </a:r>
          </a:p>
          <a:p>
            <a:pPr algn="l">
              <a:spcAft>
                <a:spcPts val="800"/>
              </a:spcAft>
              <a:buFont typeface="+mj-lt"/>
              <a:buAutoNum type="arabicPeriod"/>
            </a:pPr>
            <a:r>
              <a:rPr lang="en-US" sz="1800" b="1" i="0" dirty="0">
                <a:solidFill>
                  <a:srgbClr val="222222"/>
                </a:solidFill>
                <a:effectLst/>
                <a:latin typeface="+mj-lt"/>
              </a:rPr>
              <a:t>User Interaction:</a:t>
            </a:r>
            <a:r>
              <a:rPr lang="en-US" sz="1800" b="0" i="0" dirty="0">
                <a:solidFill>
                  <a:srgbClr val="222222"/>
                </a:solidFill>
                <a:effectLst/>
                <a:latin typeface="+mj-lt"/>
              </a:rPr>
              <a:t> Interacting with the user by fielding queries about the document's content and providing accurate answers.</a:t>
            </a:r>
          </a:p>
          <a:p>
            <a:endParaRPr lang="en-IN" dirty="0"/>
          </a:p>
        </p:txBody>
      </p:sp>
    </p:spTree>
    <p:extLst>
      <p:ext uri="{BB962C8B-B14F-4D97-AF65-F5344CB8AC3E}">
        <p14:creationId xmlns:p14="http://schemas.microsoft.com/office/powerpoint/2010/main" val="296359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0BDE-B8C6-2366-6642-D3365CE5B286}"/>
              </a:ext>
            </a:extLst>
          </p:cNvPr>
          <p:cNvSpPr>
            <a:spLocks noGrp="1"/>
          </p:cNvSpPr>
          <p:nvPr>
            <p:ph type="title"/>
          </p:nvPr>
        </p:nvSpPr>
        <p:spPr/>
        <p:txBody>
          <a:bodyPr/>
          <a:lstStyle/>
          <a:p>
            <a:r>
              <a:rPr lang="en-IN" dirty="0"/>
              <a:t>Document Processing</a:t>
            </a:r>
          </a:p>
        </p:txBody>
      </p:sp>
      <p:pic>
        <p:nvPicPr>
          <p:cNvPr id="5" name="Content Placeholder 4">
            <a:extLst>
              <a:ext uri="{FF2B5EF4-FFF2-40B4-BE49-F238E27FC236}">
                <a16:creationId xmlns:a16="http://schemas.microsoft.com/office/drawing/2014/main" id="{D635E9D1-E9C9-1C14-CEDA-0C06656D6B7B}"/>
              </a:ext>
            </a:extLst>
          </p:cNvPr>
          <p:cNvPicPr>
            <a:picLocks noGrp="1" noChangeAspect="1"/>
          </p:cNvPicPr>
          <p:nvPr>
            <p:ph idx="1"/>
          </p:nvPr>
        </p:nvPicPr>
        <p:blipFill>
          <a:blip r:embed="rId2"/>
          <a:stretch>
            <a:fillRect/>
          </a:stretch>
        </p:blipFill>
        <p:spPr>
          <a:xfrm>
            <a:off x="3695703" y="935318"/>
            <a:ext cx="3734728" cy="5121275"/>
          </a:xfrm>
        </p:spPr>
      </p:pic>
      <p:pic>
        <p:nvPicPr>
          <p:cNvPr id="9" name="Picture 8">
            <a:extLst>
              <a:ext uri="{FF2B5EF4-FFF2-40B4-BE49-F238E27FC236}">
                <a16:creationId xmlns:a16="http://schemas.microsoft.com/office/drawing/2014/main" id="{D2FB5033-1372-997D-CE7D-CCA252F07F0B}"/>
              </a:ext>
            </a:extLst>
          </p:cNvPr>
          <p:cNvPicPr>
            <a:picLocks noChangeAspect="1"/>
          </p:cNvPicPr>
          <p:nvPr/>
        </p:nvPicPr>
        <p:blipFill>
          <a:blip r:embed="rId3"/>
          <a:stretch>
            <a:fillRect/>
          </a:stretch>
        </p:blipFill>
        <p:spPr>
          <a:xfrm>
            <a:off x="7538951" y="3020798"/>
            <a:ext cx="3299746" cy="1712567"/>
          </a:xfrm>
          <a:prstGeom prst="rect">
            <a:avLst/>
          </a:prstGeom>
        </p:spPr>
      </p:pic>
      <p:pic>
        <p:nvPicPr>
          <p:cNvPr id="11" name="Picture 10">
            <a:extLst>
              <a:ext uri="{FF2B5EF4-FFF2-40B4-BE49-F238E27FC236}">
                <a16:creationId xmlns:a16="http://schemas.microsoft.com/office/drawing/2014/main" id="{8A56DA1D-EA32-BE81-8FF4-0E3EEB7735A3}"/>
              </a:ext>
            </a:extLst>
          </p:cNvPr>
          <p:cNvPicPr>
            <a:picLocks noChangeAspect="1"/>
          </p:cNvPicPr>
          <p:nvPr/>
        </p:nvPicPr>
        <p:blipFill>
          <a:blip r:embed="rId4"/>
          <a:stretch>
            <a:fillRect/>
          </a:stretch>
        </p:blipFill>
        <p:spPr>
          <a:xfrm>
            <a:off x="7771381" y="4688234"/>
            <a:ext cx="2834886" cy="1386960"/>
          </a:xfrm>
          <a:prstGeom prst="rect">
            <a:avLst/>
          </a:prstGeom>
        </p:spPr>
      </p:pic>
      <p:pic>
        <p:nvPicPr>
          <p:cNvPr id="13" name="Picture 12">
            <a:extLst>
              <a:ext uri="{FF2B5EF4-FFF2-40B4-BE49-F238E27FC236}">
                <a16:creationId xmlns:a16="http://schemas.microsoft.com/office/drawing/2014/main" id="{9B55D657-4614-9F5D-A5B5-8D203509B8C4}"/>
              </a:ext>
            </a:extLst>
          </p:cNvPr>
          <p:cNvPicPr>
            <a:picLocks noChangeAspect="1"/>
          </p:cNvPicPr>
          <p:nvPr/>
        </p:nvPicPr>
        <p:blipFill>
          <a:blip r:embed="rId5"/>
          <a:stretch>
            <a:fillRect/>
          </a:stretch>
        </p:blipFill>
        <p:spPr>
          <a:xfrm>
            <a:off x="7512057" y="1123837"/>
            <a:ext cx="3947502" cy="1501270"/>
          </a:xfrm>
          <a:prstGeom prst="rect">
            <a:avLst/>
          </a:prstGeom>
        </p:spPr>
      </p:pic>
    </p:spTree>
    <p:extLst>
      <p:ext uri="{BB962C8B-B14F-4D97-AF65-F5344CB8AC3E}">
        <p14:creationId xmlns:p14="http://schemas.microsoft.com/office/powerpoint/2010/main" val="237729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0E70CE3-5285-2B9D-E7E8-F0D45EDB671C}"/>
              </a:ext>
            </a:extLst>
          </p:cNvPr>
          <p:cNvGrpSpPr/>
          <p:nvPr/>
        </p:nvGrpSpPr>
        <p:grpSpPr>
          <a:xfrm>
            <a:off x="3822175" y="1566128"/>
            <a:ext cx="7420869" cy="910442"/>
            <a:chOff x="2032952" y="2851650"/>
            <a:chExt cx="8126095" cy="1154698"/>
          </a:xfrm>
        </p:grpSpPr>
        <p:sp>
          <p:nvSpPr>
            <p:cNvPr id="4" name="Arrow: Chevron 3">
              <a:extLst>
                <a:ext uri="{FF2B5EF4-FFF2-40B4-BE49-F238E27FC236}">
                  <a16:creationId xmlns:a16="http://schemas.microsoft.com/office/drawing/2014/main" id="{4FBD6F23-7F96-8DEF-76DB-950B5EAC3A1D}"/>
                </a:ext>
              </a:extLst>
            </p:cNvPr>
            <p:cNvSpPr/>
            <p:nvPr/>
          </p:nvSpPr>
          <p:spPr>
            <a:xfrm>
              <a:off x="2032952"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353D1852-9D5F-2490-8486-E4613AB6E971}"/>
                </a:ext>
              </a:extLst>
            </p:cNvPr>
            <p:cNvSpPr/>
            <p:nvPr/>
          </p:nvSpPr>
          <p:spPr>
            <a:xfrm>
              <a:off x="2671127"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Gather and Pre- process the data </a:t>
              </a:r>
            </a:p>
          </p:txBody>
        </p:sp>
        <p:sp>
          <p:nvSpPr>
            <p:cNvPr id="6" name="Arrow: Chevron 5">
              <a:extLst>
                <a:ext uri="{FF2B5EF4-FFF2-40B4-BE49-F238E27FC236}">
                  <a16:creationId xmlns:a16="http://schemas.microsoft.com/office/drawing/2014/main" id="{DC9BDB06-56D8-ABD5-90F3-D25DF2EE7A83}"/>
                </a:ext>
              </a:extLst>
            </p:cNvPr>
            <p:cNvSpPr/>
            <p:nvPr/>
          </p:nvSpPr>
          <p:spPr>
            <a:xfrm>
              <a:off x="4766468"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B6523D79-5125-4740-E9EE-3C2076911960}"/>
                </a:ext>
              </a:extLst>
            </p:cNvPr>
            <p:cNvSpPr/>
            <p:nvPr/>
          </p:nvSpPr>
          <p:spPr>
            <a:xfrm>
              <a:off x="5409632"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Generate training data embedding</a:t>
              </a:r>
            </a:p>
          </p:txBody>
        </p:sp>
        <p:sp>
          <p:nvSpPr>
            <p:cNvPr id="8" name="Arrow: Chevron 7">
              <a:extLst>
                <a:ext uri="{FF2B5EF4-FFF2-40B4-BE49-F238E27FC236}">
                  <a16:creationId xmlns:a16="http://schemas.microsoft.com/office/drawing/2014/main" id="{5DCB1D98-C65E-7BC4-A3BF-DBBD6CF3B749}"/>
                </a:ext>
              </a:extLst>
            </p:cNvPr>
            <p:cNvSpPr/>
            <p:nvPr/>
          </p:nvSpPr>
          <p:spPr>
            <a:xfrm>
              <a:off x="7499985"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4736784B-DEE5-98EE-71F8-926514720590}"/>
                </a:ext>
              </a:extLst>
            </p:cNvPr>
            <p:cNvSpPr/>
            <p:nvPr/>
          </p:nvSpPr>
          <p:spPr>
            <a:xfrm>
              <a:off x="8138160"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dirty="0"/>
                <a:t>Store training data embedding</a:t>
              </a:r>
              <a:endParaRPr lang="en-IN" kern="1200" dirty="0"/>
            </a:p>
          </p:txBody>
        </p:sp>
      </p:grpSp>
      <p:grpSp>
        <p:nvGrpSpPr>
          <p:cNvPr id="10" name="Group 9">
            <a:extLst>
              <a:ext uri="{FF2B5EF4-FFF2-40B4-BE49-F238E27FC236}">
                <a16:creationId xmlns:a16="http://schemas.microsoft.com/office/drawing/2014/main" id="{BBF7CE65-056E-4F9F-A857-6CEFBAE19A2A}"/>
              </a:ext>
            </a:extLst>
          </p:cNvPr>
          <p:cNvGrpSpPr/>
          <p:nvPr/>
        </p:nvGrpSpPr>
        <p:grpSpPr>
          <a:xfrm flipH="1">
            <a:off x="4041707" y="4523881"/>
            <a:ext cx="7065315" cy="1022006"/>
            <a:chOff x="2032952" y="2851650"/>
            <a:chExt cx="8126095" cy="1154698"/>
          </a:xfrm>
        </p:grpSpPr>
        <p:sp>
          <p:nvSpPr>
            <p:cNvPr id="11" name="Arrow: Chevron 10">
              <a:extLst>
                <a:ext uri="{FF2B5EF4-FFF2-40B4-BE49-F238E27FC236}">
                  <a16:creationId xmlns:a16="http://schemas.microsoft.com/office/drawing/2014/main" id="{B06C68DC-1D10-A55E-3DD4-A91DFCC2C0AB}"/>
                </a:ext>
              </a:extLst>
            </p:cNvPr>
            <p:cNvSpPr/>
            <p:nvPr/>
          </p:nvSpPr>
          <p:spPr>
            <a:xfrm>
              <a:off x="2032952"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12" name="Freeform: Shape 11">
              <a:extLst>
                <a:ext uri="{FF2B5EF4-FFF2-40B4-BE49-F238E27FC236}">
                  <a16:creationId xmlns:a16="http://schemas.microsoft.com/office/drawing/2014/main" id="{9915E406-ED6D-5B22-1C96-167A3677E6FC}"/>
                </a:ext>
              </a:extLst>
            </p:cNvPr>
            <p:cNvSpPr/>
            <p:nvPr/>
          </p:nvSpPr>
          <p:spPr>
            <a:xfrm>
              <a:off x="2671127"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Match embedding response</a:t>
              </a:r>
            </a:p>
          </p:txBody>
        </p:sp>
        <p:sp>
          <p:nvSpPr>
            <p:cNvPr id="13" name="Arrow: Chevron 12">
              <a:extLst>
                <a:ext uri="{FF2B5EF4-FFF2-40B4-BE49-F238E27FC236}">
                  <a16:creationId xmlns:a16="http://schemas.microsoft.com/office/drawing/2014/main" id="{035C1F9D-7814-879A-B43A-C90855990046}"/>
                </a:ext>
              </a:extLst>
            </p:cNvPr>
            <p:cNvSpPr/>
            <p:nvPr/>
          </p:nvSpPr>
          <p:spPr>
            <a:xfrm>
              <a:off x="4840922" y="28800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CAAF79A6-5E1F-0289-45A0-4372F6E2FC9D}"/>
                </a:ext>
              </a:extLst>
            </p:cNvPr>
            <p:cNvSpPr/>
            <p:nvPr/>
          </p:nvSpPr>
          <p:spPr>
            <a:xfrm>
              <a:off x="5404643"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Generate answer</a:t>
              </a:r>
            </a:p>
          </p:txBody>
        </p:sp>
        <p:sp>
          <p:nvSpPr>
            <p:cNvPr id="15" name="Arrow: Chevron 14">
              <a:extLst>
                <a:ext uri="{FF2B5EF4-FFF2-40B4-BE49-F238E27FC236}">
                  <a16:creationId xmlns:a16="http://schemas.microsoft.com/office/drawing/2014/main" id="{B2433FC5-379C-3E3C-D835-259D5CAA62C8}"/>
                </a:ext>
              </a:extLst>
            </p:cNvPr>
            <p:cNvSpPr/>
            <p:nvPr/>
          </p:nvSpPr>
          <p:spPr>
            <a:xfrm>
              <a:off x="7499985"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ED798BDE-CC4F-8B00-24C5-D045F45BD2EF}"/>
                </a:ext>
              </a:extLst>
            </p:cNvPr>
            <p:cNvSpPr/>
            <p:nvPr/>
          </p:nvSpPr>
          <p:spPr>
            <a:xfrm>
              <a:off x="8138160"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Test the model</a:t>
              </a:r>
            </a:p>
          </p:txBody>
        </p:sp>
      </p:grpSp>
      <p:grpSp>
        <p:nvGrpSpPr>
          <p:cNvPr id="17" name="Group 16">
            <a:extLst>
              <a:ext uri="{FF2B5EF4-FFF2-40B4-BE49-F238E27FC236}">
                <a16:creationId xmlns:a16="http://schemas.microsoft.com/office/drawing/2014/main" id="{9666C1AC-D30A-5D12-763F-9D80804CF79A}"/>
              </a:ext>
            </a:extLst>
          </p:cNvPr>
          <p:cNvGrpSpPr/>
          <p:nvPr/>
        </p:nvGrpSpPr>
        <p:grpSpPr>
          <a:xfrm rot="5400000">
            <a:off x="9572846" y="2428901"/>
            <a:ext cx="1951317" cy="2185466"/>
            <a:chOff x="2032952" y="2851650"/>
            <a:chExt cx="2393156" cy="2535002"/>
          </a:xfrm>
        </p:grpSpPr>
        <p:sp>
          <p:nvSpPr>
            <p:cNvPr id="18" name="Arrow: Chevron 17">
              <a:extLst>
                <a:ext uri="{FF2B5EF4-FFF2-40B4-BE49-F238E27FC236}">
                  <a16:creationId xmlns:a16="http://schemas.microsoft.com/office/drawing/2014/main" id="{D275652A-63EA-4272-0B8D-03246255D1F1}"/>
                </a:ext>
              </a:extLst>
            </p:cNvPr>
            <p:cNvSpPr/>
            <p:nvPr/>
          </p:nvSpPr>
          <p:spPr>
            <a:xfrm>
              <a:off x="2032952"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Freeform: Shape 18">
              <a:extLst>
                <a:ext uri="{FF2B5EF4-FFF2-40B4-BE49-F238E27FC236}">
                  <a16:creationId xmlns:a16="http://schemas.microsoft.com/office/drawing/2014/main" id="{D902D50F-6195-06A2-645F-2A19EE74B49B}"/>
                </a:ext>
              </a:extLst>
            </p:cNvPr>
            <p:cNvSpPr/>
            <p:nvPr/>
          </p:nvSpPr>
          <p:spPr>
            <a:xfrm rot="16200000">
              <a:off x="2245601" y="3917976"/>
              <a:ext cx="1915347" cy="1022006"/>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Generate question embedding</a:t>
              </a:r>
              <a:endParaRPr lang="en-IN" sz="3000" kern="1200" dirty="0"/>
            </a:p>
          </p:txBody>
        </p:sp>
      </p:grpSp>
      <p:sp>
        <p:nvSpPr>
          <p:cNvPr id="26" name="Title 25">
            <a:extLst>
              <a:ext uri="{FF2B5EF4-FFF2-40B4-BE49-F238E27FC236}">
                <a16:creationId xmlns:a16="http://schemas.microsoft.com/office/drawing/2014/main" id="{99E4E9A2-AD2A-7A7A-F003-9228D3188992}"/>
              </a:ext>
            </a:extLst>
          </p:cNvPr>
          <p:cNvSpPr>
            <a:spLocks noGrp="1"/>
          </p:cNvSpPr>
          <p:nvPr>
            <p:ph type="title"/>
          </p:nvPr>
        </p:nvSpPr>
        <p:spPr/>
        <p:txBody>
          <a:bodyPr/>
          <a:lstStyle/>
          <a:p>
            <a:pPr algn="ctr"/>
            <a:r>
              <a:rPr lang="en-IN" dirty="0"/>
              <a:t>Basic NLP Approach for Implementing Question Answering System</a:t>
            </a:r>
          </a:p>
        </p:txBody>
      </p:sp>
    </p:spTree>
    <p:extLst>
      <p:ext uri="{BB962C8B-B14F-4D97-AF65-F5344CB8AC3E}">
        <p14:creationId xmlns:p14="http://schemas.microsoft.com/office/powerpoint/2010/main" val="413228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A626F9-F465-79DF-D48E-AF491A4D941E}"/>
              </a:ext>
            </a:extLst>
          </p:cNvPr>
          <p:cNvSpPr>
            <a:spLocks noGrp="1"/>
          </p:cNvSpPr>
          <p:nvPr>
            <p:ph type="title"/>
          </p:nvPr>
        </p:nvSpPr>
        <p:spPr/>
        <p:txBody>
          <a:bodyPr/>
          <a:lstStyle/>
          <a:p>
            <a:r>
              <a:rPr lang="en-IN" b="1" dirty="0"/>
              <a:t>Approaches</a:t>
            </a:r>
          </a:p>
        </p:txBody>
      </p:sp>
      <p:sp>
        <p:nvSpPr>
          <p:cNvPr id="5" name="Content Placeholder 4">
            <a:extLst>
              <a:ext uri="{FF2B5EF4-FFF2-40B4-BE49-F238E27FC236}">
                <a16:creationId xmlns:a16="http://schemas.microsoft.com/office/drawing/2014/main" id="{63AF6012-5B5F-B237-A3B5-6F1A86046029}"/>
              </a:ext>
            </a:extLst>
          </p:cNvPr>
          <p:cNvSpPr>
            <a:spLocks noGrp="1"/>
          </p:cNvSpPr>
          <p:nvPr>
            <p:ph idx="1"/>
          </p:nvPr>
        </p:nvSpPr>
        <p:spPr/>
        <p:txBody>
          <a:bodyPr>
            <a:normAutofit/>
          </a:bodyPr>
          <a:lstStyle/>
          <a:p>
            <a:pPr marL="0" indent="0" algn="l">
              <a:buNone/>
            </a:pPr>
            <a:r>
              <a:rPr lang="en-IN" b="0" i="0" dirty="0">
                <a:solidFill>
                  <a:schemeClr val="tx1"/>
                </a:solidFill>
                <a:effectLst/>
              </a:rPr>
              <a:t>Explored below five approaches:</a:t>
            </a:r>
          </a:p>
          <a:p>
            <a:pPr algn="l">
              <a:buFont typeface="Arial" panose="020B0604020202020204" pitchFamily="34" charset="0"/>
              <a:buChar char="•"/>
            </a:pPr>
            <a:r>
              <a:rPr lang="en-IN" b="0" i="0" dirty="0">
                <a:solidFill>
                  <a:schemeClr val="tx1"/>
                </a:solidFill>
                <a:effectLst/>
              </a:rPr>
              <a:t>Question Answering System Using Simple Split and Cosine Similarity (Naive Approach)</a:t>
            </a:r>
          </a:p>
          <a:p>
            <a:pPr algn="l">
              <a:buFont typeface="Arial" panose="020B0604020202020204" pitchFamily="34" charset="0"/>
              <a:buChar char="•"/>
            </a:pPr>
            <a:r>
              <a:rPr lang="en-IN" b="0" i="0" dirty="0">
                <a:solidFill>
                  <a:schemeClr val="tx1"/>
                </a:solidFill>
                <a:effectLst/>
              </a:rPr>
              <a:t>Question Answering System Using Word2Vec Embedding Technique</a:t>
            </a:r>
          </a:p>
          <a:p>
            <a:pPr algn="l">
              <a:buFont typeface="Arial" panose="020B0604020202020204" pitchFamily="34" charset="0"/>
              <a:buChar char="•"/>
            </a:pPr>
            <a:r>
              <a:rPr lang="en-IN" b="0" i="0" dirty="0">
                <a:solidFill>
                  <a:schemeClr val="tx1"/>
                </a:solidFill>
                <a:effectLst/>
              </a:rPr>
              <a:t>Question Answering System Using Glove Embedding Technique</a:t>
            </a:r>
          </a:p>
          <a:p>
            <a:pPr algn="l">
              <a:buFont typeface="Arial" panose="020B0604020202020204" pitchFamily="34" charset="0"/>
              <a:buChar char="•"/>
            </a:pPr>
            <a:r>
              <a:rPr lang="en-IN" b="0" i="0" dirty="0">
                <a:solidFill>
                  <a:schemeClr val="tx1"/>
                </a:solidFill>
                <a:effectLst/>
              </a:rPr>
              <a:t>Question Answering System with Fine-Tuned BERT Technique</a:t>
            </a:r>
          </a:p>
          <a:p>
            <a:pPr algn="l">
              <a:buFont typeface="Arial" panose="020B0604020202020204" pitchFamily="34" charset="0"/>
              <a:buChar char="•"/>
            </a:pPr>
            <a:r>
              <a:rPr lang="en-IN" dirty="0">
                <a:solidFill>
                  <a:schemeClr val="tx1"/>
                </a:solidFill>
              </a:rPr>
              <a:t>Question Answering System with Hugging Face Pre-Trained Transformer</a:t>
            </a:r>
          </a:p>
        </p:txBody>
      </p:sp>
    </p:spTree>
    <p:extLst>
      <p:ext uri="{BB962C8B-B14F-4D97-AF65-F5344CB8AC3E}">
        <p14:creationId xmlns:p14="http://schemas.microsoft.com/office/powerpoint/2010/main" val="65722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ECBA-525A-E5DD-304A-0BCFF82EE85D}"/>
              </a:ext>
            </a:extLst>
          </p:cNvPr>
          <p:cNvSpPr>
            <a:spLocks noGrp="1"/>
          </p:cNvSpPr>
          <p:nvPr>
            <p:ph type="title"/>
          </p:nvPr>
        </p:nvSpPr>
        <p:spPr/>
        <p:txBody>
          <a:bodyPr/>
          <a:lstStyle/>
          <a:p>
            <a:r>
              <a:rPr lang="en-IN" dirty="0"/>
              <a:t>Text Used for Comparison</a:t>
            </a:r>
          </a:p>
        </p:txBody>
      </p:sp>
      <p:sp>
        <p:nvSpPr>
          <p:cNvPr id="3" name="Content Placeholder 2">
            <a:extLst>
              <a:ext uri="{FF2B5EF4-FFF2-40B4-BE49-F238E27FC236}">
                <a16:creationId xmlns:a16="http://schemas.microsoft.com/office/drawing/2014/main" id="{2AC5D54C-40A1-29A1-A5E5-A63914E35689}"/>
              </a:ext>
            </a:extLst>
          </p:cNvPr>
          <p:cNvSpPr>
            <a:spLocks noGrp="1"/>
          </p:cNvSpPr>
          <p:nvPr>
            <p:ph idx="1"/>
          </p:nvPr>
        </p:nvSpPr>
        <p:spPr/>
        <p:txBody>
          <a:bodyPr>
            <a:noAutofit/>
          </a:bodyPr>
          <a:lstStyle/>
          <a:p>
            <a:pPr marL="0" indent="0">
              <a:buNone/>
            </a:pPr>
            <a:r>
              <a:rPr lang="en-US" sz="800" dirty="0"/>
              <a:t>Life insurance is a legally enforceable contract between two parties both of whom are legally qualified to contract. It is therefore, necessary that the terms and conditions of the agreement must be suitably documented in a manner that would make it clear that both parties to the contract are Ad- idem i.e., of the same mind. Ad-Idem means that both the parties understand the same thing in the same sense or are of the same mind on the same subject. There must be consensus or Ad-Idem between the parties to the </a:t>
            </a:r>
            <a:r>
              <a:rPr lang="en-US" sz="800" dirty="0" err="1"/>
              <a:t>contract.This</a:t>
            </a:r>
            <a:r>
              <a:rPr lang="en-US" sz="800" dirty="0"/>
              <a:t> is possible provided all the terms and conditions, rights and duties - privileges and obligations are properly documented in terms which can be clearly interpreted in a court of law. Between two human beings sometime silence means an acceptance. But as the insurer is a legal personality entitled to contract verbal discussion between parties to the contract is not possible and hence there is a need for </a:t>
            </a:r>
            <a:r>
              <a:rPr lang="en-US" sz="800" dirty="0" err="1"/>
              <a:t>documentation.Insurance</a:t>
            </a:r>
            <a:r>
              <a:rPr lang="en-US" sz="800" dirty="0"/>
              <a:t> is also a contract of utmost good faith and enforced only in the distant future. It is therefore necessary that the declarations made by both the parties should be put in black and white for future reference. Any suppression, willful and material shall make the contract void. The insured, therefore, has a duty to declare all that he knows about himself, his health, his financial status in answering questions contained in the proposal form and other ancillary documents which may be required by the </a:t>
            </a:r>
            <a:r>
              <a:rPr lang="en-US" sz="800" dirty="0" err="1"/>
              <a:t>insurer.Age</a:t>
            </a:r>
            <a:r>
              <a:rPr lang="en-US" sz="800" dirty="0"/>
              <a:t> is an important factor in deciding the quantum of premium against a policy. The document proving the age, i.e. age proof must be reliable and the insured has to undertake as to its </a:t>
            </a:r>
            <a:r>
              <a:rPr lang="en-US" sz="800" dirty="0" err="1"/>
              <a:t>truthfulness.Non</a:t>
            </a:r>
            <a:r>
              <a:rPr lang="en-US" sz="800" dirty="0"/>
              <a:t>-standard age proofs are those which are comparatively less reliable and therefore the insurer accepts them with a pinch of salt. In other words the insurer takes certain precautions before accepting such age proofs as </a:t>
            </a:r>
            <a:r>
              <a:rPr lang="en-US" sz="800" dirty="0" err="1"/>
              <a:t>final.Proof</a:t>
            </a:r>
            <a:r>
              <a:rPr lang="en-US" sz="800" dirty="0"/>
              <a:t> of income is the document may become necessary whenever the sum proposed is very high. Normally a sum proposed which is seven to eight times of the declared income is acceptable for insurance. But proposals do come to the insurer when the known source of income of the proposer is much less compared to the amount of insurance desired. A service holder normally does not face this problem as his sources of income are </a:t>
            </a:r>
            <a:r>
              <a:rPr lang="en-US" sz="800" dirty="0" err="1"/>
              <a:t>verifiable.In</a:t>
            </a:r>
            <a:r>
              <a:rPr lang="en-US" sz="800" dirty="0"/>
              <a:t> case of business people, the assessed income is at times much less compared to what is a desirable income for the amount of insurance desired. In such cases the insurer at times calls for assessed income tax returns, or Chartered Accountant’s certificate etc. Such precautions are necessary to eliminate the possibility of moral </a:t>
            </a:r>
            <a:r>
              <a:rPr lang="en-US" sz="800" dirty="0" err="1"/>
              <a:t>hazard.Policy</a:t>
            </a:r>
            <a:r>
              <a:rPr lang="en-US" sz="800" dirty="0"/>
              <a:t> Contract is the policy document is a detailed document and it is the Evidence of the insurance contract which mentions all the terms and conditions of the insurance. The insured buys not the policy contract, but the right to the sum of money and its future delivery. The insurer on its part promises to pay a sum of money, provided of course the insured keeps its part of promise of paying the installments of premium as </a:t>
            </a:r>
            <a:r>
              <a:rPr lang="en-US" sz="800" dirty="0" err="1"/>
              <a:t>scheduled.The</a:t>
            </a:r>
            <a:r>
              <a:rPr lang="en-US" sz="800" dirty="0"/>
              <a:t> pre-amble to the insurance contract makes the above statement clear and states that this policy is issued subject to the conditions and privileges printed on the back of the policy. The endorsements placed on the policy shall also be part of the policy and it also makes a reference to the proposal form saying that that the statements given in the proposal form are the basis of the </a:t>
            </a:r>
            <a:r>
              <a:rPr lang="en-US" sz="800" dirty="0" err="1"/>
              <a:t>contract.The</a:t>
            </a:r>
            <a:r>
              <a:rPr lang="en-US" sz="800" dirty="0"/>
              <a:t> schedule which is printed on the policy document identifies the office which has issued the policy. It states the name of the policyholder, the date of commencement of the policy, an identification number of the policy called policy number. This number is extremely useful for making any reference to the insurer relating to this policy. This shall avoid needless </a:t>
            </a:r>
            <a:r>
              <a:rPr lang="en-US" sz="800" dirty="0" err="1"/>
              <a:t>delay.Beneficiary’s</a:t>
            </a:r>
            <a:r>
              <a:rPr lang="en-US" sz="800" dirty="0"/>
              <a:t> name is also mentioned along with </a:t>
            </a:r>
            <a:r>
              <a:rPr lang="en-US" sz="800" dirty="0" err="1"/>
              <a:t>address.It</a:t>
            </a:r>
            <a:r>
              <a:rPr lang="en-US" sz="800" dirty="0"/>
              <a:t> is necessary to check that it is correct and any mistake should be immediately pointed out for correction. A mistake in the address may misdirect the premium notices and any other future correspondence. It also states the name of the nominee and the date </a:t>
            </a:r>
            <a:r>
              <a:rPr lang="en-US" sz="800" dirty="0" err="1"/>
              <a:t>upto</a:t>
            </a:r>
            <a:r>
              <a:rPr lang="en-US" sz="800" dirty="0"/>
              <a:t> which premium has to be paid. The schedule goes on to mention, the type of policy, on the happening of which, the sum assured is payable and to whom it is payable. It of course also mentions when and how long the premium is to be </a:t>
            </a:r>
            <a:r>
              <a:rPr lang="en-US" sz="800" dirty="0" err="1"/>
              <a:t>paid.The</a:t>
            </a:r>
            <a:r>
              <a:rPr lang="en-US" sz="800" dirty="0"/>
              <a:t> policy document is signed by an official of the insurer and dated and stamped as per the provision of the Stamp Act to make it a completely legally enforceable </a:t>
            </a:r>
            <a:r>
              <a:rPr lang="en-US" sz="800" dirty="0" err="1"/>
              <a:t>document.An</a:t>
            </a:r>
            <a:r>
              <a:rPr lang="en-US" sz="800" dirty="0"/>
              <a:t> assignment of a policy in </a:t>
            </a:r>
            <a:r>
              <a:rPr lang="en-US" sz="800" dirty="0" err="1"/>
              <a:t>favour</a:t>
            </a:r>
            <a:r>
              <a:rPr lang="en-US" sz="800" dirty="0"/>
              <a:t> of another person or institution can be effected by an endorsement on the policy. Re-assignment can also be done by a subsequent endorsement on the same </a:t>
            </a:r>
            <a:r>
              <a:rPr lang="en-US" sz="800" dirty="0" err="1"/>
              <a:t>policy.As</a:t>
            </a:r>
            <a:r>
              <a:rPr lang="en-US" sz="800" dirty="0"/>
              <a:t> a nomination is automatically cancelled due to an assignment, after re-assignment, it is necessary to make a fresh </a:t>
            </a:r>
            <a:r>
              <a:rPr lang="en-US" sz="800" dirty="0" err="1"/>
              <a:t>nomination.In</a:t>
            </a:r>
            <a:r>
              <a:rPr lang="en-US" sz="800" dirty="0"/>
              <a:t> Duplicate policy a policy document is a valuable document and can be used for mortgage etc. Loss of policy document does not absolve the insurer from the liability of payment of policy proceeds when the claim arises. The claim can be settled on the claimants, furnishing an indemnity bond jointly with one </a:t>
            </a:r>
            <a:r>
              <a:rPr lang="en-US" sz="800" dirty="0" err="1"/>
              <a:t>surety.If</a:t>
            </a:r>
            <a:r>
              <a:rPr lang="en-US" sz="800" dirty="0"/>
              <a:t> a policy is irrevocably lost, a duplicate policy can be issued, after following a certain procedure like the insurer satisfies itself of the circumstances leading to loss and being so satisfied the insurer insists upon an advertisement in a news paper, production of an indemnity bond and payment of policy preparation charges and there after a duplicate policy is </a:t>
            </a:r>
            <a:r>
              <a:rPr lang="en-US" sz="800" dirty="0" err="1"/>
              <a:t>issued.Generally</a:t>
            </a:r>
            <a:r>
              <a:rPr lang="en-US" sz="800" dirty="0"/>
              <a:t> nomination is made at the time of taking a policy. In case it is not done, it is possible to make nomination subsequently by an endorsement on the policy. It is also possible to change a nomination subsequently by an endorsement. After marriage, such change in nomination is normally </a:t>
            </a:r>
            <a:r>
              <a:rPr lang="en-US" sz="800" dirty="0" err="1"/>
              <a:t>required.Life</a:t>
            </a:r>
            <a:r>
              <a:rPr lang="en-US" sz="800" dirty="0"/>
              <a:t> insurance being a legally enforceable contract, needs to be documented with details of the rights and obligations of the parties to the contract. Proposal form duly filled in and signed by the proposer is the first document which forms the basis of the </a:t>
            </a:r>
            <a:r>
              <a:rPr lang="en-US" sz="800" dirty="0" err="1"/>
              <a:t>contract.Every</a:t>
            </a:r>
            <a:r>
              <a:rPr lang="en-US" sz="800" dirty="0"/>
              <a:t> time, the insured pays the premium, he receives a premium receipt. The premium needs to be paid in time, non- payment of premium leads to policy-lapses. Re-instatement of the cover is called revival of the </a:t>
            </a:r>
            <a:r>
              <a:rPr lang="en-US" sz="800" dirty="0" err="1"/>
              <a:t>policy.If</a:t>
            </a:r>
            <a:r>
              <a:rPr lang="en-US" sz="800" dirty="0"/>
              <a:t> the policy is not revived, the policy can become a paid up policy for a reduced sum assured under certain </a:t>
            </a:r>
            <a:r>
              <a:rPr lang="en-US" sz="800" dirty="0" err="1"/>
              <a:t>conditions.The</a:t>
            </a:r>
            <a:r>
              <a:rPr lang="en-US" sz="800" dirty="0"/>
              <a:t> policy document mentions in detail all the rights and obligations of the policyholder. The agent is advised to explain the various provisions of the policy to the </a:t>
            </a:r>
            <a:r>
              <a:rPr lang="en-US" sz="800" dirty="0" err="1"/>
              <a:t>policyholder.The</a:t>
            </a:r>
            <a:r>
              <a:rPr lang="en-US" sz="800" dirty="0"/>
              <a:t> wordings in the policy document are of technical nature and hence the need for explaining. If there are certain endorsements on the policy, that need to be explained </a:t>
            </a:r>
            <a:r>
              <a:rPr lang="en-US" sz="800" dirty="0" err="1"/>
              <a:t>too.It</a:t>
            </a:r>
            <a:r>
              <a:rPr lang="en-US" sz="800"/>
              <a:t> needs to be explained that the policy is a valuable document and needs to be kept in safe custody and in the knowledge of the close relatives..</a:t>
            </a:r>
            <a:endParaRPr lang="en-IN" sz="800" dirty="0"/>
          </a:p>
        </p:txBody>
      </p:sp>
    </p:spTree>
    <p:extLst>
      <p:ext uri="{BB962C8B-B14F-4D97-AF65-F5344CB8AC3E}">
        <p14:creationId xmlns:p14="http://schemas.microsoft.com/office/powerpoint/2010/main" val="28554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7FBC-AF0A-592A-1A8F-9CC8D2282A77}"/>
              </a:ext>
            </a:extLst>
          </p:cNvPr>
          <p:cNvSpPr>
            <a:spLocks noGrp="1"/>
          </p:cNvSpPr>
          <p:nvPr>
            <p:ph type="title"/>
          </p:nvPr>
        </p:nvSpPr>
        <p:spPr/>
        <p:txBody>
          <a:bodyPr/>
          <a:lstStyle/>
          <a:p>
            <a:r>
              <a:rPr lang="en-IN" b="0" i="0" dirty="0">
                <a:solidFill>
                  <a:schemeClr val="bg1"/>
                </a:solidFill>
                <a:effectLst/>
              </a:rPr>
              <a:t>Simple Split and Cosine Similarity (Naive Approach)</a:t>
            </a:r>
            <a:endParaRPr lang="en-IN" dirty="0">
              <a:solidFill>
                <a:schemeClr val="bg1"/>
              </a:solidFill>
            </a:endParaRPr>
          </a:p>
        </p:txBody>
      </p:sp>
      <p:sp>
        <p:nvSpPr>
          <p:cNvPr id="3" name="Content Placeholder 2">
            <a:extLst>
              <a:ext uri="{FF2B5EF4-FFF2-40B4-BE49-F238E27FC236}">
                <a16:creationId xmlns:a16="http://schemas.microsoft.com/office/drawing/2014/main" id="{DE227CC7-3821-5EC7-1F9A-0FD714CCB5FA}"/>
              </a:ext>
            </a:extLst>
          </p:cNvPr>
          <p:cNvSpPr>
            <a:spLocks noGrp="1"/>
          </p:cNvSpPr>
          <p:nvPr>
            <p:ph idx="1"/>
          </p:nvPr>
        </p:nvSpPr>
        <p:spPr/>
        <p:txBody>
          <a:bodyPr/>
          <a:lstStyle/>
          <a:p>
            <a:pPr marL="0" indent="0" algn="l">
              <a:buNone/>
            </a:pPr>
            <a:r>
              <a:rPr lang="en-US" b="1" i="0" dirty="0">
                <a:solidFill>
                  <a:srgbClr val="404040"/>
                </a:solidFill>
                <a:effectLst/>
                <a:latin typeface="+mj-lt"/>
              </a:rPr>
              <a:t>Cosine similarity </a:t>
            </a:r>
            <a:r>
              <a:rPr lang="en-US" b="0" i="0" dirty="0">
                <a:solidFill>
                  <a:srgbClr val="404040"/>
                </a:solidFill>
                <a:effectLst/>
                <a:latin typeface="+mj-lt"/>
              </a:rPr>
              <a:t>is one of the metrics to measure the text-similarity between two documents irrespective of their size in Natural language Processing. A word is represented in a vector form. The text documents are represented in n-dimensional vector space. Mathematically, the Cosine similarity metric measures the cosine of the angle between two n-dimensional vectors projected in a multi-dimensional space. The Cosine similarity of the two documents will range from </a:t>
            </a:r>
            <a:r>
              <a:rPr lang="en-US" b="1" i="0" dirty="0">
                <a:solidFill>
                  <a:srgbClr val="404040"/>
                </a:solidFill>
                <a:effectLst/>
                <a:latin typeface="+mj-lt"/>
              </a:rPr>
              <a:t>0 to 1</a:t>
            </a:r>
            <a:r>
              <a:rPr lang="en-US" b="0" i="0" dirty="0">
                <a:solidFill>
                  <a:srgbClr val="404040"/>
                </a:solidFill>
                <a:effectLst/>
                <a:latin typeface="+mj-lt"/>
              </a:rPr>
              <a:t>. If the Cosine similarity score is </a:t>
            </a:r>
            <a:r>
              <a:rPr lang="en-US" b="1" i="0" dirty="0">
                <a:solidFill>
                  <a:srgbClr val="404040"/>
                </a:solidFill>
                <a:effectLst/>
                <a:latin typeface="+mj-lt"/>
              </a:rPr>
              <a:t>1</a:t>
            </a:r>
            <a:r>
              <a:rPr lang="en-US" b="0" i="0" dirty="0">
                <a:solidFill>
                  <a:srgbClr val="404040"/>
                </a:solidFill>
                <a:effectLst/>
                <a:latin typeface="+mj-lt"/>
              </a:rPr>
              <a:t>, it means two vectors have the same orientation. A value closer to 0 indicates that the two documents have less similarity.</a:t>
            </a:r>
          </a:p>
          <a:p>
            <a:pPr marL="0" indent="0" algn="l">
              <a:buNone/>
            </a:pPr>
            <a:r>
              <a:rPr lang="en-US" b="1" i="0" u="sng" dirty="0">
                <a:solidFill>
                  <a:srgbClr val="404040"/>
                </a:solidFill>
                <a:effectLst/>
                <a:latin typeface="+mj-lt"/>
              </a:rPr>
              <a:t>Results </a:t>
            </a:r>
          </a:p>
          <a:p>
            <a:pPr marL="0" indent="0">
              <a:buNone/>
            </a:pPr>
            <a:r>
              <a:rPr lang="en-US" b="1" i="0" dirty="0">
                <a:effectLst/>
                <a:latin typeface="+mj-lt"/>
              </a:rPr>
              <a:t>BOW representation did not do very well and retrieved the wrong answer since it is looking for exact word match.</a:t>
            </a:r>
          </a:p>
          <a:p>
            <a:pPr marL="0" indent="0" algn="l">
              <a:buNone/>
            </a:pPr>
            <a:endParaRPr lang="en-US" b="0" i="0" dirty="0">
              <a:solidFill>
                <a:srgbClr val="404040"/>
              </a:solidFill>
              <a:effectLst/>
              <a:latin typeface="+mj-lt"/>
            </a:endParaRPr>
          </a:p>
          <a:p>
            <a:endParaRPr lang="en-IN" dirty="0">
              <a:latin typeface="+mj-lt"/>
            </a:endParaRPr>
          </a:p>
        </p:txBody>
      </p:sp>
      <p:pic>
        <p:nvPicPr>
          <p:cNvPr id="4" name="Content Placeholder 4">
            <a:extLst>
              <a:ext uri="{FF2B5EF4-FFF2-40B4-BE49-F238E27FC236}">
                <a16:creationId xmlns:a16="http://schemas.microsoft.com/office/drawing/2014/main" id="{AB4DF53C-F20A-9DA4-87A1-ECEC7E5B6D59}"/>
              </a:ext>
            </a:extLst>
          </p:cNvPr>
          <p:cNvPicPr>
            <a:picLocks noChangeAspect="1"/>
          </p:cNvPicPr>
          <p:nvPr/>
        </p:nvPicPr>
        <p:blipFill>
          <a:blip r:embed="rId2"/>
          <a:stretch>
            <a:fillRect/>
          </a:stretch>
        </p:blipFill>
        <p:spPr>
          <a:xfrm>
            <a:off x="3761691" y="5026068"/>
            <a:ext cx="6668078" cy="967824"/>
          </a:xfrm>
          <a:prstGeom prst="rect">
            <a:avLst/>
          </a:prstGeom>
        </p:spPr>
      </p:pic>
    </p:spTree>
    <p:extLst>
      <p:ext uri="{BB962C8B-B14F-4D97-AF65-F5344CB8AC3E}">
        <p14:creationId xmlns:p14="http://schemas.microsoft.com/office/powerpoint/2010/main" val="172341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8B27-E6E4-F367-3608-CF6EF2801E9F}"/>
              </a:ext>
            </a:extLst>
          </p:cNvPr>
          <p:cNvSpPr>
            <a:spLocks noGrp="1"/>
          </p:cNvSpPr>
          <p:nvPr>
            <p:ph type="title"/>
          </p:nvPr>
        </p:nvSpPr>
        <p:spPr/>
        <p:txBody>
          <a:bodyPr/>
          <a:lstStyle/>
          <a:p>
            <a:r>
              <a:rPr lang="en-IN" dirty="0"/>
              <a:t>Word2Vec</a:t>
            </a:r>
          </a:p>
        </p:txBody>
      </p:sp>
      <p:pic>
        <p:nvPicPr>
          <p:cNvPr id="5" name="Content Placeholder 4">
            <a:extLst>
              <a:ext uri="{FF2B5EF4-FFF2-40B4-BE49-F238E27FC236}">
                <a16:creationId xmlns:a16="http://schemas.microsoft.com/office/drawing/2014/main" id="{B51E6542-F99E-9D0A-25EA-9178B10345BF}"/>
              </a:ext>
            </a:extLst>
          </p:cNvPr>
          <p:cNvPicPr>
            <a:picLocks noGrp="1" noChangeAspect="1"/>
          </p:cNvPicPr>
          <p:nvPr>
            <p:ph idx="1"/>
          </p:nvPr>
        </p:nvPicPr>
        <p:blipFill>
          <a:blip r:embed="rId2"/>
          <a:stretch>
            <a:fillRect/>
          </a:stretch>
        </p:blipFill>
        <p:spPr>
          <a:xfrm>
            <a:off x="3597088" y="5271097"/>
            <a:ext cx="7315200" cy="747798"/>
          </a:xfrm>
        </p:spPr>
      </p:pic>
      <p:sp>
        <p:nvSpPr>
          <p:cNvPr id="7" name="TextBox 6">
            <a:extLst>
              <a:ext uri="{FF2B5EF4-FFF2-40B4-BE49-F238E27FC236}">
                <a16:creationId xmlns:a16="http://schemas.microsoft.com/office/drawing/2014/main" id="{6C23D8BC-7677-2D8C-A1A2-650524DF6FC8}"/>
              </a:ext>
            </a:extLst>
          </p:cNvPr>
          <p:cNvSpPr txBox="1"/>
          <p:nvPr/>
        </p:nvSpPr>
        <p:spPr>
          <a:xfrm>
            <a:off x="3597088" y="839105"/>
            <a:ext cx="7734300" cy="4619854"/>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b="0" i="0" dirty="0">
                <a:solidFill>
                  <a:srgbClr val="374151"/>
                </a:solidFill>
                <a:effectLst/>
                <a:latin typeface="+mj-lt"/>
              </a:rPr>
              <a:t>Word2Vec is a natural language processing method for word representation.</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It analyzes large collections of text to find word patterns.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Words are understood in the context of neighboring words.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Relationships between words are captured using numerical vectors.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Word vectors are created based on word co-occurrence patterns.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Similar words have similar vector representations.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Word2Vec enhances search engines and machine learning models.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Enables accurate search results and improved performance.</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Helps computers grasp word meanings and relationships.</a:t>
            </a:r>
          </a:p>
          <a:p>
            <a:pPr algn="l">
              <a:lnSpc>
                <a:spcPct val="150000"/>
              </a:lnSpc>
            </a:pPr>
            <a:r>
              <a:rPr lang="en-US" b="1" u="sng" dirty="0">
                <a:solidFill>
                  <a:srgbClr val="374151"/>
                </a:solidFill>
                <a:latin typeface="+mj-lt"/>
              </a:rPr>
              <a:t>Results</a:t>
            </a:r>
          </a:p>
          <a:p>
            <a:pPr marL="285750" indent="-285750" algn="l">
              <a:lnSpc>
                <a:spcPct val="150000"/>
              </a:lnSpc>
              <a:buFont typeface="Wingdings" panose="05000000000000000000" pitchFamily="2" charset="2"/>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3817646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8B27-E6E4-F367-3608-CF6EF2801E9F}"/>
              </a:ext>
            </a:extLst>
          </p:cNvPr>
          <p:cNvSpPr>
            <a:spLocks noGrp="1"/>
          </p:cNvSpPr>
          <p:nvPr>
            <p:ph type="title"/>
          </p:nvPr>
        </p:nvSpPr>
        <p:spPr/>
        <p:txBody>
          <a:bodyPr/>
          <a:lstStyle/>
          <a:p>
            <a:r>
              <a:rPr lang="en-IN" dirty="0" err="1"/>
              <a:t>GloVe</a:t>
            </a:r>
            <a:r>
              <a:rPr lang="en-IN" dirty="0"/>
              <a:t> Embedding</a:t>
            </a:r>
          </a:p>
        </p:txBody>
      </p:sp>
      <p:pic>
        <p:nvPicPr>
          <p:cNvPr id="5" name="Content Placeholder 4">
            <a:extLst>
              <a:ext uri="{FF2B5EF4-FFF2-40B4-BE49-F238E27FC236}">
                <a16:creationId xmlns:a16="http://schemas.microsoft.com/office/drawing/2014/main" id="{B51E6542-F99E-9D0A-25EA-9178B10345BF}"/>
              </a:ext>
            </a:extLst>
          </p:cNvPr>
          <p:cNvPicPr>
            <a:picLocks noGrp="1" noChangeAspect="1"/>
          </p:cNvPicPr>
          <p:nvPr>
            <p:ph idx="1"/>
          </p:nvPr>
        </p:nvPicPr>
        <p:blipFill>
          <a:blip r:embed="rId2"/>
          <a:stretch>
            <a:fillRect/>
          </a:stretch>
        </p:blipFill>
        <p:spPr>
          <a:xfrm>
            <a:off x="3597088" y="5271097"/>
            <a:ext cx="7315200" cy="747798"/>
          </a:xfrm>
        </p:spPr>
      </p:pic>
      <p:sp>
        <p:nvSpPr>
          <p:cNvPr id="7" name="TextBox 6">
            <a:extLst>
              <a:ext uri="{FF2B5EF4-FFF2-40B4-BE49-F238E27FC236}">
                <a16:creationId xmlns:a16="http://schemas.microsoft.com/office/drawing/2014/main" id="{6C23D8BC-7677-2D8C-A1A2-650524DF6FC8}"/>
              </a:ext>
            </a:extLst>
          </p:cNvPr>
          <p:cNvSpPr txBox="1"/>
          <p:nvPr/>
        </p:nvSpPr>
        <p:spPr>
          <a:xfrm>
            <a:off x="3597088" y="648077"/>
            <a:ext cx="7734300" cy="5035353"/>
          </a:xfrm>
          <a:prstGeom prst="rect">
            <a:avLst/>
          </a:prstGeom>
          <a:noFill/>
        </p:spPr>
        <p:txBody>
          <a:bodyPr wrap="square">
            <a:spAutoFit/>
          </a:bodyPr>
          <a:lstStyle/>
          <a:p>
            <a:pPr algn="l"/>
            <a:r>
              <a:rPr lang="en-US" b="0" i="0" dirty="0" err="1">
                <a:solidFill>
                  <a:srgbClr val="374151"/>
                </a:solidFill>
                <a:effectLst/>
                <a:latin typeface="Söhne"/>
              </a:rPr>
              <a:t>GloVe</a:t>
            </a:r>
            <a:r>
              <a:rPr lang="en-US" b="0" i="0" dirty="0">
                <a:solidFill>
                  <a:srgbClr val="374151"/>
                </a:solidFill>
                <a:effectLst/>
                <a:latin typeface="Söhne"/>
              </a:rPr>
              <a:t> (Global Vectors for Word Representation) is a word embedding technique used in natural language processing to represent words as dense vectors in a high-dimensional space.</a:t>
            </a:r>
          </a:p>
          <a:p>
            <a:pPr marL="285750" indent="-285750" algn="l">
              <a:buFont typeface="Wingdings" panose="05000000000000000000" pitchFamily="2" charset="2"/>
              <a:buChar char="§"/>
            </a:pPr>
            <a:r>
              <a:rPr lang="en-US" b="0" i="0" dirty="0" err="1">
                <a:solidFill>
                  <a:srgbClr val="374151"/>
                </a:solidFill>
                <a:effectLst/>
                <a:latin typeface="Söhne"/>
              </a:rPr>
              <a:t>GloVe</a:t>
            </a:r>
            <a:r>
              <a:rPr lang="en-US" b="0" i="0" dirty="0">
                <a:solidFill>
                  <a:srgbClr val="374151"/>
                </a:solidFill>
                <a:effectLst/>
                <a:latin typeface="Söhne"/>
              </a:rPr>
              <a:t> starts by creating a co-occurrence matrix that captures how frequently words co-occur with each other in the given text corpus.</a:t>
            </a:r>
          </a:p>
          <a:p>
            <a:pPr marL="285750" indent="-285750" algn="l">
              <a:buFont typeface="Wingdings" panose="05000000000000000000" pitchFamily="2" charset="2"/>
              <a:buChar char="§"/>
            </a:pPr>
            <a:r>
              <a:rPr lang="en-US" b="0" i="0" dirty="0">
                <a:solidFill>
                  <a:srgbClr val="374151"/>
                </a:solidFill>
                <a:effectLst/>
                <a:latin typeface="Söhne"/>
              </a:rPr>
              <a:t>It then applies matrix factorization techniques to this co-occurrence matrix. The goal is to factorize the matrix into two smaller matrices, such that their product approximates the original co-occurrence matrix.</a:t>
            </a:r>
          </a:p>
          <a:p>
            <a:pPr marL="285750" indent="-285750" algn="l">
              <a:buFont typeface="Wingdings" panose="05000000000000000000" pitchFamily="2" charset="2"/>
              <a:buChar char="§"/>
            </a:pPr>
            <a:r>
              <a:rPr lang="en-US" b="0" i="0" dirty="0">
                <a:solidFill>
                  <a:srgbClr val="374151"/>
                </a:solidFill>
                <a:effectLst/>
                <a:latin typeface="Söhne"/>
              </a:rPr>
              <a:t>The resulting factorized matrices are used to compute word vectors. Each word is represented by a vector in the high-dimensional space, where the dimensions capture the relationships between words based on their co-occurrence patterns.</a:t>
            </a:r>
          </a:p>
          <a:p>
            <a:pPr marL="285750" indent="-285750" algn="l">
              <a:buFont typeface="Wingdings" panose="05000000000000000000" pitchFamily="2" charset="2"/>
              <a:buChar char="§"/>
            </a:pPr>
            <a:r>
              <a:rPr lang="en-US" b="0" i="0" dirty="0">
                <a:solidFill>
                  <a:srgbClr val="374151"/>
                </a:solidFill>
                <a:effectLst/>
                <a:latin typeface="Söhne"/>
              </a:rPr>
              <a:t>By training on a large corpus, </a:t>
            </a:r>
            <a:r>
              <a:rPr lang="en-US" b="0" i="0" dirty="0" err="1">
                <a:solidFill>
                  <a:srgbClr val="374151"/>
                </a:solidFill>
                <a:effectLst/>
                <a:latin typeface="Söhne"/>
              </a:rPr>
              <a:t>GloVe</a:t>
            </a:r>
            <a:r>
              <a:rPr lang="en-US" b="0" i="0" dirty="0">
                <a:solidFill>
                  <a:srgbClr val="374151"/>
                </a:solidFill>
                <a:effectLst/>
                <a:latin typeface="Söhne"/>
              </a:rPr>
              <a:t> learns to capture both the global context (how words relate to each other across the entire corpus) and the local context (how words relate to their neighboring words).</a:t>
            </a:r>
          </a:p>
          <a:p>
            <a:pPr algn="l">
              <a:lnSpc>
                <a:spcPct val="150000"/>
              </a:lnSpc>
            </a:pPr>
            <a:r>
              <a:rPr lang="en-US" b="1" u="sng" dirty="0">
                <a:solidFill>
                  <a:srgbClr val="374151"/>
                </a:solidFill>
                <a:latin typeface="+mj-lt"/>
              </a:rPr>
              <a:t>Results</a:t>
            </a:r>
          </a:p>
          <a:p>
            <a:pPr marL="285750" indent="-285750" algn="l">
              <a:lnSpc>
                <a:spcPct val="150000"/>
              </a:lnSpc>
              <a:buFont typeface="Wingdings" panose="05000000000000000000" pitchFamily="2" charset="2"/>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80269765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5557</TotalTime>
  <Words>2301</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Corbel</vt:lpstr>
      <vt:lpstr>Google Sans</vt:lpstr>
      <vt:lpstr>Söhne</vt:lpstr>
      <vt:lpstr>Wingdings</vt:lpstr>
      <vt:lpstr>Wingdings 2</vt:lpstr>
      <vt:lpstr>Frame</vt:lpstr>
      <vt:lpstr>Document-Reading Virtual Assistant</vt:lpstr>
      <vt:lpstr>Problem Statement</vt:lpstr>
      <vt:lpstr>Document Processing</vt:lpstr>
      <vt:lpstr>Basic NLP Approach for Implementing Question Answering System</vt:lpstr>
      <vt:lpstr>Approaches</vt:lpstr>
      <vt:lpstr>Text Used for Comparison</vt:lpstr>
      <vt:lpstr>Simple Split and Cosine Similarity (Naive Approach)</vt:lpstr>
      <vt:lpstr>Word2Vec</vt:lpstr>
      <vt:lpstr>GloVe Embedding</vt:lpstr>
      <vt:lpstr>BERT-Large-Uncased-Whole-Word-Masking-Finetuned</vt:lpstr>
      <vt:lpstr>Bert Technique</vt:lpstr>
      <vt:lpstr>Hugging Face Transformer Pre-Trained Model</vt:lpstr>
      <vt:lpstr>Challenges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Agarwal</dc:creator>
  <cp:lastModifiedBy>Ankit Agarwal</cp:lastModifiedBy>
  <cp:revision>27</cp:revision>
  <dcterms:created xsi:type="dcterms:W3CDTF">2023-06-26T18:15:05Z</dcterms:created>
  <dcterms:modified xsi:type="dcterms:W3CDTF">2023-06-30T14:54:22Z</dcterms:modified>
</cp:coreProperties>
</file>