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53D"/>
    <a:srgbClr val="EB2228"/>
    <a:srgbClr val="D61B22"/>
    <a:srgbClr val="E35D42"/>
    <a:srgbClr val="EC6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INIC\Download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dxp163130_utdallas_edu/Documents/FALL%202017/MKT6337/Adj.%20R%20square-tgi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dxp163130_utdallas_edu/Documents/FALL%202017/MKT6337/Adj.%20R%20square-tgi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dxp163130_utdallas_edu/Documents/FALL%202017/MKT6337/Adj.%20R%20square-tgi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INIC\Documents\MKT6337\Satya\CLUSTER_SATY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[Book1.xlsx]Sheet1!$A$12</c:f>
              <c:strCache>
                <c:ptCount val="1"/>
                <c:pt idx="0">
                  <c:v>Deal,Not that big a deal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[Book1.xlsx]Sheet1!$B$12:$C$12</c:f>
              <c:numCache>
                <c:formatCode>0.00</c:formatCode>
                <c:ptCount val="2"/>
                <c:pt idx="0">
                  <c:v>9.5179781457133217</c:v>
                </c:pt>
                <c:pt idx="1">
                  <c:v>12.204424103737605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F-44CE-8C0D-7239886C38B1}"/>
            </c:ext>
          </c:extLst>
        </c:ser>
        <c:ser>
          <c:idx val="1"/>
          <c:order val="1"/>
          <c:tx>
            <c:strRef>
              <c:f>[Book1.xlsx]Sheet1!$A$13</c:f>
              <c:strCache>
                <c:ptCount val="1"/>
                <c:pt idx="0">
                  <c:v>Dine-in Dinnerites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[Book1.xlsx]Sheet1!$B$13:$C$13</c:f>
              <c:numCache>
                <c:formatCode>0.00</c:formatCode>
                <c:ptCount val="2"/>
                <c:pt idx="0">
                  <c:v>19.015102776278265</c:v>
                </c:pt>
                <c:pt idx="1">
                  <c:v>19.154165607254853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F-44CE-8C0D-7239886C38B1}"/>
            </c:ext>
          </c:extLst>
        </c:ser>
        <c:ser>
          <c:idx val="2"/>
          <c:order val="2"/>
          <c:tx>
            <c:strRef>
              <c:f>[Book1.xlsx]Sheet1!$A$14</c:f>
              <c:strCache>
                <c:ptCount val="1"/>
                <c:pt idx="0">
                  <c:v>Sober &amp; Stable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[Book1.xlsx]Sheet1!$B$14:$C$14</c:f>
              <c:numCache>
                <c:formatCode>0.00</c:formatCode>
                <c:ptCount val="2"/>
                <c:pt idx="0">
                  <c:v>18.409556573855653</c:v>
                </c:pt>
                <c:pt idx="1">
                  <c:v>27.604034240189847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F-44CE-8C0D-7239886C38B1}"/>
            </c:ext>
          </c:extLst>
        </c:ser>
        <c:ser>
          <c:idx val="3"/>
          <c:order val="3"/>
          <c:tx>
            <c:strRef>
              <c:f>[Book1.xlsx]Sheet1!$A$15</c:f>
              <c:strCache>
                <c:ptCount val="1"/>
                <c:pt idx="0">
                  <c:v>The Frequenters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[Book1.xlsx]Sheet1!$B$15:$C$15</c:f>
              <c:numCache>
                <c:formatCode>0.00</c:formatCode>
                <c:ptCount val="2"/>
                <c:pt idx="0">
                  <c:v>10.923325398918651</c:v>
                </c:pt>
                <c:pt idx="1">
                  <c:v>30.011017882871428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F-44CE-8C0D-7239886C38B1}"/>
            </c:ext>
          </c:extLst>
        </c:ser>
        <c:ser>
          <c:idx val="4"/>
          <c:order val="4"/>
          <c:tx>
            <c:strRef>
              <c:f>[Book1.xlsx]Sheet1!$A$16</c:f>
              <c:strCache>
                <c:ptCount val="1"/>
                <c:pt idx="0">
                  <c:v>Lifetimers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[Book1.xlsx]Sheet1!$B$11:$C$11</c:f>
              <c:strCache>
                <c:ptCount val="2"/>
                <c:pt idx="0">
                  <c:v>Rev %</c:v>
                </c:pt>
                <c:pt idx="1">
                  <c:v>N %</c:v>
                </c:pt>
              </c:strCache>
            </c:strRef>
          </c:cat>
          <c:val>
            <c:numRef>
              <c:f>[Book1.xlsx]Sheet1!$B$16:$C$16</c:f>
              <c:numCache>
                <c:formatCode>0.00</c:formatCode>
                <c:ptCount val="2"/>
                <c:pt idx="0">
                  <c:v>42.134037105234114</c:v>
                </c:pt>
                <c:pt idx="1">
                  <c:v>11.026358165946267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F-44CE-8C0D-7239886C38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10026312"/>
        <c:axId val="710021392"/>
        <c:axId val="0"/>
      </c:bar3DChart>
      <c:catAx>
        <c:axId val="71002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21392"/>
        <c:crosses val="autoZero"/>
        <c:auto val="1"/>
        <c:lblAlgn val="ctr"/>
        <c:lblOffset val="100"/>
        <c:noMultiLvlLbl val="0"/>
      </c:catAx>
      <c:valAx>
        <c:axId val="7100213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2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[Adj. R square-tgif.xlsx]Sheet5!PivotTable3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Discount</a:t>
            </a:r>
            <a:r>
              <a:rPr lang="en-US" baseline="0"/>
              <a:t> % availed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Sheet5!$H$7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Sheet5!$G$8:$G$13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Sheet5!$H$8:$H$13</c:f>
              <c:numCache>
                <c:formatCode>General</c:formatCode>
                <c:ptCount val="5"/>
                <c:pt idx="0">
                  <c:v>0.25048111099999998</c:v>
                </c:pt>
                <c:pt idx="1">
                  <c:v>0.20726619499999999</c:v>
                </c:pt>
                <c:pt idx="2">
                  <c:v>0.19960522</c:v>
                </c:pt>
                <c:pt idx="3">
                  <c:v>7.5470799000000005E-2</c:v>
                </c:pt>
                <c:pt idx="4">
                  <c:v>0.18300445800000001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5-4E52-8997-B97AF2F61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655944"/>
        <c:axId val="591652336"/>
      </c:barChart>
      <c:catAx>
        <c:axId val="59165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652336"/>
        <c:crosses val="autoZero"/>
        <c:auto val="1"/>
        <c:lblAlgn val="ctr"/>
        <c:lblOffset val="100"/>
        <c:noMultiLvlLbl val="0"/>
      </c:catAx>
      <c:valAx>
        <c:axId val="591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65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[Adj. R square-tgif.xlsx]Sheet4!PivotTable2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Dinner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4F-4E6D-8141-E67F9C6D0F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4F-4E6D-8141-E67F9C6D0F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4F-4E6D-8141-E67F9C6D0F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4F-4E6D-8141-E67F9C6D0F0F}"/>
              </c:ext>
            </c:extLst>
          </c:dPt>
          <c:cat>
            <c:strRef>
              <c:f>Sheet4!$A$5:$A$8</c:f>
              <c:strCache>
                <c:ptCount val="4"/>
                <c:pt idx="0">
                  <c:v>Breakfast</c:v>
                </c:pt>
                <c:pt idx="1">
                  <c:v>Dinner</c:v>
                </c:pt>
                <c:pt idx="2">
                  <c:v>Late Nite</c:v>
                </c:pt>
                <c:pt idx="3">
                  <c:v>Lunch</c:v>
                </c:pt>
              </c:strCache>
            </c:strRef>
          </c:cat>
          <c:val>
            <c:numRef>
              <c:f>Sheet4!$B$5:$B$8</c:f>
              <c:numCache>
                <c:formatCode>General</c:formatCode>
                <c:ptCount val="4"/>
                <c:pt idx="0">
                  <c:v>6.7109099999999996E-4</c:v>
                </c:pt>
                <c:pt idx="1">
                  <c:v>0.79202848400000003</c:v>
                </c:pt>
                <c:pt idx="2">
                  <c:v>8.7836514000000004E-2</c:v>
                </c:pt>
                <c:pt idx="3">
                  <c:v>0.11946391100000001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4F-4E6D-8141-E67F9C6D0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Alc</a:t>
            </a:r>
            <a:r>
              <a:rPr lang="en-US" baseline="0"/>
              <a:t> &amp; Ent &amp; App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46-4AD6-8FBC-1FA20C6B75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46-4AD6-8FBC-1FA20C6B7503}"/>
              </c:ext>
            </c:extLst>
          </c:dPt>
          <c:cat>
            <c:strRef>
              <c:f>Sheet3!$E$22:$F$22</c:f>
              <c:strCache>
                <c:ptCount val="2"/>
                <c:pt idx="0">
                  <c:v>Alcohol and H-Entrée</c:v>
                </c:pt>
                <c:pt idx="1">
                  <c:v>Others</c:v>
                </c:pt>
              </c:strCache>
            </c:strRef>
          </c:cat>
          <c:val>
            <c:numRef>
              <c:f>Sheet3!$E$23:$F$23</c:f>
              <c:numCache>
                <c:formatCode>General</c:formatCode>
                <c:ptCount val="2"/>
                <c:pt idx="0">
                  <c:v>0.57173722699999996</c:v>
                </c:pt>
                <c:pt idx="1">
                  <c:v>0.42826277300000004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46-4AD6-8FBC-1FA20C6B7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[CLUSTER_SATYA.xlsx]Sheet3!PivotTable4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Fd Cat Bev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Sheet3!$A$4:$A$9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5"/>
                <c:pt idx="0">
                  <c:v>8.8128917000000001E-2</c:v>
                </c:pt>
                <c:pt idx="1">
                  <c:v>5.2082627999999999E-2</c:v>
                </c:pt>
                <c:pt idx="2">
                  <c:v>9.7032198E-2</c:v>
                </c:pt>
                <c:pt idx="3">
                  <c:v>7.2987011000000004E-2</c:v>
                </c:pt>
                <c:pt idx="4">
                  <c:v>7.0570986000000002E-2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18-4EC9-A3F5-14B3945310CB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Fd Cat Alcoh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Sheet3!$A$4:$A$9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Sheet3!$C$4:$C$9</c:f>
              <c:numCache>
                <c:formatCode>General</c:formatCode>
                <c:ptCount val="5"/>
                <c:pt idx="0">
                  <c:v>0.13564964500000001</c:v>
                </c:pt>
                <c:pt idx="1">
                  <c:v>0.21071954100000001</c:v>
                </c:pt>
                <c:pt idx="2">
                  <c:v>7.6567060000000006E-2</c:v>
                </c:pt>
                <c:pt idx="3">
                  <c:v>0.13240497900000001</c:v>
                </c:pt>
                <c:pt idx="4">
                  <c:v>0.197101105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18-4EC9-A3F5-14B394531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393624"/>
        <c:axId val="629391328"/>
      </c:lineChart>
      <c:catAx>
        <c:axId val="62939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91328"/>
        <c:crosses val="autoZero"/>
        <c:auto val="1"/>
        <c:lblAlgn val="ctr"/>
        <c:lblOffset val="100"/>
        <c:noMultiLvlLbl val="0"/>
      </c:catAx>
      <c:valAx>
        <c:axId val="6293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9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3069-86F5-4EAF-9432-B4ED7668E505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922DE3-A9E4-4CFC-8DEC-E6AA655F913D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Data Overview</a:t>
          </a:r>
          <a:endParaRPr lang="en-US" sz="1800" b="1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3D0C9794-9050-49BD-B6B5-D3370304C2A6}" type="parTrans" cxnId="{E718B20D-027F-4E4C-BCC2-15DC9948799A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AA98C27A-8A56-4732-B9A0-D1ABF1AA072D}" type="sibTrans" cxnId="{E718B20D-027F-4E4C-BCC2-15DC9948799A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9CF18F31-56B0-450A-8950-A64BF018E36E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Executive Summary</a:t>
          </a:r>
          <a:endParaRPr lang="en-US" sz="18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31712D7C-1168-49C0-BF8D-1E957F2871BA}" type="sibTrans" cxnId="{A669F777-911E-4321-95F0-42EFE68903F2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3CA52284-D457-4031-893C-B9AC247D62B1}" type="parTrans" cxnId="{A669F777-911E-4321-95F0-42EFE68903F2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4A8F9014-895C-40AD-83A1-27A1A7567DE0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Financial Implications</a:t>
          </a:r>
        </a:p>
      </dgm:t>
    </dgm:pt>
    <dgm:pt modelId="{AFF38039-2D1F-4E9C-9AF5-E65566EAD487}" type="parTrans" cxnId="{20CEB112-12A7-4EC4-98AD-CEE112DBC0E1}">
      <dgm:prSet/>
      <dgm:spPr/>
      <dgm:t>
        <a:bodyPr/>
        <a:lstStyle/>
        <a:p>
          <a:endParaRPr lang="en-US"/>
        </a:p>
      </dgm:t>
    </dgm:pt>
    <dgm:pt modelId="{EBF2F939-5586-4243-A182-D72C506E43C5}" type="sibTrans" cxnId="{20CEB112-12A7-4EC4-98AD-CEE112DBC0E1}">
      <dgm:prSet/>
      <dgm:spPr/>
      <dgm:t>
        <a:bodyPr/>
        <a:lstStyle/>
        <a:p>
          <a:endParaRPr lang="en-US"/>
        </a:p>
      </dgm:t>
    </dgm:pt>
    <dgm:pt modelId="{2B69F095-7C75-4465-8AD1-2FC85FA41AD1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Cluster Overview</a:t>
          </a:r>
        </a:p>
      </dgm:t>
    </dgm:pt>
    <dgm:pt modelId="{52D4879A-C668-4023-ABF8-2C21AA6147AD}" type="sibTrans" cxnId="{8E781DCC-AC12-4736-B469-2E9D6AA7DA97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DE093677-1D12-4A32-A767-C556FDB82785}" type="parTrans" cxnId="{8E781DCC-AC12-4736-B469-2E9D6AA7DA97}">
      <dgm:prSet/>
      <dgm:spPr/>
      <dgm:t>
        <a:bodyPr/>
        <a:lstStyle/>
        <a:p>
          <a:endParaRPr lang="en-US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99C47AAF-E34E-477F-A70A-572C82AEAAE1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Business Objective</a:t>
          </a:r>
          <a:endParaRPr lang="en-US" sz="18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gm:t>
    </dgm:pt>
    <dgm:pt modelId="{D4D15DC9-E3A5-4A55-A0D2-E95F52865A2E}" type="parTrans" cxnId="{291B418F-4B19-4D68-9488-325B185A068B}">
      <dgm:prSet/>
      <dgm:spPr/>
      <dgm:t>
        <a:bodyPr/>
        <a:lstStyle/>
        <a:p>
          <a:endParaRPr lang="en-US"/>
        </a:p>
      </dgm:t>
    </dgm:pt>
    <dgm:pt modelId="{BD83A295-E64A-4137-8F77-8B4D86267AC7}" type="sibTrans" cxnId="{291B418F-4B19-4D68-9488-325B185A068B}">
      <dgm:prSet/>
      <dgm:spPr/>
      <dgm:t>
        <a:bodyPr/>
        <a:lstStyle/>
        <a:p>
          <a:endParaRPr lang="en-US"/>
        </a:p>
      </dgm:t>
    </dgm:pt>
    <dgm:pt modelId="{08F44314-3844-417E-A0C8-ED5616B44379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Marketing Strategy</a:t>
          </a:r>
        </a:p>
      </dgm:t>
    </dgm:pt>
    <dgm:pt modelId="{52DAF549-8BEE-45AB-B4F0-E912A322F115}" type="parTrans" cxnId="{C6A05178-5006-46C6-BDEE-D6D794CA040E}">
      <dgm:prSet/>
      <dgm:spPr/>
      <dgm:t>
        <a:bodyPr/>
        <a:lstStyle/>
        <a:p>
          <a:endParaRPr lang="en-US"/>
        </a:p>
      </dgm:t>
    </dgm:pt>
    <dgm:pt modelId="{0D80E403-B0C0-4F63-A01E-AB49EE5FD13C}" type="sibTrans" cxnId="{C6A05178-5006-46C6-BDEE-D6D794CA040E}">
      <dgm:prSet/>
      <dgm:spPr/>
      <dgm:t>
        <a:bodyPr/>
        <a:lstStyle/>
        <a:p>
          <a:endParaRPr lang="en-US"/>
        </a:p>
      </dgm:t>
    </dgm:pt>
    <dgm:pt modelId="{19B57ABD-D139-42E7-B2E9-65CC06F85BDF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EB2228"/>
          </a:solidFill>
        </a:ln>
      </dgm:spPr>
      <dgm:t>
        <a:bodyPr/>
        <a:lstStyle/>
        <a:p>
          <a:r>
            <a:rPr lang="en-US" sz="18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Test Plan</a:t>
          </a:r>
        </a:p>
      </dgm:t>
    </dgm:pt>
    <dgm:pt modelId="{47037230-93F2-4DCE-8556-70E32A89C08E}" type="parTrans" cxnId="{6D706C05-F6FB-477C-8780-39B4649A4D2C}">
      <dgm:prSet/>
      <dgm:spPr/>
      <dgm:t>
        <a:bodyPr/>
        <a:lstStyle/>
        <a:p>
          <a:endParaRPr lang="en-US"/>
        </a:p>
      </dgm:t>
    </dgm:pt>
    <dgm:pt modelId="{5752204E-4BA5-4803-B433-F4B23BE45F93}" type="sibTrans" cxnId="{6D706C05-F6FB-477C-8780-39B4649A4D2C}">
      <dgm:prSet/>
      <dgm:spPr/>
      <dgm:t>
        <a:bodyPr/>
        <a:lstStyle/>
        <a:p>
          <a:endParaRPr lang="en-US"/>
        </a:p>
      </dgm:t>
    </dgm:pt>
    <dgm:pt modelId="{47BD6CF7-46EB-4B41-A7F8-66EF07948955}" type="pres">
      <dgm:prSet presAssocID="{E3043069-86F5-4EAF-9432-B4ED7668E505}" presName="Name0" presStyleCnt="0">
        <dgm:presLayoutVars>
          <dgm:chMax val="7"/>
          <dgm:chPref val="7"/>
          <dgm:dir/>
        </dgm:presLayoutVars>
      </dgm:prSet>
      <dgm:spPr/>
    </dgm:pt>
    <dgm:pt modelId="{F615F3F6-210D-463A-A985-6EE2A6A12177}" type="pres">
      <dgm:prSet presAssocID="{E3043069-86F5-4EAF-9432-B4ED7668E505}" presName="Name1" presStyleCnt="0"/>
      <dgm:spPr/>
    </dgm:pt>
    <dgm:pt modelId="{1E812043-53E0-4289-A6F9-D7334F8FDE1B}" type="pres">
      <dgm:prSet presAssocID="{E3043069-86F5-4EAF-9432-B4ED7668E505}" presName="cycle" presStyleCnt="0"/>
      <dgm:spPr/>
    </dgm:pt>
    <dgm:pt modelId="{C70A2EE1-F579-4972-A631-8A666E47DAFA}" type="pres">
      <dgm:prSet presAssocID="{E3043069-86F5-4EAF-9432-B4ED7668E505}" presName="srcNode" presStyleLbl="node1" presStyleIdx="0" presStyleCnt="7"/>
      <dgm:spPr/>
    </dgm:pt>
    <dgm:pt modelId="{07780F41-3113-4178-A703-C1A9F19AE98E}" type="pres">
      <dgm:prSet presAssocID="{E3043069-86F5-4EAF-9432-B4ED7668E505}" presName="conn" presStyleLbl="parChTrans1D2" presStyleIdx="0" presStyleCnt="1"/>
      <dgm:spPr/>
    </dgm:pt>
    <dgm:pt modelId="{4EC57571-1DCD-468E-878C-3FC4B0620003}" type="pres">
      <dgm:prSet presAssocID="{E3043069-86F5-4EAF-9432-B4ED7668E505}" presName="extraNode" presStyleLbl="node1" presStyleIdx="0" presStyleCnt="7"/>
      <dgm:spPr/>
    </dgm:pt>
    <dgm:pt modelId="{DC71078C-2890-47E0-9BD9-ECD8704C57F0}" type="pres">
      <dgm:prSet presAssocID="{E3043069-86F5-4EAF-9432-B4ED7668E505}" presName="dstNode" presStyleLbl="node1" presStyleIdx="0" presStyleCnt="7"/>
      <dgm:spPr/>
    </dgm:pt>
    <dgm:pt modelId="{6F964B77-565D-44C6-952E-2C7959E28D34}" type="pres">
      <dgm:prSet presAssocID="{9CF18F31-56B0-450A-8950-A64BF018E36E}" presName="text_1" presStyleLbl="node1" presStyleIdx="0" presStyleCnt="7" custLinFactNeighborY="-1693">
        <dgm:presLayoutVars>
          <dgm:bulletEnabled val="1"/>
        </dgm:presLayoutVars>
      </dgm:prSet>
      <dgm:spPr/>
    </dgm:pt>
    <dgm:pt modelId="{BF55288F-5B79-4639-81F1-099B4C27C4D4}" type="pres">
      <dgm:prSet presAssocID="{9CF18F31-56B0-450A-8950-A64BF018E36E}" presName="accent_1" presStyleCnt="0"/>
      <dgm:spPr/>
    </dgm:pt>
    <dgm:pt modelId="{CCC87203-933D-456C-948F-8E342D4D8D6D}" type="pres">
      <dgm:prSet presAssocID="{9CF18F31-56B0-450A-8950-A64BF018E36E}" presName="accentRepeatNode" presStyleLbl="solidFgAcc1" presStyleIdx="0" presStyleCnt="7"/>
      <dgm:spPr>
        <a:ln>
          <a:solidFill>
            <a:srgbClr val="C00000"/>
          </a:solidFill>
        </a:ln>
      </dgm:spPr>
    </dgm:pt>
    <dgm:pt modelId="{B2BC182F-0CA2-40A1-95D3-6334287C74D2}" type="pres">
      <dgm:prSet presAssocID="{99C47AAF-E34E-477F-A70A-572C82AEAAE1}" presName="text_2" presStyleLbl="node1" presStyleIdx="1" presStyleCnt="7">
        <dgm:presLayoutVars>
          <dgm:bulletEnabled val="1"/>
        </dgm:presLayoutVars>
      </dgm:prSet>
      <dgm:spPr/>
    </dgm:pt>
    <dgm:pt modelId="{46FEAA43-63FB-45FF-B21A-215B83A722B4}" type="pres">
      <dgm:prSet presAssocID="{99C47AAF-E34E-477F-A70A-572C82AEAAE1}" presName="accent_2" presStyleCnt="0"/>
      <dgm:spPr/>
    </dgm:pt>
    <dgm:pt modelId="{82264599-C8A6-4BE4-92AC-DF5A91D4E52E}" type="pres">
      <dgm:prSet presAssocID="{99C47AAF-E34E-477F-A70A-572C82AEAAE1}" presName="accentRepeatNode" presStyleLbl="solidFgAcc1" presStyleIdx="1" presStyleCnt="7"/>
      <dgm:spPr/>
    </dgm:pt>
    <dgm:pt modelId="{9CE1F666-6146-4633-90E3-18E8396F2C76}" type="pres">
      <dgm:prSet presAssocID="{24922DE3-A9E4-4CFC-8DEC-E6AA655F913D}" presName="text_3" presStyleLbl="node1" presStyleIdx="2" presStyleCnt="7">
        <dgm:presLayoutVars>
          <dgm:bulletEnabled val="1"/>
        </dgm:presLayoutVars>
      </dgm:prSet>
      <dgm:spPr/>
    </dgm:pt>
    <dgm:pt modelId="{3CD1D50F-F416-430B-8618-7B2AD00E909F}" type="pres">
      <dgm:prSet presAssocID="{24922DE3-A9E4-4CFC-8DEC-E6AA655F913D}" presName="accent_3" presStyleCnt="0"/>
      <dgm:spPr/>
    </dgm:pt>
    <dgm:pt modelId="{C67B806B-18FF-4815-9798-719EF46F2DCE}" type="pres">
      <dgm:prSet presAssocID="{24922DE3-A9E4-4CFC-8DEC-E6AA655F913D}" presName="accentRepeatNode" presStyleLbl="solidFgAcc1" presStyleIdx="2" presStyleCnt="7"/>
      <dgm:spPr>
        <a:ln>
          <a:solidFill>
            <a:srgbClr val="C00000"/>
          </a:solidFill>
        </a:ln>
      </dgm:spPr>
    </dgm:pt>
    <dgm:pt modelId="{A7677D47-0FC7-430A-B96E-9360E1B12543}" type="pres">
      <dgm:prSet presAssocID="{2B69F095-7C75-4465-8AD1-2FC85FA41AD1}" presName="text_4" presStyleLbl="node1" presStyleIdx="3" presStyleCnt="7">
        <dgm:presLayoutVars>
          <dgm:bulletEnabled val="1"/>
        </dgm:presLayoutVars>
      </dgm:prSet>
      <dgm:spPr/>
    </dgm:pt>
    <dgm:pt modelId="{A13B813C-2BB9-4FAD-B460-20AF8D3F9856}" type="pres">
      <dgm:prSet presAssocID="{2B69F095-7C75-4465-8AD1-2FC85FA41AD1}" presName="accent_4" presStyleCnt="0"/>
      <dgm:spPr/>
    </dgm:pt>
    <dgm:pt modelId="{43CBE0F3-273D-453E-A7A5-AF180FF3ECA0}" type="pres">
      <dgm:prSet presAssocID="{2B69F095-7C75-4465-8AD1-2FC85FA41AD1}" presName="accentRepeatNode" presStyleLbl="solidFgAcc1" presStyleIdx="3" presStyleCnt="7"/>
      <dgm:spPr>
        <a:ln>
          <a:solidFill>
            <a:srgbClr val="C00000"/>
          </a:solidFill>
        </a:ln>
      </dgm:spPr>
    </dgm:pt>
    <dgm:pt modelId="{ABD8AAD2-4528-485E-8922-6ED6E360187D}" type="pres">
      <dgm:prSet presAssocID="{08F44314-3844-417E-A0C8-ED5616B44379}" presName="text_5" presStyleLbl="node1" presStyleIdx="4" presStyleCnt="7">
        <dgm:presLayoutVars>
          <dgm:bulletEnabled val="1"/>
        </dgm:presLayoutVars>
      </dgm:prSet>
      <dgm:spPr/>
    </dgm:pt>
    <dgm:pt modelId="{7992FB05-75F3-49EE-84D7-896DA376BF67}" type="pres">
      <dgm:prSet presAssocID="{08F44314-3844-417E-A0C8-ED5616B44379}" presName="accent_5" presStyleCnt="0"/>
      <dgm:spPr/>
    </dgm:pt>
    <dgm:pt modelId="{ECBAC6A7-A27B-4956-B889-DCA08AE5CCBF}" type="pres">
      <dgm:prSet presAssocID="{08F44314-3844-417E-A0C8-ED5616B44379}" presName="accentRepeatNode" presStyleLbl="solidFgAcc1" presStyleIdx="4" presStyleCnt="7"/>
      <dgm:spPr/>
    </dgm:pt>
    <dgm:pt modelId="{36C41CCA-96AA-43BE-B589-F6D409213BC8}" type="pres">
      <dgm:prSet presAssocID="{19B57ABD-D139-42E7-B2E9-65CC06F85BDF}" presName="text_6" presStyleLbl="node1" presStyleIdx="5" presStyleCnt="7">
        <dgm:presLayoutVars>
          <dgm:bulletEnabled val="1"/>
        </dgm:presLayoutVars>
      </dgm:prSet>
      <dgm:spPr/>
    </dgm:pt>
    <dgm:pt modelId="{55C91B83-2543-47F1-8ACF-95210315946A}" type="pres">
      <dgm:prSet presAssocID="{19B57ABD-D139-42E7-B2E9-65CC06F85BDF}" presName="accent_6" presStyleCnt="0"/>
      <dgm:spPr/>
    </dgm:pt>
    <dgm:pt modelId="{6406DA7D-C993-4C46-82B9-C309611D9394}" type="pres">
      <dgm:prSet presAssocID="{19B57ABD-D139-42E7-B2E9-65CC06F85BDF}" presName="accentRepeatNode" presStyleLbl="solidFgAcc1" presStyleIdx="5" presStyleCnt="7"/>
      <dgm:spPr/>
    </dgm:pt>
    <dgm:pt modelId="{E0593986-0C06-46A6-835B-2F6C34089D23}" type="pres">
      <dgm:prSet presAssocID="{4A8F9014-895C-40AD-83A1-27A1A7567DE0}" presName="text_7" presStyleLbl="node1" presStyleIdx="6" presStyleCnt="7">
        <dgm:presLayoutVars>
          <dgm:bulletEnabled val="1"/>
        </dgm:presLayoutVars>
      </dgm:prSet>
      <dgm:spPr/>
    </dgm:pt>
    <dgm:pt modelId="{CCDB2CDA-0A75-4248-9CF5-ABA260C51912}" type="pres">
      <dgm:prSet presAssocID="{4A8F9014-895C-40AD-83A1-27A1A7567DE0}" presName="accent_7" presStyleCnt="0"/>
      <dgm:spPr/>
    </dgm:pt>
    <dgm:pt modelId="{0E22472C-E015-4119-A5D9-C22526BD12B4}" type="pres">
      <dgm:prSet presAssocID="{4A8F9014-895C-40AD-83A1-27A1A7567DE0}" presName="accentRepeatNode" presStyleLbl="solidFgAcc1" presStyleIdx="6" presStyleCnt="7"/>
      <dgm:spPr>
        <a:ln>
          <a:solidFill>
            <a:srgbClr val="EB2228"/>
          </a:solidFill>
        </a:ln>
      </dgm:spPr>
    </dgm:pt>
  </dgm:ptLst>
  <dgm:cxnLst>
    <dgm:cxn modelId="{4F097104-863C-4AE7-8E6B-0B387077C61D}" type="presOf" srcId="{08F44314-3844-417E-A0C8-ED5616B44379}" destId="{ABD8AAD2-4528-485E-8922-6ED6E360187D}" srcOrd="0" destOrd="0" presId="urn:microsoft.com/office/officeart/2008/layout/VerticalCurvedList"/>
    <dgm:cxn modelId="{6D706C05-F6FB-477C-8780-39B4649A4D2C}" srcId="{E3043069-86F5-4EAF-9432-B4ED7668E505}" destId="{19B57ABD-D139-42E7-B2E9-65CC06F85BDF}" srcOrd="5" destOrd="0" parTransId="{47037230-93F2-4DCE-8556-70E32A89C08E}" sibTransId="{5752204E-4BA5-4803-B433-F4B23BE45F93}"/>
    <dgm:cxn modelId="{E718B20D-027F-4E4C-BCC2-15DC9948799A}" srcId="{E3043069-86F5-4EAF-9432-B4ED7668E505}" destId="{24922DE3-A9E4-4CFC-8DEC-E6AA655F913D}" srcOrd="2" destOrd="0" parTransId="{3D0C9794-9050-49BD-B6B5-D3370304C2A6}" sibTransId="{AA98C27A-8A56-4732-B9A0-D1ABF1AA072D}"/>
    <dgm:cxn modelId="{20CEB112-12A7-4EC4-98AD-CEE112DBC0E1}" srcId="{E3043069-86F5-4EAF-9432-B4ED7668E505}" destId="{4A8F9014-895C-40AD-83A1-27A1A7567DE0}" srcOrd="6" destOrd="0" parTransId="{AFF38039-2D1F-4E9C-9AF5-E65566EAD487}" sibTransId="{EBF2F939-5586-4243-A182-D72C506E43C5}"/>
    <dgm:cxn modelId="{9DAFC339-F276-44B7-8F54-1BB0C74F4FFF}" type="presOf" srcId="{31712D7C-1168-49C0-BF8D-1E957F2871BA}" destId="{07780F41-3113-4178-A703-C1A9F19AE98E}" srcOrd="0" destOrd="0" presId="urn:microsoft.com/office/officeart/2008/layout/VerticalCurvedList"/>
    <dgm:cxn modelId="{971C7D4C-3150-4469-B5CC-1DC66AFE03CB}" type="presOf" srcId="{24922DE3-A9E4-4CFC-8DEC-E6AA655F913D}" destId="{9CE1F666-6146-4633-90E3-18E8396F2C76}" srcOrd="0" destOrd="0" presId="urn:microsoft.com/office/officeart/2008/layout/VerticalCurvedList"/>
    <dgm:cxn modelId="{A669F777-911E-4321-95F0-42EFE68903F2}" srcId="{E3043069-86F5-4EAF-9432-B4ED7668E505}" destId="{9CF18F31-56B0-450A-8950-A64BF018E36E}" srcOrd="0" destOrd="0" parTransId="{3CA52284-D457-4031-893C-B9AC247D62B1}" sibTransId="{31712D7C-1168-49C0-BF8D-1E957F2871BA}"/>
    <dgm:cxn modelId="{C6A05178-5006-46C6-BDEE-D6D794CA040E}" srcId="{E3043069-86F5-4EAF-9432-B4ED7668E505}" destId="{08F44314-3844-417E-A0C8-ED5616B44379}" srcOrd="4" destOrd="0" parTransId="{52DAF549-8BEE-45AB-B4F0-E912A322F115}" sibTransId="{0D80E403-B0C0-4F63-A01E-AB49EE5FD13C}"/>
    <dgm:cxn modelId="{B5380B8D-4A14-44EB-ABD9-C418A8186CB7}" type="presOf" srcId="{2B69F095-7C75-4465-8AD1-2FC85FA41AD1}" destId="{A7677D47-0FC7-430A-B96E-9360E1B12543}" srcOrd="0" destOrd="0" presId="urn:microsoft.com/office/officeart/2008/layout/VerticalCurvedList"/>
    <dgm:cxn modelId="{291B418F-4B19-4D68-9488-325B185A068B}" srcId="{E3043069-86F5-4EAF-9432-B4ED7668E505}" destId="{99C47AAF-E34E-477F-A70A-572C82AEAAE1}" srcOrd="1" destOrd="0" parTransId="{D4D15DC9-E3A5-4A55-A0D2-E95F52865A2E}" sibTransId="{BD83A295-E64A-4137-8F77-8B4D86267AC7}"/>
    <dgm:cxn modelId="{EFE0A6AA-49B3-4B25-9736-7F476B6B1302}" type="presOf" srcId="{9CF18F31-56B0-450A-8950-A64BF018E36E}" destId="{6F964B77-565D-44C6-952E-2C7959E28D34}" srcOrd="0" destOrd="0" presId="urn:microsoft.com/office/officeart/2008/layout/VerticalCurvedList"/>
    <dgm:cxn modelId="{D554F1BD-23B2-4F08-BDF9-56C16D636BC9}" type="presOf" srcId="{4A8F9014-895C-40AD-83A1-27A1A7567DE0}" destId="{E0593986-0C06-46A6-835B-2F6C34089D23}" srcOrd="0" destOrd="0" presId="urn:microsoft.com/office/officeart/2008/layout/VerticalCurvedList"/>
    <dgm:cxn modelId="{56861FC1-E549-4A3B-95D6-B8962ACC755F}" type="presOf" srcId="{E3043069-86F5-4EAF-9432-B4ED7668E505}" destId="{47BD6CF7-46EB-4B41-A7F8-66EF07948955}" srcOrd="0" destOrd="0" presId="urn:microsoft.com/office/officeart/2008/layout/VerticalCurvedList"/>
    <dgm:cxn modelId="{8E781DCC-AC12-4736-B469-2E9D6AA7DA97}" srcId="{E3043069-86F5-4EAF-9432-B4ED7668E505}" destId="{2B69F095-7C75-4465-8AD1-2FC85FA41AD1}" srcOrd="3" destOrd="0" parTransId="{DE093677-1D12-4A32-A767-C556FDB82785}" sibTransId="{52D4879A-C668-4023-ABF8-2C21AA6147AD}"/>
    <dgm:cxn modelId="{B0A576D7-9B51-4886-92F5-257848E49146}" type="presOf" srcId="{19B57ABD-D139-42E7-B2E9-65CC06F85BDF}" destId="{36C41CCA-96AA-43BE-B589-F6D409213BC8}" srcOrd="0" destOrd="0" presId="urn:microsoft.com/office/officeart/2008/layout/VerticalCurvedList"/>
    <dgm:cxn modelId="{B8C3E6E9-AE12-482C-BE39-EE4C1CD8EE02}" type="presOf" srcId="{99C47AAF-E34E-477F-A70A-572C82AEAAE1}" destId="{B2BC182F-0CA2-40A1-95D3-6334287C74D2}" srcOrd="0" destOrd="0" presId="urn:microsoft.com/office/officeart/2008/layout/VerticalCurvedList"/>
    <dgm:cxn modelId="{A3BEFB3B-F883-4BBE-B104-1B02F0B21654}" type="presParOf" srcId="{47BD6CF7-46EB-4B41-A7F8-66EF07948955}" destId="{F615F3F6-210D-463A-A985-6EE2A6A12177}" srcOrd="0" destOrd="0" presId="urn:microsoft.com/office/officeart/2008/layout/VerticalCurvedList"/>
    <dgm:cxn modelId="{07F9881C-1DC3-474B-ABE5-5D4B515DAA4F}" type="presParOf" srcId="{F615F3F6-210D-463A-A985-6EE2A6A12177}" destId="{1E812043-53E0-4289-A6F9-D7334F8FDE1B}" srcOrd="0" destOrd="0" presId="urn:microsoft.com/office/officeart/2008/layout/VerticalCurvedList"/>
    <dgm:cxn modelId="{6C3F4969-0388-43B1-AC8D-423DEF15F6CF}" type="presParOf" srcId="{1E812043-53E0-4289-A6F9-D7334F8FDE1B}" destId="{C70A2EE1-F579-4972-A631-8A666E47DAFA}" srcOrd="0" destOrd="0" presId="urn:microsoft.com/office/officeart/2008/layout/VerticalCurvedList"/>
    <dgm:cxn modelId="{2DEAEA0D-9350-41B7-A8E0-358D3654076C}" type="presParOf" srcId="{1E812043-53E0-4289-A6F9-D7334F8FDE1B}" destId="{07780F41-3113-4178-A703-C1A9F19AE98E}" srcOrd="1" destOrd="0" presId="urn:microsoft.com/office/officeart/2008/layout/VerticalCurvedList"/>
    <dgm:cxn modelId="{0CA96333-A666-4212-A81A-57D650D1BA61}" type="presParOf" srcId="{1E812043-53E0-4289-A6F9-D7334F8FDE1B}" destId="{4EC57571-1DCD-468E-878C-3FC4B0620003}" srcOrd="2" destOrd="0" presId="urn:microsoft.com/office/officeart/2008/layout/VerticalCurvedList"/>
    <dgm:cxn modelId="{A345003B-9C6B-4C18-8460-41867A469585}" type="presParOf" srcId="{1E812043-53E0-4289-A6F9-D7334F8FDE1B}" destId="{DC71078C-2890-47E0-9BD9-ECD8704C57F0}" srcOrd="3" destOrd="0" presId="urn:microsoft.com/office/officeart/2008/layout/VerticalCurvedList"/>
    <dgm:cxn modelId="{2C9069F9-A36E-46C7-AE91-0D599BECA9B2}" type="presParOf" srcId="{F615F3F6-210D-463A-A985-6EE2A6A12177}" destId="{6F964B77-565D-44C6-952E-2C7959E28D34}" srcOrd="1" destOrd="0" presId="urn:microsoft.com/office/officeart/2008/layout/VerticalCurvedList"/>
    <dgm:cxn modelId="{4766794F-C726-4C77-8797-2E511D9212A4}" type="presParOf" srcId="{F615F3F6-210D-463A-A985-6EE2A6A12177}" destId="{BF55288F-5B79-4639-81F1-099B4C27C4D4}" srcOrd="2" destOrd="0" presId="urn:microsoft.com/office/officeart/2008/layout/VerticalCurvedList"/>
    <dgm:cxn modelId="{CD18FB76-DFC0-4E68-9B0C-04AACBD312B8}" type="presParOf" srcId="{BF55288F-5B79-4639-81F1-099B4C27C4D4}" destId="{CCC87203-933D-456C-948F-8E342D4D8D6D}" srcOrd="0" destOrd="0" presId="urn:microsoft.com/office/officeart/2008/layout/VerticalCurvedList"/>
    <dgm:cxn modelId="{AC03958F-F6D3-420B-8635-0B8B8FDEC26A}" type="presParOf" srcId="{F615F3F6-210D-463A-A985-6EE2A6A12177}" destId="{B2BC182F-0CA2-40A1-95D3-6334287C74D2}" srcOrd="3" destOrd="0" presId="urn:microsoft.com/office/officeart/2008/layout/VerticalCurvedList"/>
    <dgm:cxn modelId="{FC1FF431-04E7-41F3-8AFF-FBC3341AECE9}" type="presParOf" srcId="{F615F3F6-210D-463A-A985-6EE2A6A12177}" destId="{46FEAA43-63FB-45FF-B21A-215B83A722B4}" srcOrd="4" destOrd="0" presId="urn:microsoft.com/office/officeart/2008/layout/VerticalCurvedList"/>
    <dgm:cxn modelId="{46E74AAD-4DC9-4857-BE77-CFFCD7F59B08}" type="presParOf" srcId="{46FEAA43-63FB-45FF-B21A-215B83A722B4}" destId="{82264599-C8A6-4BE4-92AC-DF5A91D4E52E}" srcOrd="0" destOrd="0" presId="urn:microsoft.com/office/officeart/2008/layout/VerticalCurvedList"/>
    <dgm:cxn modelId="{8AFDAEAC-3596-44B1-9765-C507F02562FC}" type="presParOf" srcId="{F615F3F6-210D-463A-A985-6EE2A6A12177}" destId="{9CE1F666-6146-4633-90E3-18E8396F2C76}" srcOrd="5" destOrd="0" presId="urn:microsoft.com/office/officeart/2008/layout/VerticalCurvedList"/>
    <dgm:cxn modelId="{F8F40248-41CB-45FA-8DDA-F9594113C871}" type="presParOf" srcId="{F615F3F6-210D-463A-A985-6EE2A6A12177}" destId="{3CD1D50F-F416-430B-8618-7B2AD00E909F}" srcOrd="6" destOrd="0" presId="urn:microsoft.com/office/officeart/2008/layout/VerticalCurvedList"/>
    <dgm:cxn modelId="{50C92A2C-ABFB-4925-910C-D2C242492402}" type="presParOf" srcId="{3CD1D50F-F416-430B-8618-7B2AD00E909F}" destId="{C67B806B-18FF-4815-9798-719EF46F2DCE}" srcOrd="0" destOrd="0" presId="urn:microsoft.com/office/officeart/2008/layout/VerticalCurvedList"/>
    <dgm:cxn modelId="{A3345C09-928F-417E-A4F3-8374673089B9}" type="presParOf" srcId="{F615F3F6-210D-463A-A985-6EE2A6A12177}" destId="{A7677D47-0FC7-430A-B96E-9360E1B12543}" srcOrd="7" destOrd="0" presId="urn:microsoft.com/office/officeart/2008/layout/VerticalCurvedList"/>
    <dgm:cxn modelId="{73055CB7-7D50-4595-B56D-2DEA7BB8038A}" type="presParOf" srcId="{F615F3F6-210D-463A-A985-6EE2A6A12177}" destId="{A13B813C-2BB9-4FAD-B460-20AF8D3F9856}" srcOrd="8" destOrd="0" presId="urn:microsoft.com/office/officeart/2008/layout/VerticalCurvedList"/>
    <dgm:cxn modelId="{3A422A7D-D961-4A7E-AB32-F82480BE1F19}" type="presParOf" srcId="{A13B813C-2BB9-4FAD-B460-20AF8D3F9856}" destId="{43CBE0F3-273D-453E-A7A5-AF180FF3ECA0}" srcOrd="0" destOrd="0" presId="urn:microsoft.com/office/officeart/2008/layout/VerticalCurvedList"/>
    <dgm:cxn modelId="{F82AAA5E-1D23-4967-AC2F-AFCFB5035F64}" type="presParOf" srcId="{F615F3F6-210D-463A-A985-6EE2A6A12177}" destId="{ABD8AAD2-4528-485E-8922-6ED6E360187D}" srcOrd="9" destOrd="0" presId="urn:microsoft.com/office/officeart/2008/layout/VerticalCurvedList"/>
    <dgm:cxn modelId="{A658BCBB-7738-45F9-BB6A-85B236FDBB4A}" type="presParOf" srcId="{F615F3F6-210D-463A-A985-6EE2A6A12177}" destId="{7992FB05-75F3-49EE-84D7-896DA376BF67}" srcOrd="10" destOrd="0" presId="urn:microsoft.com/office/officeart/2008/layout/VerticalCurvedList"/>
    <dgm:cxn modelId="{0668C2D0-B064-453A-96E0-3FB29F4A3AC0}" type="presParOf" srcId="{7992FB05-75F3-49EE-84D7-896DA376BF67}" destId="{ECBAC6A7-A27B-4956-B889-DCA08AE5CCBF}" srcOrd="0" destOrd="0" presId="urn:microsoft.com/office/officeart/2008/layout/VerticalCurvedList"/>
    <dgm:cxn modelId="{3E51F5A7-A400-4CEC-8155-361744031DA8}" type="presParOf" srcId="{F615F3F6-210D-463A-A985-6EE2A6A12177}" destId="{36C41CCA-96AA-43BE-B589-F6D409213BC8}" srcOrd="11" destOrd="0" presId="urn:microsoft.com/office/officeart/2008/layout/VerticalCurvedList"/>
    <dgm:cxn modelId="{F495076C-513C-4901-A0C9-0B7DD7B3CBA4}" type="presParOf" srcId="{F615F3F6-210D-463A-A985-6EE2A6A12177}" destId="{55C91B83-2543-47F1-8ACF-95210315946A}" srcOrd="12" destOrd="0" presId="urn:microsoft.com/office/officeart/2008/layout/VerticalCurvedList"/>
    <dgm:cxn modelId="{4D5AF58C-7B12-419D-8A11-00DC4D5B2C32}" type="presParOf" srcId="{55C91B83-2543-47F1-8ACF-95210315946A}" destId="{6406DA7D-C993-4C46-82B9-C309611D9394}" srcOrd="0" destOrd="0" presId="urn:microsoft.com/office/officeart/2008/layout/VerticalCurvedList"/>
    <dgm:cxn modelId="{5764005D-08C1-45C1-B0D5-65868A526F11}" type="presParOf" srcId="{F615F3F6-210D-463A-A985-6EE2A6A12177}" destId="{E0593986-0C06-46A6-835B-2F6C34089D23}" srcOrd="13" destOrd="0" presId="urn:microsoft.com/office/officeart/2008/layout/VerticalCurvedList"/>
    <dgm:cxn modelId="{6468552A-4801-47CC-AE98-62B3E76B7142}" type="presParOf" srcId="{F615F3F6-210D-463A-A985-6EE2A6A12177}" destId="{CCDB2CDA-0A75-4248-9CF5-ABA260C51912}" srcOrd="14" destOrd="0" presId="urn:microsoft.com/office/officeart/2008/layout/VerticalCurvedList"/>
    <dgm:cxn modelId="{AC121E16-0669-4DF7-A6D1-56EAF764AFDC}" type="presParOf" srcId="{CCDB2CDA-0A75-4248-9CF5-ABA260C51912}" destId="{0E22472C-E015-4119-A5D9-C22526BD12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0F41-3113-4178-A703-C1A9F19AE98E}">
      <dsp:nvSpPr>
        <dsp:cNvPr id="0" name=""/>
        <dsp:cNvSpPr/>
      </dsp:nvSpPr>
      <dsp:spPr>
        <a:xfrm>
          <a:off x="-5086131" y="-779477"/>
          <a:ext cx="6059408" cy="6059408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64B77-565D-44C6-952E-2C7959E28D34}">
      <dsp:nvSpPr>
        <dsp:cNvPr id="0" name=""/>
        <dsp:cNvSpPr/>
      </dsp:nvSpPr>
      <dsp:spPr>
        <a:xfrm>
          <a:off x="315706" y="197666"/>
          <a:ext cx="5732169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Executive Summary</a:t>
          </a:r>
          <a:endParaRPr lang="en-US" sz="1800" kern="12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sp:txBody>
      <dsp:txXfrm>
        <a:off x="315706" y="197666"/>
        <a:ext cx="5732169" cy="409001"/>
      </dsp:txXfrm>
    </dsp:sp>
    <dsp:sp modelId="{CCC87203-933D-456C-948F-8E342D4D8D6D}">
      <dsp:nvSpPr>
        <dsp:cNvPr id="0" name=""/>
        <dsp:cNvSpPr/>
      </dsp:nvSpPr>
      <dsp:spPr>
        <a:xfrm>
          <a:off x="60081" y="153465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C182F-0CA2-40A1-95D3-6334287C74D2}">
      <dsp:nvSpPr>
        <dsp:cNvPr id="0" name=""/>
        <dsp:cNvSpPr/>
      </dsp:nvSpPr>
      <dsp:spPr>
        <a:xfrm>
          <a:off x="686094" y="818452"/>
          <a:ext cx="536178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Business Objective</a:t>
          </a:r>
          <a:endParaRPr lang="en-US" sz="1800" kern="12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sp:txBody>
      <dsp:txXfrm>
        <a:off x="686094" y="818452"/>
        <a:ext cx="5361781" cy="409001"/>
      </dsp:txXfrm>
    </dsp:sp>
    <dsp:sp modelId="{82264599-C8A6-4BE4-92AC-DF5A91D4E52E}">
      <dsp:nvSpPr>
        <dsp:cNvPr id="0" name=""/>
        <dsp:cNvSpPr/>
      </dsp:nvSpPr>
      <dsp:spPr>
        <a:xfrm>
          <a:off x="430468" y="767327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1F666-6146-4633-90E3-18E8396F2C76}">
      <dsp:nvSpPr>
        <dsp:cNvPr id="0" name=""/>
        <dsp:cNvSpPr/>
      </dsp:nvSpPr>
      <dsp:spPr>
        <a:xfrm>
          <a:off x="889064" y="1431864"/>
          <a:ext cx="515881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Data Overview</a:t>
          </a:r>
          <a:endParaRPr lang="en-US" sz="1800" b="1" kern="1200" dirty="0">
            <a:latin typeface="Roboto" panose="020B0604020202020204" charset="0"/>
            <a:ea typeface="Roboto" panose="020B0604020202020204" charset="0"/>
            <a:cs typeface="Roboto" panose="020B0604020202020204" charset="0"/>
          </a:endParaRPr>
        </a:p>
      </dsp:txBody>
      <dsp:txXfrm>
        <a:off x="889064" y="1431864"/>
        <a:ext cx="5158811" cy="409001"/>
      </dsp:txXfrm>
    </dsp:sp>
    <dsp:sp modelId="{C67B806B-18FF-4815-9798-719EF46F2DCE}">
      <dsp:nvSpPr>
        <dsp:cNvPr id="0" name=""/>
        <dsp:cNvSpPr/>
      </dsp:nvSpPr>
      <dsp:spPr>
        <a:xfrm>
          <a:off x="633438" y="1380738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77D47-0FC7-430A-B96E-9360E1B12543}">
      <dsp:nvSpPr>
        <dsp:cNvPr id="0" name=""/>
        <dsp:cNvSpPr/>
      </dsp:nvSpPr>
      <dsp:spPr>
        <a:xfrm>
          <a:off x="953871" y="2045725"/>
          <a:ext cx="5094004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Cluster Overview</a:t>
          </a:r>
        </a:p>
      </dsp:txBody>
      <dsp:txXfrm>
        <a:off x="953871" y="2045725"/>
        <a:ext cx="5094004" cy="409001"/>
      </dsp:txXfrm>
    </dsp:sp>
    <dsp:sp modelId="{43CBE0F3-273D-453E-A7A5-AF180FF3ECA0}">
      <dsp:nvSpPr>
        <dsp:cNvPr id="0" name=""/>
        <dsp:cNvSpPr/>
      </dsp:nvSpPr>
      <dsp:spPr>
        <a:xfrm>
          <a:off x="698245" y="1994600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8AAD2-4528-485E-8922-6ED6E360187D}">
      <dsp:nvSpPr>
        <dsp:cNvPr id="0" name=""/>
        <dsp:cNvSpPr/>
      </dsp:nvSpPr>
      <dsp:spPr>
        <a:xfrm>
          <a:off x="889064" y="2659587"/>
          <a:ext cx="515881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Marketing Strategy</a:t>
          </a:r>
        </a:p>
      </dsp:txBody>
      <dsp:txXfrm>
        <a:off x="889064" y="2659587"/>
        <a:ext cx="5158811" cy="409001"/>
      </dsp:txXfrm>
    </dsp:sp>
    <dsp:sp modelId="{ECBAC6A7-A27B-4956-B889-DCA08AE5CCBF}">
      <dsp:nvSpPr>
        <dsp:cNvPr id="0" name=""/>
        <dsp:cNvSpPr/>
      </dsp:nvSpPr>
      <dsp:spPr>
        <a:xfrm>
          <a:off x="633438" y="2608462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41CCA-96AA-43BE-B589-F6D409213BC8}">
      <dsp:nvSpPr>
        <dsp:cNvPr id="0" name=""/>
        <dsp:cNvSpPr/>
      </dsp:nvSpPr>
      <dsp:spPr>
        <a:xfrm>
          <a:off x="686094" y="3272999"/>
          <a:ext cx="5361781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Test Plan</a:t>
          </a:r>
        </a:p>
      </dsp:txBody>
      <dsp:txXfrm>
        <a:off x="686094" y="3272999"/>
        <a:ext cx="5361781" cy="409001"/>
      </dsp:txXfrm>
    </dsp:sp>
    <dsp:sp modelId="{6406DA7D-C993-4C46-82B9-C309611D9394}">
      <dsp:nvSpPr>
        <dsp:cNvPr id="0" name=""/>
        <dsp:cNvSpPr/>
      </dsp:nvSpPr>
      <dsp:spPr>
        <a:xfrm>
          <a:off x="430468" y="3221874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93986-0C06-46A6-835B-2F6C34089D23}">
      <dsp:nvSpPr>
        <dsp:cNvPr id="0" name=""/>
        <dsp:cNvSpPr/>
      </dsp:nvSpPr>
      <dsp:spPr>
        <a:xfrm>
          <a:off x="315706" y="3886861"/>
          <a:ext cx="5732169" cy="409001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246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rPr>
            <a:t>Financial Implications</a:t>
          </a:r>
        </a:p>
      </dsp:txBody>
      <dsp:txXfrm>
        <a:off x="315706" y="3886861"/>
        <a:ext cx="5732169" cy="409001"/>
      </dsp:txXfrm>
    </dsp:sp>
    <dsp:sp modelId="{0E22472C-E015-4119-A5D9-C22526BD12B4}">
      <dsp:nvSpPr>
        <dsp:cNvPr id="0" name=""/>
        <dsp:cNvSpPr/>
      </dsp:nvSpPr>
      <dsp:spPr>
        <a:xfrm>
          <a:off x="60081" y="3835736"/>
          <a:ext cx="511251" cy="511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B222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23096-A40C-4A65-B0C6-E5C1DF9C2EB4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B6134-48D3-4F07-9D1B-2B9A4925EF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33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Shape 3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4" name="Shape 3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790E-15EE-425A-A64F-56B07908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9DEF2-3A80-476A-9656-B330ACA6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5971-EED4-4E0C-9C3A-D058AD03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F076-21AD-42E9-86CA-102B5DE8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1DF5-E088-4821-8701-5482DFF2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3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4337-BDE6-4671-99F1-8930E6F4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D9E0-C495-44EE-B2B5-D1218F91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7413-DF55-49DA-9EDF-4E7A7140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5CEB-B7D6-4B25-8CB6-FC1A3E97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0A22-138C-4BEB-9E3F-27FB6BDE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6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7F396-534E-4D1D-A1B0-5692C316B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ABCF8-9A05-4765-ADF6-A6729E7A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99D8-25A3-47E8-9166-A215B0DD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3D5F-676A-4FC9-B9E8-32429EFB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C435-6F8F-4D0E-805F-FA6EAB2D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37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bg>
      <p:bgPr>
        <a:solidFill>
          <a:srgbClr val="F6F6F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508001" y="1117600"/>
            <a:ext cx="7056799" cy="186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508000" y="3670205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6235701"/>
            <a:ext cx="12192000" cy="62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6" name="Shape 66"/>
          <p:cNvSpPr txBox="1"/>
          <p:nvPr/>
        </p:nvSpPr>
        <p:spPr>
          <a:xfrm>
            <a:off x="10321167" y="6384500"/>
            <a:ext cx="1660799" cy="32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Proprietary &amp; Confidential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627700" y="3276733"/>
            <a:ext cx="1223600" cy="0"/>
          </a:xfrm>
          <a:prstGeom prst="straightConnector1">
            <a:avLst/>
          </a:prstGeom>
          <a:noFill/>
          <a:ln w="38100" cap="flat" cmpd="sng">
            <a:solidFill>
              <a:srgbClr val="448A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667" y="6418467"/>
            <a:ext cx="876200" cy="30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0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3DF6-BAA3-4ED0-8235-9D855F3D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6CDB-0369-4153-A975-1D37CAA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43F9-820F-4D2C-9F43-532FB302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4AA7-F30A-4143-9C29-7AA7968C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D1A3-CCDB-4C29-BC0E-A9F096E4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26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93EA-A88F-4638-93EF-A839D055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63E0E-1C64-4EE2-AC46-4F6C178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098D-F193-45C9-A9C1-A02915C1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2CEE-2B81-4E3A-9577-28A69CC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2D99-29BA-44E8-A856-252C3BB6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3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321-B777-4CB2-B4D0-E2296673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2E3F-D062-4172-81DD-73420A549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DCE26-69A1-431E-A13D-40210B10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C6279-E9C6-4BE5-AEE4-7D6D22B0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CF60-D7DD-4CF6-9F39-56920BE0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57926-8AEB-4E57-BB2B-3F887A33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51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4DC5-38B0-4514-A123-6E073294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87CF-0967-4F56-8217-6D1FEF1A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939F-788A-4704-8A68-F64355CF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13901-4F4F-410C-AB2B-D64190D6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9D566-A9A1-4F81-AA1D-C9ED7AB26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56C9-1552-4551-B8D1-17E7C95F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620AD-A260-4BBB-BC65-E192BC07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57CA5-C7E5-40BD-98B1-05352DDD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4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B6D0-6D27-4EE2-97D9-86C7BA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5342-3681-4347-96B3-C7DDFB3E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5E8F7-8ED2-46E3-A5FF-9884895E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45031-D3F7-4CDA-947C-1ED7992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53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BBD1-45AB-4FFA-B5CE-A238ECF7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599B8-CE46-4FC5-86AF-E824B7DB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864F1-7652-4262-B73A-8362B11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91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0B4-D752-4D79-8F7A-6D9B727E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5DD3-6E13-4B07-AC1B-9839F9BB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FAAE-C2A4-4B5D-8797-D018A5A37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79E78-B2B3-4CFF-A945-10A01E57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EDA62-9A6A-4A1D-869C-7A333227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2B891-0F9E-4676-A49F-383BF69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2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CA4-7953-489C-82F9-68FF4F00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57F8D-5376-4C67-B339-06473DCAE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64A0-C6BA-491A-8B71-4CDBB3BA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2172-EB32-467C-9EA3-18633039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DA50-F8BA-4096-B287-ECE48C5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30C1-B085-42A0-A112-CF3DB9DF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7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E7199-474B-43F0-B8FE-D1079DF5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A243-B2D7-4BC4-AC2E-F3C1A6CA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687D-471D-4A3D-8135-141E9A014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ADC3-CAFF-4D81-A08A-8358061A279F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ABAC-9519-4E72-A4BC-67A2FC31F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053C-AD92-4BB9-BB60-49B1E8EB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7003-C448-4EC8-8471-5DA9DF597A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0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4125B-87CD-449F-A84C-26EAEA480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609" y="4194048"/>
            <a:ext cx="4817885" cy="2021896"/>
          </a:xfrm>
        </p:spPr>
        <p:txBody>
          <a:bodyPr>
            <a:normAutofit/>
          </a:bodyPr>
          <a:lstStyle/>
          <a:p>
            <a:r>
              <a:rPr lang="en-US" sz="2400" b="1" dirty="0"/>
              <a:t>Satwik Akunuri</a:t>
            </a:r>
            <a:br>
              <a:rPr lang="en-US" sz="2400" b="1" dirty="0"/>
            </a:br>
            <a:r>
              <a:rPr lang="en-US" sz="2400" b="1" dirty="0"/>
              <a:t>Dominic Satish Peter </a:t>
            </a:r>
            <a:r>
              <a:rPr lang="en-US" sz="2400" b="1" dirty="0" err="1"/>
              <a:t>Jeyales</a:t>
            </a:r>
            <a:br>
              <a:rPr lang="en-US" sz="2400" b="1" dirty="0"/>
            </a:br>
            <a:r>
              <a:rPr lang="en-US" sz="2400" b="1" dirty="0"/>
              <a:t>Satya Bhagat </a:t>
            </a:r>
            <a:r>
              <a:rPr lang="en-US" sz="2400" b="1" dirty="0" err="1"/>
              <a:t>Pichikala</a:t>
            </a:r>
            <a:br>
              <a:rPr lang="en-US" sz="2400" b="1" dirty="0"/>
            </a:br>
            <a:r>
              <a:rPr lang="en-US" sz="2400" b="1" dirty="0" err="1"/>
              <a:t>Vatsal</a:t>
            </a:r>
            <a:r>
              <a:rPr lang="en-US" sz="2400" b="1" dirty="0"/>
              <a:t> Ajmera</a:t>
            </a:r>
            <a:endParaRPr lang="en-US" sz="2400" b="1" dirty="0">
              <a:latin typeface="+mn-lt"/>
            </a:endParaRPr>
          </a:p>
        </p:txBody>
      </p:sp>
      <p:sp>
        <p:nvSpPr>
          <p:cNvPr id="3447" name="Shape 3447"/>
          <p:cNvSpPr txBox="1">
            <a:spLocks noGrp="1"/>
          </p:cNvSpPr>
          <p:nvPr>
            <p:ph type="subTitle" idx="1"/>
          </p:nvPr>
        </p:nvSpPr>
        <p:spPr>
          <a:xfrm>
            <a:off x="627700" y="3528827"/>
            <a:ext cx="9144000" cy="63817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/>
            <a:r>
              <a:rPr lang="en-SG" b="1" dirty="0"/>
              <a:t>Group 12</a:t>
            </a:r>
          </a:p>
          <a:p>
            <a:pPr algn="l"/>
            <a:endParaRPr lang="en" b="1" dirty="0"/>
          </a:p>
        </p:txBody>
      </p:sp>
      <p:cxnSp>
        <p:nvCxnSpPr>
          <p:cNvPr id="3448" name="Shape 3448"/>
          <p:cNvCxnSpPr/>
          <p:nvPr/>
        </p:nvCxnSpPr>
        <p:spPr>
          <a:xfrm>
            <a:off x="627700" y="3276527"/>
            <a:ext cx="1223600" cy="0"/>
          </a:xfrm>
          <a:prstGeom prst="straightConnector1">
            <a:avLst/>
          </a:prstGeom>
          <a:noFill/>
          <a:ln w="38100" cap="flat" cmpd="sng">
            <a:solidFill>
              <a:srgbClr val="D61B2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21F548BE-19A2-4552-BB58-17BAAB33877A}"/>
              </a:ext>
            </a:extLst>
          </p:cNvPr>
          <p:cNvSpPr txBox="1">
            <a:spLocks/>
          </p:cNvSpPr>
          <p:nvPr/>
        </p:nvSpPr>
        <p:spPr>
          <a:xfrm>
            <a:off x="441399" y="831644"/>
            <a:ext cx="9144000" cy="23876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Roboto"/>
              <a:buNone/>
              <a:defRPr sz="4400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SG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Fridays" panose="02000500000000000000" pitchFamily="2" charset="0"/>
              </a:rPr>
              <a:t>TGI FRIDAYS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938C81-6D9D-44DD-AE39-2A3C940397BD}"/>
              </a:ext>
            </a:extLst>
          </p:cNvPr>
          <p:cNvGrpSpPr/>
          <p:nvPr/>
        </p:nvGrpSpPr>
        <p:grpSpPr>
          <a:xfrm>
            <a:off x="0" y="2015"/>
            <a:ext cx="12216796" cy="6891265"/>
            <a:chOff x="0" y="-15741"/>
            <a:chExt cx="12216796" cy="68912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E4663C-13B8-41CC-B9BC-997E9C904365}"/>
                </a:ext>
              </a:extLst>
            </p:cNvPr>
            <p:cNvSpPr/>
            <p:nvPr/>
          </p:nvSpPr>
          <p:spPr>
            <a:xfrm>
              <a:off x="0" y="6219825"/>
              <a:ext cx="12192000" cy="638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2E7D5C-7B76-4696-BAE6-A0596D158D7A}"/>
                </a:ext>
              </a:extLst>
            </p:cNvPr>
            <p:cNvGrpSpPr/>
            <p:nvPr/>
          </p:nvGrpSpPr>
          <p:grpSpPr>
            <a:xfrm>
              <a:off x="213" y="-15741"/>
              <a:ext cx="12216583" cy="6891265"/>
              <a:chOff x="213" y="-6216"/>
              <a:chExt cx="12216583" cy="6891265"/>
            </a:xfrm>
          </p:grpSpPr>
          <p:pic>
            <p:nvPicPr>
              <p:cNvPr id="21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4ADE1C1F-58EB-46A8-ACC6-1AE5A314AE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609" t="11529" r="6640" b="84932"/>
              <a:stretch>
                <a:fillRect/>
              </a:stretch>
            </p:blipFill>
            <p:spPr bwMode="auto">
              <a:xfrm rot="5400000">
                <a:off x="-3331137" y="3331349"/>
                <a:ext cx="6858001" cy="195301"/>
              </a:xfrm>
              <a:prstGeom prst="rect">
                <a:avLst/>
              </a:prstGeom>
              <a:noFill/>
            </p:spPr>
          </p:pic>
          <p:pic>
            <p:nvPicPr>
              <p:cNvPr id="22" name="Picture 21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A2841CFD-882E-4950-BF3A-344600CAB1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609" t="11529" r="6640" b="84932"/>
              <a:stretch>
                <a:fillRect/>
              </a:stretch>
            </p:blipFill>
            <p:spPr bwMode="auto">
              <a:xfrm rot="5400000">
                <a:off x="8690145" y="3325134"/>
                <a:ext cx="6858001" cy="195301"/>
              </a:xfrm>
              <a:prstGeom prst="rect">
                <a:avLst/>
              </a:prstGeom>
              <a:noFill/>
            </p:spPr>
          </p:pic>
          <p:pic>
            <p:nvPicPr>
              <p:cNvPr id="23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B798E65F-C91C-400C-AC98-60F4CD5CF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6640" b="84932"/>
              <a:stretch>
                <a:fillRect/>
              </a:stretch>
            </p:blipFill>
            <p:spPr bwMode="auto">
              <a:xfrm>
                <a:off x="183849" y="39549"/>
                <a:ext cx="7105747" cy="188640"/>
              </a:xfrm>
              <a:prstGeom prst="rect">
                <a:avLst/>
              </a:prstGeom>
              <a:noFill/>
            </p:spPr>
          </p:pic>
          <p:pic>
            <p:nvPicPr>
              <p:cNvPr id="24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7B7FA9A9-D85A-428F-8CF1-75DDBFCEEE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70397" b="84932"/>
              <a:stretch>
                <a:fillRect/>
              </a:stretch>
            </p:blipFill>
            <p:spPr bwMode="auto">
              <a:xfrm>
                <a:off x="7365374" y="30543"/>
                <a:ext cx="1800200" cy="188640"/>
              </a:xfrm>
              <a:prstGeom prst="rect">
                <a:avLst/>
              </a:prstGeom>
              <a:noFill/>
            </p:spPr>
          </p:pic>
          <p:pic>
            <p:nvPicPr>
              <p:cNvPr id="25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38067C6B-EB86-4F7D-B3A8-F2D797E12E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70397" b="84932"/>
              <a:stretch>
                <a:fillRect/>
              </a:stretch>
            </p:blipFill>
            <p:spPr bwMode="auto">
              <a:xfrm>
                <a:off x="9326383" y="17911"/>
                <a:ext cx="1800200" cy="188640"/>
              </a:xfrm>
              <a:prstGeom prst="rect">
                <a:avLst/>
              </a:prstGeom>
              <a:noFill/>
            </p:spPr>
          </p:pic>
          <p:pic>
            <p:nvPicPr>
              <p:cNvPr id="26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24D8A7B9-DEC9-4C93-ACA8-0FB103A199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70397" b="84932"/>
              <a:stretch>
                <a:fillRect/>
              </a:stretch>
            </p:blipFill>
            <p:spPr bwMode="auto">
              <a:xfrm>
                <a:off x="10391800" y="17911"/>
                <a:ext cx="1800200" cy="188640"/>
              </a:xfrm>
              <a:prstGeom prst="rect">
                <a:avLst/>
              </a:prstGeom>
              <a:noFill/>
            </p:spPr>
          </p:pic>
          <p:pic>
            <p:nvPicPr>
              <p:cNvPr id="27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ED248A6A-C9B7-4FC6-9C74-A18819507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6640" b="84932"/>
              <a:stretch>
                <a:fillRect/>
              </a:stretch>
            </p:blipFill>
            <p:spPr bwMode="auto">
              <a:xfrm>
                <a:off x="97863" y="6669360"/>
                <a:ext cx="7105747" cy="188640"/>
              </a:xfrm>
              <a:prstGeom prst="rect">
                <a:avLst/>
              </a:prstGeom>
              <a:noFill/>
            </p:spPr>
          </p:pic>
          <p:pic>
            <p:nvPicPr>
              <p:cNvPr id="28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6EC16436-F226-426A-9F6E-D274D420F2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70397" b="84932"/>
              <a:stretch>
                <a:fillRect/>
              </a:stretch>
            </p:blipFill>
            <p:spPr bwMode="auto">
              <a:xfrm>
                <a:off x="7362338" y="6669360"/>
                <a:ext cx="1800200" cy="188640"/>
              </a:xfrm>
              <a:prstGeom prst="rect">
                <a:avLst/>
              </a:prstGeom>
              <a:noFill/>
            </p:spPr>
          </p:pic>
          <p:pic>
            <p:nvPicPr>
              <p:cNvPr id="29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0B3376D3-B5F9-4B13-A428-E2FEEC843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70397" b="84932"/>
              <a:stretch>
                <a:fillRect/>
              </a:stretch>
            </p:blipFill>
            <p:spPr bwMode="auto">
              <a:xfrm>
                <a:off x="9276028" y="6669360"/>
                <a:ext cx="1800200" cy="188640"/>
              </a:xfrm>
              <a:prstGeom prst="rect">
                <a:avLst/>
              </a:prstGeom>
              <a:noFill/>
            </p:spPr>
          </p:pic>
          <p:pic>
            <p:nvPicPr>
              <p:cNvPr id="30" name="Picture 4" descr="http://www.printablecouponspictures.com/wp-content/uploads/2012/06/TGI-Fridays-Printable-Coupons.jpg">
                <a:extLst>
                  <a:ext uri="{FF2B5EF4-FFF2-40B4-BE49-F238E27FC236}">
                    <a16:creationId xmlns:a16="http://schemas.microsoft.com/office/drawing/2014/main" id="{70E01CF1-36BA-4D6F-B492-F859523383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970" t="11349" r="70397" b="84932"/>
              <a:stretch>
                <a:fillRect/>
              </a:stretch>
            </p:blipFill>
            <p:spPr bwMode="auto">
              <a:xfrm>
                <a:off x="10338656" y="6696409"/>
                <a:ext cx="1800200" cy="18864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79429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The Frequenters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3" y="2061260"/>
            <a:ext cx="3853230" cy="270414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3600 Customers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repeating customer. Visit often but unresponsive to marketing communication.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Come for drinks, appetizers, desserts &amp; burgers. </a:t>
            </a:r>
          </a:p>
          <a:p>
            <a:pPr marL="45085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Frequency is healthy with close to 2 visits a month.  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7672192" y="2061260"/>
            <a:ext cx="3853230" cy="177527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Cut down the Discount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brunch promotions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burger combos &amp; happy hour  promotions. 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8972" y="4907553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11.5%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F83FBF-CE0F-466E-80C6-85C671532CF7}"/>
              </a:ext>
            </a:extLst>
          </p:cNvPr>
          <p:cNvSpPr/>
          <p:nvPr/>
        </p:nvSpPr>
        <p:spPr>
          <a:xfrm>
            <a:off x="8362602" y="5602627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Steak &amp; Drinks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0EFD25-8A73-4A21-A109-6F0DE3AADC8C}"/>
              </a:ext>
            </a:extLst>
          </p:cNvPr>
          <p:cNvSpPr/>
          <p:nvPr/>
        </p:nvSpPr>
        <p:spPr>
          <a:xfrm>
            <a:off x="9715341" y="5588825"/>
            <a:ext cx="1587899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+ Combos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678D18-DA94-494D-8122-E54471DA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82" y="3083107"/>
            <a:ext cx="3033830" cy="28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9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 err="1">
                <a:solidFill>
                  <a:schemeClr val="bg1"/>
                </a:solidFill>
                <a:latin typeface="Roboto"/>
              </a:rPr>
              <a:t>Lifetimers</a:t>
            </a:r>
            <a:endParaRPr lang="en-SG" sz="40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0"/>
            <a:ext cx="5127625" cy="18182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Contributes to the most revenue, 42.13%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1324 Customers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Heighest</a:t>
            </a: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average net sales of 591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Have a high lifetime return value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Interested in varied cuisines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156082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Increase Discount to 18% to 25%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Increase the discount on food and Ribs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85703" y="4430943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1.46%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013284F-52C5-4454-BF51-169ACED2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63" y="3757463"/>
            <a:ext cx="4054119" cy="270958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9CF73B-0006-4955-B512-8B31B8D9C96F}"/>
              </a:ext>
            </a:extLst>
          </p:cNvPr>
          <p:cNvSpPr/>
          <p:nvPr/>
        </p:nvSpPr>
        <p:spPr>
          <a:xfrm>
            <a:off x="8461736" y="5607815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531219E-5C7D-4394-A5E2-62D3EB3C2B7E}"/>
              </a:ext>
            </a:extLst>
          </p:cNvPr>
          <p:cNvSpPr/>
          <p:nvPr/>
        </p:nvSpPr>
        <p:spPr>
          <a:xfrm>
            <a:off x="9732726" y="5602627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Soups</a:t>
            </a:r>
          </a:p>
        </p:txBody>
      </p:sp>
    </p:spTree>
    <p:extLst>
      <p:ext uri="{BB962C8B-B14F-4D97-AF65-F5344CB8AC3E}">
        <p14:creationId xmlns:p14="http://schemas.microsoft.com/office/powerpoint/2010/main" val="259364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10535">
            <a:extLst>
              <a:ext uri="{FF2B5EF4-FFF2-40B4-BE49-F238E27FC236}">
                <a16:creationId xmlns:a16="http://schemas.microsoft.com/office/drawing/2014/main" id="{855CE3C7-13A8-48C5-B612-3DF99D25BBA1}"/>
              </a:ext>
            </a:extLst>
          </p:cNvPr>
          <p:cNvCxnSpPr>
            <a:cxnSpLocks/>
          </p:cNvCxnSpPr>
          <p:nvPr/>
        </p:nvCxnSpPr>
        <p:spPr>
          <a:xfrm>
            <a:off x="6278070" y="3189523"/>
            <a:ext cx="0" cy="1924200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Test Plan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Shape 10529">
            <a:extLst>
              <a:ext uri="{FF2B5EF4-FFF2-40B4-BE49-F238E27FC236}">
                <a16:creationId xmlns:a16="http://schemas.microsoft.com/office/drawing/2014/main" id="{F1F7D705-AD3F-4C90-81FD-AB665CE1150B}"/>
              </a:ext>
            </a:extLst>
          </p:cNvPr>
          <p:cNvCxnSpPr>
            <a:cxnSpLocks/>
            <a:stCxn id="33" idx="4"/>
            <a:endCxn id="38" idx="0"/>
          </p:cNvCxnSpPr>
          <p:nvPr/>
        </p:nvCxnSpPr>
        <p:spPr>
          <a:xfrm>
            <a:off x="2540747" y="3467508"/>
            <a:ext cx="7727" cy="732728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10541">
            <a:extLst>
              <a:ext uri="{FF2B5EF4-FFF2-40B4-BE49-F238E27FC236}">
                <a16:creationId xmlns:a16="http://schemas.microsoft.com/office/drawing/2014/main" id="{4033BAA2-A1A9-4511-AB80-AF5046689574}"/>
              </a:ext>
            </a:extLst>
          </p:cNvPr>
          <p:cNvCxnSpPr>
            <a:cxnSpLocks/>
          </p:cNvCxnSpPr>
          <p:nvPr/>
        </p:nvCxnSpPr>
        <p:spPr>
          <a:xfrm>
            <a:off x="2881477" y="2730453"/>
            <a:ext cx="6158400" cy="0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10530">
            <a:extLst>
              <a:ext uri="{FF2B5EF4-FFF2-40B4-BE49-F238E27FC236}">
                <a16:creationId xmlns:a16="http://schemas.microsoft.com/office/drawing/2014/main" id="{09A3E78B-018D-4C40-9371-4871A823C6DC}"/>
              </a:ext>
            </a:extLst>
          </p:cNvPr>
          <p:cNvSpPr/>
          <p:nvPr/>
        </p:nvSpPr>
        <p:spPr>
          <a:xfrm>
            <a:off x="1864463" y="2114472"/>
            <a:ext cx="1352568" cy="1353036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SG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Shape 10527">
            <a:extLst>
              <a:ext uri="{FF2B5EF4-FFF2-40B4-BE49-F238E27FC236}">
                <a16:creationId xmlns:a16="http://schemas.microsoft.com/office/drawing/2014/main" id="{76FFF06E-D150-41CC-B5F8-FEA9C1CAC28B}"/>
              </a:ext>
            </a:extLst>
          </p:cNvPr>
          <p:cNvSpPr/>
          <p:nvPr/>
        </p:nvSpPr>
        <p:spPr>
          <a:xfrm>
            <a:off x="4404449" y="2596504"/>
            <a:ext cx="267899" cy="267899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Shape 10533">
            <a:extLst>
              <a:ext uri="{FF2B5EF4-FFF2-40B4-BE49-F238E27FC236}">
                <a16:creationId xmlns:a16="http://schemas.microsoft.com/office/drawing/2014/main" id="{F47BDB44-F2D7-4AAA-9E01-B999067BEFA0}"/>
              </a:ext>
            </a:extLst>
          </p:cNvPr>
          <p:cNvSpPr/>
          <p:nvPr/>
        </p:nvSpPr>
        <p:spPr>
          <a:xfrm>
            <a:off x="6153125" y="2596504"/>
            <a:ext cx="267899" cy="267899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0539">
            <a:extLst>
              <a:ext uri="{FF2B5EF4-FFF2-40B4-BE49-F238E27FC236}">
                <a16:creationId xmlns:a16="http://schemas.microsoft.com/office/drawing/2014/main" id="{4B630E4A-71AA-48C6-86CE-A656B0E6AEBA}"/>
              </a:ext>
            </a:extLst>
          </p:cNvPr>
          <p:cNvSpPr/>
          <p:nvPr/>
        </p:nvSpPr>
        <p:spPr>
          <a:xfrm>
            <a:off x="8887099" y="2114472"/>
            <a:ext cx="1352568" cy="1353036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Test Impact</a:t>
            </a:r>
          </a:p>
        </p:txBody>
      </p:sp>
      <p:sp>
        <p:nvSpPr>
          <p:cNvPr id="38" name="Shape 10531">
            <a:extLst>
              <a:ext uri="{FF2B5EF4-FFF2-40B4-BE49-F238E27FC236}">
                <a16:creationId xmlns:a16="http://schemas.microsoft.com/office/drawing/2014/main" id="{1BF565BC-15C9-49FF-83D8-16E45B09C587}"/>
              </a:ext>
            </a:extLst>
          </p:cNvPr>
          <p:cNvSpPr txBox="1"/>
          <p:nvPr/>
        </p:nvSpPr>
        <p:spPr>
          <a:xfrm>
            <a:off x="1518574" y="4200236"/>
            <a:ext cx="2059800" cy="1281300"/>
          </a:xfrm>
          <a:prstGeom prst="rect">
            <a:avLst/>
          </a:prstGeom>
          <a:noFill/>
          <a:ln>
            <a:solidFill>
              <a:srgbClr val="DA353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Monitor Monthly Financials based on recommendations </a:t>
            </a:r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10528">
            <a:extLst>
              <a:ext uri="{FF2B5EF4-FFF2-40B4-BE49-F238E27FC236}">
                <a16:creationId xmlns:a16="http://schemas.microsoft.com/office/drawing/2014/main" id="{B7DD0161-E612-4842-9F08-97F66238A243}"/>
              </a:ext>
            </a:extLst>
          </p:cNvPr>
          <p:cNvSpPr txBox="1"/>
          <p:nvPr/>
        </p:nvSpPr>
        <p:spPr>
          <a:xfrm>
            <a:off x="4459137" y="4978992"/>
            <a:ext cx="3710557" cy="1584367"/>
          </a:xfrm>
          <a:prstGeom prst="rect">
            <a:avLst/>
          </a:prstGeom>
          <a:noFill/>
          <a:ln>
            <a:solidFill>
              <a:srgbClr val="DA353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Take 2 samples f</a:t>
            </a: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rom each cluster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Setup A control &amp; experiment group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Recommendations are tested on the experimental group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Financial changes are compared and analysed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Shape 10536">
            <a:extLst>
              <a:ext uri="{FF2B5EF4-FFF2-40B4-BE49-F238E27FC236}">
                <a16:creationId xmlns:a16="http://schemas.microsoft.com/office/drawing/2014/main" id="{C0580FE5-D931-47A6-936E-10920108B3B5}"/>
              </a:ext>
            </a:extLst>
          </p:cNvPr>
          <p:cNvSpPr/>
          <p:nvPr/>
        </p:nvSpPr>
        <p:spPr>
          <a:xfrm>
            <a:off x="7901800" y="2596504"/>
            <a:ext cx="267899" cy="267899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Shape 10530">
            <a:extLst>
              <a:ext uri="{FF2B5EF4-FFF2-40B4-BE49-F238E27FC236}">
                <a16:creationId xmlns:a16="http://schemas.microsoft.com/office/drawing/2014/main" id="{96D0DBCC-6501-4399-AB38-14EE3FA5C1ED}"/>
              </a:ext>
            </a:extLst>
          </p:cNvPr>
          <p:cNvSpPr/>
          <p:nvPr/>
        </p:nvSpPr>
        <p:spPr>
          <a:xfrm>
            <a:off x="5578053" y="1997725"/>
            <a:ext cx="1352568" cy="1353036"/>
          </a:xfrm>
          <a:prstGeom prst="ellipse">
            <a:avLst/>
          </a:prstGeom>
          <a:solidFill>
            <a:srgbClr val="DA353D"/>
          </a:solidFill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SG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Test Market</a:t>
            </a: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Shape 10531">
            <a:extLst>
              <a:ext uri="{FF2B5EF4-FFF2-40B4-BE49-F238E27FC236}">
                <a16:creationId xmlns:a16="http://schemas.microsoft.com/office/drawing/2014/main" id="{3130C5DB-195D-44B5-91CC-BBBFA57EB37A}"/>
              </a:ext>
            </a:extLst>
          </p:cNvPr>
          <p:cNvSpPr txBox="1"/>
          <p:nvPr/>
        </p:nvSpPr>
        <p:spPr>
          <a:xfrm>
            <a:off x="8515427" y="4203014"/>
            <a:ext cx="2749131" cy="1710099"/>
          </a:xfrm>
          <a:prstGeom prst="rect">
            <a:avLst/>
          </a:prstGeom>
          <a:noFill/>
          <a:ln>
            <a:solidFill>
              <a:srgbClr val="DA353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Test incremental price increase/decrease on samples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Monitor churn rate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Monitor changes due to bundling strategies</a:t>
            </a:r>
          </a:p>
        </p:txBody>
      </p:sp>
      <p:cxnSp>
        <p:nvCxnSpPr>
          <p:cNvPr id="63" name="Shape 10529">
            <a:extLst>
              <a:ext uri="{FF2B5EF4-FFF2-40B4-BE49-F238E27FC236}">
                <a16:creationId xmlns:a16="http://schemas.microsoft.com/office/drawing/2014/main" id="{E63B06B6-8430-4E5C-86BD-A5458EF844C9}"/>
              </a:ext>
            </a:extLst>
          </p:cNvPr>
          <p:cNvCxnSpPr>
            <a:cxnSpLocks/>
          </p:cNvCxnSpPr>
          <p:nvPr/>
        </p:nvCxnSpPr>
        <p:spPr>
          <a:xfrm>
            <a:off x="9611235" y="3490522"/>
            <a:ext cx="7727" cy="732728"/>
          </a:xfrm>
          <a:prstGeom prst="straightConnector1">
            <a:avLst/>
          </a:prstGeom>
          <a:solidFill>
            <a:srgbClr val="DA353D"/>
          </a:solidFill>
          <a:ln w="19050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940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Financials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E3CB2-4D3B-440E-A6B0-8D0E0A8E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08332"/>
            <a:ext cx="12192000" cy="53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4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Questions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A36F90F5-2A2C-43A4-8E87-A5B425B0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3" y="1499454"/>
            <a:ext cx="4187239" cy="53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818FE1F-711B-435E-9F8D-2943845B1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400" dirty="0">
                <a:solidFill>
                  <a:schemeClr val="bg1"/>
                </a:solidFill>
                <a:latin typeface="Roboto"/>
              </a:rPr>
              <a:t>AGENDA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pic>
        <p:nvPicPr>
          <p:cNvPr id="2050" name="Picture 2" descr="http://tgifindia.com/wp-content/uploads/2015/11/Ribs-Ribs-Ribs-Poster.jpg">
            <a:extLst>
              <a:ext uri="{FF2B5EF4-FFF2-40B4-BE49-F238E27FC236}">
                <a16:creationId xmlns:a16="http://schemas.microsoft.com/office/drawing/2014/main" id="{3336E43E-3AC4-4460-B2AE-4512F8DF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6041">
            <a:off x="7696081" y="1895475"/>
            <a:ext cx="2459157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6A4E061B-E9B6-4355-9C65-8EF637ED2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4595">
            <a:off x="9088128" y="2918889"/>
            <a:ext cx="2606395" cy="3151080"/>
          </a:xfrm>
          <a:prstGeom prst="rect">
            <a:avLst/>
          </a:prstGeom>
        </p:spPr>
      </p:pic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29CC10C4-3B15-4881-B9E9-E234A3817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899936"/>
              </p:ext>
            </p:extLst>
          </p:nvPr>
        </p:nvGraphicFramePr>
        <p:xfrm>
          <a:off x="-11958" y="1969917"/>
          <a:ext cx="6107957" cy="450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92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400" dirty="0">
                <a:solidFill>
                  <a:schemeClr val="bg1"/>
                </a:solidFill>
                <a:latin typeface="Roboto"/>
              </a:rPr>
              <a:t>Executive Summary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DFC9456-DC3C-47B8-AE0F-18E005B49944}"/>
              </a:ext>
            </a:extLst>
          </p:cNvPr>
          <p:cNvGrpSpPr/>
          <p:nvPr/>
        </p:nvGrpSpPr>
        <p:grpSpPr>
          <a:xfrm>
            <a:off x="115475" y="1550893"/>
            <a:ext cx="7324726" cy="3034574"/>
            <a:chOff x="291766" y="1752114"/>
            <a:chExt cx="6799028" cy="2489767"/>
          </a:xfrm>
        </p:grpSpPr>
        <p:pic>
          <p:nvPicPr>
            <p:cNvPr id="506" name="Shape 4107" descr="Untitled-1.png">
              <a:extLst>
                <a:ext uri="{FF2B5EF4-FFF2-40B4-BE49-F238E27FC236}">
                  <a16:creationId xmlns:a16="http://schemas.microsoft.com/office/drawing/2014/main" id="{A37D4B52-2036-46D4-97C7-A29D8D97AC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948" t="7774" r="4067" b="15620"/>
            <a:stretch/>
          </p:blipFill>
          <p:spPr>
            <a:xfrm>
              <a:off x="291766" y="1752114"/>
              <a:ext cx="6799028" cy="24897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4111">
              <a:extLst>
                <a:ext uri="{FF2B5EF4-FFF2-40B4-BE49-F238E27FC236}">
                  <a16:creationId xmlns:a16="http://schemas.microsoft.com/office/drawing/2014/main" id="{68979816-8FA5-4E46-A8AE-4BA0BA4EF272}"/>
                </a:ext>
              </a:extLst>
            </p:cNvPr>
            <p:cNvSpPr txBox="1"/>
            <p:nvPr/>
          </p:nvSpPr>
          <p:spPr>
            <a:xfrm>
              <a:off x="642219" y="2178630"/>
              <a:ext cx="6168156" cy="15457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T.G.I. Fridays is an American restaurant chain focusing on casual dining. Established in 1965.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It has </a:t>
              </a:r>
              <a:r>
                <a:rPr lang="en-IE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1000 restaurant in 61 countries. 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Roboto" panose="020B0604020202020204" charset="0"/>
                  <a:ea typeface="Roboto" panose="020B0604020202020204" charset="0"/>
                  <a:cs typeface="Roboto" panose="020B0604020202020204" charset="0"/>
                </a:rPr>
                <a:t>T.G.I. Fridays wants to investigate the revenue across its store and determine marketing strategy to improve revenue.</a:t>
              </a:r>
            </a:p>
          </p:txBody>
        </p:sp>
      </p:grpSp>
      <p:pic>
        <p:nvPicPr>
          <p:cNvPr id="505" name="Picture 2" descr="File:TGIFridays world map.svg">
            <a:extLst>
              <a:ext uri="{FF2B5EF4-FFF2-40B4-BE49-F238E27FC236}">
                <a16:creationId xmlns:a16="http://schemas.microsoft.com/office/drawing/2014/main" id="{64A294F5-D679-4E7D-9EDB-F33F0FBF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r="5748" b="14764"/>
          <a:stretch/>
        </p:blipFill>
        <p:spPr bwMode="auto">
          <a:xfrm>
            <a:off x="6609175" y="3555033"/>
            <a:ext cx="5467350" cy="292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15">
            <a:extLst>
              <a:ext uri="{FF2B5EF4-FFF2-40B4-BE49-F238E27FC236}">
                <a16:creationId xmlns:a16="http://schemas.microsoft.com/office/drawing/2014/main" id="{A510CD07-7FE0-4E1F-9145-4A53767B6E22}"/>
              </a:ext>
            </a:extLst>
          </p:cNvPr>
          <p:cNvSpPr/>
          <p:nvPr/>
        </p:nvSpPr>
        <p:spPr>
          <a:xfrm>
            <a:off x="221167" y="4924000"/>
            <a:ext cx="1722849" cy="1706484"/>
          </a:xfrm>
          <a:prstGeom prst="ellipse">
            <a:avLst/>
          </a:prstGeom>
          <a:solidFill>
            <a:srgbClr val="EB222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09B0C-559C-4F3C-AB86-F4434C8EA824}"/>
              </a:ext>
            </a:extLst>
          </p:cNvPr>
          <p:cNvSpPr/>
          <p:nvPr/>
        </p:nvSpPr>
        <p:spPr>
          <a:xfrm>
            <a:off x="2183936" y="5029328"/>
            <a:ext cx="41853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Using Elasticity Modelling, Market Basket Analysis &amp; Descriptive Analysis our strategy is to improve the total revenue by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5.3%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8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Business Objective &amp; </a:t>
            </a:r>
          </a:p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Data Analysis Plan Overview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8881">
            <a:extLst>
              <a:ext uri="{FF2B5EF4-FFF2-40B4-BE49-F238E27FC236}">
                <a16:creationId xmlns:a16="http://schemas.microsoft.com/office/drawing/2014/main" id="{B5128E8B-DE84-44B5-B2D3-96B8A8DF81EF}"/>
              </a:ext>
            </a:extLst>
          </p:cNvPr>
          <p:cNvSpPr txBox="1"/>
          <p:nvPr/>
        </p:nvSpPr>
        <p:spPr>
          <a:xfrm>
            <a:off x="6274700" y="2761518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lvl="1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</a:pPr>
            <a:r>
              <a:rPr lang="en-SG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Cluster Analysis</a:t>
            </a:r>
            <a:endParaRPr lang="en" sz="1400" b="1" i="0" u="none" strike="noStrike" cap="none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33" name="Shape 8881">
            <a:extLst>
              <a:ext uri="{FF2B5EF4-FFF2-40B4-BE49-F238E27FC236}">
                <a16:creationId xmlns:a16="http://schemas.microsoft.com/office/drawing/2014/main" id="{4487DA8F-6E10-437B-993E-1F9468BF6219}"/>
              </a:ext>
            </a:extLst>
          </p:cNvPr>
          <p:cNvSpPr txBox="1"/>
          <p:nvPr/>
        </p:nvSpPr>
        <p:spPr>
          <a:xfrm>
            <a:off x="9376863" y="2761518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SG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Survival Analysis</a:t>
            </a:r>
            <a:endParaRPr lang="en" sz="1400" b="1" i="0" u="none" strike="noStrike" cap="none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32B749-11C8-4F6C-9845-4B7837509DE0}"/>
              </a:ext>
            </a:extLst>
          </p:cNvPr>
          <p:cNvSpPr/>
          <p:nvPr/>
        </p:nvSpPr>
        <p:spPr>
          <a:xfrm>
            <a:off x="428625" y="3581400"/>
            <a:ext cx="1856906" cy="981075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Segmentation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9D74A8A-E48C-4768-B7D4-3189FE6748E5}"/>
              </a:ext>
            </a:extLst>
          </p:cNvPr>
          <p:cNvSpPr/>
          <p:nvPr/>
        </p:nvSpPr>
        <p:spPr>
          <a:xfrm>
            <a:off x="2381250" y="3790950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FD1380-9F47-476D-B777-588A9711D2A5}"/>
              </a:ext>
            </a:extLst>
          </p:cNvPr>
          <p:cNvSpPr/>
          <p:nvPr/>
        </p:nvSpPr>
        <p:spPr>
          <a:xfrm>
            <a:off x="3213831" y="3467262"/>
            <a:ext cx="2288968" cy="1209350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Trends, Price Sensitivity &amp; revenue Contribution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EA5811-B374-4B8A-B623-B60A46CA343F}"/>
              </a:ext>
            </a:extLst>
          </p:cNvPr>
          <p:cNvSpPr/>
          <p:nvPr/>
        </p:nvSpPr>
        <p:spPr>
          <a:xfrm rot="19984163">
            <a:off x="5678624" y="3296688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5DD4D76-C839-452C-8B19-5DB281A76470}"/>
              </a:ext>
            </a:extLst>
          </p:cNvPr>
          <p:cNvSpPr/>
          <p:nvPr/>
        </p:nvSpPr>
        <p:spPr>
          <a:xfrm rot="929914">
            <a:off x="5732731" y="4071937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908ECD-0294-4FD4-BBA7-21AA03E5DD1E}"/>
              </a:ext>
            </a:extLst>
          </p:cNvPr>
          <p:cNvSpPr/>
          <p:nvPr/>
        </p:nvSpPr>
        <p:spPr>
          <a:xfrm>
            <a:off x="6524169" y="2544538"/>
            <a:ext cx="1856906" cy="981075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Revenue Contributing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DEA197-3557-4E54-910F-109FA031CCD3}"/>
              </a:ext>
            </a:extLst>
          </p:cNvPr>
          <p:cNvSpPr/>
          <p:nvPr/>
        </p:nvSpPr>
        <p:spPr>
          <a:xfrm>
            <a:off x="6568449" y="3913739"/>
            <a:ext cx="1856906" cy="981075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Least Revenue Contributing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B7DECFC-1F57-4A7B-9561-2963221F98FC}"/>
              </a:ext>
            </a:extLst>
          </p:cNvPr>
          <p:cNvSpPr/>
          <p:nvPr/>
        </p:nvSpPr>
        <p:spPr>
          <a:xfrm>
            <a:off x="8502731" y="2673125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B188DE5-B2FC-4641-88C9-D5F5362BDA2E}"/>
              </a:ext>
            </a:extLst>
          </p:cNvPr>
          <p:cNvSpPr/>
          <p:nvPr/>
        </p:nvSpPr>
        <p:spPr>
          <a:xfrm>
            <a:off x="8563060" y="4032952"/>
            <a:ext cx="752475" cy="419100"/>
          </a:xfrm>
          <a:prstGeom prst="rightArrow">
            <a:avLst/>
          </a:prstGeom>
          <a:solidFill>
            <a:srgbClr val="DA353D"/>
          </a:solidFill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C5934E-652F-4ED4-946A-F369DD0C5C2F}"/>
              </a:ext>
            </a:extLst>
          </p:cNvPr>
          <p:cNvSpPr/>
          <p:nvPr/>
        </p:nvSpPr>
        <p:spPr>
          <a:xfrm>
            <a:off x="9376862" y="2201962"/>
            <a:ext cx="2505308" cy="1323651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to price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Bundling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6448EA4-5891-454C-954B-110D2B7FE049}"/>
              </a:ext>
            </a:extLst>
          </p:cNvPr>
          <p:cNvSpPr/>
          <p:nvPr/>
        </p:nvSpPr>
        <p:spPr>
          <a:xfrm>
            <a:off x="9390882" y="3706531"/>
            <a:ext cx="2505308" cy="1323651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 ineffective product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 Areas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421348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5400" dirty="0">
                <a:solidFill>
                  <a:schemeClr val="bg1"/>
                </a:solidFill>
                <a:latin typeface="Roboto"/>
              </a:rPr>
              <a:t>Data Overview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B564D-40C4-404C-8706-4E89B47C68C4}"/>
              </a:ext>
            </a:extLst>
          </p:cNvPr>
          <p:cNvGrpSpPr/>
          <p:nvPr/>
        </p:nvGrpSpPr>
        <p:grpSpPr>
          <a:xfrm>
            <a:off x="6298295" y="2005946"/>
            <a:ext cx="5304214" cy="4289638"/>
            <a:chOff x="7495439" y="1870197"/>
            <a:chExt cx="4256967" cy="3442706"/>
          </a:xfrm>
        </p:grpSpPr>
        <p:sp>
          <p:nvSpPr>
            <p:cNvPr id="21" name="Shape 8854">
              <a:extLst>
                <a:ext uri="{FF2B5EF4-FFF2-40B4-BE49-F238E27FC236}">
                  <a16:creationId xmlns:a16="http://schemas.microsoft.com/office/drawing/2014/main" id="{0DC04C6F-D5D0-42DA-A11D-665D6B4E18B9}"/>
                </a:ext>
              </a:extLst>
            </p:cNvPr>
            <p:cNvSpPr/>
            <p:nvPr/>
          </p:nvSpPr>
          <p:spPr>
            <a:xfrm rot="10800000">
              <a:off x="7495439" y="3242453"/>
              <a:ext cx="2524240" cy="2070449"/>
            </a:xfrm>
            <a:custGeom>
              <a:avLst/>
              <a:gdLst/>
              <a:ahLst/>
              <a:cxnLst/>
              <a:rect l="0" t="0" r="0" b="0"/>
              <a:pathLst>
                <a:path w="2336" h="1800" extrusionOk="0">
                  <a:moveTo>
                    <a:pt x="0" y="0"/>
                  </a:moveTo>
                  <a:lnTo>
                    <a:pt x="2336" y="0"/>
                  </a:lnTo>
                  <a:lnTo>
                    <a:pt x="2336" y="1800"/>
                  </a:lnTo>
                  <a:lnTo>
                    <a:pt x="752" y="1800"/>
                  </a:lnTo>
                  <a:lnTo>
                    <a:pt x="0" y="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53D"/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8855">
              <a:extLst>
                <a:ext uri="{FF2B5EF4-FFF2-40B4-BE49-F238E27FC236}">
                  <a16:creationId xmlns:a16="http://schemas.microsoft.com/office/drawing/2014/main" id="{C80C5EF2-0381-45B7-9336-A36257DAFE09}"/>
                </a:ext>
              </a:extLst>
            </p:cNvPr>
            <p:cNvSpPr/>
            <p:nvPr/>
          </p:nvSpPr>
          <p:spPr>
            <a:xfrm>
              <a:off x="9228166" y="1871347"/>
              <a:ext cx="2524240" cy="2070449"/>
            </a:xfrm>
            <a:custGeom>
              <a:avLst/>
              <a:gdLst/>
              <a:ahLst/>
              <a:cxnLst/>
              <a:rect l="0" t="0" r="0" b="0"/>
              <a:pathLst>
                <a:path w="2336" h="1800" extrusionOk="0">
                  <a:moveTo>
                    <a:pt x="0" y="0"/>
                  </a:moveTo>
                  <a:lnTo>
                    <a:pt x="2336" y="0"/>
                  </a:lnTo>
                  <a:lnTo>
                    <a:pt x="2336" y="1800"/>
                  </a:lnTo>
                  <a:lnTo>
                    <a:pt x="752" y="1800"/>
                  </a:lnTo>
                  <a:lnTo>
                    <a:pt x="0" y="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2228"/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8856">
              <a:extLst>
                <a:ext uri="{FF2B5EF4-FFF2-40B4-BE49-F238E27FC236}">
                  <a16:creationId xmlns:a16="http://schemas.microsoft.com/office/drawing/2014/main" id="{44EB139F-855F-4F06-837F-F21F303318C4}"/>
                </a:ext>
              </a:extLst>
            </p:cNvPr>
            <p:cNvSpPr/>
            <p:nvPr/>
          </p:nvSpPr>
          <p:spPr>
            <a:xfrm>
              <a:off x="7495439" y="1870197"/>
              <a:ext cx="2455128" cy="2071600"/>
            </a:xfrm>
            <a:custGeom>
              <a:avLst/>
              <a:gdLst/>
              <a:ahLst/>
              <a:cxnLst/>
              <a:rect l="0" t="0" r="0" b="0"/>
              <a:pathLst>
                <a:path w="2272" h="1801" extrusionOk="0">
                  <a:moveTo>
                    <a:pt x="0" y="0"/>
                  </a:moveTo>
                  <a:lnTo>
                    <a:pt x="1967" y="0"/>
                  </a:lnTo>
                  <a:cubicBezTo>
                    <a:pt x="1967" y="0"/>
                    <a:pt x="1969" y="282"/>
                    <a:pt x="1967" y="354"/>
                  </a:cubicBezTo>
                  <a:cubicBezTo>
                    <a:pt x="1972" y="486"/>
                    <a:pt x="1864" y="372"/>
                    <a:pt x="1792" y="375"/>
                  </a:cubicBezTo>
                  <a:cubicBezTo>
                    <a:pt x="1720" y="378"/>
                    <a:pt x="1702" y="460"/>
                    <a:pt x="1702" y="504"/>
                  </a:cubicBezTo>
                  <a:cubicBezTo>
                    <a:pt x="1702" y="548"/>
                    <a:pt x="1723" y="627"/>
                    <a:pt x="1798" y="627"/>
                  </a:cubicBezTo>
                  <a:cubicBezTo>
                    <a:pt x="1873" y="627"/>
                    <a:pt x="1960" y="555"/>
                    <a:pt x="1967" y="620"/>
                  </a:cubicBezTo>
                  <a:cubicBezTo>
                    <a:pt x="1967" y="788"/>
                    <a:pt x="1967" y="957"/>
                    <a:pt x="1967" y="957"/>
                  </a:cubicBezTo>
                  <a:cubicBezTo>
                    <a:pt x="1966" y="1071"/>
                    <a:pt x="2101" y="960"/>
                    <a:pt x="2167" y="960"/>
                  </a:cubicBezTo>
                  <a:cubicBezTo>
                    <a:pt x="2233" y="960"/>
                    <a:pt x="2266" y="1029"/>
                    <a:pt x="2269" y="1095"/>
                  </a:cubicBezTo>
                  <a:cubicBezTo>
                    <a:pt x="2272" y="1161"/>
                    <a:pt x="2221" y="1221"/>
                    <a:pt x="2171" y="1223"/>
                  </a:cubicBezTo>
                  <a:cubicBezTo>
                    <a:pt x="2121" y="1225"/>
                    <a:pt x="1966" y="1155"/>
                    <a:pt x="1967" y="1223"/>
                  </a:cubicBezTo>
                  <a:cubicBezTo>
                    <a:pt x="1967" y="1360"/>
                    <a:pt x="1967" y="1497"/>
                    <a:pt x="1967" y="1497"/>
                  </a:cubicBezTo>
                  <a:cubicBezTo>
                    <a:pt x="1967" y="1497"/>
                    <a:pt x="1637" y="1496"/>
                    <a:pt x="1308" y="1496"/>
                  </a:cubicBezTo>
                  <a:cubicBezTo>
                    <a:pt x="1236" y="1464"/>
                    <a:pt x="1332" y="1384"/>
                    <a:pt x="1332" y="1320"/>
                  </a:cubicBezTo>
                  <a:cubicBezTo>
                    <a:pt x="1332" y="1256"/>
                    <a:pt x="1245" y="1232"/>
                    <a:pt x="1204" y="1232"/>
                  </a:cubicBezTo>
                  <a:cubicBezTo>
                    <a:pt x="1163" y="1232"/>
                    <a:pt x="1103" y="1276"/>
                    <a:pt x="1084" y="1320"/>
                  </a:cubicBezTo>
                  <a:cubicBezTo>
                    <a:pt x="1065" y="1364"/>
                    <a:pt x="1151" y="1467"/>
                    <a:pt x="1092" y="1496"/>
                  </a:cubicBezTo>
                  <a:cubicBezTo>
                    <a:pt x="1092" y="1496"/>
                    <a:pt x="912" y="1496"/>
                    <a:pt x="732" y="1496"/>
                  </a:cubicBezTo>
                  <a:cubicBezTo>
                    <a:pt x="660" y="1544"/>
                    <a:pt x="764" y="1632"/>
                    <a:pt x="748" y="1696"/>
                  </a:cubicBezTo>
                  <a:cubicBezTo>
                    <a:pt x="732" y="1760"/>
                    <a:pt x="657" y="1801"/>
                    <a:pt x="612" y="1800"/>
                  </a:cubicBezTo>
                  <a:cubicBezTo>
                    <a:pt x="567" y="1799"/>
                    <a:pt x="468" y="1760"/>
                    <a:pt x="476" y="1688"/>
                  </a:cubicBezTo>
                  <a:cubicBezTo>
                    <a:pt x="484" y="1616"/>
                    <a:pt x="572" y="1488"/>
                    <a:pt x="500" y="1496"/>
                  </a:cubicBezTo>
                  <a:cubicBezTo>
                    <a:pt x="250" y="1496"/>
                    <a:pt x="0" y="1497"/>
                    <a:pt x="0" y="14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8857">
              <a:extLst>
                <a:ext uri="{FF2B5EF4-FFF2-40B4-BE49-F238E27FC236}">
                  <a16:creationId xmlns:a16="http://schemas.microsoft.com/office/drawing/2014/main" id="{20355052-3996-461C-BCBF-856C1A8ECEF8}"/>
                </a:ext>
              </a:extLst>
            </p:cNvPr>
            <p:cNvSpPr/>
            <p:nvPr/>
          </p:nvSpPr>
          <p:spPr>
            <a:xfrm rot="10800000">
              <a:off x="9297273" y="3241303"/>
              <a:ext cx="2455128" cy="2071600"/>
            </a:xfrm>
            <a:custGeom>
              <a:avLst/>
              <a:gdLst/>
              <a:ahLst/>
              <a:cxnLst/>
              <a:rect l="0" t="0" r="0" b="0"/>
              <a:pathLst>
                <a:path w="2272" h="1801" extrusionOk="0">
                  <a:moveTo>
                    <a:pt x="0" y="0"/>
                  </a:moveTo>
                  <a:lnTo>
                    <a:pt x="1967" y="0"/>
                  </a:lnTo>
                  <a:cubicBezTo>
                    <a:pt x="1967" y="0"/>
                    <a:pt x="1969" y="282"/>
                    <a:pt x="1967" y="354"/>
                  </a:cubicBezTo>
                  <a:cubicBezTo>
                    <a:pt x="1972" y="486"/>
                    <a:pt x="1864" y="372"/>
                    <a:pt x="1792" y="375"/>
                  </a:cubicBezTo>
                  <a:cubicBezTo>
                    <a:pt x="1720" y="378"/>
                    <a:pt x="1702" y="460"/>
                    <a:pt x="1702" y="504"/>
                  </a:cubicBezTo>
                  <a:cubicBezTo>
                    <a:pt x="1702" y="548"/>
                    <a:pt x="1723" y="627"/>
                    <a:pt x="1798" y="627"/>
                  </a:cubicBezTo>
                  <a:cubicBezTo>
                    <a:pt x="1873" y="627"/>
                    <a:pt x="1960" y="555"/>
                    <a:pt x="1967" y="620"/>
                  </a:cubicBezTo>
                  <a:cubicBezTo>
                    <a:pt x="1967" y="788"/>
                    <a:pt x="1967" y="957"/>
                    <a:pt x="1967" y="957"/>
                  </a:cubicBezTo>
                  <a:cubicBezTo>
                    <a:pt x="1966" y="1071"/>
                    <a:pt x="2101" y="960"/>
                    <a:pt x="2167" y="960"/>
                  </a:cubicBezTo>
                  <a:cubicBezTo>
                    <a:pt x="2233" y="960"/>
                    <a:pt x="2266" y="1029"/>
                    <a:pt x="2269" y="1095"/>
                  </a:cubicBezTo>
                  <a:cubicBezTo>
                    <a:pt x="2272" y="1161"/>
                    <a:pt x="2221" y="1221"/>
                    <a:pt x="2171" y="1223"/>
                  </a:cubicBezTo>
                  <a:cubicBezTo>
                    <a:pt x="2121" y="1225"/>
                    <a:pt x="1966" y="1155"/>
                    <a:pt x="1967" y="1223"/>
                  </a:cubicBezTo>
                  <a:cubicBezTo>
                    <a:pt x="1967" y="1360"/>
                    <a:pt x="1967" y="1497"/>
                    <a:pt x="1967" y="1497"/>
                  </a:cubicBezTo>
                  <a:cubicBezTo>
                    <a:pt x="1967" y="1497"/>
                    <a:pt x="1637" y="1496"/>
                    <a:pt x="1308" y="1496"/>
                  </a:cubicBezTo>
                  <a:cubicBezTo>
                    <a:pt x="1236" y="1464"/>
                    <a:pt x="1332" y="1384"/>
                    <a:pt x="1332" y="1320"/>
                  </a:cubicBezTo>
                  <a:cubicBezTo>
                    <a:pt x="1332" y="1256"/>
                    <a:pt x="1245" y="1232"/>
                    <a:pt x="1204" y="1232"/>
                  </a:cubicBezTo>
                  <a:cubicBezTo>
                    <a:pt x="1163" y="1232"/>
                    <a:pt x="1103" y="1276"/>
                    <a:pt x="1084" y="1320"/>
                  </a:cubicBezTo>
                  <a:cubicBezTo>
                    <a:pt x="1065" y="1364"/>
                    <a:pt x="1151" y="1467"/>
                    <a:pt x="1092" y="1496"/>
                  </a:cubicBezTo>
                  <a:cubicBezTo>
                    <a:pt x="1092" y="1496"/>
                    <a:pt x="912" y="1496"/>
                    <a:pt x="732" y="1496"/>
                  </a:cubicBezTo>
                  <a:cubicBezTo>
                    <a:pt x="660" y="1544"/>
                    <a:pt x="764" y="1632"/>
                    <a:pt x="748" y="1696"/>
                  </a:cubicBezTo>
                  <a:cubicBezTo>
                    <a:pt x="732" y="1760"/>
                    <a:pt x="657" y="1801"/>
                    <a:pt x="612" y="1800"/>
                  </a:cubicBezTo>
                  <a:cubicBezTo>
                    <a:pt x="567" y="1799"/>
                    <a:pt x="468" y="1760"/>
                    <a:pt x="476" y="1688"/>
                  </a:cubicBezTo>
                  <a:cubicBezTo>
                    <a:pt x="484" y="1616"/>
                    <a:pt x="572" y="1488"/>
                    <a:pt x="500" y="1496"/>
                  </a:cubicBezTo>
                  <a:cubicBezTo>
                    <a:pt x="250" y="1496"/>
                    <a:pt x="0" y="1497"/>
                    <a:pt x="0" y="14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8881">
              <a:extLst>
                <a:ext uri="{FF2B5EF4-FFF2-40B4-BE49-F238E27FC236}">
                  <a16:creationId xmlns:a16="http://schemas.microsoft.com/office/drawing/2014/main" id="{892F3079-F7E4-477A-886B-A957D3916D28}"/>
                </a:ext>
              </a:extLst>
            </p:cNvPr>
            <p:cNvSpPr txBox="1"/>
            <p:nvPr/>
          </p:nvSpPr>
          <p:spPr>
            <a:xfrm>
              <a:off x="7616930" y="4277104"/>
              <a:ext cx="1902457" cy="305532"/>
            </a:xfrm>
            <a:prstGeom prst="rect">
              <a:avLst/>
            </a:prstGeom>
            <a:noFill/>
            <a:ln>
              <a:noFill/>
            </a:ln>
          </p:spPr>
          <p:txBody>
            <a:bodyPr lIns="79650" tIns="41425" rIns="79650" bIns="41425" anchor="t" anchorCtr="0">
              <a:no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lt1"/>
                </a:buClr>
                <a:buSzPct val="100000"/>
              </a:pPr>
              <a:r>
                <a:rPr lang="en-SG" sz="1400" b="1" i="0" u="none" strike="noStrike" cap="none" dirty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Open Sans"/>
                </a:rPr>
                <a:t>Price Elasticity Modelling</a:t>
              </a:r>
              <a:endParaRPr lang="en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F4A06C-CE22-4FB5-A76B-DA2248731781}"/>
              </a:ext>
            </a:extLst>
          </p:cNvPr>
          <p:cNvGrpSpPr/>
          <p:nvPr/>
        </p:nvGrpSpPr>
        <p:grpSpPr>
          <a:xfrm>
            <a:off x="180975" y="1621509"/>
            <a:ext cx="4562475" cy="4798340"/>
            <a:chOff x="683682" y="773958"/>
            <a:chExt cx="3781799" cy="4566497"/>
          </a:xfrm>
        </p:grpSpPr>
        <p:sp>
          <p:nvSpPr>
            <p:cNvPr id="28" name="Shape 8294">
              <a:extLst>
                <a:ext uri="{FF2B5EF4-FFF2-40B4-BE49-F238E27FC236}">
                  <a16:creationId xmlns:a16="http://schemas.microsoft.com/office/drawing/2014/main" id="{BFEEC79A-F046-4F13-A8FD-0813DDCB7EF9}"/>
                </a:ext>
              </a:extLst>
            </p:cNvPr>
            <p:cNvSpPr/>
            <p:nvPr/>
          </p:nvSpPr>
          <p:spPr>
            <a:xfrm>
              <a:off x="683682" y="1167014"/>
              <a:ext cx="3781799" cy="417344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Email-Marcom Variables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Product Categories, alcohol, beverages purchased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Promotion Discount Variables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Location Variables</a:t>
              </a:r>
            </a:p>
            <a:p>
              <a:pPr marL="457200" lvl="0" indent="-292100" rtl="0">
                <a:lnSpc>
                  <a:spcPct val="150000"/>
                </a:lnSpc>
                <a:spcBef>
                  <a:spcPts val="0"/>
                </a:spcBef>
                <a:buClr>
                  <a:srgbClr val="434343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SG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Quantity &amp; Sales Variables</a:t>
              </a:r>
            </a:p>
          </p:txBody>
        </p:sp>
        <p:sp>
          <p:nvSpPr>
            <p:cNvPr id="29" name="Shape 8295">
              <a:extLst>
                <a:ext uri="{FF2B5EF4-FFF2-40B4-BE49-F238E27FC236}">
                  <a16:creationId xmlns:a16="http://schemas.microsoft.com/office/drawing/2014/main" id="{11E5BB24-7EBC-42B0-B017-A892D224DB13}"/>
                </a:ext>
              </a:extLst>
            </p:cNvPr>
            <p:cNvSpPr/>
            <p:nvPr/>
          </p:nvSpPr>
          <p:spPr>
            <a:xfrm>
              <a:off x="683682" y="773958"/>
              <a:ext cx="3781799" cy="276899"/>
            </a:xfrm>
            <a:prstGeom prst="rect">
              <a:avLst/>
            </a:prstGeom>
            <a:solidFill>
              <a:srgbClr val="DA353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rPr lang="en-SG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Categories</a:t>
              </a:r>
              <a:endPara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" name="Shape 8295">
            <a:extLst>
              <a:ext uri="{FF2B5EF4-FFF2-40B4-BE49-F238E27FC236}">
                <a16:creationId xmlns:a16="http://schemas.microsoft.com/office/drawing/2014/main" id="{DAF7335B-9909-43A7-A413-8C1CA16DA227}"/>
              </a:ext>
            </a:extLst>
          </p:cNvPr>
          <p:cNvSpPr/>
          <p:nvPr/>
        </p:nvSpPr>
        <p:spPr>
          <a:xfrm>
            <a:off x="6298295" y="1606505"/>
            <a:ext cx="4562475" cy="290957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Techniques Used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881">
            <a:extLst>
              <a:ext uri="{FF2B5EF4-FFF2-40B4-BE49-F238E27FC236}">
                <a16:creationId xmlns:a16="http://schemas.microsoft.com/office/drawing/2014/main" id="{B5128E8B-DE84-44B5-B2D3-96B8A8DF81EF}"/>
              </a:ext>
            </a:extLst>
          </p:cNvPr>
          <p:cNvSpPr txBox="1"/>
          <p:nvPr/>
        </p:nvSpPr>
        <p:spPr>
          <a:xfrm>
            <a:off x="6274700" y="2761518"/>
            <a:ext cx="2381028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lvl="1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</a:pPr>
            <a:r>
              <a:rPr lang="en-SG" sz="1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Descriptive</a:t>
            </a:r>
            <a:r>
              <a:rPr lang="en-SG" sz="1400" b="1" i="0" u="none" strike="noStrike" cap="none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 Analysis</a:t>
            </a:r>
            <a:endParaRPr lang="en" sz="1400" b="1" i="0" u="none" strike="noStrike" cap="none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33" name="Shape 8881">
            <a:extLst>
              <a:ext uri="{FF2B5EF4-FFF2-40B4-BE49-F238E27FC236}">
                <a16:creationId xmlns:a16="http://schemas.microsoft.com/office/drawing/2014/main" id="{4487DA8F-6E10-437B-993E-1F9468BF6219}"/>
              </a:ext>
            </a:extLst>
          </p:cNvPr>
          <p:cNvSpPr txBox="1"/>
          <p:nvPr/>
        </p:nvSpPr>
        <p:spPr>
          <a:xfrm>
            <a:off x="9376863" y="2761518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</a:pPr>
            <a:r>
              <a:rPr lang="en-SG" sz="1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Cluster Analysis</a:t>
            </a:r>
            <a:endParaRPr lang="en" sz="1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  <p:sp>
        <p:nvSpPr>
          <p:cNvPr id="34" name="Shape 8881">
            <a:extLst>
              <a:ext uri="{FF2B5EF4-FFF2-40B4-BE49-F238E27FC236}">
                <a16:creationId xmlns:a16="http://schemas.microsoft.com/office/drawing/2014/main" id="{EF04F3D5-13D8-462C-B74A-98673335495C}"/>
              </a:ext>
            </a:extLst>
          </p:cNvPr>
          <p:cNvSpPr txBox="1"/>
          <p:nvPr/>
        </p:nvSpPr>
        <p:spPr>
          <a:xfrm>
            <a:off x="9322330" y="5030001"/>
            <a:ext cx="2206181" cy="380695"/>
          </a:xfrm>
          <a:prstGeom prst="rect">
            <a:avLst/>
          </a:prstGeom>
          <a:noFill/>
          <a:ln>
            <a:noFill/>
          </a:ln>
        </p:spPr>
        <p:txBody>
          <a:bodyPr lIns="79650" tIns="41425" rIns="79650" bIns="4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Open Sans"/>
              </a:rPr>
              <a:t>Market Basket Analysis</a:t>
            </a:r>
            <a:endParaRPr lang="en" sz="1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86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Cluster Overview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Shape 8259">
            <a:extLst>
              <a:ext uri="{FF2B5EF4-FFF2-40B4-BE49-F238E27FC236}">
                <a16:creationId xmlns:a16="http://schemas.microsoft.com/office/drawing/2014/main" id="{C15493B1-4A68-486B-B3E3-4F33221DDD39}"/>
              </a:ext>
            </a:extLst>
          </p:cNvPr>
          <p:cNvGrpSpPr/>
          <p:nvPr/>
        </p:nvGrpSpPr>
        <p:grpSpPr>
          <a:xfrm>
            <a:off x="97971" y="1811169"/>
            <a:ext cx="1911819" cy="1246893"/>
            <a:chOff x="508438" y="743081"/>
            <a:chExt cx="1970699" cy="867702"/>
          </a:xfrm>
        </p:grpSpPr>
        <p:sp>
          <p:nvSpPr>
            <p:cNvPr id="20" name="Shape 8260">
              <a:extLst>
                <a:ext uri="{FF2B5EF4-FFF2-40B4-BE49-F238E27FC236}">
                  <a16:creationId xmlns:a16="http://schemas.microsoft.com/office/drawing/2014/main" id="{F06E6D3C-B904-42F4-864D-C5598C21BE90}"/>
                </a:ext>
              </a:extLst>
            </p:cNvPr>
            <p:cNvSpPr/>
            <p:nvPr/>
          </p:nvSpPr>
          <p:spPr>
            <a:xfrm>
              <a:off x="508438" y="743081"/>
              <a:ext cx="1970699" cy="723737"/>
            </a:xfrm>
            <a:prstGeom prst="rect">
              <a:avLst/>
            </a:prstGeom>
            <a:solidFill>
              <a:srgbClr val="DA353D"/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/>
                </a:rPr>
                <a:t>Deal, Not that big a deal</a:t>
              </a:r>
              <a:endParaRPr lang="en-SG" sz="2400" dirty="0">
                <a:solidFill>
                  <a:schemeClr val="bg1"/>
                </a:solidFill>
                <a:latin typeface="Roboto"/>
              </a:endParaRPr>
            </a:p>
          </p:txBody>
        </p:sp>
        <p:sp>
          <p:nvSpPr>
            <p:cNvPr id="21" name="Shape 8261">
              <a:extLst>
                <a:ext uri="{FF2B5EF4-FFF2-40B4-BE49-F238E27FC236}">
                  <a16:creationId xmlns:a16="http://schemas.microsoft.com/office/drawing/2014/main" id="{E1EF15DB-8422-452F-9A97-B220618F5243}"/>
                </a:ext>
              </a:extLst>
            </p:cNvPr>
            <p:cNvSpPr txBox="1"/>
            <p:nvPr/>
          </p:nvSpPr>
          <p:spPr>
            <a:xfrm>
              <a:off x="508438" y="1466783"/>
              <a:ext cx="1970699" cy="1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Shape 8262">
            <a:extLst>
              <a:ext uri="{FF2B5EF4-FFF2-40B4-BE49-F238E27FC236}">
                <a16:creationId xmlns:a16="http://schemas.microsoft.com/office/drawing/2014/main" id="{947C2214-AB5A-410B-ABCE-FEE85424BFAF}"/>
              </a:ext>
            </a:extLst>
          </p:cNvPr>
          <p:cNvGrpSpPr/>
          <p:nvPr/>
        </p:nvGrpSpPr>
        <p:grpSpPr>
          <a:xfrm>
            <a:off x="97833" y="2868252"/>
            <a:ext cx="3580429" cy="1799384"/>
            <a:chOff x="1125626" y="-782769"/>
            <a:chExt cx="5153222" cy="3463328"/>
          </a:xfrm>
        </p:grpSpPr>
        <p:sp>
          <p:nvSpPr>
            <p:cNvPr id="23" name="Shape 8263">
              <a:extLst>
                <a:ext uri="{FF2B5EF4-FFF2-40B4-BE49-F238E27FC236}">
                  <a16:creationId xmlns:a16="http://schemas.microsoft.com/office/drawing/2014/main" id="{C35E4234-CD03-48F0-AE99-6213676EEE95}"/>
                </a:ext>
              </a:extLst>
            </p:cNvPr>
            <p:cNvSpPr txBox="1"/>
            <p:nvPr/>
          </p:nvSpPr>
          <p:spPr>
            <a:xfrm>
              <a:off x="3586648" y="2295360"/>
              <a:ext cx="2692200" cy="38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F63D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Shape 8264">
              <a:extLst>
                <a:ext uri="{FF2B5EF4-FFF2-40B4-BE49-F238E27FC236}">
                  <a16:creationId xmlns:a16="http://schemas.microsoft.com/office/drawing/2014/main" id="{0768C01C-0E7B-4A40-BF50-744292E4B0D5}"/>
                </a:ext>
              </a:extLst>
            </p:cNvPr>
            <p:cNvSpPr/>
            <p:nvPr/>
          </p:nvSpPr>
          <p:spPr>
            <a:xfrm>
              <a:off x="1125626" y="-782769"/>
              <a:ext cx="2751633" cy="13106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latin typeface="Roboto"/>
                </a:rPr>
                <a:t>Dine-In </a:t>
              </a:r>
              <a:r>
                <a:rPr lang="en-SG" sz="2400" dirty="0" err="1">
                  <a:solidFill>
                    <a:schemeClr val="bg1"/>
                  </a:solidFill>
                  <a:latin typeface="Roboto"/>
                </a:rPr>
                <a:t>Dinnerites</a:t>
              </a:r>
              <a:endParaRPr lang="en-SG" sz="2400" dirty="0">
                <a:solidFill>
                  <a:schemeClr val="bg1"/>
                </a:solidFill>
                <a:latin typeface="Roboto"/>
              </a:endParaRPr>
            </a:p>
          </p:txBody>
        </p:sp>
      </p:grpSp>
      <p:grpSp>
        <p:nvGrpSpPr>
          <p:cNvPr id="25" name="Shape 8265">
            <a:extLst>
              <a:ext uri="{FF2B5EF4-FFF2-40B4-BE49-F238E27FC236}">
                <a16:creationId xmlns:a16="http://schemas.microsoft.com/office/drawing/2014/main" id="{B18735A8-33BD-493C-B667-BA382B38AEE3}"/>
              </a:ext>
            </a:extLst>
          </p:cNvPr>
          <p:cNvGrpSpPr/>
          <p:nvPr/>
        </p:nvGrpSpPr>
        <p:grpSpPr>
          <a:xfrm>
            <a:off x="97833" y="3580193"/>
            <a:ext cx="1912122" cy="908468"/>
            <a:chOff x="4663650" y="984716"/>
            <a:chExt cx="1970699" cy="936299"/>
          </a:xfrm>
        </p:grpSpPr>
        <p:sp>
          <p:nvSpPr>
            <p:cNvPr id="28" name="Shape 8266">
              <a:extLst>
                <a:ext uri="{FF2B5EF4-FFF2-40B4-BE49-F238E27FC236}">
                  <a16:creationId xmlns:a16="http://schemas.microsoft.com/office/drawing/2014/main" id="{6744465E-B25E-4C47-ABAB-2F138C3F0FF6}"/>
                </a:ext>
              </a:extLst>
            </p:cNvPr>
            <p:cNvSpPr/>
            <p:nvPr/>
          </p:nvSpPr>
          <p:spPr>
            <a:xfrm>
              <a:off x="4663650" y="984716"/>
              <a:ext cx="1970699" cy="697500"/>
            </a:xfrm>
            <a:prstGeom prst="rect">
              <a:avLst/>
            </a:prstGeom>
            <a:solidFill>
              <a:srgbClr val="EB2228"/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latin typeface="Roboto"/>
                </a:rPr>
                <a:t>Sober &amp; Stable</a:t>
              </a:r>
            </a:p>
          </p:txBody>
        </p:sp>
        <p:sp>
          <p:nvSpPr>
            <p:cNvPr id="29" name="Shape 8267">
              <a:extLst>
                <a:ext uri="{FF2B5EF4-FFF2-40B4-BE49-F238E27FC236}">
                  <a16:creationId xmlns:a16="http://schemas.microsoft.com/office/drawing/2014/main" id="{0929666E-552C-4002-B625-3994B1DC8E82}"/>
                </a:ext>
              </a:extLst>
            </p:cNvPr>
            <p:cNvSpPr txBox="1"/>
            <p:nvPr/>
          </p:nvSpPr>
          <p:spPr>
            <a:xfrm>
              <a:off x="4663807" y="1705316"/>
              <a:ext cx="1970399" cy="215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F0B4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Shape 8268">
            <a:extLst>
              <a:ext uri="{FF2B5EF4-FFF2-40B4-BE49-F238E27FC236}">
                <a16:creationId xmlns:a16="http://schemas.microsoft.com/office/drawing/2014/main" id="{53901C99-E925-4515-A9D3-E8B4093CDCE9}"/>
              </a:ext>
            </a:extLst>
          </p:cNvPr>
          <p:cNvGrpSpPr/>
          <p:nvPr/>
        </p:nvGrpSpPr>
        <p:grpSpPr>
          <a:xfrm>
            <a:off x="97833" y="4302578"/>
            <a:ext cx="1912121" cy="887650"/>
            <a:chOff x="6823916" y="652342"/>
            <a:chExt cx="1970699" cy="2430811"/>
          </a:xfrm>
        </p:grpSpPr>
        <p:sp>
          <p:nvSpPr>
            <p:cNvPr id="34" name="Shape 8269">
              <a:extLst>
                <a:ext uri="{FF2B5EF4-FFF2-40B4-BE49-F238E27FC236}">
                  <a16:creationId xmlns:a16="http://schemas.microsoft.com/office/drawing/2014/main" id="{6BE67939-F715-40EF-B30C-C9A9177EA9D8}"/>
                </a:ext>
              </a:extLst>
            </p:cNvPr>
            <p:cNvSpPr/>
            <p:nvPr/>
          </p:nvSpPr>
          <p:spPr>
            <a:xfrm>
              <a:off x="6823916" y="652342"/>
              <a:ext cx="1970699" cy="18575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lvl="0" algn="ctr" rtl="0"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45833"/>
                <a:buFont typeface="Arial"/>
                <a:buNone/>
              </a:pPr>
              <a:r>
                <a:rPr lang="en-SG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The Frequenters</a:t>
              </a:r>
            </a:p>
          </p:txBody>
        </p:sp>
        <p:sp>
          <p:nvSpPr>
            <p:cNvPr id="41" name="Shape 8270">
              <a:extLst>
                <a:ext uri="{FF2B5EF4-FFF2-40B4-BE49-F238E27FC236}">
                  <a16:creationId xmlns:a16="http://schemas.microsoft.com/office/drawing/2014/main" id="{F63010E2-BD4F-474C-8384-6C9F39FA49E1}"/>
                </a:ext>
              </a:extLst>
            </p:cNvPr>
            <p:cNvSpPr txBox="1"/>
            <p:nvPr/>
          </p:nvSpPr>
          <p:spPr>
            <a:xfrm>
              <a:off x="6823916" y="2509853"/>
              <a:ext cx="1970699" cy="573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00968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Shape 8268">
            <a:extLst>
              <a:ext uri="{FF2B5EF4-FFF2-40B4-BE49-F238E27FC236}">
                <a16:creationId xmlns:a16="http://schemas.microsoft.com/office/drawing/2014/main" id="{A23C1E4E-7851-49DE-9C36-536CDA937638}"/>
              </a:ext>
            </a:extLst>
          </p:cNvPr>
          <p:cNvGrpSpPr/>
          <p:nvPr/>
        </p:nvGrpSpPr>
        <p:grpSpPr>
          <a:xfrm>
            <a:off x="97531" y="5029301"/>
            <a:ext cx="1912121" cy="887650"/>
            <a:chOff x="6823916" y="652342"/>
            <a:chExt cx="1970699" cy="2430811"/>
          </a:xfrm>
        </p:grpSpPr>
        <p:sp>
          <p:nvSpPr>
            <p:cNvPr id="44" name="Shape 8269">
              <a:extLst>
                <a:ext uri="{FF2B5EF4-FFF2-40B4-BE49-F238E27FC236}">
                  <a16:creationId xmlns:a16="http://schemas.microsoft.com/office/drawing/2014/main" id="{31CE814E-6013-4596-8D80-0157275D4C9E}"/>
                </a:ext>
              </a:extLst>
            </p:cNvPr>
            <p:cNvSpPr/>
            <p:nvPr/>
          </p:nvSpPr>
          <p:spPr>
            <a:xfrm>
              <a:off x="6823916" y="652342"/>
              <a:ext cx="1970699" cy="18575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lIns="91400" tIns="45675" rIns="91400" bIns="45675" anchor="ctr" anchorCtr="0">
              <a:noAutofit/>
            </a:bodyPr>
            <a:lstStyle/>
            <a:p>
              <a:pPr lvl="0" algn="ctr" rtl="0"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45833"/>
                <a:buFont typeface="Arial"/>
                <a:buNone/>
              </a:pPr>
              <a:r>
                <a:rPr lang="en-SG" sz="2400" dirty="0" err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Lifetimers</a:t>
              </a:r>
              <a:endParaRPr lang="en-SG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" name="Shape 8270">
              <a:extLst>
                <a:ext uri="{FF2B5EF4-FFF2-40B4-BE49-F238E27FC236}">
                  <a16:creationId xmlns:a16="http://schemas.microsoft.com/office/drawing/2014/main" id="{4D2707FD-105F-4B61-875E-5929A1E7A176}"/>
                </a:ext>
              </a:extLst>
            </p:cNvPr>
            <p:cNvSpPr txBox="1"/>
            <p:nvPr/>
          </p:nvSpPr>
          <p:spPr>
            <a:xfrm>
              <a:off x="6823916" y="2509853"/>
              <a:ext cx="1970699" cy="573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-698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1666"/>
                <a:buFont typeface="Arial"/>
                <a:buNone/>
              </a:pPr>
              <a:endParaRPr lang="en" sz="1200" dirty="0">
                <a:solidFill>
                  <a:srgbClr val="00968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C3889EA-D8D1-46FA-AE09-E29467EF2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89626"/>
              </p:ext>
            </p:extLst>
          </p:nvPr>
        </p:nvGraphicFramePr>
        <p:xfrm>
          <a:off x="3228326" y="1564136"/>
          <a:ext cx="6703696" cy="433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72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-180975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"/>
              </a:rPr>
              <a:t>Deal, Not that big a deal</a:t>
            </a:r>
            <a:endParaRPr lang="en-SG" sz="40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1"/>
            <a:ext cx="5127625" cy="214554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Budget brunch goers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1464 Customers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Looking out for alcohol, beverage &amp; drinks option with food.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Prefer discounts and BOGO deals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Possibly millennials combining lunch &amp; brunch options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214554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BOGO discount by 25% to 17%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alcohol/beverage combo options to the brunch menu.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Frequency of return is decent and hence the price increase should be incremental.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5811" y="4787426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5.41%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E8998AB-E44D-4701-8E15-08177ED51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126426"/>
              </p:ext>
            </p:extLst>
          </p:nvPr>
        </p:nvGraphicFramePr>
        <p:xfrm>
          <a:off x="3890736" y="4206803"/>
          <a:ext cx="3869400" cy="2751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24AEDB-6F20-4FB8-B212-1BEC0B5DDD57}"/>
              </a:ext>
            </a:extLst>
          </p:cNvPr>
          <p:cNvSpPr/>
          <p:nvPr/>
        </p:nvSpPr>
        <p:spPr>
          <a:xfrm>
            <a:off x="8407539" y="5602627"/>
            <a:ext cx="1359058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Beverages+ Brunch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0FFEFF-19CB-47CF-B618-DBDAC4372DE0}"/>
              </a:ext>
            </a:extLst>
          </p:cNvPr>
          <p:cNvSpPr/>
          <p:nvPr/>
        </p:nvSpPr>
        <p:spPr>
          <a:xfrm>
            <a:off x="9715342" y="5588825"/>
            <a:ext cx="1359058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Appetizers + Drinks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540774-9854-4E2C-BF1B-B964DA1E7FAB}"/>
              </a:ext>
            </a:extLst>
          </p:cNvPr>
          <p:cNvSpPr/>
          <p:nvPr/>
        </p:nvSpPr>
        <p:spPr>
          <a:xfrm>
            <a:off x="9067939" y="6205995"/>
            <a:ext cx="1359058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Brunch + Other Food</a:t>
            </a:r>
          </a:p>
        </p:txBody>
      </p:sp>
    </p:spTree>
    <p:extLst>
      <p:ext uri="{BB962C8B-B14F-4D97-AF65-F5344CB8AC3E}">
        <p14:creationId xmlns:p14="http://schemas.microsoft.com/office/powerpoint/2010/main" val="65022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Dine-In </a:t>
            </a:r>
            <a:r>
              <a:rPr lang="en-SG" sz="4000" dirty="0" err="1">
                <a:solidFill>
                  <a:schemeClr val="bg1"/>
                </a:solidFill>
                <a:latin typeface="Roboto"/>
              </a:rPr>
              <a:t>Dinnerites</a:t>
            </a:r>
            <a:endParaRPr lang="en-SG" sz="40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1"/>
            <a:ext cx="5127625" cy="244859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80% customers come for Dinner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Mostly families coming for dinners.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Alcohol &amp; Appetizers are largely ordered together clubbed with food from Kid’s menu.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prefer entrees, appetizers &amp; options off the kid’s menu.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19.15% of the total customer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13677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Discount to 21% to 12%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Brunch Promos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Alcohol Appetizer combos &amp; happy hour promotions.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8972" y="5045327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5.42%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F83FBF-CE0F-466E-80C6-85C671532CF7}"/>
              </a:ext>
            </a:extLst>
          </p:cNvPr>
          <p:cNvSpPr/>
          <p:nvPr/>
        </p:nvSpPr>
        <p:spPr>
          <a:xfrm>
            <a:off x="9223736" y="6142784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Alco + App Combos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0EFD25-8A73-4A21-A109-6F0DE3AADC8C}"/>
              </a:ext>
            </a:extLst>
          </p:cNvPr>
          <p:cNvSpPr/>
          <p:nvPr/>
        </p:nvSpPr>
        <p:spPr>
          <a:xfrm>
            <a:off x="10518840" y="6136516"/>
            <a:ext cx="1587899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Entrees + Drinks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5E2F636-F657-4EFF-A2CD-7FB93F491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09036"/>
              </p:ext>
            </p:extLst>
          </p:nvPr>
        </p:nvGraphicFramePr>
        <p:xfrm>
          <a:off x="8219745" y="3311371"/>
          <a:ext cx="2889180" cy="231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65B350D-A532-40D1-8EB4-83F2449F9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752573"/>
              </p:ext>
            </p:extLst>
          </p:nvPr>
        </p:nvGraphicFramePr>
        <p:xfrm>
          <a:off x="4847712" y="4424099"/>
          <a:ext cx="2485648" cy="248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1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C765FB4-C1E5-4456-B900-2532EEE91DCB}"/>
              </a:ext>
            </a:extLst>
          </p:cNvPr>
          <p:cNvSpPr/>
          <p:nvPr/>
        </p:nvSpPr>
        <p:spPr>
          <a:xfrm>
            <a:off x="0" y="0"/>
            <a:ext cx="12192000" cy="14994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Roboto"/>
              </a:rPr>
              <a:t>Sober &amp; Stable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B7045A-9265-4E3A-81D5-E4539C5F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5531" cy="1499454"/>
          </a:xfrm>
          <a:prstGeom prst="rect">
            <a:avLst/>
          </a:prstGeom>
        </p:spPr>
      </p:pic>
      <p:sp>
        <p:nvSpPr>
          <p:cNvPr id="11" name="Shape 8116">
            <a:extLst>
              <a:ext uri="{FF2B5EF4-FFF2-40B4-BE49-F238E27FC236}">
                <a16:creationId xmlns:a16="http://schemas.microsoft.com/office/drawing/2014/main" id="{1A45E02A-2E31-42A7-BC53-E98C175F046F}"/>
              </a:ext>
            </a:extLst>
          </p:cNvPr>
          <p:cNvSpPr/>
          <p:nvPr/>
        </p:nvSpPr>
        <p:spPr>
          <a:xfrm>
            <a:off x="663489" y="5220349"/>
            <a:ext cx="721478" cy="690798"/>
          </a:xfrm>
          <a:custGeom>
            <a:avLst/>
            <a:gdLst/>
            <a:ahLst/>
            <a:cxnLst/>
            <a:rect l="0" t="0" r="0" b="0"/>
            <a:pathLst>
              <a:path w="424" h="405" extrusionOk="0">
                <a:moveTo>
                  <a:pt x="414" y="1"/>
                </a:moveTo>
                <a:cubicBezTo>
                  <a:pt x="295" y="26"/>
                  <a:pt x="295" y="26"/>
                  <a:pt x="295" y="26"/>
                </a:cubicBezTo>
                <a:cubicBezTo>
                  <a:pt x="288" y="28"/>
                  <a:pt x="286" y="32"/>
                  <a:pt x="290" y="35"/>
                </a:cubicBezTo>
                <a:cubicBezTo>
                  <a:pt x="323" y="69"/>
                  <a:pt x="323" y="69"/>
                  <a:pt x="323" y="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169"/>
                  <a:pt x="223" y="169"/>
                  <a:pt x="223" y="169"/>
                </a:cubicBezTo>
                <a:cubicBezTo>
                  <a:pt x="223" y="286"/>
                  <a:pt x="223" y="286"/>
                  <a:pt x="223" y="286"/>
                </a:cubicBezTo>
                <a:cubicBezTo>
                  <a:pt x="83" y="286"/>
                  <a:pt x="83" y="286"/>
                  <a:pt x="83" y="286"/>
                </a:cubicBezTo>
                <a:cubicBezTo>
                  <a:pt x="83" y="292"/>
                  <a:pt x="83" y="292"/>
                  <a:pt x="83" y="292"/>
                </a:cubicBezTo>
                <a:cubicBezTo>
                  <a:pt x="83" y="326"/>
                  <a:pt x="83" y="326"/>
                  <a:pt x="83" y="326"/>
                </a:cubicBezTo>
                <a:cubicBezTo>
                  <a:pt x="83" y="365"/>
                  <a:pt x="83" y="365"/>
                  <a:pt x="83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05"/>
                  <a:pt x="0" y="405"/>
                  <a:pt x="0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23" y="326"/>
                  <a:pt x="123" y="326"/>
                  <a:pt x="123" y="326"/>
                </a:cubicBezTo>
                <a:cubicBezTo>
                  <a:pt x="223" y="326"/>
                  <a:pt x="223" y="326"/>
                  <a:pt x="223" y="326"/>
                </a:cubicBezTo>
                <a:cubicBezTo>
                  <a:pt x="263" y="326"/>
                  <a:pt x="263" y="326"/>
                  <a:pt x="263" y="326"/>
                </a:cubicBezTo>
                <a:cubicBezTo>
                  <a:pt x="263" y="286"/>
                  <a:pt x="263" y="286"/>
                  <a:pt x="263" y="286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351" y="97"/>
                  <a:pt x="351" y="97"/>
                  <a:pt x="351" y="97"/>
                </a:cubicBezTo>
                <a:cubicBezTo>
                  <a:pt x="389" y="135"/>
                  <a:pt x="389" y="135"/>
                  <a:pt x="389" y="135"/>
                </a:cubicBezTo>
                <a:cubicBezTo>
                  <a:pt x="393" y="138"/>
                  <a:pt x="397" y="136"/>
                  <a:pt x="398" y="1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4" y="4"/>
                  <a:pt x="420" y="0"/>
                  <a:pt x="41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117">
            <a:extLst>
              <a:ext uri="{FF2B5EF4-FFF2-40B4-BE49-F238E27FC236}">
                <a16:creationId xmlns:a16="http://schemas.microsoft.com/office/drawing/2014/main" id="{397C828C-91A4-4D72-A417-9DECB2318B2A}"/>
              </a:ext>
            </a:extLst>
          </p:cNvPr>
          <p:cNvSpPr/>
          <p:nvPr/>
        </p:nvSpPr>
        <p:spPr>
          <a:xfrm>
            <a:off x="589491" y="5575029"/>
            <a:ext cx="929083" cy="672241"/>
          </a:xfrm>
          <a:custGeom>
            <a:avLst/>
            <a:gdLst/>
            <a:ahLst/>
            <a:cxnLst/>
            <a:rect l="0" t="0" r="0" b="0"/>
            <a:pathLst>
              <a:path w="546" h="393" extrusionOk="0">
                <a:moveTo>
                  <a:pt x="542" y="177"/>
                </a:moveTo>
                <a:cubicBezTo>
                  <a:pt x="385" y="177"/>
                  <a:pt x="385" y="177"/>
                  <a:pt x="385" y="177"/>
                </a:cubicBezTo>
                <a:cubicBezTo>
                  <a:pt x="383" y="177"/>
                  <a:pt x="381" y="179"/>
                  <a:pt x="381" y="181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14"/>
                  <a:pt x="383" y="216"/>
                  <a:pt x="385" y="216"/>
                </a:cubicBezTo>
                <a:cubicBezTo>
                  <a:pt x="542" y="216"/>
                  <a:pt x="542" y="216"/>
                  <a:pt x="542" y="216"/>
                </a:cubicBezTo>
                <a:cubicBezTo>
                  <a:pt x="544" y="216"/>
                  <a:pt x="546" y="214"/>
                  <a:pt x="546" y="212"/>
                </a:cubicBezTo>
                <a:cubicBezTo>
                  <a:pt x="546" y="181"/>
                  <a:pt x="546" y="181"/>
                  <a:pt x="546" y="181"/>
                </a:cubicBezTo>
                <a:cubicBezTo>
                  <a:pt x="546" y="179"/>
                  <a:pt x="544" y="177"/>
                  <a:pt x="542" y="177"/>
                </a:cubicBezTo>
                <a:close/>
                <a:moveTo>
                  <a:pt x="415" y="207"/>
                </a:moveTo>
                <a:cubicBezTo>
                  <a:pt x="407" y="207"/>
                  <a:pt x="407" y="207"/>
                  <a:pt x="407" y="207"/>
                </a:cubicBezTo>
                <a:cubicBezTo>
                  <a:pt x="407" y="186"/>
                  <a:pt x="407" y="186"/>
                  <a:pt x="407" y="186"/>
                </a:cubicBezTo>
                <a:cubicBezTo>
                  <a:pt x="415" y="186"/>
                  <a:pt x="415" y="186"/>
                  <a:pt x="415" y="186"/>
                </a:cubicBezTo>
                <a:lnTo>
                  <a:pt x="415" y="207"/>
                </a:lnTo>
                <a:close/>
                <a:moveTo>
                  <a:pt x="432" y="207"/>
                </a:moveTo>
                <a:cubicBezTo>
                  <a:pt x="423" y="207"/>
                  <a:pt x="423" y="207"/>
                  <a:pt x="423" y="207"/>
                </a:cubicBezTo>
                <a:cubicBezTo>
                  <a:pt x="423" y="186"/>
                  <a:pt x="423" y="186"/>
                  <a:pt x="423" y="186"/>
                </a:cubicBezTo>
                <a:cubicBezTo>
                  <a:pt x="432" y="186"/>
                  <a:pt x="432" y="186"/>
                  <a:pt x="432" y="186"/>
                </a:cubicBezTo>
                <a:lnTo>
                  <a:pt x="432" y="207"/>
                </a:lnTo>
                <a:close/>
                <a:moveTo>
                  <a:pt x="448" y="207"/>
                </a:moveTo>
                <a:cubicBezTo>
                  <a:pt x="440" y="207"/>
                  <a:pt x="440" y="207"/>
                  <a:pt x="440" y="207"/>
                </a:cubicBezTo>
                <a:cubicBezTo>
                  <a:pt x="440" y="186"/>
                  <a:pt x="440" y="186"/>
                  <a:pt x="440" y="186"/>
                </a:cubicBezTo>
                <a:cubicBezTo>
                  <a:pt x="448" y="186"/>
                  <a:pt x="448" y="186"/>
                  <a:pt x="448" y="186"/>
                </a:cubicBezTo>
                <a:lnTo>
                  <a:pt x="448" y="207"/>
                </a:lnTo>
                <a:close/>
                <a:moveTo>
                  <a:pt x="465" y="207"/>
                </a:moveTo>
                <a:cubicBezTo>
                  <a:pt x="456" y="207"/>
                  <a:pt x="456" y="207"/>
                  <a:pt x="456" y="207"/>
                </a:cubicBezTo>
                <a:cubicBezTo>
                  <a:pt x="456" y="186"/>
                  <a:pt x="456" y="186"/>
                  <a:pt x="456" y="186"/>
                </a:cubicBezTo>
                <a:cubicBezTo>
                  <a:pt x="465" y="186"/>
                  <a:pt x="465" y="186"/>
                  <a:pt x="465" y="186"/>
                </a:cubicBezTo>
                <a:lnTo>
                  <a:pt x="465" y="207"/>
                </a:lnTo>
                <a:close/>
                <a:moveTo>
                  <a:pt x="542" y="118"/>
                </a:moveTo>
                <a:cubicBezTo>
                  <a:pt x="385" y="118"/>
                  <a:pt x="385" y="118"/>
                  <a:pt x="385" y="118"/>
                </a:cubicBezTo>
                <a:cubicBezTo>
                  <a:pt x="383" y="118"/>
                  <a:pt x="381" y="120"/>
                  <a:pt x="381" y="122"/>
                </a:cubicBezTo>
                <a:cubicBezTo>
                  <a:pt x="381" y="153"/>
                  <a:pt x="381" y="153"/>
                  <a:pt x="381" y="153"/>
                </a:cubicBezTo>
                <a:cubicBezTo>
                  <a:pt x="381" y="155"/>
                  <a:pt x="383" y="157"/>
                  <a:pt x="385" y="157"/>
                </a:cubicBezTo>
                <a:cubicBezTo>
                  <a:pt x="542" y="157"/>
                  <a:pt x="542" y="157"/>
                  <a:pt x="542" y="157"/>
                </a:cubicBezTo>
                <a:cubicBezTo>
                  <a:pt x="544" y="157"/>
                  <a:pt x="546" y="155"/>
                  <a:pt x="546" y="153"/>
                </a:cubicBezTo>
                <a:cubicBezTo>
                  <a:pt x="546" y="122"/>
                  <a:pt x="546" y="122"/>
                  <a:pt x="546" y="122"/>
                </a:cubicBezTo>
                <a:cubicBezTo>
                  <a:pt x="546" y="120"/>
                  <a:pt x="544" y="118"/>
                  <a:pt x="542" y="118"/>
                </a:cubicBezTo>
                <a:close/>
                <a:moveTo>
                  <a:pt x="415" y="148"/>
                </a:moveTo>
                <a:cubicBezTo>
                  <a:pt x="407" y="148"/>
                  <a:pt x="407" y="148"/>
                  <a:pt x="407" y="148"/>
                </a:cubicBezTo>
                <a:cubicBezTo>
                  <a:pt x="407" y="128"/>
                  <a:pt x="407" y="128"/>
                  <a:pt x="407" y="128"/>
                </a:cubicBezTo>
                <a:cubicBezTo>
                  <a:pt x="415" y="128"/>
                  <a:pt x="415" y="128"/>
                  <a:pt x="415" y="128"/>
                </a:cubicBezTo>
                <a:lnTo>
                  <a:pt x="415" y="148"/>
                </a:lnTo>
                <a:close/>
                <a:moveTo>
                  <a:pt x="432" y="148"/>
                </a:moveTo>
                <a:cubicBezTo>
                  <a:pt x="423" y="148"/>
                  <a:pt x="423" y="148"/>
                  <a:pt x="423" y="148"/>
                </a:cubicBezTo>
                <a:cubicBezTo>
                  <a:pt x="423" y="128"/>
                  <a:pt x="423" y="128"/>
                  <a:pt x="423" y="128"/>
                </a:cubicBezTo>
                <a:cubicBezTo>
                  <a:pt x="432" y="128"/>
                  <a:pt x="432" y="128"/>
                  <a:pt x="432" y="128"/>
                </a:cubicBezTo>
                <a:lnTo>
                  <a:pt x="432" y="148"/>
                </a:lnTo>
                <a:close/>
                <a:moveTo>
                  <a:pt x="448" y="148"/>
                </a:moveTo>
                <a:cubicBezTo>
                  <a:pt x="440" y="148"/>
                  <a:pt x="440" y="148"/>
                  <a:pt x="440" y="148"/>
                </a:cubicBezTo>
                <a:cubicBezTo>
                  <a:pt x="440" y="127"/>
                  <a:pt x="440" y="127"/>
                  <a:pt x="440" y="127"/>
                </a:cubicBezTo>
                <a:cubicBezTo>
                  <a:pt x="448" y="127"/>
                  <a:pt x="448" y="127"/>
                  <a:pt x="448" y="127"/>
                </a:cubicBezTo>
                <a:lnTo>
                  <a:pt x="448" y="148"/>
                </a:lnTo>
                <a:close/>
                <a:moveTo>
                  <a:pt x="465" y="148"/>
                </a:moveTo>
                <a:cubicBezTo>
                  <a:pt x="456" y="148"/>
                  <a:pt x="456" y="148"/>
                  <a:pt x="456" y="14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65" y="127"/>
                  <a:pt x="465" y="127"/>
                  <a:pt x="465" y="127"/>
                </a:cubicBezTo>
                <a:lnTo>
                  <a:pt x="465" y="148"/>
                </a:lnTo>
                <a:close/>
                <a:moveTo>
                  <a:pt x="542" y="59"/>
                </a:moveTo>
                <a:cubicBezTo>
                  <a:pt x="385" y="59"/>
                  <a:pt x="385" y="59"/>
                  <a:pt x="385" y="59"/>
                </a:cubicBezTo>
                <a:cubicBezTo>
                  <a:pt x="383" y="59"/>
                  <a:pt x="381" y="61"/>
                  <a:pt x="381" y="63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81" y="96"/>
                  <a:pt x="383" y="98"/>
                  <a:pt x="385" y="98"/>
                </a:cubicBezTo>
                <a:cubicBezTo>
                  <a:pt x="542" y="98"/>
                  <a:pt x="542" y="98"/>
                  <a:pt x="542" y="98"/>
                </a:cubicBezTo>
                <a:cubicBezTo>
                  <a:pt x="544" y="98"/>
                  <a:pt x="546" y="96"/>
                  <a:pt x="546" y="94"/>
                </a:cubicBezTo>
                <a:cubicBezTo>
                  <a:pt x="546" y="63"/>
                  <a:pt x="546" y="63"/>
                  <a:pt x="546" y="63"/>
                </a:cubicBezTo>
                <a:cubicBezTo>
                  <a:pt x="546" y="61"/>
                  <a:pt x="544" y="59"/>
                  <a:pt x="542" y="59"/>
                </a:cubicBezTo>
                <a:close/>
                <a:moveTo>
                  <a:pt x="415" y="89"/>
                </a:moveTo>
                <a:cubicBezTo>
                  <a:pt x="407" y="89"/>
                  <a:pt x="407" y="89"/>
                  <a:pt x="407" y="89"/>
                </a:cubicBezTo>
                <a:cubicBezTo>
                  <a:pt x="407" y="69"/>
                  <a:pt x="407" y="69"/>
                  <a:pt x="407" y="69"/>
                </a:cubicBezTo>
                <a:cubicBezTo>
                  <a:pt x="415" y="69"/>
                  <a:pt x="415" y="69"/>
                  <a:pt x="415" y="69"/>
                </a:cubicBezTo>
                <a:lnTo>
                  <a:pt x="415" y="89"/>
                </a:lnTo>
                <a:close/>
                <a:moveTo>
                  <a:pt x="432" y="89"/>
                </a:moveTo>
                <a:cubicBezTo>
                  <a:pt x="423" y="89"/>
                  <a:pt x="423" y="89"/>
                  <a:pt x="423" y="89"/>
                </a:cubicBezTo>
                <a:cubicBezTo>
                  <a:pt x="423" y="69"/>
                  <a:pt x="423" y="69"/>
                  <a:pt x="423" y="69"/>
                </a:cubicBezTo>
                <a:cubicBezTo>
                  <a:pt x="432" y="69"/>
                  <a:pt x="432" y="69"/>
                  <a:pt x="432" y="69"/>
                </a:cubicBezTo>
                <a:lnTo>
                  <a:pt x="432" y="89"/>
                </a:lnTo>
                <a:close/>
                <a:moveTo>
                  <a:pt x="448" y="89"/>
                </a:moveTo>
                <a:cubicBezTo>
                  <a:pt x="440" y="89"/>
                  <a:pt x="440" y="89"/>
                  <a:pt x="440" y="89"/>
                </a:cubicBezTo>
                <a:cubicBezTo>
                  <a:pt x="440" y="69"/>
                  <a:pt x="440" y="69"/>
                  <a:pt x="440" y="69"/>
                </a:cubicBezTo>
                <a:cubicBezTo>
                  <a:pt x="448" y="69"/>
                  <a:pt x="448" y="69"/>
                  <a:pt x="448" y="69"/>
                </a:cubicBezTo>
                <a:lnTo>
                  <a:pt x="448" y="89"/>
                </a:lnTo>
                <a:close/>
                <a:moveTo>
                  <a:pt x="465" y="89"/>
                </a:moveTo>
                <a:cubicBezTo>
                  <a:pt x="456" y="89"/>
                  <a:pt x="456" y="89"/>
                  <a:pt x="456" y="89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65" y="69"/>
                  <a:pt x="465" y="69"/>
                  <a:pt x="465" y="69"/>
                </a:cubicBezTo>
                <a:lnTo>
                  <a:pt x="465" y="89"/>
                </a:lnTo>
                <a:close/>
                <a:moveTo>
                  <a:pt x="542" y="295"/>
                </a:moveTo>
                <a:cubicBezTo>
                  <a:pt x="385" y="295"/>
                  <a:pt x="385" y="295"/>
                  <a:pt x="385" y="295"/>
                </a:cubicBezTo>
                <a:cubicBezTo>
                  <a:pt x="383" y="295"/>
                  <a:pt x="381" y="297"/>
                  <a:pt x="381" y="299"/>
                </a:cubicBezTo>
                <a:cubicBezTo>
                  <a:pt x="381" y="330"/>
                  <a:pt x="381" y="330"/>
                  <a:pt x="381" y="330"/>
                </a:cubicBezTo>
                <a:cubicBezTo>
                  <a:pt x="381" y="332"/>
                  <a:pt x="383" y="334"/>
                  <a:pt x="385" y="334"/>
                </a:cubicBezTo>
                <a:cubicBezTo>
                  <a:pt x="542" y="334"/>
                  <a:pt x="542" y="334"/>
                  <a:pt x="542" y="334"/>
                </a:cubicBezTo>
                <a:cubicBezTo>
                  <a:pt x="544" y="334"/>
                  <a:pt x="546" y="332"/>
                  <a:pt x="546" y="330"/>
                </a:cubicBezTo>
                <a:cubicBezTo>
                  <a:pt x="546" y="299"/>
                  <a:pt x="546" y="299"/>
                  <a:pt x="546" y="299"/>
                </a:cubicBezTo>
                <a:cubicBezTo>
                  <a:pt x="546" y="297"/>
                  <a:pt x="544" y="295"/>
                  <a:pt x="542" y="295"/>
                </a:cubicBezTo>
                <a:close/>
                <a:moveTo>
                  <a:pt x="415" y="325"/>
                </a:moveTo>
                <a:cubicBezTo>
                  <a:pt x="407" y="325"/>
                  <a:pt x="407" y="325"/>
                  <a:pt x="407" y="325"/>
                </a:cubicBezTo>
                <a:cubicBezTo>
                  <a:pt x="407" y="304"/>
                  <a:pt x="407" y="304"/>
                  <a:pt x="407" y="304"/>
                </a:cubicBezTo>
                <a:cubicBezTo>
                  <a:pt x="415" y="304"/>
                  <a:pt x="415" y="304"/>
                  <a:pt x="415" y="304"/>
                </a:cubicBezTo>
                <a:lnTo>
                  <a:pt x="415" y="325"/>
                </a:lnTo>
                <a:close/>
                <a:moveTo>
                  <a:pt x="432" y="325"/>
                </a:moveTo>
                <a:cubicBezTo>
                  <a:pt x="423" y="325"/>
                  <a:pt x="423" y="325"/>
                  <a:pt x="423" y="325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432" y="304"/>
                  <a:pt x="432" y="304"/>
                  <a:pt x="432" y="304"/>
                </a:cubicBezTo>
                <a:lnTo>
                  <a:pt x="432" y="325"/>
                </a:lnTo>
                <a:close/>
                <a:moveTo>
                  <a:pt x="448" y="325"/>
                </a:moveTo>
                <a:cubicBezTo>
                  <a:pt x="440" y="325"/>
                  <a:pt x="440" y="325"/>
                  <a:pt x="440" y="325"/>
                </a:cubicBezTo>
                <a:cubicBezTo>
                  <a:pt x="440" y="304"/>
                  <a:pt x="440" y="304"/>
                  <a:pt x="440" y="304"/>
                </a:cubicBezTo>
                <a:cubicBezTo>
                  <a:pt x="448" y="304"/>
                  <a:pt x="448" y="304"/>
                  <a:pt x="448" y="304"/>
                </a:cubicBezTo>
                <a:lnTo>
                  <a:pt x="448" y="325"/>
                </a:lnTo>
                <a:close/>
                <a:moveTo>
                  <a:pt x="465" y="325"/>
                </a:moveTo>
                <a:cubicBezTo>
                  <a:pt x="456" y="325"/>
                  <a:pt x="456" y="325"/>
                  <a:pt x="456" y="325"/>
                </a:cubicBezTo>
                <a:cubicBezTo>
                  <a:pt x="456" y="304"/>
                  <a:pt x="456" y="304"/>
                  <a:pt x="456" y="304"/>
                </a:cubicBezTo>
                <a:cubicBezTo>
                  <a:pt x="465" y="304"/>
                  <a:pt x="465" y="304"/>
                  <a:pt x="465" y="304"/>
                </a:cubicBezTo>
                <a:lnTo>
                  <a:pt x="465" y="325"/>
                </a:lnTo>
                <a:close/>
                <a:moveTo>
                  <a:pt x="542" y="236"/>
                </a:moveTo>
                <a:cubicBezTo>
                  <a:pt x="385" y="236"/>
                  <a:pt x="385" y="236"/>
                  <a:pt x="385" y="236"/>
                </a:cubicBezTo>
                <a:cubicBezTo>
                  <a:pt x="383" y="236"/>
                  <a:pt x="381" y="238"/>
                  <a:pt x="381" y="240"/>
                </a:cubicBezTo>
                <a:cubicBezTo>
                  <a:pt x="381" y="271"/>
                  <a:pt x="381" y="271"/>
                  <a:pt x="381" y="271"/>
                </a:cubicBezTo>
                <a:cubicBezTo>
                  <a:pt x="381" y="273"/>
                  <a:pt x="383" y="275"/>
                  <a:pt x="385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4" y="275"/>
                  <a:pt x="546" y="273"/>
                  <a:pt x="546" y="271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546" y="238"/>
                  <a:pt x="544" y="236"/>
                  <a:pt x="542" y="236"/>
                </a:cubicBezTo>
                <a:close/>
                <a:moveTo>
                  <a:pt x="415" y="266"/>
                </a:moveTo>
                <a:cubicBezTo>
                  <a:pt x="407" y="266"/>
                  <a:pt x="407" y="266"/>
                  <a:pt x="407" y="266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15" y="245"/>
                  <a:pt x="415" y="245"/>
                  <a:pt x="415" y="245"/>
                </a:cubicBezTo>
                <a:lnTo>
                  <a:pt x="415" y="266"/>
                </a:lnTo>
                <a:close/>
                <a:moveTo>
                  <a:pt x="432" y="266"/>
                </a:moveTo>
                <a:cubicBezTo>
                  <a:pt x="423" y="266"/>
                  <a:pt x="423" y="266"/>
                  <a:pt x="423" y="266"/>
                </a:cubicBezTo>
                <a:cubicBezTo>
                  <a:pt x="423" y="245"/>
                  <a:pt x="423" y="245"/>
                  <a:pt x="423" y="245"/>
                </a:cubicBezTo>
                <a:cubicBezTo>
                  <a:pt x="432" y="245"/>
                  <a:pt x="432" y="245"/>
                  <a:pt x="432" y="245"/>
                </a:cubicBezTo>
                <a:lnTo>
                  <a:pt x="432" y="266"/>
                </a:lnTo>
                <a:close/>
                <a:moveTo>
                  <a:pt x="448" y="266"/>
                </a:moveTo>
                <a:cubicBezTo>
                  <a:pt x="440" y="266"/>
                  <a:pt x="440" y="266"/>
                  <a:pt x="440" y="266"/>
                </a:cubicBezTo>
                <a:cubicBezTo>
                  <a:pt x="440" y="245"/>
                  <a:pt x="440" y="245"/>
                  <a:pt x="440" y="245"/>
                </a:cubicBezTo>
                <a:cubicBezTo>
                  <a:pt x="448" y="245"/>
                  <a:pt x="448" y="245"/>
                  <a:pt x="448" y="245"/>
                </a:cubicBezTo>
                <a:lnTo>
                  <a:pt x="448" y="266"/>
                </a:lnTo>
                <a:close/>
                <a:moveTo>
                  <a:pt x="465" y="266"/>
                </a:moveTo>
                <a:cubicBezTo>
                  <a:pt x="456" y="266"/>
                  <a:pt x="456" y="266"/>
                  <a:pt x="456" y="266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465" y="245"/>
                  <a:pt x="465" y="245"/>
                  <a:pt x="465" y="245"/>
                </a:cubicBezTo>
                <a:lnTo>
                  <a:pt x="465" y="266"/>
                </a:lnTo>
                <a:close/>
                <a:moveTo>
                  <a:pt x="542" y="354"/>
                </a:moveTo>
                <a:cubicBezTo>
                  <a:pt x="385" y="354"/>
                  <a:pt x="385" y="354"/>
                  <a:pt x="385" y="354"/>
                </a:cubicBezTo>
                <a:cubicBezTo>
                  <a:pt x="383" y="354"/>
                  <a:pt x="381" y="356"/>
                  <a:pt x="381" y="358"/>
                </a:cubicBezTo>
                <a:cubicBezTo>
                  <a:pt x="381" y="389"/>
                  <a:pt x="381" y="389"/>
                  <a:pt x="381" y="389"/>
                </a:cubicBezTo>
                <a:cubicBezTo>
                  <a:pt x="381" y="391"/>
                  <a:pt x="383" y="393"/>
                  <a:pt x="385" y="393"/>
                </a:cubicBezTo>
                <a:cubicBezTo>
                  <a:pt x="542" y="393"/>
                  <a:pt x="542" y="393"/>
                  <a:pt x="542" y="393"/>
                </a:cubicBezTo>
                <a:cubicBezTo>
                  <a:pt x="544" y="393"/>
                  <a:pt x="546" y="391"/>
                  <a:pt x="546" y="389"/>
                </a:cubicBezTo>
                <a:cubicBezTo>
                  <a:pt x="546" y="358"/>
                  <a:pt x="546" y="358"/>
                  <a:pt x="546" y="358"/>
                </a:cubicBezTo>
                <a:cubicBezTo>
                  <a:pt x="546" y="356"/>
                  <a:pt x="544" y="354"/>
                  <a:pt x="542" y="354"/>
                </a:cubicBezTo>
                <a:close/>
                <a:moveTo>
                  <a:pt x="415" y="384"/>
                </a:moveTo>
                <a:cubicBezTo>
                  <a:pt x="407" y="384"/>
                  <a:pt x="407" y="384"/>
                  <a:pt x="407" y="384"/>
                </a:cubicBezTo>
                <a:cubicBezTo>
                  <a:pt x="407" y="363"/>
                  <a:pt x="407" y="363"/>
                  <a:pt x="407" y="363"/>
                </a:cubicBezTo>
                <a:cubicBezTo>
                  <a:pt x="415" y="363"/>
                  <a:pt x="415" y="363"/>
                  <a:pt x="415" y="363"/>
                </a:cubicBezTo>
                <a:lnTo>
                  <a:pt x="415" y="384"/>
                </a:lnTo>
                <a:close/>
                <a:moveTo>
                  <a:pt x="432" y="384"/>
                </a:moveTo>
                <a:cubicBezTo>
                  <a:pt x="423" y="384"/>
                  <a:pt x="423" y="384"/>
                  <a:pt x="423" y="384"/>
                </a:cubicBezTo>
                <a:cubicBezTo>
                  <a:pt x="423" y="363"/>
                  <a:pt x="423" y="363"/>
                  <a:pt x="423" y="363"/>
                </a:cubicBezTo>
                <a:cubicBezTo>
                  <a:pt x="432" y="363"/>
                  <a:pt x="432" y="363"/>
                  <a:pt x="432" y="363"/>
                </a:cubicBezTo>
                <a:lnTo>
                  <a:pt x="432" y="384"/>
                </a:lnTo>
                <a:close/>
                <a:moveTo>
                  <a:pt x="448" y="384"/>
                </a:moveTo>
                <a:cubicBezTo>
                  <a:pt x="440" y="384"/>
                  <a:pt x="440" y="384"/>
                  <a:pt x="440" y="384"/>
                </a:cubicBezTo>
                <a:cubicBezTo>
                  <a:pt x="440" y="363"/>
                  <a:pt x="440" y="363"/>
                  <a:pt x="440" y="363"/>
                </a:cubicBezTo>
                <a:cubicBezTo>
                  <a:pt x="448" y="363"/>
                  <a:pt x="448" y="363"/>
                  <a:pt x="448" y="363"/>
                </a:cubicBezTo>
                <a:lnTo>
                  <a:pt x="448" y="384"/>
                </a:lnTo>
                <a:close/>
                <a:moveTo>
                  <a:pt x="465" y="384"/>
                </a:moveTo>
                <a:cubicBezTo>
                  <a:pt x="456" y="384"/>
                  <a:pt x="456" y="384"/>
                  <a:pt x="456" y="384"/>
                </a:cubicBezTo>
                <a:cubicBezTo>
                  <a:pt x="456" y="363"/>
                  <a:pt x="456" y="363"/>
                  <a:pt x="456" y="363"/>
                </a:cubicBezTo>
                <a:cubicBezTo>
                  <a:pt x="465" y="363"/>
                  <a:pt x="465" y="363"/>
                  <a:pt x="465" y="363"/>
                </a:cubicBezTo>
                <a:lnTo>
                  <a:pt x="465" y="384"/>
                </a:lnTo>
                <a:close/>
                <a:moveTo>
                  <a:pt x="352" y="295"/>
                </a:moveTo>
                <a:cubicBezTo>
                  <a:pt x="195" y="295"/>
                  <a:pt x="195" y="295"/>
                  <a:pt x="195" y="295"/>
                </a:cubicBezTo>
                <a:cubicBezTo>
                  <a:pt x="192" y="295"/>
                  <a:pt x="191" y="297"/>
                  <a:pt x="191" y="299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2"/>
                  <a:pt x="192" y="334"/>
                  <a:pt x="195" y="334"/>
                </a:cubicBezTo>
                <a:cubicBezTo>
                  <a:pt x="352" y="334"/>
                  <a:pt x="352" y="334"/>
                  <a:pt x="352" y="334"/>
                </a:cubicBezTo>
                <a:cubicBezTo>
                  <a:pt x="354" y="334"/>
                  <a:pt x="356" y="332"/>
                  <a:pt x="356" y="330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6" y="297"/>
                  <a:pt x="354" y="295"/>
                  <a:pt x="352" y="295"/>
                </a:cubicBezTo>
                <a:close/>
                <a:moveTo>
                  <a:pt x="224" y="325"/>
                </a:moveTo>
                <a:cubicBezTo>
                  <a:pt x="216" y="325"/>
                  <a:pt x="216" y="325"/>
                  <a:pt x="216" y="325"/>
                </a:cubicBezTo>
                <a:cubicBezTo>
                  <a:pt x="216" y="304"/>
                  <a:pt x="216" y="304"/>
                  <a:pt x="216" y="304"/>
                </a:cubicBezTo>
                <a:cubicBezTo>
                  <a:pt x="224" y="304"/>
                  <a:pt x="224" y="304"/>
                  <a:pt x="224" y="304"/>
                </a:cubicBezTo>
                <a:lnTo>
                  <a:pt x="224" y="325"/>
                </a:lnTo>
                <a:close/>
                <a:moveTo>
                  <a:pt x="241" y="325"/>
                </a:moveTo>
                <a:cubicBezTo>
                  <a:pt x="233" y="325"/>
                  <a:pt x="233" y="325"/>
                  <a:pt x="233" y="325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1" y="304"/>
                  <a:pt x="241" y="304"/>
                  <a:pt x="241" y="304"/>
                </a:cubicBezTo>
                <a:lnTo>
                  <a:pt x="241" y="325"/>
                </a:lnTo>
                <a:close/>
                <a:moveTo>
                  <a:pt x="258" y="325"/>
                </a:moveTo>
                <a:cubicBezTo>
                  <a:pt x="249" y="325"/>
                  <a:pt x="249" y="325"/>
                  <a:pt x="249" y="325"/>
                </a:cubicBezTo>
                <a:cubicBezTo>
                  <a:pt x="249" y="304"/>
                  <a:pt x="249" y="304"/>
                  <a:pt x="249" y="304"/>
                </a:cubicBezTo>
                <a:cubicBezTo>
                  <a:pt x="258" y="304"/>
                  <a:pt x="258" y="304"/>
                  <a:pt x="258" y="304"/>
                </a:cubicBezTo>
                <a:lnTo>
                  <a:pt x="258" y="325"/>
                </a:lnTo>
                <a:close/>
                <a:moveTo>
                  <a:pt x="274" y="325"/>
                </a:moveTo>
                <a:cubicBezTo>
                  <a:pt x="266" y="325"/>
                  <a:pt x="266" y="325"/>
                  <a:pt x="266" y="325"/>
                </a:cubicBezTo>
                <a:cubicBezTo>
                  <a:pt x="266" y="304"/>
                  <a:pt x="266" y="304"/>
                  <a:pt x="266" y="304"/>
                </a:cubicBezTo>
                <a:cubicBezTo>
                  <a:pt x="274" y="304"/>
                  <a:pt x="274" y="304"/>
                  <a:pt x="274" y="304"/>
                </a:cubicBezTo>
                <a:lnTo>
                  <a:pt x="274" y="325"/>
                </a:lnTo>
                <a:close/>
                <a:moveTo>
                  <a:pt x="352" y="236"/>
                </a:moveTo>
                <a:cubicBezTo>
                  <a:pt x="195" y="236"/>
                  <a:pt x="195" y="236"/>
                  <a:pt x="195" y="236"/>
                </a:cubicBezTo>
                <a:cubicBezTo>
                  <a:pt x="192" y="236"/>
                  <a:pt x="191" y="238"/>
                  <a:pt x="191" y="240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91" y="273"/>
                  <a:pt x="192" y="275"/>
                  <a:pt x="195" y="275"/>
                </a:cubicBezTo>
                <a:cubicBezTo>
                  <a:pt x="352" y="275"/>
                  <a:pt x="352" y="275"/>
                  <a:pt x="352" y="275"/>
                </a:cubicBezTo>
                <a:cubicBezTo>
                  <a:pt x="354" y="275"/>
                  <a:pt x="356" y="273"/>
                  <a:pt x="356" y="271"/>
                </a:cubicBezTo>
                <a:cubicBezTo>
                  <a:pt x="356" y="240"/>
                  <a:pt x="356" y="240"/>
                  <a:pt x="356" y="240"/>
                </a:cubicBezTo>
                <a:cubicBezTo>
                  <a:pt x="356" y="238"/>
                  <a:pt x="354" y="236"/>
                  <a:pt x="352" y="236"/>
                </a:cubicBezTo>
                <a:close/>
                <a:moveTo>
                  <a:pt x="224" y="266"/>
                </a:moveTo>
                <a:cubicBezTo>
                  <a:pt x="216" y="266"/>
                  <a:pt x="216" y="266"/>
                  <a:pt x="216" y="266"/>
                </a:cubicBezTo>
                <a:cubicBezTo>
                  <a:pt x="216" y="245"/>
                  <a:pt x="216" y="245"/>
                  <a:pt x="216" y="245"/>
                </a:cubicBezTo>
                <a:cubicBezTo>
                  <a:pt x="224" y="245"/>
                  <a:pt x="224" y="245"/>
                  <a:pt x="224" y="245"/>
                </a:cubicBezTo>
                <a:lnTo>
                  <a:pt x="224" y="266"/>
                </a:lnTo>
                <a:close/>
                <a:moveTo>
                  <a:pt x="241" y="266"/>
                </a:moveTo>
                <a:cubicBezTo>
                  <a:pt x="233" y="266"/>
                  <a:pt x="233" y="266"/>
                  <a:pt x="233" y="266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41" y="245"/>
                  <a:pt x="241" y="245"/>
                  <a:pt x="241" y="245"/>
                </a:cubicBezTo>
                <a:lnTo>
                  <a:pt x="241" y="266"/>
                </a:lnTo>
                <a:close/>
                <a:moveTo>
                  <a:pt x="258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45"/>
                  <a:pt x="249" y="245"/>
                  <a:pt x="249" y="245"/>
                </a:cubicBezTo>
                <a:cubicBezTo>
                  <a:pt x="258" y="245"/>
                  <a:pt x="258" y="245"/>
                  <a:pt x="258" y="245"/>
                </a:cubicBezTo>
                <a:lnTo>
                  <a:pt x="258" y="266"/>
                </a:lnTo>
                <a:close/>
                <a:moveTo>
                  <a:pt x="274" y="266"/>
                </a:moveTo>
                <a:cubicBezTo>
                  <a:pt x="266" y="266"/>
                  <a:pt x="266" y="266"/>
                  <a:pt x="266" y="266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74" y="245"/>
                  <a:pt x="274" y="245"/>
                  <a:pt x="274" y="245"/>
                </a:cubicBezTo>
                <a:lnTo>
                  <a:pt x="274" y="266"/>
                </a:lnTo>
                <a:close/>
                <a:moveTo>
                  <a:pt x="352" y="177"/>
                </a:moveTo>
                <a:cubicBezTo>
                  <a:pt x="195" y="177"/>
                  <a:pt x="195" y="177"/>
                  <a:pt x="195" y="177"/>
                </a:cubicBezTo>
                <a:cubicBezTo>
                  <a:pt x="192" y="177"/>
                  <a:pt x="191" y="179"/>
                  <a:pt x="191" y="181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191" y="214"/>
                  <a:pt x="192" y="216"/>
                  <a:pt x="195" y="216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4" y="216"/>
                  <a:pt x="356" y="214"/>
                  <a:pt x="356" y="212"/>
                </a:cubicBezTo>
                <a:cubicBezTo>
                  <a:pt x="356" y="181"/>
                  <a:pt x="356" y="181"/>
                  <a:pt x="356" y="181"/>
                </a:cubicBezTo>
                <a:cubicBezTo>
                  <a:pt x="356" y="179"/>
                  <a:pt x="354" y="177"/>
                  <a:pt x="352" y="177"/>
                </a:cubicBezTo>
                <a:close/>
                <a:moveTo>
                  <a:pt x="224" y="207"/>
                </a:moveTo>
                <a:cubicBezTo>
                  <a:pt x="216" y="207"/>
                  <a:pt x="216" y="207"/>
                  <a:pt x="216" y="207"/>
                </a:cubicBezTo>
                <a:cubicBezTo>
                  <a:pt x="216" y="186"/>
                  <a:pt x="216" y="186"/>
                  <a:pt x="216" y="186"/>
                </a:cubicBezTo>
                <a:cubicBezTo>
                  <a:pt x="224" y="186"/>
                  <a:pt x="224" y="186"/>
                  <a:pt x="224" y="186"/>
                </a:cubicBezTo>
                <a:lnTo>
                  <a:pt x="224" y="207"/>
                </a:lnTo>
                <a:close/>
                <a:moveTo>
                  <a:pt x="241" y="207"/>
                </a:moveTo>
                <a:cubicBezTo>
                  <a:pt x="233" y="207"/>
                  <a:pt x="233" y="207"/>
                  <a:pt x="233" y="207"/>
                </a:cubicBezTo>
                <a:cubicBezTo>
                  <a:pt x="233" y="186"/>
                  <a:pt x="233" y="186"/>
                  <a:pt x="233" y="186"/>
                </a:cubicBezTo>
                <a:cubicBezTo>
                  <a:pt x="241" y="186"/>
                  <a:pt x="241" y="186"/>
                  <a:pt x="241" y="186"/>
                </a:cubicBezTo>
                <a:lnTo>
                  <a:pt x="241" y="207"/>
                </a:lnTo>
                <a:close/>
                <a:moveTo>
                  <a:pt x="258" y="207"/>
                </a:moveTo>
                <a:cubicBezTo>
                  <a:pt x="249" y="207"/>
                  <a:pt x="249" y="207"/>
                  <a:pt x="249" y="207"/>
                </a:cubicBezTo>
                <a:cubicBezTo>
                  <a:pt x="249" y="186"/>
                  <a:pt x="249" y="186"/>
                  <a:pt x="249" y="186"/>
                </a:cubicBezTo>
                <a:cubicBezTo>
                  <a:pt x="258" y="186"/>
                  <a:pt x="258" y="186"/>
                  <a:pt x="258" y="186"/>
                </a:cubicBezTo>
                <a:lnTo>
                  <a:pt x="258" y="207"/>
                </a:lnTo>
                <a:close/>
                <a:moveTo>
                  <a:pt x="274" y="207"/>
                </a:moveTo>
                <a:cubicBezTo>
                  <a:pt x="266" y="207"/>
                  <a:pt x="266" y="207"/>
                  <a:pt x="266" y="207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74" y="186"/>
                  <a:pt x="274" y="186"/>
                  <a:pt x="274" y="186"/>
                </a:cubicBezTo>
                <a:lnTo>
                  <a:pt x="274" y="207"/>
                </a:lnTo>
                <a:close/>
                <a:moveTo>
                  <a:pt x="352" y="354"/>
                </a:moveTo>
                <a:cubicBezTo>
                  <a:pt x="195" y="354"/>
                  <a:pt x="195" y="354"/>
                  <a:pt x="195" y="354"/>
                </a:cubicBezTo>
                <a:cubicBezTo>
                  <a:pt x="192" y="354"/>
                  <a:pt x="191" y="356"/>
                  <a:pt x="191" y="358"/>
                </a:cubicBezTo>
                <a:cubicBezTo>
                  <a:pt x="191" y="389"/>
                  <a:pt x="191" y="389"/>
                  <a:pt x="191" y="389"/>
                </a:cubicBezTo>
                <a:cubicBezTo>
                  <a:pt x="191" y="391"/>
                  <a:pt x="192" y="393"/>
                  <a:pt x="195" y="393"/>
                </a:cubicBezTo>
                <a:cubicBezTo>
                  <a:pt x="352" y="393"/>
                  <a:pt x="352" y="393"/>
                  <a:pt x="352" y="393"/>
                </a:cubicBezTo>
                <a:cubicBezTo>
                  <a:pt x="354" y="393"/>
                  <a:pt x="356" y="391"/>
                  <a:pt x="356" y="389"/>
                </a:cubicBezTo>
                <a:cubicBezTo>
                  <a:pt x="356" y="358"/>
                  <a:pt x="356" y="358"/>
                  <a:pt x="356" y="358"/>
                </a:cubicBezTo>
                <a:cubicBezTo>
                  <a:pt x="356" y="356"/>
                  <a:pt x="354" y="354"/>
                  <a:pt x="352" y="354"/>
                </a:cubicBezTo>
                <a:close/>
                <a:moveTo>
                  <a:pt x="224" y="384"/>
                </a:moveTo>
                <a:cubicBezTo>
                  <a:pt x="216" y="384"/>
                  <a:pt x="216" y="384"/>
                  <a:pt x="216" y="384"/>
                </a:cubicBezTo>
                <a:cubicBezTo>
                  <a:pt x="216" y="363"/>
                  <a:pt x="216" y="363"/>
                  <a:pt x="216" y="363"/>
                </a:cubicBezTo>
                <a:cubicBezTo>
                  <a:pt x="224" y="363"/>
                  <a:pt x="224" y="363"/>
                  <a:pt x="224" y="363"/>
                </a:cubicBezTo>
                <a:lnTo>
                  <a:pt x="224" y="384"/>
                </a:lnTo>
                <a:close/>
                <a:moveTo>
                  <a:pt x="241" y="384"/>
                </a:moveTo>
                <a:cubicBezTo>
                  <a:pt x="233" y="384"/>
                  <a:pt x="233" y="384"/>
                  <a:pt x="233" y="384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1" y="363"/>
                  <a:pt x="241" y="363"/>
                  <a:pt x="241" y="363"/>
                </a:cubicBezTo>
                <a:lnTo>
                  <a:pt x="241" y="384"/>
                </a:lnTo>
                <a:close/>
                <a:moveTo>
                  <a:pt x="258" y="384"/>
                </a:moveTo>
                <a:cubicBezTo>
                  <a:pt x="249" y="384"/>
                  <a:pt x="249" y="384"/>
                  <a:pt x="249" y="384"/>
                </a:cubicBezTo>
                <a:cubicBezTo>
                  <a:pt x="249" y="363"/>
                  <a:pt x="249" y="363"/>
                  <a:pt x="249" y="363"/>
                </a:cubicBezTo>
                <a:cubicBezTo>
                  <a:pt x="258" y="363"/>
                  <a:pt x="258" y="363"/>
                  <a:pt x="258" y="363"/>
                </a:cubicBezTo>
                <a:lnTo>
                  <a:pt x="258" y="384"/>
                </a:lnTo>
                <a:close/>
                <a:moveTo>
                  <a:pt x="274" y="384"/>
                </a:moveTo>
                <a:cubicBezTo>
                  <a:pt x="266" y="384"/>
                  <a:pt x="266" y="384"/>
                  <a:pt x="266" y="384"/>
                </a:cubicBezTo>
                <a:cubicBezTo>
                  <a:pt x="266" y="363"/>
                  <a:pt x="266" y="363"/>
                  <a:pt x="266" y="363"/>
                </a:cubicBezTo>
                <a:cubicBezTo>
                  <a:pt x="274" y="363"/>
                  <a:pt x="274" y="363"/>
                  <a:pt x="274" y="363"/>
                </a:cubicBezTo>
                <a:lnTo>
                  <a:pt x="274" y="384"/>
                </a:lnTo>
                <a:close/>
                <a:moveTo>
                  <a:pt x="161" y="295"/>
                </a:moveTo>
                <a:cubicBezTo>
                  <a:pt x="4" y="295"/>
                  <a:pt x="4" y="295"/>
                  <a:pt x="4" y="295"/>
                </a:cubicBezTo>
                <a:cubicBezTo>
                  <a:pt x="2" y="295"/>
                  <a:pt x="0" y="297"/>
                  <a:pt x="0" y="299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2"/>
                  <a:pt x="2" y="334"/>
                  <a:pt x="4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3" y="334"/>
                  <a:pt x="165" y="332"/>
                  <a:pt x="165" y="330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165" y="297"/>
                  <a:pt x="163" y="295"/>
                  <a:pt x="161" y="295"/>
                </a:cubicBezTo>
                <a:close/>
                <a:moveTo>
                  <a:pt x="34" y="325"/>
                </a:moveTo>
                <a:cubicBezTo>
                  <a:pt x="26" y="325"/>
                  <a:pt x="26" y="325"/>
                  <a:pt x="26" y="325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34" y="304"/>
                  <a:pt x="34" y="304"/>
                  <a:pt x="34" y="304"/>
                </a:cubicBezTo>
                <a:lnTo>
                  <a:pt x="34" y="325"/>
                </a:lnTo>
                <a:close/>
                <a:moveTo>
                  <a:pt x="50" y="325"/>
                </a:moveTo>
                <a:cubicBezTo>
                  <a:pt x="42" y="325"/>
                  <a:pt x="42" y="325"/>
                  <a:pt x="42" y="325"/>
                </a:cubicBezTo>
                <a:cubicBezTo>
                  <a:pt x="42" y="304"/>
                  <a:pt x="42" y="304"/>
                  <a:pt x="42" y="304"/>
                </a:cubicBezTo>
                <a:cubicBezTo>
                  <a:pt x="50" y="304"/>
                  <a:pt x="50" y="304"/>
                  <a:pt x="50" y="304"/>
                </a:cubicBezTo>
                <a:lnTo>
                  <a:pt x="50" y="325"/>
                </a:lnTo>
                <a:close/>
                <a:moveTo>
                  <a:pt x="67" y="325"/>
                </a:moveTo>
                <a:cubicBezTo>
                  <a:pt x="59" y="325"/>
                  <a:pt x="59" y="325"/>
                  <a:pt x="59" y="325"/>
                </a:cubicBezTo>
                <a:cubicBezTo>
                  <a:pt x="59" y="304"/>
                  <a:pt x="59" y="304"/>
                  <a:pt x="59" y="304"/>
                </a:cubicBezTo>
                <a:cubicBezTo>
                  <a:pt x="67" y="304"/>
                  <a:pt x="67" y="304"/>
                  <a:pt x="67" y="304"/>
                </a:cubicBezTo>
                <a:lnTo>
                  <a:pt x="67" y="325"/>
                </a:lnTo>
                <a:close/>
                <a:moveTo>
                  <a:pt x="84" y="325"/>
                </a:moveTo>
                <a:cubicBezTo>
                  <a:pt x="75" y="325"/>
                  <a:pt x="75" y="325"/>
                  <a:pt x="75" y="325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4" y="304"/>
                  <a:pt x="84" y="304"/>
                  <a:pt x="84" y="304"/>
                </a:cubicBezTo>
                <a:lnTo>
                  <a:pt x="84" y="325"/>
                </a:lnTo>
                <a:close/>
                <a:moveTo>
                  <a:pt x="161" y="236"/>
                </a:moveTo>
                <a:cubicBezTo>
                  <a:pt x="4" y="236"/>
                  <a:pt x="4" y="236"/>
                  <a:pt x="4" y="236"/>
                </a:cubicBezTo>
                <a:cubicBezTo>
                  <a:pt x="2" y="236"/>
                  <a:pt x="0" y="238"/>
                  <a:pt x="0" y="24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3"/>
                  <a:pt x="2" y="275"/>
                  <a:pt x="4" y="275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3" y="275"/>
                  <a:pt x="165" y="273"/>
                  <a:pt x="165" y="271"/>
                </a:cubicBezTo>
                <a:cubicBezTo>
                  <a:pt x="165" y="240"/>
                  <a:pt x="165" y="240"/>
                  <a:pt x="165" y="240"/>
                </a:cubicBezTo>
                <a:cubicBezTo>
                  <a:pt x="165" y="238"/>
                  <a:pt x="163" y="236"/>
                  <a:pt x="161" y="236"/>
                </a:cubicBezTo>
                <a:close/>
                <a:moveTo>
                  <a:pt x="34" y="266"/>
                </a:moveTo>
                <a:cubicBezTo>
                  <a:pt x="26" y="266"/>
                  <a:pt x="26" y="266"/>
                  <a:pt x="26" y="266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34" y="245"/>
                  <a:pt x="34" y="245"/>
                  <a:pt x="34" y="245"/>
                </a:cubicBezTo>
                <a:lnTo>
                  <a:pt x="34" y="266"/>
                </a:lnTo>
                <a:close/>
                <a:moveTo>
                  <a:pt x="50" y="266"/>
                </a:moveTo>
                <a:cubicBezTo>
                  <a:pt x="42" y="266"/>
                  <a:pt x="42" y="266"/>
                  <a:pt x="42" y="266"/>
                </a:cubicBezTo>
                <a:cubicBezTo>
                  <a:pt x="42" y="245"/>
                  <a:pt x="42" y="245"/>
                  <a:pt x="42" y="245"/>
                </a:cubicBezTo>
                <a:cubicBezTo>
                  <a:pt x="50" y="245"/>
                  <a:pt x="50" y="245"/>
                  <a:pt x="50" y="245"/>
                </a:cubicBezTo>
                <a:lnTo>
                  <a:pt x="50" y="266"/>
                </a:lnTo>
                <a:close/>
                <a:moveTo>
                  <a:pt x="67" y="266"/>
                </a:moveTo>
                <a:cubicBezTo>
                  <a:pt x="59" y="266"/>
                  <a:pt x="59" y="266"/>
                  <a:pt x="59" y="266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7" y="245"/>
                  <a:pt x="67" y="245"/>
                  <a:pt x="67" y="245"/>
                </a:cubicBezTo>
                <a:lnTo>
                  <a:pt x="67" y="266"/>
                </a:lnTo>
                <a:close/>
                <a:moveTo>
                  <a:pt x="84" y="266"/>
                </a:moveTo>
                <a:cubicBezTo>
                  <a:pt x="75" y="266"/>
                  <a:pt x="75" y="266"/>
                  <a:pt x="75" y="266"/>
                </a:cubicBezTo>
                <a:cubicBezTo>
                  <a:pt x="75" y="245"/>
                  <a:pt x="75" y="245"/>
                  <a:pt x="75" y="245"/>
                </a:cubicBezTo>
                <a:cubicBezTo>
                  <a:pt x="84" y="245"/>
                  <a:pt x="84" y="245"/>
                  <a:pt x="84" y="245"/>
                </a:cubicBezTo>
                <a:lnTo>
                  <a:pt x="84" y="266"/>
                </a:lnTo>
                <a:close/>
                <a:moveTo>
                  <a:pt x="161" y="354"/>
                </a:moveTo>
                <a:cubicBezTo>
                  <a:pt x="4" y="354"/>
                  <a:pt x="4" y="354"/>
                  <a:pt x="4" y="354"/>
                </a:cubicBezTo>
                <a:cubicBezTo>
                  <a:pt x="2" y="354"/>
                  <a:pt x="0" y="356"/>
                  <a:pt x="0" y="35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1"/>
                  <a:pt x="2" y="393"/>
                  <a:pt x="4" y="393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3" y="393"/>
                  <a:pt x="165" y="391"/>
                  <a:pt x="165" y="389"/>
                </a:cubicBezTo>
                <a:cubicBezTo>
                  <a:pt x="165" y="358"/>
                  <a:pt x="165" y="358"/>
                  <a:pt x="165" y="358"/>
                </a:cubicBezTo>
                <a:cubicBezTo>
                  <a:pt x="165" y="356"/>
                  <a:pt x="163" y="354"/>
                  <a:pt x="161" y="354"/>
                </a:cubicBezTo>
                <a:close/>
                <a:moveTo>
                  <a:pt x="34" y="384"/>
                </a:moveTo>
                <a:cubicBezTo>
                  <a:pt x="26" y="384"/>
                  <a:pt x="26" y="384"/>
                  <a:pt x="26" y="384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34" y="363"/>
                  <a:pt x="34" y="363"/>
                  <a:pt x="34" y="363"/>
                </a:cubicBezTo>
                <a:lnTo>
                  <a:pt x="34" y="384"/>
                </a:lnTo>
                <a:close/>
                <a:moveTo>
                  <a:pt x="50" y="384"/>
                </a:moveTo>
                <a:cubicBezTo>
                  <a:pt x="42" y="384"/>
                  <a:pt x="42" y="384"/>
                  <a:pt x="42" y="384"/>
                </a:cubicBezTo>
                <a:cubicBezTo>
                  <a:pt x="42" y="363"/>
                  <a:pt x="42" y="363"/>
                  <a:pt x="42" y="363"/>
                </a:cubicBezTo>
                <a:cubicBezTo>
                  <a:pt x="50" y="363"/>
                  <a:pt x="50" y="363"/>
                  <a:pt x="50" y="363"/>
                </a:cubicBezTo>
                <a:lnTo>
                  <a:pt x="50" y="384"/>
                </a:lnTo>
                <a:close/>
                <a:moveTo>
                  <a:pt x="67" y="384"/>
                </a:moveTo>
                <a:cubicBezTo>
                  <a:pt x="59" y="384"/>
                  <a:pt x="59" y="384"/>
                  <a:pt x="59" y="384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67" y="363"/>
                  <a:pt x="67" y="363"/>
                  <a:pt x="67" y="363"/>
                </a:cubicBezTo>
                <a:lnTo>
                  <a:pt x="67" y="384"/>
                </a:lnTo>
                <a:close/>
                <a:moveTo>
                  <a:pt x="84" y="384"/>
                </a:moveTo>
                <a:cubicBezTo>
                  <a:pt x="75" y="384"/>
                  <a:pt x="75" y="384"/>
                  <a:pt x="75" y="384"/>
                </a:cubicBezTo>
                <a:cubicBezTo>
                  <a:pt x="75" y="363"/>
                  <a:pt x="75" y="363"/>
                  <a:pt x="75" y="363"/>
                </a:cubicBezTo>
                <a:cubicBezTo>
                  <a:pt x="84" y="363"/>
                  <a:pt x="84" y="363"/>
                  <a:pt x="84" y="363"/>
                </a:cubicBezTo>
                <a:lnTo>
                  <a:pt x="84" y="384"/>
                </a:lnTo>
                <a:close/>
                <a:moveTo>
                  <a:pt x="542" y="0"/>
                </a:moveTo>
                <a:cubicBezTo>
                  <a:pt x="385" y="0"/>
                  <a:pt x="385" y="0"/>
                  <a:pt x="385" y="0"/>
                </a:cubicBezTo>
                <a:cubicBezTo>
                  <a:pt x="383" y="0"/>
                  <a:pt x="381" y="2"/>
                  <a:pt x="381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1" y="38"/>
                  <a:pt x="383" y="39"/>
                  <a:pt x="385" y="39"/>
                </a:cubicBezTo>
                <a:cubicBezTo>
                  <a:pt x="542" y="39"/>
                  <a:pt x="542" y="39"/>
                  <a:pt x="542" y="39"/>
                </a:cubicBezTo>
                <a:cubicBezTo>
                  <a:pt x="544" y="39"/>
                  <a:pt x="546" y="38"/>
                  <a:pt x="546" y="35"/>
                </a:cubicBezTo>
                <a:cubicBezTo>
                  <a:pt x="546" y="4"/>
                  <a:pt x="546" y="4"/>
                  <a:pt x="546" y="4"/>
                </a:cubicBezTo>
                <a:cubicBezTo>
                  <a:pt x="546" y="2"/>
                  <a:pt x="544" y="0"/>
                  <a:pt x="542" y="0"/>
                </a:cubicBezTo>
                <a:close/>
                <a:moveTo>
                  <a:pt x="415" y="30"/>
                </a:moveTo>
                <a:cubicBezTo>
                  <a:pt x="407" y="30"/>
                  <a:pt x="407" y="30"/>
                  <a:pt x="407" y="30"/>
                </a:cubicBezTo>
                <a:cubicBezTo>
                  <a:pt x="407" y="10"/>
                  <a:pt x="407" y="10"/>
                  <a:pt x="407" y="10"/>
                </a:cubicBezTo>
                <a:cubicBezTo>
                  <a:pt x="415" y="10"/>
                  <a:pt x="415" y="10"/>
                  <a:pt x="415" y="10"/>
                </a:cubicBezTo>
                <a:lnTo>
                  <a:pt x="415" y="30"/>
                </a:lnTo>
                <a:close/>
                <a:moveTo>
                  <a:pt x="432" y="30"/>
                </a:moveTo>
                <a:cubicBezTo>
                  <a:pt x="423" y="30"/>
                  <a:pt x="423" y="30"/>
                  <a:pt x="423" y="3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32" y="10"/>
                  <a:pt x="432" y="10"/>
                  <a:pt x="432" y="10"/>
                </a:cubicBezTo>
                <a:lnTo>
                  <a:pt x="432" y="30"/>
                </a:lnTo>
                <a:close/>
                <a:moveTo>
                  <a:pt x="448" y="30"/>
                </a:moveTo>
                <a:cubicBezTo>
                  <a:pt x="440" y="30"/>
                  <a:pt x="440" y="30"/>
                  <a:pt x="440" y="30"/>
                </a:cubicBezTo>
                <a:cubicBezTo>
                  <a:pt x="440" y="10"/>
                  <a:pt x="440" y="10"/>
                  <a:pt x="440" y="10"/>
                </a:cubicBezTo>
                <a:cubicBezTo>
                  <a:pt x="448" y="10"/>
                  <a:pt x="448" y="10"/>
                  <a:pt x="448" y="10"/>
                </a:cubicBezTo>
                <a:lnTo>
                  <a:pt x="448" y="30"/>
                </a:lnTo>
                <a:close/>
                <a:moveTo>
                  <a:pt x="465" y="30"/>
                </a:moveTo>
                <a:cubicBezTo>
                  <a:pt x="456" y="30"/>
                  <a:pt x="456" y="30"/>
                  <a:pt x="456" y="3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65" y="10"/>
                  <a:pt x="465" y="10"/>
                  <a:pt x="465" y="10"/>
                </a:cubicBezTo>
                <a:lnTo>
                  <a:pt x="46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294">
            <a:extLst>
              <a:ext uri="{FF2B5EF4-FFF2-40B4-BE49-F238E27FC236}">
                <a16:creationId xmlns:a16="http://schemas.microsoft.com/office/drawing/2014/main" id="{DA6CB3EB-397F-451D-89D0-6DC68FF4B3E2}"/>
              </a:ext>
            </a:extLst>
          </p:cNvPr>
          <p:cNvSpPr/>
          <p:nvPr/>
        </p:nvSpPr>
        <p:spPr>
          <a:xfrm>
            <a:off x="558972" y="2061261"/>
            <a:ext cx="5127625" cy="16416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27.6% of total customers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Largely visiting during lunch hours</a:t>
            </a:r>
          </a:p>
          <a:p>
            <a:pPr marL="450850" lvl="0" indent="-285750">
              <a:lnSpc>
                <a:spcPct val="150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Appetizers, Burgers, Sides &amp; Steaks are more likely to go together. 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295">
            <a:extLst>
              <a:ext uri="{FF2B5EF4-FFF2-40B4-BE49-F238E27FC236}">
                <a16:creationId xmlns:a16="http://schemas.microsoft.com/office/drawing/2014/main" id="{A543AB37-D657-41A6-B205-31529C7DA5DE}"/>
              </a:ext>
            </a:extLst>
          </p:cNvPr>
          <p:cNvSpPr/>
          <p:nvPr/>
        </p:nvSpPr>
        <p:spPr>
          <a:xfrm>
            <a:off x="558972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8294">
            <a:extLst>
              <a:ext uri="{FF2B5EF4-FFF2-40B4-BE49-F238E27FC236}">
                <a16:creationId xmlns:a16="http://schemas.microsoft.com/office/drawing/2014/main" id="{CDE6D369-23AF-4725-801D-3877D1FB74EE}"/>
              </a:ext>
            </a:extLst>
          </p:cNvPr>
          <p:cNvSpPr/>
          <p:nvPr/>
        </p:nvSpPr>
        <p:spPr>
          <a:xfrm>
            <a:off x="6397797" y="2061260"/>
            <a:ext cx="5127625" cy="164161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Discount from 20% to  4%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beverage combo options during brunch menu.</a:t>
            </a: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8575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8295">
            <a:extLst>
              <a:ext uri="{FF2B5EF4-FFF2-40B4-BE49-F238E27FC236}">
                <a16:creationId xmlns:a16="http://schemas.microsoft.com/office/drawing/2014/main" id="{FF198B9C-31C0-4BE8-BE18-3D15D6AE52FF}"/>
              </a:ext>
            </a:extLst>
          </p:cNvPr>
          <p:cNvSpPr/>
          <p:nvPr/>
        </p:nvSpPr>
        <p:spPr>
          <a:xfrm>
            <a:off x="6397797" y="1648249"/>
            <a:ext cx="5127625" cy="223226"/>
          </a:xfrm>
          <a:prstGeom prst="rect">
            <a:avLst/>
          </a:prstGeom>
          <a:solidFill>
            <a:srgbClr val="DA353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SG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lang="en"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9C5A2-0AEF-4CB2-BC94-40643D5EC2FA}"/>
              </a:ext>
            </a:extLst>
          </p:cNvPr>
          <p:cNvGrpSpPr/>
          <p:nvPr/>
        </p:nvGrpSpPr>
        <p:grpSpPr>
          <a:xfrm>
            <a:off x="558972" y="4823776"/>
            <a:ext cx="2674525" cy="1390147"/>
            <a:chOff x="819150" y="1530350"/>
            <a:chExt cx="2137951" cy="1111250"/>
          </a:xfrm>
        </p:grpSpPr>
        <p:sp>
          <p:nvSpPr>
            <p:cNvPr id="15" name="Shape 9476">
              <a:extLst>
                <a:ext uri="{FF2B5EF4-FFF2-40B4-BE49-F238E27FC236}">
                  <a16:creationId xmlns:a16="http://schemas.microsoft.com/office/drawing/2014/main" id="{D0546AC4-B2AF-42D1-9E49-718C3185B8B2}"/>
                </a:ext>
              </a:extLst>
            </p:cNvPr>
            <p:cNvSpPr/>
            <p:nvPr/>
          </p:nvSpPr>
          <p:spPr>
            <a:xfrm>
              <a:off x="819150" y="1530350"/>
              <a:ext cx="1111200" cy="1111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SG" sz="1600" b="0" i="0" u="none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Revenue Impact</a:t>
              </a:r>
              <a:endParaRPr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Shape 9477">
              <a:extLst>
                <a:ext uri="{FF2B5EF4-FFF2-40B4-BE49-F238E27FC236}">
                  <a16:creationId xmlns:a16="http://schemas.microsoft.com/office/drawing/2014/main" id="{E7E60AC1-7B9D-43BC-99CF-C7FD2CC636B4}"/>
                </a:ext>
              </a:extLst>
            </p:cNvPr>
            <p:cNvGrpSpPr/>
            <p:nvPr/>
          </p:nvGrpSpPr>
          <p:grpSpPr>
            <a:xfrm>
              <a:off x="1733550" y="1530350"/>
              <a:ext cx="1223551" cy="1111250"/>
              <a:chOff x="1733550" y="1530350"/>
              <a:chExt cx="1223551" cy="1111250"/>
            </a:xfrm>
          </p:grpSpPr>
          <p:sp>
            <p:nvSpPr>
              <p:cNvPr id="18" name="Shape 9478">
                <a:extLst>
                  <a:ext uri="{FF2B5EF4-FFF2-40B4-BE49-F238E27FC236}">
                    <a16:creationId xmlns:a16="http://schemas.microsoft.com/office/drawing/2014/main" id="{CD426FA5-3100-4003-AD1D-B0A81CCEB079}"/>
                  </a:ext>
                </a:extLst>
              </p:cNvPr>
              <p:cNvSpPr/>
              <p:nvPr/>
            </p:nvSpPr>
            <p:spPr>
              <a:xfrm>
                <a:off x="1733550" y="1530350"/>
                <a:ext cx="1223494" cy="1111250"/>
              </a:xfrm>
              <a:custGeom>
                <a:avLst/>
                <a:gdLst/>
                <a:ahLst/>
                <a:cxnLst/>
                <a:rect l="0" t="0" r="0" b="0"/>
                <a:pathLst>
                  <a:path w="2402" h="2183" extrusionOk="0">
                    <a:moveTo>
                      <a:pt x="1311" y="0"/>
                    </a:moveTo>
                    <a:cubicBezTo>
                      <a:pt x="796" y="0"/>
                      <a:pt x="365" y="358"/>
                      <a:pt x="251" y="841"/>
                    </a:cubicBezTo>
                    <a:lnTo>
                      <a:pt x="0" y="1089"/>
                    </a:lnTo>
                    <a:lnTo>
                      <a:pt x="249" y="1341"/>
                    </a:lnTo>
                    <a:cubicBezTo>
                      <a:pt x="362" y="1822"/>
                      <a:pt x="794" y="2182"/>
                      <a:pt x="1308" y="2182"/>
                    </a:cubicBezTo>
                    <a:cubicBezTo>
                      <a:pt x="1913" y="2179"/>
                      <a:pt x="2401" y="1691"/>
                      <a:pt x="2401" y="1089"/>
                    </a:cubicBezTo>
                    <a:cubicBezTo>
                      <a:pt x="2401" y="488"/>
                      <a:pt x="1913" y="0"/>
                      <a:pt x="1311" y="0"/>
                    </a:cubicBezTo>
                  </a:path>
                </a:pathLst>
              </a:custGeom>
              <a:solidFill>
                <a:srgbClr val="DA353D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479">
                <a:extLst>
                  <a:ext uri="{FF2B5EF4-FFF2-40B4-BE49-F238E27FC236}">
                    <a16:creationId xmlns:a16="http://schemas.microsoft.com/office/drawing/2014/main" id="{DC5942B2-5C57-40E4-9990-AC54AE22BD2B}"/>
                  </a:ext>
                </a:extLst>
              </p:cNvPr>
              <p:cNvSpPr txBox="1"/>
              <p:nvPr/>
            </p:nvSpPr>
            <p:spPr>
              <a:xfrm>
                <a:off x="1866900" y="1844426"/>
                <a:ext cx="1090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900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10.3%</a:t>
                </a:r>
              </a:p>
            </p:txBody>
          </p:sp>
        </p:grpSp>
        <p:sp>
          <p:nvSpPr>
            <p:cNvPr id="17" name="Shape 9481">
              <a:extLst>
                <a:ext uri="{FF2B5EF4-FFF2-40B4-BE49-F238E27FC236}">
                  <a16:creationId xmlns:a16="http://schemas.microsoft.com/office/drawing/2014/main" id="{4011554C-7037-470C-B2AF-B89AC4BA9454}"/>
                </a:ext>
              </a:extLst>
            </p:cNvPr>
            <p:cNvSpPr/>
            <p:nvPr/>
          </p:nvSpPr>
          <p:spPr>
            <a:xfrm>
              <a:off x="1984225" y="1673075"/>
              <a:ext cx="825899" cy="825899"/>
            </a:xfrm>
            <a:prstGeom prst="arc">
              <a:avLst>
                <a:gd name="adj1" fmla="val 16200000"/>
                <a:gd name="adj2" fmla="val 55298"/>
              </a:avLst>
            </a:prstGeom>
            <a:noFill/>
            <a:ln w="698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F83FBF-CE0F-466E-80C6-85C671532CF7}"/>
              </a:ext>
            </a:extLst>
          </p:cNvPr>
          <p:cNvSpPr/>
          <p:nvPr/>
        </p:nvSpPr>
        <p:spPr>
          <a:xfrm>
            <a:off x="8362602" y="5602627"/>
            <a:ext cx="1403995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Steak &amp; Beverage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0EFD25-8A73-4A21-A109-6F0DE3AADC8C}"/>
              </a:ext>
            </a:extLst>
          </p:cNvPr>
          <p:cNvSpPr/>
          <p:nvPr/>
        </p:nvSpPr>
        <p:spPr>
          <a:xfrm>
            <a:off x="9715341" y="5588825"/>
            <a:ext cx="1587899" cy="644643"/>
          </a:xfrm>
          <a:prstGeom prst="roundRect">
            <a:avLst/>
          </a:prstGeom>
          <a:noFill/>
          <a:ln>
            <a:solidFill>
              <a:srgbClr val="DA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Heavy Entrees + Drinks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E082D07-AB68-4041-90A7-132702EA0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872629"/>
              </p:ext>
            </p:extLst>
          </p:nvPr>
        </p:nvGraphicFramePr>
        <p:xfrm>
          <a:off x="4399282" y="4323425"/>
          <a:ext cx="3706031" cy="2555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59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591</Words>
  <Application>Microsoft Office PowerPoint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Fridays</vt:lpstr>
      <vt:lpstr>Roboto</vt:lpstr>
      <vt:lpstr>Roboto Condensed</vt:lpstr>
      <vt:lpstr>Wingdings</vt:lpstr>
      <vt:lpstr>Office Theme</vt:lpstr>
      <vt:lpstr>Satwik Akunuri Dominic Satish Peter Jeyales Satya Bhagat Pichikala Vatsal Ajmera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TGI FRIDAYS</dc:title>
  <dc:creator>BHARAT RAO</dc:creator>
  <cp:lastModifiedBy>Satwik Akunuri</cp:lastModifiedBy>
  <cp:revision>94</cp:revision>
  <dcterms:created xsi:type="dcterms:W3CDTF">2017-11-16T17:40:09Z</dcterms:created>
  <dcterms:modified xsi:type="dcterms:W3CDTF">2019-09-04T21:36:02Z</dcterms:modified>
</cp:coreProperties>
</file>