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8" r:id="rId2"/>
    <p:sldId id="260" r:id="rId3"/>
    <p:sldId id="259" r:id="rId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2BF8B-89B7-4C5F-AE68-288F7D25AD7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A7052-B07D-4FD6-8FA6-B6363E0D4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94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7D2-9E16-4FBF-8650-0C624C4F4FC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0C-D1C0-4517-83B5-BA1E0504E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73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7D2-9E16-4FBF-8650-0C624C4F4FC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0C-D1C0-4517-83B5-BA1E0504E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7D2-9E16-4FBF-8650-0C624C4F4FC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0C-D1C0-4517-83B5-BA1E0504E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191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>
          <a:blip r:embed="rId2">
            <a:alphaModFix amt="13000"/>
          </a:blip>
          <a:stretch>
            <a:fillRect/>
          </a:stretch>
        </p:blipFill>
        <p:spPr>
          <a:xfrm>
            <a:off x="-11" y="0"/>
            <a:ext cx="12192000" cy="685800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2" hasCustomPrompt="1"/>
          </p:nvPr>
        </p:nvSpPr>
        <p:spPr>
          <a:xfrm>
            <a:off x="3732933" y="1636011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3" hasCustomPrompt="1"/>
          </p:nvPr>
        </p:nvSpPr>
        <p:spPr>
          <a:xfrm>
            <a:off x="3732933" y="3983117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4" hasCustomPrompt="1"/>
          </p:nvPr>
        </p:nvSpPr>
        <p:spPr>
          <a:xfrm>
            <a:off x="3732933" y="2418380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5" hasCustomPrompt="1"/>
          </p:nvPr>
        </p:nvSpPr>
        <p:spPr>
          <a:xfrm>
            <a:off x="3732933" y="4765487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6" hasCustomPrompt="1"/>
          </p:nvPr>
        </p:nvSpPr>
        <p:spPr>
          <a:xfrm>
            <a:off x="3732933" y="3200748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7" hasCustomPrompt="1"/>
          </p:nvPr>
        </p:nvSpPr>
        <p:spPr>
          <a:xfrm>
            <a:off x="3732933" y="5547855"/>
            <a:ext cx="9796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4915833" y="1636000"/>
            <a:ext cx="5283200" cy="59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8"/>
          </p:nvPr>
        </p:nvSpPr>
        <p:spPr>
          <a:xfrm>
            <a:off x="4915833" y="2418373"/>
            <a:ext cx="5283200" cy="59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9"/>
          </p:nvPr>
        </p:nvSpPr>
        <p:spPr>
          <a:xfrm>
            <a:off x="4915833" y="3200747"/>
            <a:ext cx="5283200" cy="59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3"/>
          </p:nvPr>
        </p:nvSpPr>
        <p:spPr>
          <a:xfrm>
            <a:off x="4915833" y="3983120"/>
            <a:ext cx="5283200" cy="59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4"/>
          </p:nvPr>
        </p:nvSpPr>
        <p:spPr>
          <a:xfrm>
            <a:off x="4915833" y="4765493"/>
            <a:ext cx="5283200" cy="59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5"/>
          </p:nvPr>
        </p:nvSpPr>
        <p:spPr>
          <a:xfrm>
            <a:off x="4915833" y="5547867"/>
            <a:ext cx="5283200" cy="59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606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7D2-9E16-4FBF-8650-0C624C4F4FC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0C-D1C0-4517-83B5-BA1E0504E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6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7D2-9E16-4FBF-8650-0C624C4F4FC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0C-D1C0-4517-83B5-BA1E0504E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65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7D2-9E16-4FBF-8650-0C624C4F4FC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0C-D1C0-4517-83B5-BA1E0504E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76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7D2-9E16-4FBF-8650-0C624C4F4FC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0C-D1C0-4517-83B5-BA1E0504E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56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7D2-9E16-4FBF-8650-0C624C4F4FC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0C-D1C0-4517-83B5-BA1E0504E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7D2-9E16-4FBF-8650-0C624C4F4FC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0C-D1C0-4517-83B5-BA1E0504E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7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7D2-9E16-4FBF-8650-0C624C4F4FC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0C-D1C0-4517-83B5-BA1E0504E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92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7D2-9E16-4FBF-8650-0C624C4F4FC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0C-D1C0-4517-83B5-BA1E0504E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8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37D2-9E16-4FBF-8650-0C624C4F4FC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CD0C-D1C0-4517-83B5-BA1E0504E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38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D837B2-7EE4-7DF9-76F6-519E4321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9" y="165373"/>
            <a:ext cx="12042843" cy="11089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Pneumonia Detection from Chest X-ray Images using Fine Tuned InceptionV3</a:t>
            </a:r>
            <a:endParaRPr lang="en-IN" sz="32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C160B-195A-1F59-B820-E4D8D22579B2}"/>
              </a:ext>
            </a:extLst>
          </p:cNvPr>
          <p:cNvSpPr txBox="1"/>
          <p:nvPr/>
        </p:nvSpPr>
        <p:spPr>
          <a:xfrm>
            <a:off x="171855" y="1411611"/>
            <a:ext cx="11952052" cy="149828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Problem Statement</a:t>
            </a:r>
          </a:p>
          <a:p>
            <a:pPr algn="ctr">
              <a:buNone/>
            </a:pP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 Classify chest X-rays as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Pneumonia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or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Normal/Healthy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 Medical datasets are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often imbalanced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and require careful handling.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15D16-D68C-1429-FE63-288812B6D524}"/>
              </a:ext>
            </a:extLst>
          </p:cNvPr>
          <p:cNvSpPr txBox="1"/>
          <p:nvPr/>
        </p:nvSpPr>
        <p:spPr>
          <a:xfrm>
            <a:off x="223736" y="3353648"/>
            <a:ext cx="11848290" cy="323492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Methodology</a:t>
            </a:r>
          </a:p>
          <a:p>
            <a:pPr algn="just">
              <a:buNone/>
            </a:pPr>
            <a:endParaRPr lang="en-US" sz="2000" dirty="0">
              <a:ln>
                <a:solidFill>
                  <a:schemeClr val="tx1"/>
                </a:solidFill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Resize the Input to minimum spatial requirement for InceptionV3 Model. As original input size is 28x28.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Use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pretrained InceptionV3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(ImageNet weights) as feature extractor.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Apply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Transfer Learning + Fine-Tuning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Mitigate class imbalance using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class weights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 augmentation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Prevent overfitting using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Data Augmentation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 Dropout Layer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Evaluate performance using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AUC, Precision, and Sensitivity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930F2D-7BE2-BF7E-41DB-4AD61BCD6AD8}"/>
              </a:ext>
            </a:extLst>
          </p:cNvPr>
          <p:cNvCxnSpPr>
            <a:cxnSpLocks/>
          </p:cNvCxnSpPr>
          <p:nvPr/>
        </p:nvCxnSpPr>
        <p:spPr>
          <a:xfrm>
            <a:off x="223736" y="1916349"/>
            <a:ext cx="119001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B2CE8-D2E6-21B0-C733-5866B55F4488}"/>
              </a:ext>
            </a:extLst>
          </p:cNvPr>
          <p:cNvCxnSpPr>
            <a:cxnSpLocks/>
          </p:cNvCxnSpPr>
          <p:nvPr/>
        </p:nvCxnSpPr>
        <p:spPr>
          <a:xfrm>
            <a:off x="223736" y="4066162"/>
            <a:ext cx="118482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9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D55B59-5A77-DF75-9C14-9276365F8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53" y="2210592"/>
            <a:ext cx="12159093" cy="4520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19B379-7A36-8CC5-7808-BF7BFE760173}"/>
              </a:ext>
            </a:extLst>
          </p:cNvPr>
          <p:cNvSpPr txBox="1"/>
          <p:nvPr/>
        </p:nvSpPr>
        <p:spPr>
          <a:xfrm>
            <a:off x="1524000" y="126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Model Architecture &amp; Workflow: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FFBEF-5636-F24A-FA7D-69645AC062B0}"/>
              </a:ext>
            </a:extLst>
          </p:cNvPr>
          <p:cNvSpPr txBox="1"/>
          <p:nvPr/>
        </p:nvSpPr>
        <p:spPr>
          <a:xfrm>
            <a:off x="16453" y="2003898"/>
            <a:ext cx="221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>
                <a:latin typeface="Poppins" panose="00000500000000000000" pitchFamily="2" charset="0"/>
                <a:cs typeface="Poppins" panose="00000500000000000000" pitchFamily="2" charset="0"/>
              </a:rPr>
              <a:t>STEP 1 </a:t>
            </a:r>
          </a:p>
          <a:p>
            <a:pPr algn="just"/>
            <a:r>
              <a:rPr lang="en-IN" sz="1200" dirty="0">
                <a:latin typeface="Poppins" panose="00000500000000000000" pitchFamily="2" charset="0"/>
                <a:cs typeface="Poppins" panose="00000500000000000000" pitchFamily="2" charset="0"/>
              </a:rPr>
              <a:t>Converting raw npz file into raw images and labels.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DF4C9-540A-5E62-EDD1-D181ED58D3AA}"/>
              </a:ext>
            </a:extLst>
          </p:cNvPr>
          <p:cNvSpPr txBox="1"/>
          <p:nvPr/>
        </p:nvSpPr>
        <p:spPr>
          <a:xfrm>
            <a:off x="2188723" y="5644456"/>
            <a:ext cx="3356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Poppins" panose="00000500000000000000" pitchFamily="2" charset="0"/>
                <a:cs typeface="Poppins" panose="00000500000000000000" pitchFamily="2" charset="0"/>
              </a:rPr>
              <a:t>STEP 2</a:t>
            </a:r>
          </a:p>
          <a:p>
            <a:pPr algn="just"/>
            <a:r>
              <a:rPr lang="en-IN" sz="1200" dirty="0">
                <a:latin typeface="Poppins" panose="00000500000000000000" pitchFamily="2" charset="0"/>
                <a:cs typeface="Poppins" panose="00000500000000000000" pitchFamily="2" charset="0"/>
              </a:rPr>
              <a:t>Preprocessing the data and resizing it to minimum spatial required size for the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63DD3-190A-0B23-6ECE-8846FAC2857F}"/>
              </a:ext>
            </a:extLst>
          </p:cNvPr>
          <p:cNvSpPr txBox="1"/>
          <p:nvPr/>
        </p:nvSpPr>
        <p:spPr>
          <a:xfrm>
            <a:off x="6173820" y="1748927"/>
            <a:ext cx="268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Poppins" panose="00000500000000000000" pitchFamily="2" charset="0"/>
                <a:cs typeface="Poppins" panose="00000500000000000000" pitchFamily="2" charset="0"/>
              </a:rPr>
              <a:t>STEP 3</a:t>
            </a:r>
          </a:p>
          <a:p>
            <a:pPr algn="just"/>
            <a:r>
              <a:rPr lang="en-IN" sz="1200" dirty="0">
                <a:latin typeface="Poppins" panose="00000500000000000000" pitchFamily="2" charset="0"/>
                <a:cs typeface="Poppins" panose="00000500000000000000" pitchFamily="2" charset="0"/>
              </a:rPr>
              <a:t>Defining the Model Architecture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EDB658-FE90-6DC3-DA86-45D60DF61B3F}"/>
              </a:ext>
            </a:extLst>
          </p:cNvPr>
          <p:cNvSpPr txBox="1"/>
          <p:nvPr/>
        </p:nvSpPr>
        <p:spPr>
          <a:xfrm>
            <a:off x="9659806" y="2511729"/>
            <a:ext cx="253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Poppins" panose="00000500000000000000" pitchFamily="2" charset="0"/>
                <a:cs typeface="Poppins" panose="00000500000000000000" pitchFamily="2" charset="0"/>
              </a:rPr>
              <a:t>STEP 4</a:t>
            </a:r>
          </a:p>
          <a:p>
            <a:pPr algn="just"/>
            <a:r>
              <a:rPr lang="en-IN" sz="1200" dirty="0">
                <a:latin typeface="Poppins" panose="00000500000000000000" pitchFamily="2" charset="0"/>
                <a:cs typeface="Poppins" panose="00000500000000000000" pitchFamily="2" charset="0"/>
              </a:rPr>
              <a:t>2 Phase Training i.e. Transfer Learning and Fine Tuning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84DD0-E6AA-D749-02C7-F278E5F73126}"/>
              </a:ext>
            </a:extLst>
          </p:cNvPr>
          <p:cNvSpPr txBox="1"/>
          <p:nvPr/>
        </p:nvSpPr>
        <p:spPr>
          <a:xfrm>
            <a:off x="126460" y="1029262"/>
            <a:ext cx="1178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Poppins" panose="00000500000000000000" pitchFamily="2" charset="0"/>
                <a:cs typeface="Poppins" panose="00000500000000000000" pitchFamily="2" charset="0"/>
              </a:rPr>
              <a:t>Here’s below are the main components of InceptionV3 Implementation consisting 4 steps which are further followed by evaluation and testing of the model:</a:t>
            </a:r>
          </a:p>
        </p:txBody>
      </p:sp>
    </p:spTree>
    <p:extLst>
      <p:ext uri="{BB962C8B-B14F-4D97-AF65-F5344CB8AC3E}">
        <p14:creationId xmlns:p14="http://schemas.microsoft.com/office/powerpoint/2010/main" val="81187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4AEE21-C556-D9BF-BD44-652EE35BB3C0}"/>
              </a:ext>
            </a:extLst>
          </p:cNvPr>
          <p:cNvSpPr txBox="1"/>
          <p:nvPr/>
        </p:nvSpPr>
        <p:spPr>
          <a:xfrm>
            <a:off x="3048811" y="102300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Poppins" panose="00000500000000000000" pitchFamily="2" charset="0"/>
                <a:cs typeface="Poppins" panose="00000500000000000000" pitchFamily="2" charset="0"/>
              </a:rPr>
              <a:t>Results &amp; Insights: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11AE86-B5B2-E726-ABC6-C60C62887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89374"/>
              </p:ext>
            </p:extLst>
          </p:nvPr>
        </p:nvGraphicFramePr>
        <p:xfrm>
          <a:off x="423963" y="941669"/>
          <a:ext cx="817528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101">
                  <a:extLst>
                    <a:ext uri="{9D8B030D-6E8A-4147-A177-3AD203B41FA5}">
                      <a16:colId xmlns:a16="http://schemas.microsoft.com/office/drawing/2014/main" val="2644459337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998286447"/>
                    </a:ext>
                  </a:extLst>
                </a:gridCol>
                <a:gridCol w="1050587">
                  <a:extLst>
                    <a:ext uri="{9D8B030D-6E8A-4147-A177-3AD203B41FA5}">
                      <a16:colId xmlns:a16="http://schemas.microsoft.com/office/drawing/2014/main" val="3841625054"/>
                    </a:ext>
                  </a:extLst>
                </a:gridCol>
                <a:gridCol w="856034">
                  <a:extLst>
                    <a:ext uri="{9D8B030D-6E8A-4147-A177-3AD203B41FA5}">
                      <a16:colId xmlns:a16="http://schemas.microsoft.com/office/drawing/2014/main" val="3332522276"/>
                    </a:ext>
                  </a:extLst>
                </a:gridCol>
                <a:gridCol w="924128">
                  <a:extLst>
                    <a:ext uri="{9D8B030D-6E8A-4147-A177-3AD203B41FA5}">
                      <a16:colId xmlns:a16="http://schemas.microsoft.com/office/drawing/2014/main" val="1363885016"/>
                    </a:ext>
                  </a:extLst>
                </a:gridCol>
                <a:gridCol w="943583">
                  <a:extLst>
                    <a:ext uri="{9D8B030D-6E8A-4147-A177-3AD203B41FA5}">
                      <a16:colId xmlns:a16="http://schemas.microsoft.com/office/drawing/2014/main" val="1947207150"/>
                    </a:ext>
                  </a:extLst>
                </a:gridCol>
                <a:gridCol w="865761">
                  <a:extLst>
                    <a:ext uri="{9D8B030D-6E8A-4147-A177-3AD203B41FA5}">
                      <a16:colId xmlns:a16="http://schemas.microsoft.com/office/drawing/2014/main" val="3979833756"/>
                    </a:ext>
                  </a:extLst>
                </a:gridCol>
                <a:gridCol w="1575881">
                  <a:extLst>
                    <a:ext uri="{9D8B030D-6E8A-4147-A177-3AD203B41FA5}">
                      <a16:colId xmlns:a16="http://schemas.microsoft.com/office/drawing/2014/main" val="80489341"/>
                    </a:ext>
                  </a:extLst>
                </a:gridCol>
              </a:tblGrid>
              <a:tr h="24663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Model Phase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Epochs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AUC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Recall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Loss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Binary Accuracy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54712"/>
                  </a:ext>
                </a:extLst>
              </a:tr>
              <a:tr h="246630"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Transfer Learning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Training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0.8991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0.9927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0.7859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0.3089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0.8009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1573"/>
                  </a:ext>
                </a:extLst>
              </a:tr>
              <a:tr h="24663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Validation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0.8583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0.9914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0.6675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0.4201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0.7441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2540"/>
                  </a:ext>
                </a:extLst>
              </a:tr>
              <a:tr h="246630"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Fine Tuning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Training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0.9695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0.9991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0.941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0.1027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0.9445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214002"/>
                  </a:ext>
                </a:extLst>
              </a:tr>
              <a:tr h="24663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Validation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0.9551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0.9967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0.9657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0.1432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~ 0.9258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0165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3950BE-2772-F968-386C-19FB0C1A3AB8}"/>
              </a:ext>
            </a:extLst>
          </p:cNvPr>
          <p:cNvSpPr txBox="1"/>
          <p:nvPr/>
        </p:nvSpPr>
        <p:spPr>
          <a:xfrm>
            <a:off x="423963" y="573647"/>
            <a:ext cx="2918298" cy="3680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Poppins" panose="00000500000000000000" pitchFamily="2" charset="0"/>
                <a:cs typeface="Poppins" panose="00000500000000000000" pitchFamily="2" charset="0"/>
              </a:rPr>
              <a:t>Training Insights: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237FA-38FC-6FBE-C2A8-6C92E70F86D5}"/>
              </a:ext>
            </a:extLst>
          </p:cNvPr>
          <p:cNvSpPr txBox="1"/>
          <p:nvPr/>
        </p:nvSpPr>
        <p:spPr>
          <a:xfrm>
            <a:off x="423963" y="2429031"/>
            <a:ext cx="2250331" cy="3680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Poppins" panose="00000500000000000000" pitchFamily="2" charset="0"/>
                <a:cs typeface="Poppins" panose="00000500000000000000" pitchFamily="2" charset="0"/>
              </a:rPr>
              <a:t>Test Performance: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B960A4-B94C-9A12-FE81-D443DBC1D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81891"/>
              </p:ext>
            </p:extLst>
          </p:nvPr>
        </p:nvGraphicFramePr>
        <p:xfrm>
          <a:off x="423963" y="2767966"/>
          <a:ext cx="6578817" cy="16459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38301">
                  <a:extLst>
                    <a:ext uri="{9D8B030D-6E8A-4147-A177-3AD203B41FA5}">
                      <a16:colId xmlns:a16="http://schemas.microsoft.com/office/drawing/2014/main" val="49961328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972059642"/>
                    </a:ext>
                  </a:extLst>
                </a:gridCol>
                <a:gridCol w="4216616">
                  <a:extLst>
                    <a:ext uri="{9D8B030D-6E8A-4147-A177-3AD203B41FA5}">
                      <a16:colId xmlns:a16="http://schemas.microsoft.com/office/drawing/2014/main" val="4255793"/>
                    </a:ext>
                  </a:extLst>
                </a:gridCol>
              </a:tblGrid>
              <a:tr h="2400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Metric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Value</a:t>
                      </a:r>
                      <a:endParaRPr lang="en-IN" sz="12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Interpretation</a:t>
                      </a:r>
                      <a:endParaRPr lang="en-IN" sz="12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125420"/>
                  </a:ext>
                </a:extLst>
              </a:tr>
              <a:tr h="194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Loss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0.3411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Overall model error on unseen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824654"/>
                  </a:ext>
                </a:extLst>
              </a:tr>
              <a:tr h="224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Binary Accuracy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88.30%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% of correct predictions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782942"/>
                  </a:ext>
                </a:extLst>
              </a:tr>
              <a:tr h="2496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AUC</a:t>
                      </a:r>
                      <a:endParaRPr lang="en-IN" sz="12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0.8895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Ability to distinguish between Normal &amp; Pneumonia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14756"/>
                  </a:ext>
                </a:extLst>
              </a:tr>
              <a:tr h="2496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en-IN" sz="12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89.14%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% of predicted Pneumonia cases that were correct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103012"/>
                  </a:ext>
                </a:extLst>
              </a:tr>
              <a:tr h="2496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Recall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92.56%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% of actual Pneumonia cases correctly identified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2101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AF5735-6DE9-FEA3-017A-7D84662ABD3F}"/>
              </a:ext>
            </a:extLst>
          </p:cNvPr>
          <p:cNvSpPr txBox="1"/>
          <p:nvPr/>
        </p:nvSpPr>
        <p:spPr>
          <a:xfrm>
            <a:off x="7928043" y="3891195"/>
            <a:ext cx="4130039" cy="2485787"/>
          </a:xfrm>
          <a:prstGeom prst="round2Diag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The model was able to detect most pneumonia cases correctly (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recall 92.56%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), which is very important in healthcare. It also made very few wrong predictions (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precision 89.14%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) and could clearly tell the difference between normal and pneumonia cases (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AUC 0.8895</a:t>
            </a:r>
            <a:r>
              <a:rPr lang="en-US" sz="1400" dirty="0">
                <a:latin typeface="Poppins" panose="00000500000000000000" pitchFamily="2" charset="0"/>
                <a:cs typeface="Poppins" panose="00000500000000000000" pitchFamily="2" charset="0"/>
              </a:rPr>
              <a:t>). Overall, the model performs well and can be helpful for real-life pneumonia detection.</a:t>
            </a:r>
            <a:endParaRPr lang="en-IN" sz="1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F6CA2-C799-D832-0BDD-11805F0DDF9C}"/>
              </a:ext>
            </a:extLst>
          </p:cNvPr>
          <p:cNvSpPr txBox="1"/>
          <p:nvPr/>
        </p:nvSpPr>
        <p:spPr>
          <a:xfrm>
            <a:off x="423963" y="4561475"/>
            <a:ext cx="3057727" cy="3680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Poppins" panose="00000500000000000000" pitchFamily="2" charset="0"/>
                <a:cs typeface="Poppins" panose="00000500000000000000" pitchFamily="2" charset="0"/>
              </a:rPr>
              <a:t>Class Imbalance Handling: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AD894DC-3A98-6384-CA23-539F54A1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63" y="4909677"/>
            <a:ext cx="7397074" cy="1815882"/>
          </a:xfrm>
          <a:prstGeom prst="round1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 handle the problem of having more images of one class than the other, two methods were used: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Class weights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helped the model give equal importance to both "Normal" and "Pneumonia" cases.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Data augmentation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created more variety in the training images, especially for the minority class.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These steps helped the model learn fairly and improved its ability to detect pneumonia correctly without being biased.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0D9753-48C6-074E-9913-F7C2ECA86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766" y="502499"/>
            <a:ext cx="2387271" cy="2700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A90EAC-9BF2-5E80-0922-A98B81AA134E}"/>
              </a:ext>
            </a:extLst>
          </p:cNvPr>
          <p:cNvSpPr txBox="1"/>
          <p:nvPr/>
        </p:nvSpPr>
        <p:spPr>
          <a:xfrm>
            <a:off x="9380766" y="3210128"/>
            <a:ext cx="2387271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Poppins" panose="00000500000000000000" pitchFamily="2" charset="0"/>
                <a:cs typeface="Poppins" panose="00000500000000000000" pitchFamily="2" charset="0"/>
              </a:rPr>
              <a:t>Fig. Testing the InceptionV3 model on unseen data  </a:t>
            </a:r>
          </a:p>
        </p:txBody>
      </p:sp>
    </p:spTree>
    <p:extLst>
      <p:ext uri="{BB962C8B-B14F-4D97-AF65-F5344CB8AC3E}">
        <p14:creationId xmlns:p14="http://schemas.microsoft.com/office/powerpoint/2010/main" val="342739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258</TotalTime>
  <Words>451</Words>
  <Application>Microsoft Office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Bebas Neue</vt:lpstr>
      <vt:lpstr>Calibri</vt:lpstr>
      <vt:lpstr>Calibri Light</vt:lpstr>
      <vt:lpstr>Poppins</vt:lpstr>
      <vt:lpstr>Office Theme</vt:lpstr>
      <vt:lpstr>Pneumonia Detection from Chest X-ray Images using Fine Tuned InceptionV3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Shuvam Roy</dc:creator>
  <cp:lastModifiedBy>Shuvam Roy</cp:lastModifiedBy>
  <cp:revision>6</cp:revision>
  <dcterms:created xsi:type="dcterms:W3CDTF">2025-07-08T10:32:48Z</dcterms:created>
  <dcterms:modified xsi:type="dcterms:W3CDTF">2025-07-08T14:51:05Z</dcterms:modified>
</cp:coreProperties>
</file>