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4" r:id="rId2"/>
    <p:sldId id="256" r:id="rId3"/>
    <p:sldId id="257" r:id="rId4"/>
    <p:sldId id="258" r:id="rId5"/>
    <p:sldId id="259" r:id="rId6"/>
    <p:sldId id="260" r:id="rId7"/>
    <p:sldId id="261" r:id="rId8"/>
    <p:sldId id="262" r:id="rId9"/>
    <p:sldId id="265" r:id="rId10"/>
    <p:sldId id="266" r:id="rId11"/>
    <p:sldId id="267" r:id="rId12"/>
    <p:sldId id="268" r:id="rId13"/>
    <p:sldId id="269" r:id="rId14"/>
    <p:sldId id="270" r:id="rId15"/>
    <p:sldId id="271" r:id="rId16"/>
    <p:sldId id="272" r:id="rId17"/>
    <p:sldId id="273" r:id="rId18"/>
    <p:sldId id="274" r:id="rId19"/>
    <p:sldId id="283"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77" autoAdjust="0"/>
    <p:restoredTop sz="94660"/>
  </p:normalViewPr>
  <p:slideViewPr>
    <p:cSldViewPr>
      <p:cViewPr varScale="1">
        <p:scale>
          <a:sx n="82" d="100"/>
          <a:sy n="82" d="100"/>
        </p:scale>
        <p:origin x="1522"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r>
              <a:rPr lang="en-US" smtClean="0"/>
              <a:t>Click to edit Master title style</a:t>
            </a:r>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r>
              <a:rPr lang="en-US" smtClean="0"/>
              <a:t>Click to edit Master subtitle style</a:t>
            </a:r>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pPr/>
              <a:t>7/7/2022</a:t>
            </a:fld>
            <a:endParaRPr lang="en-US"/>
          </a:p>
        </p:txBody>
      </p:sp>
      <p:sp>
        <p:nvSpPr>
          <p:cNvPr id="6" name="Holder 6"/>
          <p:cNvSpPr>
            <a:spLocks noGrp="1"/>
          </p:cNvSpPr>
          <p:nvPr>
            <p:ph type="sldNum" sz="quarter" idx="7"/>
          </p:nvPr>
        </p:nvSpPr>
        <p:spPr/>
        <p:txBody>
          <a:bodyPr lIns="0" tIns="0" rIns="0" bIns="0"/>
          <a:lstStyle>
            <a:lvl1pPr>
              <a:defRPr sz="1400" b="0" i="0">
                <a:solidFill>
                  <a:schemeClr val="bg1"/>
                </a:solidFill>
                <a:latin typeface="Franklin Gothic Medium"/>
                <a:cs typeface="Franklin Gothic Medium"/>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348696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chemeClr val="tx1"/>
                </a:solidFill>
                <a:latin typeface="Cambria"/>
                <a:cs typeface="Cambria"/>
              </a:defRPr>
            </a:lvl1pPr>
          </a:lstStyle>
          <a:p>
            <a:r>
              <a:rPr lang="en-US" smtClean="0"/>
              <a:t>Click to edit Master title style</a:t>
            </a:r>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pPr lvl="0"/>
            <a:r>
              <a:rPr lang="en-US" smtClean="0"/>
              <a:t>Edit Master text styles</a:t>
            </a: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pPr/>
              <a:t>7/7/2022</a:t>
            </a:fld>
            <a:endParaRPr lang="en-US"/>
          </a:p>
        </p:txBody>
      </p:sp>
      <p:sp>
        <p:nvSpPr>
          <p:cNvPr id="6" name="Holder 6"/>
          <p:cNvSpPr>
            <a:spLocks noGrp="1"/>
          </p:cNvSpPr>
          <p:nvPr>
            <p:ph type="sldNum" sz="quarter" idx="7"/>
          </p:nvPr>
        </p:nvSpPr>
        <p:spPr/>
        <p:txBody>
          <a:bodyPr lIns="0" tIns="0" rIns="0" bIns="0"/>
          <a:lstStyle>
            <a:lvl1pPr>
              <a:defRPr sz="1400" b="0" i="0">
                <a:solidFill>
                  <a:schemeClr val="bg1"/>
                </a:solidFill>
                <a:latin typeface="Franklin Gothic Medium"/>
                <a:cs typeface="Franklin Gothic Medium"/>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618668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chemeClr val="tx1"/>
                </a:solidFill>
                <a:latin typeface="Cambria"/>
                <a:cs typeface="Cambria"/>
              </a:defRPr>
            </a:lvl1pPr>
          </a:lstStyle>
          <a:p>
            <a:r>
              <a:rPr lang="en-US" smtClean="0"/>
              <a:t>Click to edit Master title style</a:t>
            </a:r>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pPr lvl="0"/>
            <a:r>
              <a:rPr lang="en-US" smtClean="0"/>
              <a:t>Edit Master text styles</a:t>
            </a: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pPr lvl="0"/>
            <a:r>
              <a:rPr lang="en-US" smtClean="0"/>
              <a:t>Edit Master text styles</a:t>
            </a: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pPr/>
              <a:t>7/7/2022</a:t>
            </a:fld>
            <a:endParaRPr lang="en-US"/>
          </a:p>
        </p:txBody>
      </p:sp>
      <p:sp>
        <p:nvSpPr>
          <p:cNvPr id="7" name="Holder 7"/>
          <p:cNvSpPr>
            <a:spLocks noGrp="1"/>
          </p:cNvSpPr>
          <p:nvPr>
            <p:ph type="sldNum" sz="quarter" idx="7"/>
          </p:nvPr>
        </p:nvSpPr>
        <p:spPr/>
        <p:txBody>
          <a:bodyPr lIns="0" tIns="0" rIns="0" bIns="0"/>
          <a:lstStyle>
            <a:lvl1pPr>
              <a:defRPr sz="1400" b="0" i="0">
                <a:solidFill>
                  <a:schemeClr val="bg1"/>
                </a:solidFill>
                <a:latin typeface="Franklin Gothic Medium"/>
                <a:cs typeface="Franklin Gothic Medium"/>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047184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59507" y="121157"/>
            <a:ext cx="9013372" cy="6692218"/>
          </a:xfrm>
          <a:prstGeom prst="rect">
            <a:avLst/>
          </a:prstGeom>
        </p:spPr>
      </p:pic>
      <p:sp>
        <p:nvSpPr>
          <p:cNvPr id="17" name="bg object 17"/>
          <p:cNvSpPr/>
          <p:nvPr/>
        </p:nvSpPr>
        <p:spPr>
          <a:xfrm>
            <a:off x="59507" y="121157"/>
            <a:ext cx="9013825" cy="6692265"/>
          </a:xfrm>
          <a:custGeom>
            <a:avLst/>
            <a:gdLst/>
            <a:ahLst/>
            <a:cxnLst/>
            <a:rect l="l" t="t" r="r" b="b"/>
            <a:pathLst>
              <a:path w="9013825" h="6692265">
                <a:moveTo>
                  <a:pt x="0" y="329819"/>
                </a:moveTo>
                <a:lnTo>
                  <a:pt x="3576" y="281088"/>
                </a:lnTo>
                <a:lnTo>
                  <a:pt x="13965" y="234576"/>
                </a:lnTo>
                <a:lnTo>
                  <a:pt x="30657" y="190791"/>
                </a:lnTo>
                <a:lnTo>
                  <a:pt x="53141" y="150245"/>
                </a:lnTo>
                <a:lnTo>
                  <a:pt x="80908" y="113448"/>
                </a:lnTo>
                <a:lnTo>
                  <a:pt x="113446" y="80911"/>
                </a:lnTo>
                <a:lnTo>
                  <a:pt x="150247" y="53144"/>
                </a:lnTo>
                <a:lnTo>
                  <a:pt x="190799" y="30660"/>
                </a:lnTo>
                <a:lnTo>
                  <a:pt x="234592" y="13967"/>
                </a:lnTo>
                <a:lnTo>
                  <a:pt x="281116" y="3576"/>
                </a:lnTo>
                <a:lnTo>
                  <a:pt x="329862" y="0"/>
                </a:lnTo>
                <a:lnTo>
                  <a:pt x="8683553" y="0"/>
                </a:lnTo>
                <a:lnTo>
                  <a:pt x="8732283" y="3576"/>
                </a:lnTo>
                <a:lnTo>
                  <a:pt x="8778796" y="13967"/>
                </a:lnTo>
                <a:lnTo>
                  <a:pt x="8822581" y="30660"/>
                </a:lnTo>
                <a:lnTo>
                  <a:pt x="8863127" y="53144"/>
                </a:lnTo>
                <a:lnTo>
                  <a:pt x="8899924" y="80911"/>
                </a:lnTo>
                <a:lnTo>
                  <a:pt x="8932461" y="113448"/>
                </a:lnTo>
                <a:lnTo>
                  <a:pt x="8960227" y="150245"/>
                </a:lnTo>
                <a:lnTo>
                  <a:pt x="8982712" y="190791"/>
                </a:lnTo>
                <a:lnTo>
                  <a:pt x="8999405" y="234576"/>
                </a:lnTo>
                <a:lnTo>
                  <a:pt x="9009795" y="281088"/>
                </a:lnTo>
                <a:lnTo>
                  <a:pt x="9013372" y="329819"/>
                </a:lnTo>
                <a:lnTo>
                  <a:pt x="9013372" y="6362357"/>
                </a:lnTo>
                <a:lnTo>
                  <a:pt x="9009795" y="6411102"/>
                </a:lnTo>
                <a:lnTo>
                  <a:pt x="8999405" y="6457626"/>
                </a:lnTo>
                <a:lnTo>
                  <a:pt x="8982712" y="6501419"/>
                </a:lnTo>
                <a:lnTo>
                  <a:pt x="8960227" y="6541971"/>
                </a:lnTo>
                <a:lnTo>
                  <a:pt x="8932461" y="6578771"/>
                </a:lnTo>
                <a:lnTo>
                  <a:pt x="8899924" y="6611309"/>
                </a:lnTo>
                <a:lnTo>
                  <a:pt x="8863127" y="6639075"/>
                </a:lnTo>
                <a:lnTo>
                  <a:pt x="8822581" y="6661559"/>
                </a:lnTo>
                <a:lnTo>
                  <a:pt x="8778796" y="6678251"/>
                </a:lnTo>
                <a:lnTo>
                  <a:pt x="8732283" y="6688640"/>
                </a:lnTo>
                <a:lnTo>
                  <a:pt x="8683553" y="6692216"/>
                </a:lnTo>
                <a:lnTo>
                  <a:pt x="329862" y="6692218"/>
                </a:lnTo>
                <a:lnTo>
                  <a:pt x="281116" y="6688640"/>
                </a:lnTo>
                <a:lnTo>
                  <a:pt x="234592" y="6678251"/>
                </a:lnTo>
                <a:lnTo>
                  <a:pt x="190799" y="6661559"/>
                </a:lnTo>
                <a:lnTo>
                  <a:pt x="150247" y="6639075"/>
                </a:lnTo>
                <a:lnTo>
                  <a:pt x="113446" y="6611309"/>
                </a:lnTo>
                <a:lnTo>
                  <a:pt x="80908" y="6578771"/>
                </a:lnTo>
                <a:lnTo>
                  <a:pt x="53141" y="6541971"/>
                </a:lnTo>
                <a:lnTo>
                  <a:pt x="30657" y="6501419"/>
                </a:lnTo>
                <a:lnTo>
                  <a:pt x="13965" y="6457626"/>
                </a:lnTo>
                <a:lnTo>
                  <a:pt x="3576" y="6411102"/>
                </a:lnTo>
                <a:lnTo>
                  <a:pt x="0" y="6362357"/>
                </a:lnTo>
                <a:lnTo>
                  <a:pt x="0" y="329819"/>
                </a:lnTo>
                <a:close/>
              </a:path>
            </a:pathLst>
          </a:custGeom>
          <a:ln w="6350">
            <a:solidFill>
              <a:srgbClr val="000000"/>
            </a:solidFill>
          </a:ln>
        </p:spPr>
        <p:txBody>
          <a:bodyPr wrap="square" lIns="0" tIns="0" rIns="0" bIns="0" rtlCol="0"/>
          <a:lstStyle/>
          <a:p>
            <a:endParaRPr/>
          </a:p>
        </p:txBody>
      </p:sp>
      <p:sp>
        <p:nvSpPr>
          <p:cNvPr id="18" name="bg object 18"/>
          <p:cNvSpPr/>
          <p:nvPr/>
        </p:nvSpPr>
        <p:spPr>
          <a:xfrm>
            <a:off x="59363" y="1081532"/>
            <a:ext cx="9013825" cy="91440"/>
          </a:xfrm>
          <a:custGeom>
            <a:avLst/>
            <a:gdLst/>
            <a:ahLst/>
            <a:cxnLst/>
            <a:rect l="l" t="t" r="r" b="b"/>
            <a:pathLst>
              <a:path w="9013825" h="91440">
                <a:moveTo>
                  <a:pt x="9013571" y="0"/>
                </a:moveTo>
                <a:lnTo>
                  <a:pt x="0" y="0"/>
                </a:lnTo>
                <a:lnTo>
                  <a:pt x="0" y="91439"/>
                </a:lnTo>
                <a:lnTo>
                  <a:pt x="9013571" y="91439"/>
                </a:lnTo>
                <a:lnTo>
                  <a:pt x="9013571" y="0"/>
                </a:lnTo>
                <a:close/>
              </a:path>
            </a:pathLst>
          </a:custGeom>
          <a:solidFill>
            <a:srgbClr val="D24717"/>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000" b="1" i="0">
                <a:solidFill>
                  <a:schemeClr val="tx1"/>
                </a:solidFill>
                <a:latin typeface="Cambria"/>
                <a:cs typeface="Cambria"/>
              </a:defRPr>
            </a:lvl1pPr>
          </a:lstStyle>
          <a:p>
            <a:r>
              <a:rPr lang="en-US" smtClean="0"/>
              <a:t>Click to edit Master title style</a:t>
            </a:r>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pPr/>
              <a:t>7/7/2022</a:t>
            </a:fld>
            <a:endParaRPr lang="en-US"/>
          </a:p>
        </p:txBody>
      </p:sp>
      <p:sp>
        <p:nvSpPr>
          <p:cNvPr id="5" name="Holder 5"/>
          <p:cNvSpPr>
            <a:spLocks noGrp="1"/>
          </p:cNvSpPr>
          <p:nvPr>
            <p:ph type="sldNum" sz="quarter" idx="7"/>
          </p:nvPr>
        </p:nvSpPr>
        <p:spPr/>
        <p:txBody>
          <a:bodyPr lIns="0" tIns="0" rIns="0" bIns="0"/>
          <a:lstStyle>
            <a:lvl1pPr>
              <a:defRPr sz="1400" b="0" i="0">
                <a:solidFill>
                  <a:schemeClr val="bg1"/>
                </a:solidFill>
                <a:latin typeface="Franklin Gothic Medium"/>
                <a:cs typeface="Franklin Gothic Medium"/>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214178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9144000" cy="6858000"/>
          </a:xfrm>
          <a:prstGeom prst="rect">
            <a:avLst/>
          </a:prstGeom>
        </p:spPr>
      </p:pic>
      <p:sp>
        <p:nvSpPr>
          <p:cNvPr id="17" name="bg object 17"/>
          <p:cNvSpPr/>
          <p:nvPr/>
        </p:nvSpPr>
        <p:spPr>
          <a:xfrm>
            <a:off x="0" y="1103503"/>
            <a:ext cx="9144000" cy="0"/>
          </a:xfrm>
          <a:custGeom>
            <a:avLst/>
            <a:gdLst/>
            <a:ahLst/>
            <a:cxnLst/>
            <a:rect l="l" t="t" r="r" b="b"/>
            <a:pathLst>
              <a:path w="9144000">
                <a:moveTo>
                  <a:pt x="0" y="0"/>
                </a:moveTo>
                <a:lnTo>
                  <a:pt x="9144000" y="0"/>
                </a:lnTo>
              </a:path>
            </a:pathLst>
          </a:custGeom>
          <a:ln w="19050">
            <a:solidFill>
              <a:srgbClr val="C00000"/>
            </a:solidFill>
          </a:ln>
        </p:spPr>
        <p:txBody>
          <a:bodyPr wrap="square" lIns="0" tIns="0" rIns="0" bIns="0" rtlCol="0"/>
          <a:lstStyle/>
          <a:p>
            <a:endParaRPr/>
          </a:p>
        </p:txBody>
      </p:sp>
      <p:sp>
        <p:nvSpPr>
          <p:cNvPr id="18" name="bg object 18"/>
          <p:cNvSpPr/>
          <p:nvPr/>
        </p:nvSpPr>
        <p:spPr>
          <a:xfrm>
            <a:off x="96984" y="91693"/>
            <a:ext cx="8964930" cy="6633209"/>
          </a:xfrm>
          <a:custGeom>
            <a:avLst/>
            <a:gdLst/>
            <a:ahLst/>
            <a:cxnLst/>
            <a:rect l="l" t="t" r="r" b="b"/>
            <a:pathLst>
              <a:path w="8964930" h="6633209">
                <a:moveTo>
                  <a:pt x="0" y="354964"/>
                </a:moveTo>
                <a:lnTo>
                  <a:pt x="3240" y="306788"/>
                </a:lnTo>
                <a:lnTo>
                  <a:pt x="12681" y="260585"/>
                </a:lnTo>
                <a:lnTo>
                  <a:pt x="27898" y="216777"/>
                </a:lnTo>
                <a:lnTo>
                  <a:pt x="48469" y="175786"/>
                </a:lnTo>
                <a:lnTo>
                  <a:pt x="73971" y="138036"/>
                </a:lnTo>
                <a:lnTo>
                  <a:pt x="103980" y="103949"/>
                </a:lnTo>
                <a:lnTo>
                  <a:pt x="138074" y="73947"/>
                </a:lnTo>
                <a:lnTo>
                  <a:pt x="175830" y="48452"/>
                </a:lnTo>
                <a:lnTo>
                  <a:pt x="216824" y="27888"/>
                </a:lnTo>
                <a:lnTo>
                  <a:pt x="260633" y="12676"/>
                </a:lnTo>
                <a:lnTo>
                  <a:pt x="306836" y="3239"/>
                </a:lnTo>
                <a:lnTo>
                  <a:pt x="355008" y="0"/>
                </a:lnTo>
                <a:lnTo>
                  <a:pt x="8609500" y="0"/>
                </a:lnTo>
                <a:lnTo>
                  <a:pt x="8657676" y="3239"/>
                </a:lnTo>
                <a:lnTo>
                  <a:pt x="8703879" y="12676"/>
                </a:lnTo>
                <a:lnTo>
                  <a:pt x="8747688" y="27888"/>
                </a:lnTo>
                <a:lnTo>
                  <a:pt x="8788678" y="48452"/>
                </a:lnTo>
                <a:lnTo>
                  <a:pt x="8826428" y="73947"/>
                </a:lnTo>
                <a:lnTo>
                  <a:pt x="8860515" y="103949"/>
                </a:lnTo>
                <a:lnTo>
                  <a:pt x="8890517" y="138036"/>
                </a:lnTo>
                <a:lnTo>
                  <a:pt x="8916012" y="175786"/>
                </a:lnTo>
                <a:lnTo>
                  <a:pt x="8936576" y="216777"/>
                </a:lnTo>
                <a:lnTo>
                  <a:pt x="8951788" y="260585"/>
                </a:lnTo>
                <a:lnTo>
                  <a:pt x="8961225" y="306788"/>
                </a:lnTo>
                <a:lnTo>
                  <a:pt x="8964465" y="354964"/>
                </a:lnTo>
                <a:lnTo>
                  <a:pt x="8964465" y="6278079"/>
                </a:lnTo>
                <a:lnTo>
                  <a:pt x="8961225" y="6326251"/>
                </a:lnTo>
                <a:lnTo>
                  <a:pt x="8951788" y="6372453"/>
                </a:lnTo>
                <a:lnTo>
                  <a:pt x="8936576" y="6416263"/>
                </a:lnTo>
                <a:lnTo>
                  <a:pt x="8916012" y="6457256"/>
                </a:lnTo>
                <a:lnTo>
                  <a:pt x="8890517" y="6495011"/>
                </a:lnTo>
                <a:lnTo>
                  <a:pt x="8860515" y="6529104"/>
                </a:lnTo>
                <a:lnTo>
                  <a:pt x="8826428" y="6559113"/>
                </a:lnTo>
                <a:lnTo>
                  <a:pt x="8788678" y="6584614"/>
                </a:lnTo>
                <a:lnTo>
                  <a:pt x="8747688" y="6605185"/>
                </a:lnTo>
                <a:lnTo>
                  <a:pt x="8703879" y="6620401"/>
                </a:lnTo>
                <a:lnTo>
                  <a:pt x="8657676" y="6629842"/>
                </a:lnTo>
                <a:lnTo>
                  <a:pt x="8609500" y="6633083"/>
                </a:lnTo>
                <a:lnTo>
                  <a:pt x="355008" y="6633083"/>
                </a:lnTo>
                <a:lnTo>
                  <a:pt x="306836" y="6629842"/>
                </a:lnTo>
                <a:lnTo>
                  <a:pt x="260633" y="6620401"/>
                </a:lnTo>
                <a:lnTo>
                  <a:pt x="216824" y="6605185"/>
                </a:lnTo>
                <a:lnTo>
                  <a:pt x="175830" y="6584614"/>
                </a:lnTo>
                <a:lnTo>
                  <a:pt x="138074" y="6559113"/>
                </a:lnTo>
                <a:lnTo>
                  <a:pt x="103980" y="6529104"/>
                </a:lnTo>
                <a:lnTo>
                  <a:pt x="73971" y="6495011"/>
                </a:lnTo>
                <a:lnTo>
                  <a:pt x="48469" y="6457256"/>
                </a:lnTo>
                <a:lnTo>
                  <a:pt x="27898" y="6416263"/>
                </a:lnTo>
                <a:lnTo>
                  <a:pt x="12681" y="6372453"/>
                </a:lnTo>
                <a:lnTo>
                  <a:pt x="3240" y="6326251"/>
                </a:lnTo>
                <a:lnTo>
                  <a:pt x="0" y="6278079"/>
                </a:lnTo>
                <a:lnTo>
                  <a:pt x="0" y="354964"/>
                </a:lnTo>
                <a:close/>
              </a:path>
            </a:pathLst>
          </a:custGeom>
          <a:ln w="28575">
            <a:solidFill>
              <a:srgbClr val="9B310D"/>
            </a:solidFill>
          </a:ln>
        </p:spPr>
        <p:txBody>
          <a:bodyPr wrap="square" lIns="0" tIns="0" rIns="0" bIns="0" rtlCol="0"/>
          <a:lstStyle/>
          <a:p>
            <a:endParaRPr/>
          </a:p>
        </p:txBody>
      </p:sp>
      <p:pic>
        <p:nvPicPr>
          <p:cNvPr id="19" name="bg object 19"/>
          <p:cNvPicPr/>
          <p:nvPr/>
        </p:nvPicPr>
        <p:blipFill>
          <a:blip r:embed="rId3" cstate="print"/>
          <a:stretch>
            <a:fillRect/>
          </a:stretch>
        </p:blipFill>
        <p:spPr>
          <a:xfrm>
            <a:off x="301726" y="183108"/>
            <a:ext cx="892594" cy="844956"/>
          </a:xfrm>
          <a:prstGeom prst="rect">
            <a:avLst/>
          </a:prstGeom>
        </p:spPr>
      </p:pic>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pPr/>
              <a:t>7/7/2022</a:t>
            </a:fld>
            <a:endParaRPr lang="en-US"/>
          </a:p>
        </p:txBody>
      </p:sp>
      <p:sp>
        <p:nvSpPr>
          <p:cNvPr id="4" name="Holder 4"/>
          <p:cNvSpPr>
            <a:spLocks noGrp="1"/>
          </p:cNvSpPr>
          <p:nvPr>
            <p:ph type="sldNum" sz="quarter" idx="7"/>
          </p:nvPr>
        </p:nvSpPr>
        <p:spPr/>
        <p:txBody>
          <a:bodyPr lIns="0" tIns="0" rIns="0" bIns="0"/>
          <a:lstStyle>
            <a:lvl1pPr>
              <a:defRPr sz="1400" b="0" i="0">
                <a:solidFill>
                  <a:schemeClr val="bg1"/>
                </a:solidFill>
                <a:latin typeface="Franklin Gothic Medium"/>
                <a:cs typeface="Franklin Gothic Medium"/>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87943133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9144000" cy="6858000"/>
          </a:xfrm>
          <a:prstGeom prst="rect">
            <a:avLst/>
          </a:prstGeom>
        </p:spPr>
      </p:pic>
      <p:sp>
        <p:nvSpPr>
          <p:cNvPr id="17" name="bg object 17"/>
          <p:cNvSpPr/>
          <p:nvPr/>
        </p:nvSpPr>
        <p:spPr>
          <a:xfrm>
            <a:off x="0" y="1103503"/>
            <a:ext cx="9144000" cy="0"/>
          </a:xfrm>
          <a:custGeom>
            <a:avLst/>
            <a:gdLst/>
            <a:ahLst/>
            <a:cxnLst/>
            <a:rect l="l" t="t" r="r" b="b"/>
            <a:pathLst>
              <a:path w="9144000">
                <a:moveTo>
                  <a:pt x="0" y="0"/>
                </a:moveTo>
                <a:lnTo>
                  <a:pt x="9144000" y="0"/>
                </a:lnTo>
              </a:path>
            </a:pathLst>
          </a:custGeom>
          <a:ln w="19050">
            <a:solidFill>
              <a:srgbClr val="C00000"/>
            </a:solidFill>
          </a:ln>
        </p:spPr>
        <p:txBody>
          <a:bodyPr wrap="square" lIns="0" tIns="0" rIns="0" bIns="0" rtlCol="0"/>
          <a:lstStyle/>
          <a:p>
            <a:endParaRPr/>
          </a:p>
        </p:txBody>
      </p:sp>
      <p:sp>
        <p:nvSpPr>
          <p:cNvPr id="18" name="bg object 18"/>
          <p:cNvSpPr/>
          <p:nvPr/>
        </p:nvSpPr>
        <p:spPr>
          <a:xfrm>
            <a:off x="96984" y="91693"/>
            <a:ext cx="8964930" cy="6633209"/>
          </a:xfrm>
          <a:custGeom>
            <a:avLst/>
            <a:gdLst/>
            <a:ahLst/>
            <a:cxnLst/>
            <a:rect l="l" t="t" r="r" b="b"/>
            <a:pathLst>
              <a:path w="8964930" h="6633209">
                <a:moveTo>
                  <a:pt x="0" y="354964"/>
                </a:moveTo>
                <a:lnTo>
                  <a:pt x="3240" y="306788"/>
                </a:lnTo>
                <a:lnTo>
                  <a:pt x="12681" y="260585"/>
                </a:lnTo>
                <a:lnTo>
                  <a:pt x="27898" y="216777"/>
                </a:lnTo>
                <a:lnTo>
                  <a:pt x="48469" y="175786"/>
                </a:lnTo>
                <a:lnTo>
                  <a:pt x="73971" y="138036"/>
                </a:lnTo>
                <a:lnTo>
                  <a:pt x="103980" y="103949"/>
                </a:lnTo>
                <a:lnTo>
                  <a:pt x="138074" y="73947"/>
                </a:lnTo>
                <a:lnTo>
                  <a:pt x="175830" y="48452"/>
                </a:lnTo>
                <a:lnTo>
                  <a:pt x="216824" y="27888"/>
                </a:lnTo>
                <a:lnTo>
                  <a:pt x="260633" y="12676"/>
                </a:lnTo>
                <a:lnTo>
                  <a:pt x="306836" y="3239"/>
                </a:lnTo>
                <a:lnTo>
                  <a:pt x="355008" y="0"/>
                </a:lnTo>
                <a:lnTo>
                  <a:pt x="8609500" y="0"/>
                </a:lnTo>
                <a:lnTo>
                  <a:pt x="8657676" y="3239"/>
                </a:lnTo>
                <a:lnTo>
                  <a:pt x="8703879" y="12676"/>
                </a:lnTo>
                <a:lnTo>
                  <a:pt x="8747688" y="27888"/>
                </a:lnTo>
                <a:lnTo>
                  <a:pt x="8788678" y="48452"/>
                </a:lnTo>
                <a:lnTo>
                  <a:pt x="8826428" y="73947"/>
                </a:lnTo>
                <a:lnTo>
                  <a:pt x="8860515" y="103949"/>
                </a:lnTo>
                <a:lnTo>
                  <a:pt x="8890517" y="138036"/>
                </a:lnTo>
                <a:lnTo>
                  <a:pt x="8916012" y="175786"/>
                </a:lnTo>
                <a:lnTo>
                  <a:pt x="8936576" y="216777"/>
                </a:lnTo>
                <a:lnTo>
                  <a:pt x="8951788" y="260585"/>
                </a:lnTo>
                <a:lnTo>
                  <a:pt x="8961225" y="306788"/>
                </a:lnTo>
                <a:lnTo>
                  <a:pt x="8964465" y="354964"/>
                </a:lnTo>
                <a:lnTo>
                  <a:pt x="8964465" y="6278079"/>
                </a:lnTo>
                <a:lnTo>
                  <a:pt x="8961225" y="6326251"/>
                </a:lnTo>
                <a:lnTo>
                  <a:pt x="8951788" y="6372453"/>
                </a:lnTo>
                <a:lnTo>
                  <a:pt x="8936576" y="6416263"/>
                </a:lnTo>
                <a:lnTo>
                  <a:pt x="8916012" y="6457256"/>
                </a:lnTo>
                <a:lnTo>
                  <a:pt x="8890517" y="6495011"/>
                </a:lnTo>
                <a:lnTo>
                  <a:pt x="8860515" y="6529104"/>
                </a:lnTo>
                <a:lnTo>
                  <a:pt x="8826428" y="6559113"/>
                </a:lnTo>
                <a:lnTo>
                  <a:pt x="8788678" y="6584614"/>
                </a:lnTo>
                <a:lnTo>
                  <a:pt x="8747688" y="6605185"/>
                </a:lnTo>
                <a:lnTo>
                  <a:pt x="8703879" y="6620401"/>
                </a:lnTo>
                <a:lnTo>
                  <a:pt x="8657676" y="6629842"/>
                </a:lnTo>
                <a:lnTo>
                  <a:pt x="8609500" y="6633083"/>
                </a:lnTo>
                <a:lnTo>
                  <a:pt x="355008" y="6633083"/>
                </a:lnTo>
                <a:lnTo>
                  <a:pt x="306836" y="6629842"/>
                </a:lnTo>
                <a:lnTo>
                  <a:pt x="260633" y="6620401"/>
                </a:lnTo>
                <a:lnTo>
                  <a:pt x="216824" y="6605185"/>
                </a:lnTo>
                <a:lnTo>
                  <a:pt x="175830" y="6584614"/>
                </a:lnTo>
                <a:lnTo>
                  <a:pt x="138074" y="6559113"/>
                </a:lnTo>
                <a:lnTo>
                  <a:pt x="103980" y="6529104"/>
                </a:lnTo>
                <a:lnTo>
                  <a:pt x="73971" y="6495011"/>
                </a:lnTo>
                <a:lnTo>
                  <a:pt x="48469" y="6457256"/>
                </a:lnTo>
                <a:lnTo>
                  <a:pt x="27898" y="6416263"/>
                </a:lnTo>
                <a:lnTo>
                  <a:pt x="12681" y="6372453"/>
                </a:lnTo>
                <a:lnTo>
                  <a:pt x="3240" y="6326251"/>
                </a:lnTo>
                <a:lnTo>
                  <a:pt x="0" y="6278079"/>
                </a:lnTo>
                <a:lnTo>
                  <a:pt x="0" y="354964"/>
                </a:lnTo>
                <a:close/>
              </a:path>
            </a:pathLst>
          </a:custGeom>
          <a:ln w="28575">
            <a:solidFill>
              <a:srgbClr val="9B310D"/>
            </a:solidFill>
          </a:ln>
        </p:spPr>
        <p:txBody>
          <a:bodyPr wrap="square" lIns="0" tIns="0" rIns="0" bIns="0" rtlCol="0"/>
          <a:lstStyle/>
          <a:p>
            <a:endParaRPr/>
          </a:p>
        </p:txBody>
      </p:sp>
      <p:sp>
        <p:nvSpPr>
          <p:cNvPr id="2" name="Holder 2"/>
          <p:cNvSpPr>
            <a:spLocks noGrp="1"/>
          </p:cNvSpPr>
          <p:nvPr>
            <p:ph type="title"/>
          </p:nvPr>
        </p:nvSpPr>
        <p:spPr>
          <a:xfrm>
            <a:off x="2101976" y="160146"/>
            <a:ext cx="5584190" cy="330834"/>
          </a:xfrm>
          <a:prstGeom prst="rect">
            <a:avLst/>
          </a:prstGeom>
        </p:spPr>
        <p:txBody>
          <a:bodyPr wrap="square" lIns="0" tIns="0" rIns="0" bIns="0">
            <a:spAutoFit/>
          </a:bodyPr>
          <a:lstStyle>
            <a:lvl1pPr>
              <a:defRPr sz="2000" b="1" i="0">
                <a:solidFill>
                  <a:schemeClr val="tx1"/>
                </a:solidFill>
                <a:latin typeface="Cambria"/>
                <a:cs typeface="Cambria"/>
              </a:defRPr>
            </a:lvl1pPr>
          </a:lstStyle>
          <a:p>
            <a:endParaRPr/>
          </a:p>
        </p:txBody>
      </p:sp>
      <p:sp>
        <p:nvSpPr>
          <p:cNvPr id="3" name="Holder 3"/>
          <p:cNvSpPr>
            <a:spLocks noGrp="1"/>
          </p:cNvSpPr>
          <p:nvPr>
            <p:ph type="body" idx="1"/>
          </p:nvPr>
        </p:nvSpPr>
        <p:spPr>
          <a:xfrm>
            <a:off x="417372" y="1069594"/>
            <a:ext cx="8309254" cy="227202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lang="en-US"/>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smtClean="0"/>
              <a:pPr/>
              <a:t>7/7/2022</a:t>
            </a:fld>
            <a:endParaRPr lang="en-US"/>
          </a:p>
        </p:txBody>
      </p:sp>
      <p:sp>
        <p:nvSpPr>
          <p:cNvPr id="6" name="Holder 6"/>
          <p:cNvSpPr>
            <a:spLocks noGrp="1"/>
          </p:cNvSpPr>
          <p:nvPr>
            <p:ph type="sldNum" sz="quarter" idx="7"/>
          </p:nvPr>
        </p:nvSpPr>
        <p:spPr>
          <a:xfrm>
            <a:off x="231952" y="6328007"/>
            <a:ext cx="287020" cy="229234"/>
          </a:xfrm>
          <a:prstGeom prst="rect">
            <a:avLst/>
          </a:prstGeom>
        </p:spPr>
        <p:txBody>
          <a:bodyPr wrap="square" lIns="0" tIns="0" rIns="0" bIns="0">
            <a:spAutoFit/>
          </a:bodyPr>
          <a:lstStyle>
            <a:lvl1pPr>
              <a:defRPr sz="1400" b="0" i="0">
                <a:solidFill>
                  <a:schemeClr val="bg1"/>
                </a:solidFill>
                <a:latin typeface="Franklin Gothic Medium"/>
                <a:cs typeface="Franklin Gothic Medium"/>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0174613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bodyStyle>
    <p:other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tensorflow-object-detection-api/" TargetMode="Externa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https://www.ripublication.com/ijaer18/ijaerv13n9_90.pdf" TargetMode="External"/><Relationship Id="rId5" Type="http://schemas.openxmlformats.org/officeDocument/2006/relationships/hyperlink" Target="https://www.ijert.org/sign-language-to-text-and-speech-translation-in-real-time-using-convolutional-neural-network" TargetMode="External"/><Relationship Id="rId4" Type="http://schemas.openxmlformats.org/officeDocument/2006/relationships/hyperlink" Target="https://academic.oup.com/jdsde/article/11/4/421/411839"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3586" y="103123"/>
            <a:ext cx="9030970" cy="6698615"/>
            <a:chOff x="53586" y="103123"/>
            <a:chExt cx="9030970" cy="6698615"/>
          </a:xfrm>
        </p:grpSpPr>
        <p:pic>
          <p:nvPicPr>
            <p:cNvPr id="3" name="object 3"/>
            <p:cNvPicPr/>
            <p:nvPr/>
          </p:nvPicPr>
          <p:blipFill>
            <a:blip r:embed="rId2" cstate="print"/>
            <a:stretch>
              <a:fillRect/>
            </a:stretch>
          </p:blipFill>
          <p:spPr>
            <a:xfrm>
              <a:off x="56761" y="106298"/>
              <a:ext cx="9013324" cy="6692231"/>
            </a:xfrm>
            <a:prstGeom prst="rect">
              <a:avLst/>
            </a:prstGeom>
          </p:spPr>
        </p:pic>
        <p:sp>
          <p:nvSpPr>
            <p:cNvPr id="4" name="object 4"/>
            <p:cNvSpPr/>
            <p:nvPr/>
          </p:nvSpPr>
          <p:spPr>
            <a:xfrm>
              <a:off x="56761" y="106298"/>
              <a:ext cx="9013825" cy="6692265"/>
            </a:xfrm>
            <a:custGeom>
              <a:avLst/>
              <a:gdLst/>
              <a:ahLst/>
              <a:cxnLst/>
              <a:rect l="l" t="t" r="r" b="b"/>
              <a:pathLst>
                <a:path w="9013825" h="6692265">
                  <a:moveTo>
                    <a:pt x="0" y="329946"/>
                  </a:moveTo>
                  <a:lnTo>
                    <a:pt x="3576" y="281184"/>
                  </a:lnTo>
                  <a:lnTo>
                    <a:pt x="13966" y="234645"/>
                  </a:lnTo>
                  <a:lnTo>
                    <a:pt x="30658" y="190840"/>
                  </a:lnTo>
                  <a:lnTo>
                    <a:pt x="53143" y="150277"/>
                  </a:lnTo>
                  <a:lnTo>
                    <a:pt x="80910" y="113468"/>
                  </a:lnTo>
                  <a:lnTo>
                    <a:pt x="113448" y="80923"/>
                  </a:lnTo>
                  <a:lnTo>
                    <a:pt x="150249" y="53151"/>
                  </a:lnTo>
                  <a:lnTo>
                    <a:pt x="190801" y="30662"/>
                  </a:lnTo>
                  <a:lnTo>
                    <a:pt x="234594" y="13967"/>
                  </a:lnTo>
                  <a:lnTo>
                    <a:pt x="281119" y="3576"/>
                  </a:lnTo>
                  <a:lnTo>
                    <a:pt x="329864" y="0"/>
                  </a:lnTo>
                  <a:lnTo>
                    <a:pt x="8683505" y="0"/>
                  </a:lnTo>
                  <a:lnTo>
                    <a:pt x="8732264" y="3576"/>
                  </a:lnTo>
                  <a:lnTo>
                    <a:pt x="8778794" y="13967"/>
                  </a:lnTo>
                  <a:lnTo>
                    <a:pt x="8822588" y="30662"/>
                  </a:lnTo>
                  <a:lnTo>
                    <a:pt x="8863135" y="53151"/>
                  </a:lnTo>
                  <a:lnTo>
                    <a:pt x="8899928" y="80923"/>
                  </a:lnTo>
                  <a:lnTo>
                    <a:pt x="8932456" y="113468"/>
                  </a:lnTo>
                  <a:lnTo>
                    <a:pt x="8960211" y="150277"/>
                  </a:lnTo>
                  <a:lnTo>
                    <a:pt x="8982685" y="190840"/>
                  </a:lnTo>
                  <a:lnTo>
                    <a:pt x="8999367" y="234645"/>
                  </a:lnTo>
                  <a:lnTo>
                    <a:pt x="9009750" y="281184"/>
                  </a:lnTo>
                  <a:lnTo>
                    <a:pt x="9013324" y="329946"/>
                  </a:lnTo>
                  <a:lnTo>
                    <a:pt x="9013324" y="6362369"/>
                  </a:lnTo>
                  <a:lnTo>
                    <a:pt x="9009750" y="6411115"/>
                  </a:lnTo>
                  <a:lnTo>
                    <a:pt x="8999367" y="6457639"/>
                  </a:lnTo>
                  <a:lnTo>
                    <a:pt x="8982685" y="6501432"/>
                  </a:lnTo>
                  <a:lnTo>
                    <a:pt x="8960211" y="6541984"/>
                  </a:lnTo>
                  <a:lnTo>
                    <a:pt x="8932456" y="6578784"/>
                  </a:lnTo>
                  <a:lnTo>
                    <a:pt x="8899928" y="6611322"/>
                  </a:lnTo>
                  <a:lnTo>
                    <a:pt x="8863135" y="6639089"/>
                  </a:lnTo>
                  <a:lnTo>
                    <a:pt x="8822588" y="6661573"/>
                  </a:lnTo>
                  <a:lnTo>
                    <a:pt x="8778794" y="6678265"/>
                  </a:lnTo>
                  <a:lnTo>
                    <a:pt x="8732264" y="6688654"/>
                  </a:lnTo>
                  <a:lnTo>
                    <a:pt x="8683505" y="6692230"/>
                  </a:lnTo>
                  <a:lnTo>
                    <a:pt x="329864" y="6692231"/>
                  </a:lnTo>
                  <a:lnTo>
                    <a:pt x="281119" y="6688654"/>
                  </a:lnTo>
                  <a:lnTo>
                    <a:pt x="234594" y="6678265"/>
                  </a:lnTo>
                  <a:lnTo>
                    <a:pt x="190801" y="6661573"/>
                  </a:lnTo>
                  <a:lnTo>
                    <a:pt x="150249" y="6639089"/>
                  </a:lnTo>
                  <a:lnTo>
                    <a:pt x="113448" y="6611322"/>
                  </a:lnTo>
                  <a:lnTo>
                    <a:pt x="80910" y="6578784"/>
                  </a:lnTo>
                  <a:lnTo>
                    <a:pt x="53143" y="6541984"/>
                  </a:lnTo>
                  <a:lnTo>
                    <a:pt x="30659" y="6501432"/>
                  </a:lnTo>
                  <a:lnTo>
                    <a:pt x="13967" y="6457639"/>
                  </a:lnTo>
                  <a:lnTo>
                    <a:pt x="3577" y="6411115"/>
                  </a:lnTo>
                  <a:lnTo>
                    <a:pt x="1" y="6362369"/>
                  </a:lnTo>
                  <a:lnTo>
                    <a:pt x="0" y="329946"/>
                  </a:lnTo>
                  <a:close/>
                </a:path>
              </a:pathLst>
            </a:custGeom>
            <a:ln w="6350">
              <a:solidFill>
                <a:srgbClr val="000000"/>
              </a:solidFill>
            </a:ln>
          </p:spPr>
          <p:txBody>
            <a:bodyPr wrap="square" lIns="0" tIns="0" rIns="0" bIns="0" rtlCol="0"/>
            <a:lstStyle/>
            <a:p>
              <a:endParaRPr/>
            </a:p>
          </p:txBody>
        </p:sp>
        <p:sp>
          <p:nvSpPr>
            <p:cNvPr id="5" name="object 5"/>
            <p:cNvSpPr/>
            <p:nvPr/>
          </p:nvSpPr>
          <p:spPr>
            <a:xfrm>
              <a:off x="62931" y="1396688"/>
              <a:ext cx="9022080" cy="120650"/>
            </a:xfrm>
            <a:custGeom>
              <a:avLst/>
              <a:gdLst/>
              <a:ahLst/>
              <a:cxnLst/>
              <a:rect l="l" t="t" r="r" b="b"/>
              <a:pathLst>
                <a:path w="9022080" h="120650">
                  <a:moveTo>
                    <a:pt x="9021572" y="0"/>
                  </a:moveTo>
                  <a:lnTo>
                    <a:pt x="0" y="0"/>
                  </a:lnTo>
                  <a:lnTo>
                    <a:pt x="0" y="120580"/>
                  </a:lnTo>
                  <a:lnTo>
                    <a:pt x="9021572" y="120580"/>
                  </a:lnTo>
                  <a:lnTo>
                    <a:pt x="9021572" y="0"/>
                  </a:lnTo>
                  <a:close/>
                </a:path>
              </a:pathLst>
            </a:custGeom>
            <a:solidFill>
              <a:srgbClr val="E6B0AB"/>
            </a:solidFill>
          </p:spPr>
          <p:txBody>
            <a:bodyPr wrap="square" lIns="0" tIns="0" rIns="0" bIns="0" rtlCol="0"/>
            <a:lstStyle/>
            <a:p>
              <a:endParaRPr/>
            </a:p>
          </p:txBody>
        </p:sp>
        <p:sp>
          <p:nvSpPr>
            <p:cNvPr id="6" name="object 6"/>
            <p:cNvSpPr/>
            <p:nvPr/>
          </p:nvSpPr>
          <p:spPr>
            <a:xfrm>
              <a:off x="62931" y="2976711"/>
              <a:ext cx="9022080" cy="111125"/>
            </a:xfrm>
            <a:custGeom>
              <a:avLst/>
              <a:gdLst/>
              <a:ahLst/>
              <a:cxnLst/>
              <a:rect l="l" t="t" r="r" b="b"/>
              <a:pathLst>
                <a:path w="9022080" h="111125">
                  <a:moveTo>
                    <a:pt x="9021572" y="0"/>
                  </a:moveTo>
                  <a:lnTo>
                    <a:pt x="0" y="0"/>
                  </a:lnTo>
                  <a:lnTo>
                    <a:pt x="0" y="110531"/>
                  </a:lnTo>
                  <a:lnTo>
                    <a:pt x="9021572" y="110531"/>
                  </a:lnTo>
                  <a:lnTo>
                    <a:pt x="9021572" y="0"/>
                  </a:lnTo>
                  <a:close/>
                </a:path>
              </a:pathLst>
            </a:custGeom>
            <a:solidFill>
              <a:srgbClr val="918485"/>
            </a:solidFill>
          </p:spPr>
          <p:txBody>
            <a:bodyPr wrap="square" lIns="0" tIns="0" rIns="0" bIns="0" rtlCol="0"/>
            <a:lstStyle/>
            <a:p>
              <a:endParaRPr/>
            </a:p>
          </p:txBody>
        </p:sp>
      </p:grpSp>
      <p:sp>
        <p:nvSpPr>
          <p:cNvPr id="7" name="object 7"/>
          <p:cNvSpPr txBox="1"/>
          <p:nvPr/>
        </p:nvSpPr>
        <p:spPr>
          <a:xfrm>
            <a:off x="62931" y="1517269"/>
            <a:ext cx="9022080" cy="1459865"/>
          </a:xfrm>
          <a:prstGeom prst="rect">
            <a:avLst/>
          </a:prstGeom>
          <a:solidFill>
            <a:srgbClr val="D24717"/>
          </a:solidFill>
        </p:spPr>
        <p:txBody>
          <a:bodyPr vert="horz" wrap="square" lIns="0" tIns="57785" rIns="0" bIns="0" rtlCol="0">
            <a:spAutoFit/>
          </a:bodyPr>
          <a:lstStyle/>
          <a:p>
            <a:pPr marR="13335" algn="ctr">
              <a:lnSpc>
                <a:spcPct val="100000"/>
              </a:lnSpc>
              <a:spcBef>
                <a:spcPts val="455"/>
              </a:spcBef>
            </a:pPr>
            <a:r>
              <a:rPr sz="3200" b="1" spc="-40" dirty="0">
                <a:latin typeface="Cambria"/>
                <a:cs typeface="Cambria"/>
              </a:rPr>
              <a:t>Department</a:t>
            </a:r>
            <a:r>
              <a:rPr sz="3200" b="1" spc="80" dirty="0">
                <a:latin typeface="Cambria"/>
                <a:cs typeface="Cambria"/>
              </a:rPr>
              <a:t> </a:t>
            </a:r>
            <a:r>
              <a:rPr sz="3200" b="1" spc="60" dirty="0">
                <a:latin typeface="Cambria"/>
                <a:cs typeface="Cambria"/>
              </a:rPr>
              <a:t>of</a:t>
            </a:r>
            <a:r>
              <a:rPr sz="3200" b="1" spc="114" dirty="0">
                <a:latin typeface="Cambria"/>
                <a:cs typeface="Cambria"/>
              </a:rPr>
              <a:t> </a:t>
            </a:r>
            <a:r>
              <a:rPr sz="3200" b="1" spc="10" dirty="0">
                <a:latin typeface="Cambria"/>
                <a:cs typeface="Cambria"/>
              </a:rPr>
              <a:t>Computer</a:t>
            </a:r>
            <a:r>
              <a:rPr sz="3200" b="1" spc="120" dirty="0">
                <a:latin typeface="Cambria"/>
                <a:cs typeface="Cambria"/>
              </a:rPr>
              <a:t> Sc. </a:t>
            </a:r>
            <a:r>
              <a:rPr sz="3200" b="1" spc="229" dirty="0">
                <a:latin typeface="Cambria"/>
                <a:cs typeface="Cambria"/>
              </a:rPr>
              <a:t>&amp;</a:t>
            </a:r>
            <a:r>
              <a:rPr sz="3200" b="1" spc="130" dirty="0">
                <a:latin typeface="Cambria"/>
                <a:cs typeface="Cambria"/>
              </a:rPr>
              <a:t> </a:t>
            </a:r>
            <a:r>
              <a:rPr sz="3200" b="1" spc="-55" dirty="0">
                <a:latin typeface="Cambria"/>
                <a:cs typeface="Cambria"/>
              </a:rPr>
              <a:t>Engineering</a:t>
            </a:r>
            <a:endParaRPr sz="3200" dirty="0">
              <a:latin typeface="Cambria"/>
              <a:cs typeface="Cambria"/>
            </a:endParaRPr>
          </a:p>
          <a:p>
            <a:pPr marR="10160" algn="ctr">
              <a:lnSpc>
                <a:spcPct val="100000"/>
              </a:lnSpc>
              <a:spcBef>
                <a:spcPts val="75"/>
              </a:spcBef>
            </a:pPr>
            <a:r>
              <a:rPr sz="2000" b="1" spc="5" dirty="0">
                <a:solidFill>
                  <a:srgbClr val="FFFFFF"/>
                </a:solidFill>
                <a:latin typeface="Cambria"/>
                <a:cs typeface="Cambria"/>
              </a:rPr>
              <a:t>Chandigarh</a:t>
            </a:r>
            <a:r>
              <a:rPr sz="2000" b="1" spc="95" dirty="0">
                <a:solidFill>
                  <a:srgbClr val="FFFFFF"/>
                </a:solidFill>
                <a:latin typeface="Cambria"/>
                <a:cs typeface="Cambria"/>
              </a:rPr>
              <a:t> </a:t>
            </a:r>
            <a:r>
              <a:rPr sz="2000" b="1" spc="10" dirty="0">
                <a:solidFill>
                  <a:srgbClr val="FFFFFF"/>
                </a:solidFill>
                <a:latin typeface="Cambria"/>
                <a:cs typeface="Cambria"/>
              </a:rPr>
              <a:t>College</a:t>
            </a:r>
            <a:r>
              <a:rPr sz="2000" b="1" spc="75" dirty="0">
                <a:solidFill>
                  <a:srgbClr val="FFFFFF"/>
                </a:solidFill>
                <a:latin typeface="Cambria"/>
                <a:cs typeface="Cambria"/>
              </a:rPr>
              <a:t> </a:t>
            </a:r>
            <a:r>
              <a:rPr sz="2000" b="1" spc="40" dirty="0">
                <a:solidFill>
                  <a:srgbClr val="FFFFFF"/>
                </a:solidFill>
                <a:latin typeface="Cambria"/>
                <a:cs typeface="Cambria"/>
              </a:rPr>
              <a:t>of</a:t>
            </a:r>
            <a:r>
              <a:rPr sz="2000" b="1" spc="80" dirty="0">
                <a:solidFill>
                  <a:srgbClr val="FFFFFF"/>
                </a:solidFill>
                <a:latin typeface="Cambria"/>
                <a:cs typeface="Cambria"/>
              </a:rPr>
              <a:t> </a:t>
            </a:r>
            <a:r>
              <a:rPr sz="2000" b="1" spc="-35" dirty="0">
                <a:solidFill>
                  <a:srgbClr val="FFFFFF"/>
                </a:solidFill>
                <a:latin typeface="Cambria"/>
                <a:cs typeface="Cambria"/>
              </a:rPr>
              <a:t>Engineering</a:t>
            </a:r>
            <a:r>
              <a:rPr sz="2000" b="1" spc="95" dirty="0">
                <a:solidFill>
                  <a:srgbClr val="FFFFFF"/>
                </a:solidFill>
                <a:latin typeface="Cambria"/>
                <a:cs typeface="Cambria"/>
              </a:rPr>
              <a:t> </a:t>
            </a:r>
            <a:r>
              <a:rPr sz="2000" b="1" spc="145" dirty="0">
                <a:solidFill>
                  <a:srgbClr val="FFFFFF"/>
                </a:solidFill>
                <a:latin typeface="Cambria"/>
                <a:cs typeface="Cambria"/>
              </a:rPr>
              <a:t>&amp;</a:t>
            </a:r>
            <a:r>
              <a:rPr sz="2000" b="1" spc="80" dirty="0">
                <a:solidFill>
                  <a:srgbClr val="FFFFFF"/>
                </a:solidFill>
                <a:latin typeface="Cambria"/>
                <a:cs typeface="Cambria"/>
              </a:rPr>
              <a:t> </a:t>
            </a:r>
            <a:r>
              <a:rPr sz="2000" b="1" spc="-5" dirty="0">
                <a:solidFill>
                  <a:srgbClr val="FFFFFF"/>
                </a:solidFill>
                <a:latin typeface="Cambria"/>
                <a:cs typeface="Cambria"/>
              </a:rPr>
              <a:t>Technology</a:t>
            </a:r>
            <a:r>
              <a:rPr sz="2000" b="1" spc="80" dirty="0">
                <a:solidFill>
                  <a:srgbClr val="FFFFFF"/>
                </a:solidFill>
                <a:latin typeface="Cambria"/>
                <a:cs typeface="Cambria"/>
              </a:rPr>
              <a:t> </a:t>
            </a:r>
            <a:r>
              <a:rPr sz="2000" b="1" spc="195" dirty="0">
                <a:solidFill>
                  <a:srgbClr val="FFFFFF"/>
                </a:solidFill>
                <a:latin typeface="Cambria"/>
                <a:cs typeface="Cambria"/>
              </a:rPr>
              <a:t>(CCET</a:t>
            </a:r>
            <a:r>
              <a:rPr sz="2000" b="1" spc="55" dirty="0">
                <a:solidFill>
                  <a:srgbClr val="FFFFFF"/>
                </a:solidFill>
                <a:latin typeface="Cambria"/>
                <a:cs typeface="Cambria"/>
              </a:rPr>
              <a:t> </a:t>
            </a:r>
            <a:r>
              <a:rPr sz="2000" b="1" spc="-25" dirty="0">
                <a:solidFill>
                  <a:srgbClr val="FFFFFF"/>
                </a:solidFill>
                <a:latin typeface="Cambria"/>
                <a:cs typeface="Cambria"/>
              </a:rPr>
              <a:t>-Degree</a:t>
            </a:r>
            <a:r>
              <a:rPr sz="2000" b="1" spc="90" dirty="0">
                <a:solidFill>
                  <a:srgbClr val="FFFFFF"/>
                </a:solidFill>
                <a:latin typeface="Cambria"/>
                <a:cs typeface="Cambria"/>
              </a:rPr>
              <a:t> </a:t>
            </a:r>
            <a:r>
              <a:rPr sz="2000" b="1" spc="-5" dirty="0">
                <a:solidFill>
                  <a:srgbClr val="FFFFFF"/>
                </a:solidFill>
                <a:latin typeface="Cambria"/>
                <a:cs typeface="Cambria"/>
              </a:rPr>
              <a:t>Wing)</a:t>
            </a:r>
            <a:endParaRPr sz="2000" dirty="0">
              <a:latin typeface="Cambria"/>
              <a:cs typeface="Cambria"/>
            </a:endParaRPr>
          </a:p>
          <a:p>
            <a:pPr marR="14604" algn="ctr">
              <a:lnSpc>
                <a:spcPts val="1905"/>
              </a:lnSpc>
              <a:spcBef>
                <a:spcPts val="30"/>
              </a:spcBef>
            </a:pPr>
            <a:r>
              <a:rPr sz="1600" b="1" spc="70" dirty="0">
                <a:solidFill>
                  <a:srgbClr val="FFFFFF"/>
                </a:solidFill>
                <a:latin typeface="Cambria"/>
                <a:cs typeface="Cambria"/>
              </a:rPr>
              <a:t>(A</a:t>
            </a:r>
            <a:r>
              <a:rPr sz="1600" b="1" spc="-30" dirty="0">
                <a:solidFill>
                  <a:srgbClr val="FFFFFF"/>
                </a:solidFill>
                <a:latin typeface="Cambria"/>
                <a:cs typeface="Cambria"/>
              </a:rPr>
              <a:t> </a:t>
            </a:r>
            <a:r>
              <a:rPr sz="1600" b="1" spc="75" dirty="0">
                <a:solidFill>
                  <a:srgbClr val="FFFFFF"/>
                </a:solidFill>
                <a:latin typeface="Cambria"/>
                <a:cs typeface="Cambria"/>
              </a:rPr>
              <a:t>Govt.</a:t>
            </a:r>
            <a:r>
              <a:rPr sz="1600" b="1" spc="105" dirty="0">
                <a:solidFill>
                  <a:srgbClr val="FFFFFF"/>
                </a:solidFill>
                <a:latin typeface="Cambria"/>
                <a:cs typeface="Cambria"/>
              </a:rPr>
              <a:t> </a:t>
            </a:r>
            <a:r>
              <a:rPr sz="1600" b="1" dirty="0">
                <a:solidFill>
                  <a:srgbClr val="FFFFFF"/>
                </a:solidFill>
                <a:latin typeface="Cambria"/>
                <a:cs typeface="Cambria"/>
              </a:rPr>
              <a:t>College</a:t>
            </a:r>
            <a:r>
              <a:rPr sz="1600" b="1" spc="90" dirty="0">
                <a:solidFill>
                  <a:srgbClr val="FFFFFF"/>
                </a:solidFill>
                <a:latin typeface="Cambria"/>
                <a:cs typeface="Cambria"/>
              </a:rPr>
              <a:t> </a:t>
            </a:r>
            <a:r>
              <a:rPr sz="1600" b="1" spc="-60" dirty="0">
                <a:solidFill>
                  <a:srgbClr val="FFFFFF"/>
                </a:solidFill>
                <a:latin typeface="Cambria"/>
                <a:cs typeface="Cambria"/>
              </a:rPr>
              <a:t>under</a:t>
            </a:r>
            <a:r>
              <a:rPr sz="1600" b="1" spc="75" dirty="0">
                <a:solidFill>
                  <a:srgbClr val="FFFFFF"/>
                </a:solidFill>
                <a:latin typeface="Cambria"/>
                <a:cs typeface="Cambria"/>
              </a:rPr>
              <a:t> </a:t>
            </a:r>
            <a:r>
              <a:rPr sz="1600" b="1" spc="-5" dirty="0">
                <a:solidFill>
                  <a:srgbClr val="FFFFFF"/>
                </a:solidFill>
                <a:latin typeface="Cambria"/>
                <a:cs typeface="Cambria"/>
              </a:rPr>
              <a:t>Chandigarh</a:t>
            </a:r>
            <a:r>
              <a:rPr sz="1600" b="1" spc="110" dirty="0">
                <a:solidFill>
                  <a:srgbClr val="FFFFFF"/>
                </a:solidFill>
                <a:latin typeface="Cambria"/>
                <a:cs typeface="Cambria"/>
              </a:rPr>
              <a:t> </a:t>
            </a:r>
            <a:r>
              <a:rPr sz="1600" b="1" spc="195" dirty="0">
                <a:solidFill>
                  <a:srgbClr val="FFFFFF"/>
                </a:solidFill>
                <a:latin typeface="Cambria"/>
                <a:cs typeface="Cambria"/>
              </a:rPr>
              <a:t>UT</a:t>
            </a:r>
            <a:r>
              <a:rPr sz="1600" b="1" spc="45" dirty="0">
                <a:solidFill>
                  <a:srgbClr val="FFFFFF"/>
                </a:solidFill>
                <a:latin typeface="Cambria"/>
                <a:cs typeface="Cambria"/>
              </a:rPr>
              <a:t> </a:t>
            </a:r>
            <a:r>
              <a:rPr sz="1600" b="1" spc="-15" dirty="0">
                <a:solidFill>
                  <a:srgbClr val="FFFFFF"/>
                </a:solidFill>
                <a:latin typeface="Cambria"/>
                <a:cs typeface="Cambria"/>
              </a:rPr>
              <a:t>Administration,</a:t>
            </a:r>
            <a:r>
              <a:rPr sz="1600" b="1" spc="120" dirty="0">
                <a:solidFill>
                  <a:srgbClr val="FFFFFF"/>
                </a:solidFill>
                <a:latin typeface="Cambria"/>
                <a:cs typeface="Cambria"/>
              </a:rPr>
              <a:t> </a:t>
            </a:r>
            <a:r>
              <a:rPr sz="1600" b="1" spc="-10" dirty="0">
                <a:solidFill>
                  <a:srgbClr val="FFFFFF"/>
                </a:solidFill>
                <a:latin typeface="Cambria"/>
                <a:cs typeface="Cambria"/>
              </a:rPr>
              <a:t>Chandigarh)</a:t>
            </a:r>
            <a:endParaRPr sz="1600" dirty="0">
              <a:latin typeface="Cambria"/>
              <a:cs typeface="Cambria"/>
            </a:endParaRPr>
          </a:p>
          <a:p>
            <a:pPr marR="10795" algn="ctr">
              <a:lnSpc>
                <a:spcPts val="2385"/>
              </a:lnSpc>
            </a:pPr>
            <a:r>
              <a:rPr sz="2000" b="1" spc="-35" dirty="0">
                <a:solidFill>
                  <a:srgbClr val="FFFFFF"/>
                </a:solidFill>
                <a:latin typeface="Cambria"/>
                <a:cs typeface="Cambria"/>
              </a:rPr>
              <a:t>Sector-26,</a:t>
            </a:r>
            <a:r>
              <a:rPr sz="2000" b="1" spc="55" dirty="0">
                <a:solidFill>
                  <a:srgbClr val="FFFFFF"/>
                </a:solidFill>
                <a:latin typeface="Cambria"/>
                <a:cs typeface="Cambria"/>
              </a:rPr>
              <a:t> </a:t>
            </a:r>
            <a:r>
              <a:rPr sz="2000" b="1" spc="5" dirty="0">
                <a:solidFill>
                  <a:srgbClr val="FFFFFF"/>
                </a:solidFill>
                <a:latin typeface="Cambria"/>
                <a:cs typeface="Cambria"/>
              </a:rPr>
              <a:t>Chandigarh</a:t>
            </a:r>
            <a:r>
              <a:rPr sz="2000" b="1" spc="90" dirty="0">
                <a:solidFill>
                  <a:srgbClr val="FFFFFF"/>
                </a:solidFill>
                <a:latin typeface="Cambria"/>
                <a:cs typeface="Cambria"/>
              </a:rPr>
              <a:t> </a:t>
            </a:r>
            <a:r>
              <a:rPr sz="2000" b="1" spc="20" dirty="0">
                <a:solidFill>
                  <a:srgbClr val="FFFFFF"/>
                </a:solidFill>
                <a:latin typeface="Cambria"/>
                <a:cs typeface="Cambria"/>
              </a:rPr>
              <a:t>-</a:t>
            </a:r>
            <a:r>
              <a:rPr sz="2000" b="1" spc="75" dirty="0">
                <a:solidFill>
                  <a:srgbClr val="FFFFFF"/>
                </a:solidFill>
                <a:latin typeface="Cambria"/>
                <a:cs typeface="Cambria"/>
              </a:rPr>
              <a:t> </a:t>
            </a:r>
            <a:r>
              <a:rPr sz="2000" b="1" spc="-145" dirty="0">
                <a:solidFill>
                  <a:srgbClr val="FFFFFF"/>
                </a:solidFill>
                <a:latin typeface="Cambria"/>
                <a:cs typeface="Cambria"/>
              </a:rPr>
              <a:t>160019</a:t>
            </a:r>
            <a:endParaRPr sz="2000" dirty="0">
              <a:latin typeface="Cambria"/>
              <a:cs typeface="Cambria"/>
            </a:endParaRPr>
          </a:p>
        </p:txBody>
      </p:sp>
      <p:pic>
        <p:nvPicPr>
          <p:cNvPr id="8" name="object 8"/>
          <p:cNvPicPr/>
          <p:nvPr/>
        </p:nvPicPr>
        <p:blipFill>
          <a:blip r:embed="rId3" cstate="print"/>
          <a:stretch>
            <a:fillRect/>
          </a:stretch>
        </p:blipFill>
        <p:spPr>
          <a:xfrm>
            <a:off x="3923919" y="216293"/>
            <a:ext cx="1252639" cy="1185786"/>
          </a:xfrm>
          <a:prstGeom prst="rect">
            <a:avLst/>
          </a:prstGeom>
        </p:spPr>
      </p:pic>
      <p:sp>
        <p:nvSpPr>
          <p:cNvPr id="9" name="object 9"/>
          <p:cNvSpPr txBox="1"/>
          <p:nvPr/>
        </p:nvSpPr>
        <p:spPr>
          <a:xfrm>
            <a:off x="175288" y="3072285"/>
            <a:ext cx="8776269" cy="1859483"/>
          </a:xfrm>
          <a:prstGeom prst="rect">
            <a:avLst/>
          </a:prstGeom>
        </p:spPr>
        <p:txBody>
          <a:bodyPr vert="horz" wrap="square" lIns="0" tIns="12700" rIns="0" bIns="0" rtlCol="0">
            <a:spAutoFit/>
          </a:bodyPr>
          <a:lstStyle/>
          <a:p>
            <a:pPr algn="r">
              <a:lnSpc>
                <a:spcPct val="100000"/>
              </a:lnSpc>
              <a:spcBef>
                <a:spcPts val="10"/>
              </a:spcBef>
            </a:pPr>
            <a:r>
              <a:rPr lang="en-IN" sz="4000" b="1" dirty="0" smtClean="0">
                <a:latin typeface="Arial Black" panose="020B0A04020102020204" pitchFamily="34" charset="0"/>
                <a:cs typeface="Times New Roman"/>
              </a:rPr>
              <a:t>PROJECT-II: Real-Time Sign Language Detection Application </a:t>
            </a:r>
            <a:endParaRPr lang="en-IN" sz="4000" b="1" dirty="0" smtClean="0">
              <a:latin typeface="Arial Black" panose="020B0A04020102020204" pitchFamily="34" charset="0"/>
              <a:cs typeface="Times New Roman"/>
            </a:endParaRPr>
          </a:p>
        </p:txBody>
      </p:sp>
      <p:sp>
        <p:nvSpPr>
          <p:cNvPr id="11" name="TextBox 10"/>
          <p:cNvSpPr txBox="1"/>
          <p:nvPr/>
        </p:nvSpPr>
        <p:spPr>
          <a:xfrm>
            <a:off x="2743200" y="4847925"/>
            <a:ext cx="6096000" cy="1938992"/>
          </a:xfrm>
          <a:prstGeom prst="rect">
            <a:avLst/>
          </a:prstGeom>
          <a:noFill/>
        </p:spPr>
        <p:txBody>
          <a:bodyPr wrap="square" rtlCol="0">
            <a:spAutoFit/>
          </a:bodyPr>
          <a:lstStyle/>
          <a:p>
            <a:pPr algn="r"/>
            <a:r>
              <a:rPr lang="en-IN" sz="2400" dirty="0" smtClean="0">
                <a:solidFill>
                  <a:srgbClr val="FF0000"/>
                </a:solidFill>
                <a:latin typeface="Arial Rounded MT Bold" panose="020F0704030504030204" pitchFamily="34" charset="0"/>
              </a:rPr>
              <a:t>Submitted </a:t>
            </a:r>
            <a:r>
              <a:rPr lang="en-IN" sz="2400" dirty="0" smtClean="0">
                <a:solidFill>
                  <a:srgbClr val="FF0000"/>
                </a:solidFill>
                <a:latin typeface="Arial Rounded MT Bold" panose="020F0704030504030204" pitchFamily="34" charset="0"/>
              </a:rPr>
              <a:t>By</a:t>
            </a:r>
          </a:p>
          <a:p>
            <a:pPr algn="r"/>
            <a:r>
              <a:rPr lang="en-IN" sz="2400" dirty="0" smtClean="0">
                <a:solidFill>
                  <a:srgbClr val="FF0000"/>
                </a:solidFill>
                <a:latin typeface="Arial Rounded MT Bold" panose="020F0704030504030204" pitchFamily="34" charset="0"/>
              </a:rPr>
              <a:t>Abhishek Pant (CO18305)</a:t>
            </a:r>
          </a:p>
          <a:p>
            <a:pPr algn="r"/>
            <a:r>
              <a:rPr lang="en-IN" sz="2400" dirty="0" err="1" smtClean="0">
                <a:solidFill>
                  <a:srgbClr val="FF0000"/>
                </a:solidFill>
                <a:latin typeface="Arial Rounded MT Bold" panose="020F0704030504030204" pitchFamily="34" charset="0"/>
              </a:rPr>
              <a:t>Kanish</a:t>
            </a:r>
            <a:r>
              <a:rPr lang="en-IN" sz="2400" dirty="0" smtClean="0">
                <a:solidFill>
                  <a:srgbClr val="FF0000"/>
                </a:solidFill>
                <a:latin typeface="Arial Rounded MT Bold" panose="020F0704030504030204" pitchFamily="34" charset="0"/>
              </a:rPr>
              <a:t> Chauhan (CO18330)</a:t>
            </a:r>
            <a:endParaRPr lang="en-IN" sz="2400" dirty="0" smtClean="0">
              <a:solidFill>
                <a:srgbClr val="FF0000"/>
              </a:solidFill>
              <a:latin typeface="Arial Rounded MT Bold" panose="020F0704030504030204" pitchFamily="34" charset="0"/>
            </a:endParaRPr>
          </a:p>
          <a:p>
            <a:pPr algn="r"/>
            <a:r>
              <a:rPr lang="en-IN" sz="2400" dirty="0" smtClean="0">
                <a:solidFill>
                  <a:srgbClr val="FF0000"/>
                </a:solidFill>
                <a:latin typeface="Arial Rounded MT Bold" panose="020F0704030504030204" pitchFamily="34" charset="0"/>
              </a:rPr>
              <a:t>Shuvam </a:t>
            </a:r>
            <a:r>
              <a:rPr lang="en-IN" sz="2400" dirty="0" smtClean="0">
                <a:solidFill>
                  <a:srgbClr val="FF0000"/>
                </a:solidFill>
                <a:latin typeface="Arial Rounded MT Bold" panose="020F0704030504030204" pitchFamily="34" charset="0"/>
              </a:rPr>
              <a:t>Roy (CO18349)</a:t>
            </a:r>
            <a:endParaRPr lang="en-IN" sz="2400" dirty="0" smtClean="0">
              <a:solidFill>
                <a:srgbClr val="FF0000"/>
              </a:solidFill>
              <a:latin typeface="Arial Rounded MT Bold" panose="020F0704030504030204" pitchFamily="34" charset="0"/>
            </a:endParaRPr>
          </a:p>
          <a:p>
            <a:pPr algn="r"/>
            <a:r>
              <a:rPr lang="en-IN" sz="2400" dirty="0" smtClean="0">
                <a:solidFill>
                  <a:srgbClr val="FF0000"/>
                </a:solidFill>
                <a:latin typeface="Arial Rounded MT Bold" panose="020F0704030504030204" pitchFamily="34" charset="0"/>
              </a:rPr>
              <a:t>8</a:t>
            </a:r>
            <a:r>
              <a:rPr lang="en-IN" sz="2400" baseline="30000" dirty="0" smtClean="0">
                <a:solidFill>
                  <a:srgbClr val="FF0000"/>
                </a:solidFill>
                <a:latin typeface="Arial Rounded MT Bold" panose="020F0704030504030204" pitchFamily="34" charset="0"/>
              </a:rPr>
              <a:t>th</a:t>
            </a:r>
            <a:r>
              <a:rPr lang="en-IN" sz="2400" dirty="0" smtClean="0">
                <a:solidFill>
                  <a:srgbClr val="FF0000"/>
                </a:solidFill>
                <a:latin typeface="Arial Rounded MT Bold" panose="020F0704030504030204" pitchFamily="34" charset="0"/>
              </a:rPr>
              <a:t> Semester CSE</a:t>
            </a:r>
            <a:endParaRPr lang="en-IN" sz="2400" dirty="0">
              <a:solidFill>
                <a:srgbClr val="FF0000"/>
              </a:solidFill>
              <a:latin typeface="Arial Rounded MT Bold" panose="020F0704030504030204" pitchFamily="34" charset="0"/>
            </a:endParaRPr>
          </a:p>
        </p:txBody>
      </p:sp>
      <p:sp>
        <p:nvSpPr>
          <p:cNvPr id="10" name="TextBox 9"/>
          <p:cNvSpPr txBox="1"/>
          <p:nvPr/>
        </p:nvSpPr>
        <p:spPr>
          <a:xfrm>
            <a:off x="174787" y="4808321"/>
            <a:ext cx="4015712" cy="830997"/>
          </a:xfrm>
          <a:prstGeom prst="rect">
            <a:avLst/>
          </a:prstGeom>
          <a:noFill/>
        </p:spPr>
        <p:txBody>
          <a:bodyPr wrap="square" rtlCol="0">
            <a:spAutoFit/>
          </a:bodyPr>
          <a:lstStyle/>
          <a:p>
            <a:r>
              <a:rPr lang="en-IN" sz="2400" dirty="0">
                <a:solidFill>
                  <a:srgbClr val="FF0000"/>
                </a:solidFill>
                <a:latin typeface="Arial Rounded MT Bold" panose="020F0704030504030204" pitchFamily="34" charset="0"/>
              </a:rPr>
              <a:t>Submitted </a:t>
            </a:r>
            <a:r>
              <a:rPr lang="en-IN" sz="2400" dirty="0" smtClean="0">
                <a:solidFill>
                  <a:srgbClr val="FF0000"/>
                </a:solidFill>
                <a:latin typeface="Arial Rounded MT Bold" panose="020F0704030504030204" pitchFamily="34" charset="0"/>
              </a:rPr>
              <a:t>To</a:t>
            </a:r>
            <a:endParaRPr lang="en-IN" sz="2400" dirty="0">
              <a:solidFill>
                <a:srgbClr val="FF0000"/>
              </a:solidFill>
              <a:latin typeface="Arial Rounded MT Bold" panose="020F0704030504030204" pitchFamily="34" charset="0"/>
            </a:endParaRPr>
          </a:p>
          <a:p>
            <a:r>
              <a:rPr lang="en-IN" sz="2400" dirty="0" err="1" smtClean="0">
                <a:solidFill>
                  <a:srgbClr val="FF0000"/>
                </a:solidFill>
                <a:latin typeface="Arial Rounded MT Bold" panose="020F0704030504030204" pitchFamily="34" charset="0"/>
              </a:rPr>
              <a:t>Dr.</a:t>
            </a:r>
            <a:r>
              <a:rPr lang="en-IN" sz="2400" dirty="0" smtClean="0">
                <a:solidFill>
                  <a:srgbClr val="FF0000"/>
                </a:solidFill>
                <a:latin typeface="Arial Rounded MT Bold" panose="020F0704030504030204" pitchFamily="34" charset="0"/>
              </a:rPr>
              <a:t> </a:t>
            </a:r>
            <a:r>
              <a:rPr lang="en-IN" sz="2400" dirty="0" err="1" smtClean="0">
                <a:solidFill>
                  <a:srgbClr val="FF0000"/>
                </a:solidFill>
                <a:latin typeface="Arial Rounded MT Bold" panose="020F0704030504030204" pitchFamily="34" charset="0"/>
              </a:rPr>
              <a:t>Sarabjeet</a:t>
            </a:r>
            <a:r>
              <a:rPr lang="en-IN" sz="2400" dirty="0" smtClean="0">
                <a:solidFill>
                  <a:srgbClr val="FF0000"/>
                </a:solidFill>
                <a:latin typeface="Arial Rounded MT Bold" panose="020F0704030504030204" pitchFamily="34" charset="0"/>
              </a:rPr>
              <a:t> Singh </a:t>
            </a:r>
            <a:endParaRPr lang="en-IN" sz="2400" dirty="0">
              <a:solidFill>
                <a:srgbClr val="FF0000"/>
              </a:solidFill>
              <a:latin typeface="Arial Rounded MT Bold" panose="020F0704030504030204" pitchFamily="34" charset="0"/>
            </a:endParaRPr>
          </a:p>
        </p:txBody>
      </p:sp>
    </p:spTree>
    <p:extLst>
      <p:ext uri="{BB962C8B-B14F-4D97-AF65-F5344CB8AC3E}">
        <p14:creationId xmlns:p14="http://schemas.microsoft.com/office/powerpoint/2010/main" val="2692787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noGrp="1"/>
          </p:cNvSpPr>
          <p:nvPr>
            <p:ph type="title"/>
          </p:nvPr>
        </p:nvSpPr>
        <p:spPr>
          <a:xfrm>
            <a:off x="2101976" y="160146"/>
            <a:ext cx="5584190" cy="330834"/>
          </a:xfrm>
          <a:prstGeom prst="rect">
            <a:avLst/>
          </a:prstGeom>
        </p:spPr>
        <p:txBody>
          <a:bodyPr vert="horz" wrap="square" lIns="0" tIns="12700" rIns="0" bIns="0" rtlCol="0">
            <a:spAutoFit/>
          </a:bodyPr>
          <a:lstStyle/>
          <a:p>
            <a:pPr marL="12700">
              <a:lnSpc>
                <a:spcPct val="100000"/>
              </a:lnSpc>
              <a:spcBef>
                <a:spcPts val="100"/>
              </a:spcBef>
            </a:pPr>
            <a:r>
              <a:rPr spc="-30" dirty="0"/>
              <a:t>Department</a:t>
            </a:r>
            <a:r>
              <a:rPr spc="85" dirty="0"/>
              <a:t> </a:t>
            </a:r>
            <a:r>
              <a:rPr spc="35" dirty="0"/>
              <a:t>of</a:t>
            </a:r>
            <a:r>
              <a:rPr spc="85" dirty="0"/>
              <a:t> </a:t>
            </a:r>
            <a:r>
              <a:rPr spc="5" dirty="0"/>
              <a:t>Computer</a:t>
            </a:r>
            <a:r>
              <a:rPr spc="90" dirty="0"/>
              <a:t> </a:t>
            </a:r>
            <a:r>
              <a:rPr spc="-40" dirty="0"/>
              <a:t>Science</a:t>
            </a:r>
            <a:r>
              <a:rPr spc="80" dirty="0"/>
              <a:t> </a:t>
            </a:r>
            <a:r>
              <a:rPr spc="145" dirty="0"/>
              <a:t>&amp;</a:t>
            </a:r>
            <a:r>
              <a:rPr spc="85" dirty="0"/>
              <a:t> </a:t>
            </a:r>
            <a:r>
              <a:rPr spc="-35" dirty="0"/>
              <a:t>Engineering</a:t>
            </a:r>
          </a:p>
        </p:txBody>
      </p:sp>
      <p:pic>
        <p:nvPicPr>
          <p:cNvPr id="5" name="object 3"/>
          <p:cNvPicPr/>
          <p:nvPr/>
        </p:nvPicPr>
        <p:blipFill>
          <a:blip r:embed="rId2" cstate="print"/>
          <a:stretch>
            <a:fillRect/>
          </a:stretch>
        </p:blipFill>
        <p:spPr>
          <a:xfrm>
            <a:off x="291765" y="198631"/>
            <a:ext cx="892594" cy="844956"/>
          </a:xfrm>
          <a:prstGeom prst="rect">
            <a:avLst/>
          </a:prstGeom>
        </p:spPr>
      </p:pic>
      <p:sp>
        <p:nvSpPr>
          <p:cNvPr id="6" name="object 4"/>
          <p:cNvSpPr txBox="1"/>
          <p:nvPr/>
        </p:nvSpPr>
        <p:spPr>
          <a:xfrm>
            <a:off x="400608" y="466471"/>
            <a:ext cx="8260715" cy="866904"/>
          </a:xfrm>
          <a:prstGeom prst="rect">
            <a:avLst/>
          </a:prstGeom>
        </p:spPr>
        <p:txBody>
          <a:bodyPr vert="horz" wrap="square" lIns="0" tIns="12700" rIns="0" bIns="0" rtlCol="0">
            <a:spAutoFit/>
          </a:bodyPr>
          <a:lstStyle/>
          <a:p>
            <a:pPr marL="732790" algn="ctr">
              <a:lnSpc>
                <a:spcPct val="100000"/>
              </a:lnSpc>
              <a:spcBef>
                <a:spcPts val="100"/>
              </a:spcBef>
            </a:pPr>
            <a:r>
              <a:rPr sz="1800" b="1" spc="5" dirty="0">
                <a:solidFill>
                  <a:srgbClr val="C00000"/>
                </a:solidFill>
                <a:latin typeface="Cambria"/>
                <a:cs typeface="Cambria"/>
              </a:rPr>
              <a:t>Chandigarh</a:t>
            </a:r>
            <a:r>
              <a:rPr sz="1800" b="1" spc="45" dirty="0">
                <a:solidFill>
                  <a:srgbClr val="C00000"/>
                </a:solidFill>
                <a:latin typeface="Cambria"/>
                <a:cs typeface="Cambria"/>
              </a:rPr>
              <a:t> </a:t>
            </a:r>
            <a:r>
              <a:rPr sz="1800" b="1" spc="5" dirty="0">
                <a:solidFill>
                  <a:srgbClr val="C00000"/>
                </a:solidFill>
                <a:latin typeface="Cambria"/>
                <a:cs typeface="Cambria"/>
              </a:rPr>
              <a:t>College</a:t>
            </a:r>
            <a:r>
              <a:rPr sz="1800" b="1" spc="70" dirty="0">
                <a:solidFill>
                  <a:srgbClr val="C00000"/>
                </a:solidFill>
                <a:latin typeface="Cambria"/>
                <a:cs typeface="Cambria"/>
              </a:rPr>
              <a:t> </a:t>
            </a:r>
            <a:r>
              <a:rPr sz="1800" b="1" spc="30" dirty="0">
                <a:solidFill>
                  <a:srgbClr val="C00000"/>
                </a:solidFill>
                <a:latin typeface="Cambria"/>
                <a:cs typeface="Cambria"/>
              </a:rPr>
              <a:t>of</a:t>
            </a:r>
            <a:r>
              <a:rPr sz="1800" b="1" spc="85" dirty="0">
                <a:solidFill>
                  <a:srgbClr val="C00000"/>
                </a:solidFill>
                <a:latin typeface="Cambria"/>
                <a:cs typeface="Cambria"/>
              </a:rPr>
              <a:t> </a:t>
            </a:r>
            <a:r>
              <a:rPr sz="1800" b="1" spc="-35" dirty="0">
                <a:solidFill>
                  <a:srgbClr val="C00000"/>
                </a:solidFill>
                <a:latin typeface="Cambria"/>
                <a:cs typeface="Cambria"/>
              </a:rPr>
              <a:t>Engineering</a:t>
            </a:r>
            <a:r>
              <a:rPr sz="1800" b="1" spc="60" dirty="0">
                <a:solidFill>
                  <a:srgbClr val="C00000"/>
                </a:solidFill>
                <a:latin typeface="Cambria"/>
                <a:cs typeface="Cambria"/>
              </a:rPr>
              <a:t> </a:t>
            </a:r>
            <a:r>
              <a:rPr sz="1800" b="1" spc="125" dirty="0">
                <a:solidFill>
                  <a:srgbClr val="C00000"/>
                </a:solidFill>
                <a:latin typeface="Cambria"/>
                <a:cs typeface="Cambria"/>
              </a:rPr>
              <a:t>&amp;</a:t>
            </a:r>
            <a:r>
              <a:rPr sz="1800" b="1" spc="75" dirty="0">
                <a:solidFill>
                  <a:srgbClr val="C00000"/>
                </a:solidFill>
                <a:latin typeface="Cambria"/>
                <a:cs typeface="Cambria"/>
              </a:rPr>
              <a:t> </a:t>
            </a:r>
            <a:r>
              <a:rPr sz="1800" b="1" spc="-15" dirty="0">
                <a:solidFill>
                  <a:srgbClr val="C00000"/>
                </a:solidFill>
                <a:latin typeface="Cambria"/>
                <a:cs typeface="Cambria"/>
              </a:rPr>
              <a:t>Technology</a:t>
            </a:r>
            <a:r>
              <a:rPr sz="1800" b="1" spc="55" dirty="0">
                <a:solidFill>
                  <a:srgbClr val="C00000"/>
                </a:solidFill>
                <a:latin typeface="Cambria"/>
                <a:cs typeface="Cambria"/>
              </a:rPr>
              <a:t> </a:t>
            </a:r>
            <a:r>
              <a:rPr sz="1800" b="1" spc="170" dirty="0">
                <a:solidFill>
                  <a:srgbClr val="C00000"/>
                </a:solidFill>
                <a:latin typeface="Cambria"/>
                <a:cs typeface="Cambria"/>
              </a:rPr>
              <a:t>(CCET</a:t>
            </a:r>
            <a:r>
              <a:rPr sz="1800" b="1" spc="45" dirty="0">
                <a:solidFill>
                  <a:srgbClr val="C00000"/>
                </a:solidFill>
                <a:latin typeface="Cambria"/>
                <a:cs typeface="Cambria"/>
              </a:rPr>
              <a:t> </a:t>
            </a:r>
            <a:r>
              <a:rPr sz="1800" b="1" spc="-25" dirty="0">
                <a:solidFill>
                  <a:srgbClr val="C00000"/>
                </a:solidFill>
                <a:latin typeface="Cambria"/>
                <a:cs typeface="Cambria"/>
              </a:rPr>
              <a:t>-Degree</a:t>
            </a:r>
            <a:r>
              <a:rPr sz="1800" b="1" spc="105" dirty="0">
                <a:solidFill>
                  <a:srgbClr val="C00000"/>
                </a:solidFill>
                <a:latin typeface="Cambria"/>
                <a:cs typeface="Cambria"/>
              </a:rPr>
              <a:t> </a:t>
            </a:r>
            <a:r>
              <a:rPr sz="1800" b="1" spc="-10" dirty="0">
                <a:solidFill>
                  <a:srgbClr val="C00000"/>
                </a:solidFill>
                <a:latin typeface="Cambria"/>
                <a:cs typeface="Cambria"/>
              </a:rPr>
              <a:t>Wing)</a:t>
            </a:r>
            <a:endParaRPr sz="1800" dirty="0">
              <a:latin typeface="Cambria"/>
              <a:cs typeface="Cambria"/>
            </a:endParaRPr>
          </a:p>
          <a:p>
            <a:pPr marL="732155" algn="ctr">
              <a:lnSpc>
                <a:spcPct val="100000"/>
              </a:lnSpc>
              <a:spcBef>
                <a:spcPts val="35"/>
              </a:spcBef>
            </a:pPr>
            <a:r>
              <a:rPr sz="1200" b="1" spc="55" dirty="0">
                <a:solidFill>
                  <a:srgbClr val="001F5F"/>
                </a:solidFill>
                <a:latin typeface="Cambria"/>
                <a:cs typeface="Cambria"/>
              </a:rPr>
              <a:t>(A</a:t>
            </a:r>
            <a:r>
              <a:rPr sz="1200" b="1" spc="-40" dirty="0">
                <a:solidFill>
                  <a:srgbClr val="001F5F"/>
                </a:solidFill>
                <a:latin typeface="Cambria"/>
                <a:cs typeface="Cambria"/>
              </a:rPr>
              <a:t> </a:t>
            </a:r>
            <a:r>
              <a:rPr sz="1200" b="1" spc="60" dirty="0">
                <a:solidFill>
                  <a:srgbClr val="001F5F"/>
                </a:solidFill>
                <a:latin typeface="Cambria"/>
                <a:cs typeface="Cambria"/>
              </a:rPr>
              <a:t>Govt.</a:t>
            </a:r>
            <a:r>
              <a:rPr sz="1200" b="1" spc="55" dirty="0">
                <a:solidFill>
                  <a:srgbClr val="001F5F"/>
                </a:solidFill>
                <a:latin typeface="Cambria"/>
                <a:cs typeface="Cambria"/>
              </a:rPr>
              <a:t> </a:t>
            </a:r>
            <a:r>
              <a:rPr sz="1200" b="1" dirty="0">
                <a:solidFill>
                  <a:srgbClr val="001F5F"/>
                </a:solidFill>
                <a:latin typeface="Cambria"/>
                <a:cs typeface="Cambria"/>
              </a:rPr>
              <a:t>College</a:t>
            </a:r>
            <a:r>
              <a:rPr sz="1200" b="1" spc="30" dirty="0">
                <a:solidFill>
                  <a:srgbClr val="001F5F"/>
                </a:solidFill>
                <a:latin typeface="Cambria"/>
                <a:cs typeface="Cambria"/>
              </a:rPr>
              <a:t> </a:t>
            </a:r>
            <a:r>
              <a:rPr sz="1200" b="1" spc="-40" dirty="0">
                <a:solidFill>
                  <a:srgbClr val="001F5F"/>
                </a:solidFill>
                <a:latin typeface="Cambria"/>
                <a:cs typeface="Cambria"/>
              </a:rPr>
              <a:t>under</a:t>
            </a:r>
            <a:r>
              <a:rPr sz="1200" b="1" spc="25" dirty="0">
                <a:solidFill>
                  <a:srgbClr val="001F5F"/>
                </a:solidFill>
                <a:latin typeface="Cambria"/>
                <a:cs typeface="Cambria"/>
              </a:rPr>
              <a:t> </a:t>
            </a:r>
            <a:r>
              <a:rPr sz="1200" b="1" dirty="0">
                <a:solidFill>
                  <a:srgbClr val="001F5F"/>
                </a:solidFill>
                <a:latin typeface="Cambria"/>
                <a:cs typeface="Cambria"/>
              </a:rPr>
              <a:t>Chandigarh</a:t>
            </a:r>
            <a:r>
              <a:rPr sz="1200" b="1" spc="15" dirty="0">
                <a:solidFill>
                  <a:srgbClr val="001F5F"/>
                </a:solidFill>
                <a:latin typeface="Cambria"/>
                <a:cs typeface="Cambria"/>
              </a:rPr>
              <a:t> </a:t>
            </a:r>
            <a:r>
              <a:rPr sz="1200" b="1" spc="150" dirty="0">
                <a:solidFill>
                  <a:srgbClr val="001F5F"/>
                </a:solidFill>
                <a:latin typeface="Cambria"/>
                <a:cs typeface="Cambria"/>
              </a:rPr>
              <a:t>UT</a:t>
            </a:r>
            <a:r>
              <a:rPr sz="1200" b="1" spc="35" dirty="0">
                <a:solidFill>
                  <a:srgbClr val="001F5F"/>
                </a:solidFill>
                <a:latin typeface="Cambria"/>
                <a:cs typeface="Cambria"/>
              </a:rPr>
              <a:t> </a:t>
            </a:r>
            <a:r>
              <a:rPr sz="1200" b="1" spc="-10" dirty="0">
                <a:solidFill>
                  <a:srgbClr val="001F5F"/>
                </a:solidFill>
                <a:latin typeface="Cambria"/>
                <a:cs typeface="Cambria"/>
              </a:rPr>
              <a:t>Administration,</a:t>
            </a:r>
            <a:r>
              <a:rPr sz="1200" b="1" spc="15" dirty="0">
                <a:solidFill>
                  <a:srgbClr val="001F5F"/>
                </a:solidFill>
                <a:latin typeface="Cambria"/>
                <a:cs typeface="Cambria"/>
              </a:rPr>
              <a:t> </a:t>
            </a:r>
            <a:r>
              <a:rPr sz="1200" b="1" spc="-5" dirty="0">
                <a:solidFill>
                  <a:srgbClr val="001F5F"/>
                </a:solidFill>
                <a:latin typeface="Cambria"/>
                <a:cs typeface="Cambria"/>
              </a:rPr>
              <a:t>Chandigarh)</a:t>
            </a:r>
            <a:r>
              <a:rPr sz="1200" b="1" spc="5" dirty="0">
                <a:solidFill>
                  <a:srgbClr val="001F5F"/>
                </a:solidFill>
                <a:latin typeface="Cambria"/>
                <a:cs typeface="Cambria"/>
              </a:rPr>
              <a:t> </a:t>
            </a:r>
            <a:r>
              <a:rPr sz="1200" b="1" spc="-10" dirty="0">
                <a:solidFill>
                  <a:srgbClr val="001F5F"/>
                </a:solidFill>
                <a:latin typeface="Cambria"/>
                <a:cs typeface="Cambria"/>
              </a:rPr>
              <a:t>,Sector-26,</a:t>
            </a:r>
            <a:r>
              <a:rPr sz="1200" b="1" spc="20" dirty="0">
                <a:solidFill>
                  <a:srgbClr val="001F5F"/>
                </a:solidFill>
                <a:latin typeface="Cambria"/>
                <a:cs typeface="Cambria"/>
              </a:rPr>
              <a:t> </a:t>
            </a:r>
            <a:r>
              <a:rPr sz="1200" b="1" dirty="0">
                <a:solidFill>
                  <a:srgbClr val="001F5F"/>
                </a:solidFill>
                <a:latin typeface="Cambria"/>
                <a:cs typeface="Cambria"/>
              </a:rPr>
              <a:t>Chandigarh</a:t>
            </a:r>
            <a:r>
              <a:rPr sz="1200" b="1" spc="25" dirty="0">
                <a:solidFill>
                  <a:srgbClr val="001F5F"/>
                </a:solidFill>
                <a:latin typeface="Cambria"/>
                <a:cs typeface="Cambria"/>
              </a:rPr>
              <a:t> </a:t>
            </a:r>
            <a:r>
              <a:rPr sz="1200" b="1" spc="10" dirty="0">
                <a:solidFill>
                  <a:srgbClr val="001F5F"/>
                </a:solidFill>
                <a:latin typeface="Cambria"/>
                <a:cs typeface="Cambria"/>
              </a:rPr>
              <a:t>-</a:t>
            </a:r>
            <a:r>
              <a:rPr sz="1200" b="1" spc="50" dirty="0">
                <a:solidFill>
                  <a:srgbClr val="001F5F"/>
                </a:solidFill>
                <a:latin typeface="Cambria"/>
                <a:cs typeface="Cambria"/>
              </a:rPr>
              <a:t> </a:t>
            </a:r>
            <a:r>
              <a:rPr sz="1200" b="1" spc="-90" dirty="0">
                <a:solidFill>
                  <a:srgbClr val="001F5F"/>
                </a:solidFill>
                <a:latin typeface="Cambria"/>
                <a:cs typeface="Cambria"/>
              </a:rPr>
              <a:t>160019</a:t>
            </a:r>
            <a:endParaRPr sz="1200" dirty="0">
              <a:latin typeface="Cambria"/>
              <a:cs typeface="Cambria"/>
            </a:endParaRPr>
          </a:p>
          <a:p>
            <a:pPr>
              <a:lnSpc>
                <a:spcPct val="100000"/>
              </a:lnSpc>
            </a:pPr>
            <a:endParaRPr sz="1400" dirty="0">
              <a:latin typeface="Cambria"/>
              <a:cs typeface="Cambria"/>
            </a:endParaRPr>
          </a:p>
          <a:p>
            <a:pPr>
              <a:lnSpc>
                <a:spcPct val="100000"/>
              </a:lnSpc>
              <a:spcBef>
                <a:spcPts val="30"/>
              </a:spcBef>
            </a:pPr>
            <a:endParaRPr sz="1150" dirty="0">
              <a:latin typeface="Cambria"/>
              <a:cs typeface="Cambria"/>
            </a:endParaRPr>
          </a:p>
        </p:txBody>
      </p:sp>
      <p:sp>
        <p:nvSpPr>
          <p:cNvPr id="12" name="Google Shape;165;g115ce4e02a1_0_2"/>
          <p:cNvSpPr txBox="1">
            <a:spLocks/>
          </p:cNvSpPr>
          <p:nvPr/>
        </p:nvSpPr>
        <p:spPr>
          <a:xfrm>
            <a:off x="181375" y="1219200"/>
            <a:ext cx="8763000" cy="130712"/>
          </a:xfrm>
          <a:prstGeom prst="rect">
            <a:avLst/>
          </a:prstGeom>
        </p:spPr>
        <p:txBody>
          <a:bodyPr spcFirstLastPara="1" wrap="square" lIns="91425" tIns="45700" rIns="91425" bIns="45700" anchor="ctr" anchorCtr="0">
            <a:noAutofit/>
          </a:bodyPr>
          <a:lstStyle>
            <a:lvl1pPr eaLnBrk="1" hangingPunct="1">
              <a:defRPr sz="2000" b="1" i="0">
                <a:solidFill>
                  <a:schemeClr val="tx1"/>
                </a:solidFill>
                <a:latin typeface="Cambria"/>
                <a:ea typeface="+mj-ea"/>
                <a:cs typeface="Cambria"/>
              </a:defRPr>
            </a:lvl1pPr>
          </a:lstStyle>
          <a:p>
            <a:pPr algn="ctr" rtl="0"/>
            <a:r>
              <a:rPr lang="en-US" sz="2800" kern="0" dirty="0" smtClean="0"/>
              <a:t>MODULES USED:</a:t>
            </a:r>
            <a:endParaRPr lang="en-US" sz="2800" kern="0" dirty="0"/>
          </a:p>
        </p:txBody>
      </p:sp>
      <p:sp>
        <p:nvSpPr>
          <p:cNvPr id="13" name="Google Shape;166;g115ce4e02a1_0_2"/>
          <p:cNvSpPr txBox="1">
            <a:spLocks noGrp="1"/>
          </p:cNvSpPr>
          <p:nvPr>
            <p:ph type="body" idx="1"/>
          </p:nvPr>
        </p:nvSpPr>
        <p:spPr>
          <a:xfrm>
            <a:off x="181375" y="1508988"/>
            <a:ext cx="8763000" cy="5445768"/>
          </a:xfrm>
          <a:prstGeom prst="rect">
            <a:avLst/>
          </a:prstGeom>
        </p:spPr>
        <p:txBody>
          <a:bodyPr spcFirstLastPara="1" wrap="square" lIns="91425" tIns="45700" rIns="91425" bIns="45700" anchor="t" anchorCtr="0">
            <a:normAutofit fontScale="77500" lnSpcReduction="20000"/>
          </a:bodyPr>
          <a:lstStyle/>
          <a:p>
            <a:pPr marL="114300" marR="12700" lvl="0" indent="0" algn="just" rtl="0">
              <a:lnSpc>
                <a:spcPct val="150000"/>
              </a:lnSpc>
              <a:spcBef>
                <a:spcPts val="700"/>
              </a:spcBef>
              <a:spcAft>
                <a:spcPts val="0"/>
              </a:spcAft>
              <a:buNone/>
            </a:pPr>
            <a:r>
              <a:rPr lang="en-US" sz="1785" dirty="0">
                <a:latin typeface="Times New Roman"/>
                <a:ea typeface="Times New Roman"/>
                <a:cs typeface="Times New Roman"/>
                <a:sym typeface="Times New Roman"/>
              </a:rPr>
              <a:t>Convolutional neural networks have been employed to recognize sign language gestures. The</a:t>
            </a:r>
            <a:r>
              <a:rPr lang="en-US" sz="1785" b="1" dirty="0">
                <a:latin typeface="Times New Roman"/>
                <a:ea typeface="Times New Roman"/>
                <a:cs typeface="Times New Roman"/>
                <a:sym typeface="Times New Roman"/>
              </a:rPr>
              <a:t> image dataset used consists of dynamic sign language gestures captured on a system attached camera. </a:t>
            </a:r>
            <a:endParaRPr sz="1785" b="1" dirty="0">
              <a:latin typeface="Times New Roman"/>
              <a:ea typeface="Times New Roman"/>
              <a:cs typeface="Times New Roman"/>
              <a:sym typeface="Times New Roman"/>
            </a:endParaRPr>
          </a:p>
          <a:p>
            <a:pPr marL="114300" marR="12700" lvl="0" indent="0" algn="just" rtl="0">
              <a:lnSpc>
                <a:spcPct val="150000"/>
              </a:lnSpc>
              <a:spcBef>
                <a:spcPts val="700"/>
              </a:spcBef>
              <a:spcAft>
                <a:spcPts val="0"/>
              </a:spcAft>
              <a:buClr>
                <a:schemeClr val="dk1"/>
              </a:buClr>
              <a:buSzPct val="61600"/>
              <a:buFont typeface="Arial"/>
              <a:buNone/>
            </a:pPr>
            <a:r>
              <a:rPr lang="en-US" sz="1785" b="1" dirty="0">
                <a:latin typeface="Times New Roman"/>
                <a:ea typeface="Times New Roman"/>
                <a:cs typeface="Times New Roman"/>
                <a:sym typeface="Times New Roman"/>
              </a:rPr>
              <a:t>Preprocessing</a:t>
            </a:r>
            <a:r>
              <a:rPr lang="en-US" sz="1785" dirty="0">
                <a:latin typeface="Times New Roman"/>
                <a:ea typeface="Times New Roman"/>
                <a:cs typeface="Times New Roman"/>
                <a:sym typeface="Times New Roman"/>
              </a:rPr>
              <a:t> was performed on the images, which then served as the cleaned input. The results are obtained by retraining and testing this sign language gestures dataset on a convolutional neural network model.</a:t>
            </a:r>
            <a:endParaRPr sz="2685" dirty="0"/>
          </a:p>
          <a:p>
            <a:pPr marL="0" lvl="0" indent="0" algn="l" rtl="0">
              <a:spcBef>
                <a:spcPts val="480"/>
              </a:spcBef>
              <a:spcAft>
                <a:spcPts val="0"/>
              </a:spcAft>
              <a:buNone/>
            </a:pPr>
            <a:endParaRPr sz="1900" dirty="0">
              <a:latin typeface="Times New Roman"/>
              <a:ea typeface="Times New Roman"/>
              <a:cs typeface="Times New Roman"/>
              <a:sym typeface="Times New Roman"/>
            </a:endParaRPr>
          </a:p>
          <a:p>
            <a:pPr marL="0" lvl="0" indent="0" algn="l" rtl="0">
              <a:spcBef>
                <a:spcPts val="480"/>
              </a:spcBef>
              <a:spcAft>
                <a:spcPts val="0"/>
              </a:spcAft>
              <a:buNone/>
            </a:pPr>
            <a:endParaRPr sz="1900" dirty="0">
              <a:latin typeface="Times New Roman"/>
              <a:ea typeface="Times New Roman"/>
              <a:cs typeface="Times New Roman"/>
              <a:sym typeface="Times New Roman"/>
            </a:endParaRPr>
          </a:p>
          <a:p>
            <a:pPr lvl="0" algn="l" rtl="0">
              <a:spcBef>
                <a:spcPts val="480"/>
              </a:spcBef>
              <a:spcAft>
                <a:spcPts val="0"/>
              </a:spcAft>
            </a:pPr>
            <a:r>
              <a:rPr lang="en-US" sz="2100" b="1" dirty="0" smtClean="0">
                <a:latin typeface="Times New Roman"/>
                <a:ea typeface="Times New Roman"/>
                <a:cs typeface="Times New Roman"/>
                <a:sym typeface="Times New Roman"/>
              </a:rPr>
              <a:t>1. Feeding </a:t>
            </a:r>
            <a:r>
              <a:rPr lang="en-US" sz="2100" b="1" dirty="0">
                <a:latin typeface="Times New Roman"/>
                <a:ea typeface="Times New Roman"/>
                <a:cs typeface="Times New Roman"/>
                <a:sym typeface="Times New Roman"/>
              </a:rPr>
              <a:t>Image from Camera</a:t>
            </a:r>
            <a:endParaRPr sz="2100" b="1" dirty="0">
              <a:latin typeface="Times New Roman"/>
              <a:ea typeface="Times New Roman"/>
              <a:cs typeface="Times New Roman"/>
              <a:sym typeface="Times New Roman"/>
            </a:endParaRPr>
          </a:p>
          <a:p>
            <a:pPr lvl="0" algn="just" rtl="0">
              <a:lnSpc>
                <a:spcPct val="150000"/>
              </a:lnSpc>
              <a:spcBef>
                <a:spcPts val="700"/>
              </a:spcBef>
              <a:spcAft>
                <a:spcPts val="0"/>
              </a:spcAft>
              <a:buClr>
                <a:schemeClr val="dk1"/>
              </a:buClr>
              <a:buSzPct val="49935"/>
            </a:pPr>
            <a:r>
              <a:rPr lang="en-US" sz="2100" b="1" dirty="0" smtClean="0">
                <a:latin typeface="Times New Roman"/>
                <a:ea typeface="Times New Roman"/>
                <a:cs typeface="Times New Roman"/>
                <a:sym typeface="Times New Roman"/>
              </a:rPr>
              <a:t>2. Image </a:t>
            </a:r>
            <a:r>
              <a:rPr lang="en-US" sz="2100" b="1" dirty="0">
                <a:latin typeface="Times New Roman"/>
                <a:ea typeface="Times New Roman"/>
                <a:cs typeface="Times New Roman"/>
                <a:sym typeface="Times New Roman"/>
              </a:rPr>
              <a:t>Resizing and </a:t>
            </a:r>
            <a:r>
              <a:rPr lang="en-US" sz="2100" b="1" dirty="0" smtClean="0">
                <a:latin typeface="Times New Roman"/>
                <a:ea typeface="Times New Roman"/>
                <a:cs typeface="Times New Roman"/>
                <a:sym typeface="Times New Roman"/>
              </a:rPr>
              <a:t>Labelling</a:t>
            </a:r>
            <a:endParaRPr lang="en-US" sz="2100" b="1" dirty="0">
              <a:latin typeface="Times New Roman"/>
              <a:ea typeface="Times New Roman"/>
              <a:cs typeface="Times New Roman"/>
              <a:sym typeface="Times New Roman"/>
            </a:endParaRPr>
          </a:p>
          <a:p>
            <a:pPr lvl="0" algn="just" rtl="0">
              <a:lnSpc>
                <a:spcPct val="150000"/>
              </a:lnSpc>
              <a:spcBef>
                <a:spcPts val="700"/>
              </a:spcBef>
              <a:spcAft>
                <a:spcPts val="0"/>
              </a:spcAft>
              <a:buClr>
                <a:schemeClr val="dk1"/>
              </a:buClr>
              <a:buSzPct val="49935"/>
            </a:pPr>
            <a:r>
              <a:rPr lang="en-US" sz="2100" b="1" dirty="0" smtClean="0">
                <a:latin typeface="Times New Roman"/>
                <a:ea typeface="Times New Roman"/>
                <a:cs typeface="Times New Roman"/>
                <a:sym typeface="Times New Roman"/>
              </a:rPr>
              <a:t>3. </a:t>
            </a:r>
            <a:r>
              <a:rPr lang="en-US" sz="2100" b="1" dirty="0" smtClean="0">
                <a:latin typeface="Times New Roman"/>
                <a:ea typeface="Times New Roman"/>
                <a:cs typeface="Times New Roman"/>
                <a:sym typeface="Times New Roman"/>
              </a:rPr>
              <a:t>Normalization </a:t>
            </a:r>
            <a:r>
              <a:rPr lang="en-US" sz="2100" b="1" dirty="0">
                <a:latin typeface="Times New Roman"/>
                <a:ea typeface="Times New Roman"/>
                <a:cs typeface="Times New Roman"/>
                <a:sym typeface="Times New Roman"/>
              </a:rPr>
              <a:t>and Partition of datasets</a:t>
            </a:r>
            <a:endParaRPr sz="2100" b="1" dirty="0">
              <a:latin typeface="Times New Roman"/>
              <a:ea typeface="Times New Roman"/>
              <a:cs typeface="Times New Roman"/>
              <a:sym typeface="Times New Roman"/>
            </a:endParaRPr>
          </a:p>
          <a:p>
            <a:pPr lvl="0" algn="just" rtl="0">
              <a:lnSpc>
                <a:spcPct val="150000"/>
              </a:lnSpc>
              <a:spcBef>
                <a:spcPts val="700"/>
              </a:spcBef>
              <a:spcAft>
                <a:spcPts val="0"/>
              </a:spcAft>
              <a:buClr>
                <a:schemeClr val="dk1"/>
              </a:buClr>
              <a:buSzPct val="49935"/>
            </a:pPr>
            <a:r>
              <a:rPr lang="en-US" sz="2100" b="1" dirty="0" smtClean="0">
                <a:latin typeface="Times New Roman"/>
                <a:ea typeface="Times New Roman"/>
                <a:cs typeface="Times New Roman"/>
                <a:sym typeface="Times New Roman"/>
              </a:rPr>
              <a:t>4. </a:t>
            </a:r>
            <a:r>
              <a:rPr lang="en-US" sz="2100" b="1" dirty="0" smtClean="0">
                <a:latin typeface="Times New Roman"/>
                <a:ea typeface="Times New Roman"/>
                <a:cs typeface="Times New Roman"/>
                <a:sym typeface="Times New Roman"/>
              </a:rPr>
              <a:t>Training </a:t>
            </a:r>
            <a:r>
              <a:rPr lang="en-US" sz="2100" b="1" dirty="0">
                <a:latin typeface="Times New Roman"/>
                <a:ea typeface="Times New Roman"/>
                <a:cs typeface="Times New Roman"/>
                <a:sym typeface="Times New Roman"/>
              </a:rPr>
              <a:t>CNN based classifier</a:t>
            </a:r>
            <a:endParaRPr sz="2100" b="1" dirty="0">
              <a:latin typeface="Times New Roman"/>
              <a:ea typeface="Times New Roman"/>
              <a:cs typeface="Times New Roman"/>
              <a:sym typeface="Times New Roman"/>
            </a:endParaRPr>
          </a:p>
          <a:p>
            <a:pPr lvl="0" algn="just" rtl="0">
              <a:lnSpc>
                <a:spcPct val="150000"/>
              </a:lnSpc>
              <a:spcBef>
                <a:spcPts val="700"/>
              </a:spcBef>
              <a:spcAft>
                <a:spcPts val="0"/>
              </a:spcAft>
              <a:buClr>
                <a:schemeClr val="dk1"/>
              </a:buClr>
              <a:buSzPct val="49935"/>
            </a:pPr>
            <a:r>
              <a:rPr lang="en-US" sz="2100" b="1" dirty="0" smtClean="0">
                <a:latin typeface="Times New Roman"/>
                <a:ea typeface="Times New Roman"/>
                <a:cs typeface="Times New Roman"/>
                <a:sym typeface="Times New Roman"/>
              </a:rPr>
              <a:t>5. </a:t>
            </a:r>
            <a:r>
              <a:rPr lang="en-US" sz="2100" b="1" dirty="0" smtClean="0">
                <a:latin typeface="Times New Roman"/>
                <a:ea typeface="Times New Roman"/>
                <a:cs typeface="Times New Roman"/>
                <a:sym typeface="Times New Roman"/>
              </a:rPr>
              <a:t>Classification </a:t>
            </a:r>
            <a:r>
              <a:rPr lang="en-US" sz="2100" b="1" dirty="0">
                <a:latin typeface="Times New Roman"/>
                <a:ea typeface="Times New Roman"/>
                <a:cs typeface="Times New Roman"/>
                <a:sym typeface="Times New Roman"/>
              </a:rPr>
              <a:t>based output</a:t>
            </a:r>
            <a:endParaRPr sz="2100" b="1" dirty="0">
              <a:latin typeface="Times New Roman"/>
              <a:ea typeface="Times New Roman"/>
              <a:cs typeface="Times New Roman"/>
              <a:sym typeface="Times New Roman"/>
            </a:endParaRPr>
          </a:p>
          <a:p>
            <a:pPr marL="0" lvl="0" indent="0" algn="l" rtl="0">
              <a:spcBef>
                <a:spcPts val="480"/>
              </a:spcBef>
              <a:spcAft>
                <a:spcPts val="0"/>
              </a:spcAft>
              <a:buNone/>
            </a:pPr>
            <a:endParaRPr dirty="0"/>
          </a:p>
          <a:p>
            <a:pPr marL="0" lvl="0" indent="0" algn="l" rtl="0">
              <a:spcBef>
                <a:spcPts val="480"/>
              </a:spcBef>
              <a:spcAft>
                <a:spcPts val="0"/>
              </a:spcAft>
              <a:buNone/>
            </a:pPr>
            <a:endParaRPr dirty="0"/>
          </a:p>
          <a:p>
            <a:pPr marL="0" lvl="0" indent="0" algn="l" rtl="0">
              <a:spcBef>
                <a:spcPts val="480"/>
              </a:spcBef>
              <a:spcAft>
                <a:spcPts val="0"/>
              </a:spcAft>
              <a:buNone/>
            </a:pPr>
            <a:endParaRPr dirty="0"/>
          </a:p>
          <a:p>
            <a:pPr marL="0" lvl="0" indent="0" algn="just" rtl="0">
              <a:lnSpc>
                <a:spcPct val="150000"/>
              </a:lnSpc>
              <a:spcBef>
                <a:spcPts val="700"/>
              </a:spcBef>
              <a:spcAft>
                <a:spcPts val="0"/>
              </a:spcAft>
              <a:buNone/>
            </a:pPr>
            <a:r>
              <a:rPr lang="en-US" sz="1900" dirty="0">
                <a:latin typeface="Times New Roman"/>
                <a:ea typeface="Times New Roman"/>
                <a:cs typeface="Times New Roman"/>
                <a:sym typeface="Times New Roman"/>
              </a:rPr>
              <a:t>                                                                      </a:t>
            </a:r>
            <a:endParaRPr sz="1900" dirty="0">
              <a:latin typeface="Times New Roman"/>
              <a:ea typeface="Times New Roman"/>
              <a:cs typeface="Times New Roman"/>
              <a:sym typeface="Times New Roman"/>
            </a:endParaRPr>
          </a:p>
          <a:p>
            <a:pPr marL="0" lvl="0" indent="0" algn="ctr" rtl="0">
              <a:lnSpc>
                <a:spcPct val="150000"/>
              </a:lnSpc>
              <a:spcBef>
                <a:spcPts val="700"/>
              </a:spcBef>
              <a:spcAft>
                <a:spcPts val="0"/>
              </a:spcAft>
              <a:buNone/>
            </a:pPr>
            <a:r>
              <a:rPr lang="en-US" sz="1900" dirty="0">
                <a:latin typeface="Times New Roman"/>
                <a:ea typeface="Times New Roman"/>
                <a:cs typeface="Times New Roman"/>
                <a:sym typeface="Times New Roman"/>
              </a:rPr>
              <a:t>                                                                                             </a:t>
            </a:r>
            <a:r>
              <a:rPr lang="en-US" sz="1900" dirty="0" smtClean="0">
                <a:latin typeface="Times New Roman"/>
                <a:ea typeface="Times New Roman"/>
                <a:cs typeface="Times New Roman"/>
                <a:sym typeface="Times New Roman"/>
              </a:rPr>
              <a:t>Level </a:t>
            </a:r>
            <a:r>
              <a:rPr lang="en-US" sz="1900" dirty="0">
                <a:latin typeface="Times New Roman"/>
                <a:ea typeface="Times New Roman"/>
                <a:cs typeface="Times New Roman"/>
                <a:sym typeface="Times New Roman"/>
              </a:rPr>
              <a:t>0 : Data Flow Diagram</a:t>
            </a:r>
            <a:endParaRPr dirty="0"/>
          </a:p>
        </p:txBody>
      </p:sp>
      <p:pic>
        <p:nvPicPr>
          <p:cNvPr id="14" name="Google Shape;167;g115ce4e02a1_0_2"/>
          <p:cNvPicPr preferRelativeResize="0"/>
          <p:nvPr/>
        </p:nvPicPr>
        <p:blipFill>
          <a:blip r:embed="rId3">
            <a:alphaModFix/>
          </a:blip>
          <a:stretch>
            <a:fillRect/>
          </a:stretch>
        </p:blipFill>
        <p:spPr>
          <a:xfrm>
            <a:off x="4343400" y="2833481"/>
            <a:ext cx="4218500" cy="3283951"/>
          </a:xfrm>
          <a:prstGeom prst="rect">
            <a:avLst/>
          </a:prstGeom>
          <a:noFill/>
          <a:ln>
            <a:noFill/>
          </a:ln>
        </p:spPr>
      </p:pic>
    </p:spTree>
    <p:extLst>
      <p:ext uri="{BB962C8B-B14F-4D97-AF65-F5344CB8AC3E}">
        <p14:creationId xmlns:p14="http://schemas.microsoft.com/office/powerpoint/2010/main" val="31115121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noGrp="1"/>
          </p:cNvSpPr>
          <p:nvPr>
            <p:ph type="title"/>
          </p:nvPr>
        </p:nvSpPr>
        <p:spPr>
          <a:xfrm>
            <a:off x="2101976" y="160146"/>
            <a:ext cx="5584190" cy="330834"/>
          </a:xfrm>
          <a:prstGeom prst="rect">
            <a:avLst/>
          </a:prstGeom>
        </p:spPr>
        <p:txBody>
          <a:bodyPr vert="horz" wrap="square" lIns="0" tIns="12700" rIns="0" bIns="0" rtlCol="0">
            <a:spAutoFit/>
          </a:bodyPr>
          <a:lstStyle/>
          <a:p>
            <a:pPr marL="12700">
              <a:lnSpc>
                <a:spcPct val="100000"/>
              </a:lnSpc>
              <a:spcBef>
                <a:spcPts val="100"/>
              </a:spcBef>
            </a:pPr>
            <a:r>
              <a:rPr spc="-30" dirty="0"/>
              <a:t>Department</a:t>
            </a:r>
            <a:r>
              <a:rPr spc="85" dirty="0"/>
              <a:t> </a:t>
            </a:r>
            <a:r>
              <a:rPr spc="35" dirty="0"/>
              <a:t>of</a:t>
            </a:r>
            <a:r>
              <a:rPr spc="85" dirty="0"/>
              <a:t> </a:t>
            </a:r>
            <a:r>
              <a:rPr spc="5" dirty="0"/>
              <a:t>Computer</a:t>
            </a:r>
            <a:r>
              <a:rPr spc="90" dirty="0"/>
              <a:t> </a:t>
            </a:r>
            <a:r>
              <a:rPr spc="-40" dirty="0"/>
              <a:t>Science</a:t>
            </a:r>
            <a:r>
              <a:rPr spc="80" dirty="0"/>
              <a:t> </a:t>
            </a:r>
            <a:r>
              <a:rPr spc="145" dirty="0"/>
              <a:t>&amp;</a:t>
            </a:r>
            <a:r>
              <a:rPr spc="85" dirty="0"/>
              <a:t> </a:t>
            </a:r>
            <a:r>
              <a:rPr spc="-35" dirty="0"/>
              <a:t>Engineering</a:t>
            </a:r>
          </a:p>
        </p:txBody>
      </p:sp>
      <p:pic>
        <p:nvPicPr>
          <p:cNvPr id="5" name="object 3"/>
          <p:cNvPicPr/>
          <p:nvPr/>
        </p:nvPicPr>
        <p:blipFill>
          <a:blip r:embed="rId2" cstate="print"/>
          <a:stretch>
            <a:fillRect/>
          </a:stretch>
        </p:blipFill>
        <p:spPr>
          <a:xfrm>
            <a:off x="291765" y="198631"/>
            <a:ext cx="892594" cy="844956"/>
          </a:xfrm>
          <a:prstGeom prst="rect">
            <a:avLst/>
          </a:prstGeom>
        </p:spPr>
      </p:pic>
      <p:sp>
        <p:nvSpPr>
          <p:cNvPr id="6" name="object 4"/>
          <p:cNvSpPr txBox="1"/>
          <p:nvPr/>
        </p:nvSpPr>
        <p:spPr>
          <a:xfrm>
            <a:off x="400608" y="466471"/>
            <a:ext cx="8260715" cy="866904"/>
          </a:xfrm>
          <a:prstGeom prst="rect">
            <a:avLst/>
          </a:prstGeom>
        </p:spPr>
        <p:txBody>
          <a:bodyPr vert="horz" wrap="square" lIns="0" tIns="12700" rIns="0" bIns="0" rtlCol="0">
            <a:spAutoFit/>
          </a:bodyPr>
          <a:lstStyle/>
          <a:p>
            <a:pPr marL="732790" algn="ctr">
              <a:lnSpc>
                <a:spcPct val="100000"/>
              </a:lnSpc>
              <a:spcBef>
                <a:spcPts val="100"/>
              </a:spcBef>
            </a:pPr>
            <a:r>
              <a:rPr sz="1800" b="1" spc="5" dirty="0">
                <a:solidFill>
                  <a:srgbClr val="C00000"/>
                </a:solidFill>
                <a:latin typeface="Cambria"/>
                <a:cs typeface="Cambria"/>
              </a:rPr>
              <a:t>Chandigarh</a:t>
            </a:r>
            <a:r>
              <a:rPr sz="1800" b="1" spc="45" dirty="0">
                <a:solidFill>
                  <a:srgbClr val="C00000"/>
                </a:solidFill>
                <a:latin typeface="Cambria"/>
                <a:cs typeface="Cambria"/>
              </a:rPr>
              <a:t> </a:t>
            </a:r>
            <a:r>
              <a:rPr sz="1800" b="1" spc="5" dirty="0">
                <a:solidFill>
                  <a:srgbClr val="C00000"/>
                </a:solidFill>
                <a:latin typeface="Cambria"/>
                <a:cs typeface="Cambria"/>
              </a:rPr>
              <a:t>College</a:t>
            </a:r>
            <a:r>
              <a:rPr sz="1800" b="1" spc="70" dirty="0">
                <a:solidFill>
                  <a:srgbClr val="C00000"/>
                </a:solidFill>
                <a:latin typeface="Cambria"/>
                <a:cs typeface="Cambria"/>
              </a:rPr>
              <a:t> </a:t>
            </a:r>
            <a:r>
              <a:rPr sz="1800" b="1" spc="30" dirty="0">
                <a:solidFill>
                  <a:srgbClr val="C00000"/>
                </a:solidFill>
                <a:latin typeface="Cambria"/>
                <a:cs typeface="Cambria"/>
              </a:rPr>
              <a:t>of</a:t>
            </a:r>
            <a:r>
              <a:rPr sz="1800" b="1" spc="85" dirty="0">
                <a:solidFill>
                  <a:srgbClr val="C00000"/>
                </a:solidFill>
                <a:latin typeface="Cambria"/>
                <a:cs typeface="Cambria"/>
              </a:rPr>
              <a:t> </a:t>
            </a:r>
            <a:r>
              <a:rPr sz="1800" b="1" spc="-35" dirty="0">
                <a:solidFill>
                  <a:srgbClr val="C00000"/>
                </a:solidFill>
                <a:latin typeface="Cambria"/>
                <a:cs typeface="Cambria"/>
              </a:rPr>
              <a:t>Engineering</a:t>
            </a:r>
            <a:r>
              <a:rPr sz="1800" b="1" spc="60" dirty="0">
                <a:solidFill>
                  <a:srgbClr val="C00000"/>
                </a:solidFill>
                <a:latin typeface="Cambria"/>
                <a:cs typeface="Cambria"/>
              </a:rPr>
              <a:t> </a:t>
            </a:r>
            <a:r>
              <a:rPr sz="1800" b="1" spc="125" dirty="0">
                <a:solidFill>
                  <a:srgbClr val="C00000"/>
                </a:solidFill>
                <a:latin typeface="Cambria"/>
                <a:cs typeface="Cambria"/>
              </a:rPr>
              <a:t>&amp;</a:t>
            </a:r>
            <a:r>
              <a:rPr sz="1800" b="1" spc="75" dirty="0">
                <a:solidFill>
                  <a:srgbClr val="C00000"/>
                </a:solidFill>
                <a:latin typeface="Cambria"/>
                <a:cs typeface="Cambria"/>
              </a:rPr>
              <a:t> </a:t>
            </a:r>
            <a:r>
              <a:rPr sz="1800" b="1" spc="-15" dirty="0">
                <a:solidFill>
                  <a:srgbClr val="C00000"/>
                </a:solidFill>
                <a:latin typeface="Cambria"/>
                <a:cs typeface="Cambria"/>
              </a:rPr>
              <a:t>Technology</a:t>
            </a:r>
            <a:r>
              <a:rPr sz="1800" b="1" spc="55" dirty="0">
                <a:solidFill>
                  <a:srgbClr val="C00000"/>
                </a:solidFill>
                <a:latin typeface="Cambria"/>
                <a:cs typeface="Cambria"/>
              </a:rPr>
              <a:t> </a:t>
            </a:r>
            <a:r>
              <a:rPr sz="1800" b="1" spc="170" dirty="0">
                <a:solidFill>
                  <a:srgbClr val="C00000"/>
                </a:solidFill>
                <a:latin typeface="Cambria"/>
                <a:cs typeface="Cambria"/>
              </a:rPr>
              <a:t>(CCET</a:t>
            </a:r>
            <a:r>
              <a:rPr sz="1800" b="1" spc="45" dirty="0">
                <a:solidFill>
                  <a:srgbClr val="C00000"/>
                </a:solidFill>
                <a:latin typeface="Cambria"/>
                <a:cs typeface="Cambria"/>
              </a:rPr>
              <a:t> </a:t>
            </a:r>
            <a:r>
              <a:rPr sz="1800" b="1" spc="-25" dirty="0">
                <a:solidFill>
                  <a:srgbClr val="C00000"/>
                </a:solidFill>
                <a:latin typeface="Cambria"/>
                <a:cs typeface="Cambria"/>
              </a:rPr>
              <a:t>-Degree</a:t>
            </a:r>
            <a:r>
              <a:rPr sz="1800" b="1" spc="105" dirty="0">
                <a:solidFill>
                  <a:srgbClr val="C00000"/>
                </a:solidFill>
                <a:latin typeface="Cambria"/>
                <a:cs typeface="Cambria"/>
              </a:rPr>
              <a:t> </a:t>
            </a:r>
            <a:r>
              <a:rPr sz="1800" b="1" spc="-10" dirty="0">
                <a:solidFill>
                  <a:srgbClr val="C00000"/>
                </a:solidFill>
                <a:latin typeface="Cambria"/>
                <a:cs typeface="Cambria"/>
              </a:rPr>
              <a:t>Wing)</a:t>
            </a:r>
            <a:endParaRPr sz="1800" dirty="0">
              <a:latin typeface="Cambria"/>
              <a:cs typeface="Cambria"/>
            </a:endParaRPr>
          </a:p>
          <a:p>
            <a:pPr marL="732155" algn="ctr">
              <a:lnSpc>
                <a:spcPct val="100000"/>
              </a:lnSpc>
              <a:spcBef>
                <a:spcPts val="35"/>
              </a:spcBef>
            </a:pPr>
            <a:r>
              <a:rPr sz="1200" b="1" spc="55" dirty="0">
                <a:solidFill>
                  <a:srgbClr val="001F5F"/>
                </a:solidFill>
                <a:latin typeface="Cambria"/>
                <a:cs typeface="Cambria"/>
              </a:rPr>
              <a:t>(A</a:t>
            </a:r>
            <a:r>
              <a:rPr sz="1200" b="1" spc="-40" dirty="0">
                <a:solidFill>
                  <a:srgbClr val="001F5F"/>
                </a:solidFill>
                <a:latin typeface="Cambria"/>
                <a:cs typeface="Cambria"/>
              </a:rPr>
              <a:t> </a:t>
            </a:r>
            <a:r>
              <a:rPr sz="1200" b="1" spc="60" dirty="0">
                <a:solidFill>
                  <a:srgbClr val="001F5F"/>
                </a:solidFill>
                <a:latin typeface="Cambria"/>
                <a:cs typeface="Cambria"/>
              </a:rPr>
              <a:t>Govt.</a:t>
            </a:r>
            <a:r>
              <a:rPr sz="1200" b="1" spc="55" dirty="0">
                <a:solidFill>
                  <a:srgbClr val="001F5F"/>
                </a:solidFill>
                <a:latin typeface="Cambria"/>
                <a:cs typeface="Cambria"/>
              </a:rPr>
              <a:t> </a:t>
            </a:r>
            <a:r>
              <a:rPr sz="1200" b="1" dirty="0">
                <a:solidFill>
                  <a:srgbClr val="001F5F"/>
                </a:solidFill>
                <a:latin typeface="Cambria"/>
                <a:cs typeface="Cambria"/>
              </a:rPr>
              <a:t>College</a:t>
            </a:r>
            <a:r>
              <a:rPr sz="1200" b="1" spc="30" dirty="0">
                <a:solidFill>
                  <a:srgbClr val="001F5F"/>
                </a:solidFill>
                <a:latin typeface="Cambria"/>
                <a:cs typeface="Cambria"/>
              </a:rPr>
              <a:t> </a:t>
            </a:r>
            <a:r>
              <a:rPr sz="1200" b="1" spc="-40" dirty="0">
                <a:solidFill>
                  <a:srgbClr val="001F5F"/>
                </a:solidFill>
                <a:latin typeface="Cambria"/>
                <a:cs typeface="Cambria"/>
              </a:rPr>
              <a:t>under</a:t>
            </a:r>
            <a:r>
              <a:rPr sz="1200" b="1" spc="25" dirty="0">
                <a:solidFill>
                  <a:srgbClr val="001F5F"/>
                </a:solidFill>
                <a:latin typeface="Cambria"/>
                <a:cs typeface="Cambria"/>
              </a:rPr>
              <a:t> </a:t>
            </a:r>
            <a:r>
              <a:rPr sz="1200" b="1" dirty="0">
                <a:solidFill>
                  <a:srgbClr val="001F5F"/>
                </a:solidFill>
                <a:latin typeface="Cambria"/>
                <a:cs typeface="Cambria"/>
              </a:rPr>
              <a:t>Chandigarh</a:t>
            </a:r>
            <a:r>
              <a:rPr sz="1200" b="1" spc="15" dirty="0">
                <a:solidFill>
                  <a:srgbClr val="001F5F"/>
                </a:solidFill>
                <a:latin typeface="Cambria"/>
                <a:cs typeface="Cambria"/>
              </a:rPr>
              <a:t> </a:t>
            </a:r>
            <a:r>
              <a:rPr sz="1200" b="1" spc="150" dirty="0">
                <a:solidFill>
                  <a:srgbClr val="001F5F"/>
                </a:solidFill>
                <a:latin typeface="Cambria"/>
                <a:cs typeface="Cambria"/>
              </a:rPr>
              <a:t>UT</a:t>
            </a:r>
            <a:r>
              <a:rPr sz="1200" b="1" spc="35" dirty="0">
                <a:solidFill>
                  <a:srgbClr val="001F5F"/>
                </a:solidFill>
                <a:latin typeface="Cambria"/>
                <a:cs typeface="Cambria"/>
              </a:rPr>
              <a:t> </a:t>
            </a:r>
            <a:r>
              <a:rPr sz="1200" b="1" spc="-10" dirty="0">
                <a:solidFill>
                  <a:srgbClr val="001F5F"/>
                </a:solidFill>
                <a:latin typeface="Cambria"/>
                <a:cs typeface="Cambria"/>
              </a:rPr>
              <a:t>Administration,</a:t>
            </a:r>
            <a:r>
              <a:rPr sz="1200" b="1" spc="15" dirty="0">
                <a:solidFill>
                  <a:srgbClr val="001F5F"/>
                </a:solidFill>
                <a:latin typeface="Cambria"/>
                <a:cs typeface="Cambria"/>
              </a:rPr>
              <a:t> </a:t>
            </a:r>
            <a:r>
              <a:rPr sz="1200" b="1" spc="-5" dirty="0">
                <a:solidFill>
                  <a:srgbClr val="001F5F"/>
                </a:solidFill>
                <a:latin typeface="Cambria"/>
                <a:cs typeface="Cambria"/>
              </a:rPr>
              <a:t>Chandigarh)</a:t>
            </a:r>
            <a:r>
              <a:rPr sz="1200" b="1" spc="5" dirty="0">
                <a:solidFill>
                  <a:srgbClr val="001F5F"/>
                </a:solidFill>
                <a:latin typeface="Cambria"/>
                <a:cs typeface="Cambria"/>
              </a:rPr>
              <a:t> </a:t>
            </a:r>
            <a:r>
              <a:rPr sz="1200" b="1" spc="-10" dirty="0">
                <a:solidFill>
                  <a:srgbClr val="001F5F"/>
                </a:solidFill>
                <a:latin typeface="Cambria"/>
                <a:cs typeface="Cambria"/>
              </a:rPr>
              <a:t>,Sector-26,</a:t>
            </a:r>
            <a:r>
              <a:rPr sz="1200" b="1" spc="20" dirty="0">
                <a:solidFill>
                  <a:srgbClr val="001F5F"/>
                </a:solidFill>
                <a:latin typeface="Cambria"/>
                <a:cs typeface="Cambria"/>
              </a:rPr>
              <a:t> </a:t>
            </a:r>
            <a:r>
              <a:rPr sz="1200" b="1" dirty="0">
                <a:solidFill>
                  <a:srgbClr val="001F5F"/>
                </a:solidFill>
                <a:latin typeface="Cambria"/>
                <a:cs typeface="Cambria"/>
              </a:rPr>
              <a:t>Chandigarh</a:t>
            </a:r>
            <a:r>
              <a:rPr sz="1200" b="1" spc="25" dirty="0">
                <a:solidFill>
                  <a:srgbClr val="001F5F"/>
                </a:solidFill>
                <a:latin typeface="Cambria"/>
                <a:cs typeface="Cambria"/>
              </a:rPr>
              <a:t> </a:t>
            </a:r>
            <a:r>
              <a:rPr sz="1200" b="1" spc="10" dirty="0">
                <a:solidFill>
                  <a:srgbClr val="001F5F"/>
                </a:solidFill>
                <a:latin typeface="Cambria"/>
                <a:cs typeface="Cambria"/>
              </a:rPr>
              <a:t>-</a:t>
            </a:r>
            <a:r>
              <a:rPr sz="1200" b="1" spc="50" dirty="0">
                <a:solidFill>
                  <a:srgbClr val="001F5F"/>
                </a:solidFill>
                <a:latin typeface="Cambria"/>
                <a:cs typeface="Cambria"/>
              </a:rPr>
              <a:t> </a:t>
            </a:r>
            <a:r>
              <a:rPr sz="1200" b="1" spc="-90" dirty="0">
                <a:solidFill>
                  <a:srgbClr val="001F5F"/>
                </a:solidFill>
                <a:latin typeface="Cambria"/>
                <a:cs typeface="Cambria"/>
              </a:rPr>
              <a:t>160019</a:t>
            </a:r>
            <a:endParaRPr sz="1200" dirty="0">
              <a:latin typeface="Cambria"/>
              <a:cs typeface="Cambria"/>
            </a:endParaRPr>
          </a:p>
          <a:p>
            <a:pPr>
              <a:lnSpc>
                <a:spcPct val="100000"/>
              </a:lnSpc>
            </a:pPr>
            <a:endParaRPr sz="1400" dirty="0">
              <a:latin typeface="Cambria"/>
              <a:cs typeface="Cambria"/>
            </a:endParaRPr>
          </a:p>
          <a:p>
            <a:pPr>
              <a:lnSpc>
                <a:spcPct val="100000"/>
              </a:lnSpc>
              <a:spcBef>
                <a:spcPts val="30"/>
              </a:spcBef>
            </a:pPr>
            <a:endParaRPr sz="1150" dirty="0">
              <a:latin typeface="Cambria"/>
              <a:cs typeface="Cambria"/>
            </a:endParaRPr>
          </a:p>
        </p:txBody>
      </p:sp>
      <p:sp>
        <p:nvSpPr>
          <p:cNvPr id="14" name="Google Shape;189;g113d7a013d3_0_6"/>
          <p:cNvSpPr txBox="1">
            <a:spLocks/>
          </p:cNvSpPr>
          <p:nvPr/>
        </p:nvSpPr>
        <p:spPr>
          <a:xfrm>
            <a:off x="152400" y="1063803"/>
            <a:ext cx="8763000" cy="807900"/>
          </a:xfrm>
          <a:prstGeom prst="rect">
            <a:avLst/>
          </a:prstGeom>
          <a:noFill/>
          <a:ln>
            <a:noFill/>
          </a:ln>
        </p:spPr>
        <p:txBody>
          <a:bodyPr spcFirstLastPara="1" wrap="square" lIns="91425" tIns="45700" rIns="91425" bIns="45700" anchor="ctr" anchorCtr="0">
            <a:normAutofit/>
          </a:bodyPr>
          <a:lstStyle>
            <a:lvl1pPr eaLnBrk="1" hangingPunct="1">
              <a:defRPr sz="2000" b="1" i="0">
                <a:solidFill>
                  <a:schemeClr val="tx1"/>
                </a:solidFill>
                <a:latin typeface="Cambria"/>
                <a:ea typeface="+mj-ea"/>
                <a:cs typeface="Cambria"/>
              </a:defRPr>
            </a:lvl1pPr>
          </a:lstStyle>
          <a:p>
            <a:pPr algn="ctr" rtl="0">
              <a:buClr>
                <a:schemeClr val="dk1"/>
              </a:buClr>
              <a:buSzPts val="4400"/>
              <a:buFont typeface="Calibri"/>
              <a:buNone/>
            </a:pPr>
            <a:r>
              <a:rPr lang="en-US" sz="2800" kern="0" dirty="0" smtClean="0"/>
              <a:t>IMPLEMENTATION</a:t>
            </a:r>
            <a:endParaRPr lang="en-US" kern="0" dirty="0">
              <a:latin typeface="Calibri"/>
              <a:ea typeface="Calibri"/>
              <a:cs typeface="Calibri"/>
              <a:sym typeface="Calibri"/>
            </a:endParaRPr>
          </a:p>
        </p:txBody>
      </p:sp>
      <p:sp>
        <p:nvSpPr>
          <p:cNvPr id="15" name="Google Shape;190;g113d7a013d3_0_6"/>
          <p:cNvSpPr txBox="1">
            <a:spLocks noGrp="1"/>
          </p:cNvSpPr>
          <p:nvPr>
            <p:ph type="body" idx="1"/>
          </p:nvPr>
        </p:nvSpPr>
        <p:spPr>
          <a:xfrm>
            <a:off x="152400" y="1937790"/>
            <a:ext cx="8763000" cy="5334000"/>
          </a:xfrm>
          <a:prstGeom prst="rect">
            <a:avLst/>
          </a:prstGeom>
          <a:noFill/>
          <a:ln>
            <a:noFill/>
          </a:ln>
        </p:spPr>
        <p:txBody>
          <a:bodyPr spcFirstLastPara="1" wrap="square" lIns="91425" tIns="45700" rIns="91425" bIns="45700" anchor="t" anchorCtr="0">
            <a:normAutofit/>
          </a:bodyPr>
          <a:lstStyle/>
          <a:p>
            <a:pPr marL="190500" marR="114300" algn="l" rtl="0">
              <a:lnSpc>
                <a:spcPct val="150000"/>
              </a:lnSpc>
              <a:spcBef>
                <a:spcPts val="700"/>
              </a:spcBef>
            </a:pPr>
            <a:r>
              <a:rPr lang="en-US" b="1" dirty="0" smtClean="0">
                <a:solidFill>
                  <a:srgbClr val="000000"/>
                </a:solidFill>
                <a:latin typeface="Times New Roman"/>
                <a:ea typeface="Times New Roman"/>
                <a:cs typeface="Times New Roman"/>
                <a:sym typeface="Times New Roman"/>
              </a:rPr>
              <a:t>STEP </a:t>
            </a:r>
            <a:r>
              <a:rPr lang="en-US" b="1" dirty="0">
                <a:solidFill>
                  <a:srgbClr val="000000"/>
                </a:solidFill>
                <a:latin typeface="Times New Roman"/>
                <a:ea typeface="Times New Roman"/>
                <a:cs typeface="Times New Roman"/>
                <a:sym typeface="Times New Roman"/>
              </a:rPr>
              <a:t>1:  </a:t>
            </a:r>
            <a:endParaRPr lang="en-US" b="1" dirty="0">
              <a:solidFill>
                <a:srgbClr val="000000"/>
              </a:solidFill>
              <a:latin typeface="Times New Roman"/>
              <a:ea typeface="Times New Roman"/>
              <a:cs typeface="Times New Roman"/>
              <a:sym typeface="Times New Roman"/>
            </a:endParaRPr>
          </a:p>
          <a:p>
            <a:pPr marL="190500" marR="114300" algn="l" rtl="0">
              <a:lnSpc>
                <a:spcPct val="150000"/>
              </a:lnSpc>
              <a:spcBef>
                <a:spcPts val="700"/>
              </a:spcBef>
            </a:pPr>
            <a:r>
              <a:rPr lang="en-US" dirty="0" smtClean="0">
                <a:solidFill>
                  <a:srgbClr val="000000"/>
                </a:solidFill>
                <a:latin typeface="Times New Roman"/>
                <a:ea typeface="Times New Roman"/>
                <a:cs typeface="Times New Roman"/>
                <a:sym typeface="Times New Roman"/>
              </a:rPr>
              <a:t>A </a:t>
            </a:r>
            <a:r>
              <a:rPr lang="en-US" dirty="0">
                <a:solidFill>
                  <a:srgbClr val="000000"/>
                </a:solidFill>
                <a:latin typeface="Times New Roman"/>
                <a:ea typeface="Times New Roman"/>
                <a:cs typeface="Times New Roman"/>
                <a:sym typeface="Times New Roman"/>
              </a:rPr>
              <a:t>separate sub-directory is created for the IMAGES_PATH where the collected images and their labels will be stored. The labels are </a:t>
            </a:r>
            <a:r>
              <a:rPr lang="en-US" dirty="0" err="1">
                <a:solidFill>
                  <a:srgbClr val="000000"/>
                </a:solidFill>
                <a:latin typeface="Times New Roman"/>
                <a:ea typeface="Times New Roman"/>
                <a:cs typeface="Times New Roman"/>
                <a:sym typeface="Times New Roman"/>
              </a:rPr>
              <a:t>initialised</a:t>
            </a:r>
            <a:r>
              <a:rPr lang="en-US" dirty="0">
                <a:solidFill>
                  <a:srgbClr val="000000"/>
                </a:solidFill>
                <a:latin typeface="Times New Roman"/>
                <a:ea typeface="Times New Roman"/>
                <a:cs typeface="Times New Roman"/>
                <a:sym typeface="Times New Roman"/>
              </a:rPr>
              <a:t> and live images are captured and collected using </a:t>
            </a:r>
            <a:r>
              <a:rPr lang="en-US" dirty="0" err="1">
                <a:solidFill>
                  <a:srgbClr val="000000"/>
                </a:solidFill>
                <a:latin typeface="Times New Roman"/>
                <a:ea typeface="Times New Roman"/>
                <a:cs typeface="Times New Roman"/>
                <a:sym typeface="Times New Roman"/>
              </a:rPr>
              <a:t>opencv</a:t>
            </a:r>
            <a:r>
              <a:rPr lang="en-US" dirty="0">
                <a:solidFill>
                  <a:srgbClr val="000000"/>
                </a:solidFill>
                <a:latin typeface="Times New Roman"/>
                <a:ea typeface="Times New Roman"/>
                <a:cs typeface="Times New Roman"/>
                <a:sym typeface="Times New Roman"/>
              </a:rPr>
              <a:t> and stored in the respective label </a:t>
            </a:r>
            <a:r>
              <a:rPr lang="en-US" dirty="0" smtClean="0">
                <a:solidFill>
                  <a:srgbClr val="000000"/>
                </a:solidFill>
                <a:latin typeface="Times New Roman"/>
                <a:ea typeface="Times New Roman"/>
                <a:cs typeface="Times New Roman"/>
                <a:sym typeface="Times New Roman"/>
              </a:rPr>
              <a:t>folder.</a:t>
            </a:r>
            <a:endParaRPr lang="en-US" dirty="0">
              <a:solidFill>
                <a:srgbClr val="000000"/>
              </a:solidFill>
              <a:latin typeface="Times New Roman"/>
              <a:ea typeface="Times New Roman"/>
              <a:cs typeface="Times New Roman"/>
              <a:sym typeface="Times New Roman"/>
            </a:endParaRPr>
          </a:p>
          <a:p>
            <a:pPr marL="190500" marR="114300" algn="l" rtl="0">
              <a:lnSpc>
                <a:spcPct val="150000"/>
              </a:lnSpc>
              <a:spcBef>
                <a:spcPts val="700"/>
              </a:spcBef>
            </a:pPr>
            <a:r>
              <a:rPr lang="en-US" b="1" dirty="0" smtClean="0">
                <a:latin typeface="Times New Roman"/>
                <a:ea typeface="Times New Roman"/>
                <a:cs typeface="Times New Roman"/>
                <a:sym typeface="Times New Roman"/>
              </a:rPr>
              <a:t>STEP2</a:t>
            </a:r>
            <a:r>
              <a:rPr lang="en-US" b="1" dirty="0">
                <a:latin typeface="Times New Roman"/>
                <a:ea typeface="Times New Roman"/>
                <a:cs typeface="Times New Roman"/>
                <a:sym typeface="Times New Roman"/>
              </a:rPr>
              <a:t>: </a:t>
            </a:r>
            <a:endParaRPr lang="en-US" b="1" dirty="0">
              <a:latin typeface="Times New Roman"/>
              <a:ea typeface="Times New Roman"/>
              <a:cs typeface="Times New Roman"/>
              <a:sym typeface="Times New Roman"/>
            </a:endParaRPr>
          </a:p>
          <a:p>
            <a:pPr marL="190500" marR="114300" algn="l" rtl="0">
              <a:lnSpc>
                <a:spcPct val="150000"/>
              </a:lnSpc>
              <a:spcBef>
                <a:spcPts val="700"/>
              </a:spcBef>
            </a:pPr>
            <a:r>
              <a:rPr lang="en-US" b="1" i="1" dirty="0" smtClean="0">
                <a:latin typeface="Times New Roman"/>
                <a:ea typeface="Times New Roman"/>
                <a:cs typeface="Times New Roman"/>
                <a:sym typeface="Times New Roman"/>
              </a:rPr>
              <a:t>DATA </a:t>
            </a:r>
            <a:r>
              <a:rPr lang="en-US" b="1" i="1" dirty="0">
                <a:latin typeface="Times New Roman"/>
                <a:ea typeface="Times New Roman"/>
                <a:cs typeface="Times New Roman"/>
                <a:sym typeface="Times New Roman"/>
              </a:rPr>
              <a:t>PRE- PROCESSING AND </a:t>
            </a:r>
            <a:r>
              <a:rPr lang="en-US" b="1" i="1" dirty="0" smtClean="0">
                <a:latin typeface="Times New Roman"/>
                <a:ea typeface="Times New Roman"/>
                <a:cs typeface="Times New Roman"/>
                <a:sym typeface="Times New Roman"/>
              </a:rPr>
              <a:t>LABELLING.</a:t>
            </a:r>
            <a:endParaRPr lang="en-US" b="1" i="1" dirty="0">
              <a:latin typeface="Times New Roman"/>
              <a:ea typeface="Times New Roman"/>
              <a:cs typeface="Times New Roman"/>
              <a:sym typeface="Times New Roman"/>
            </a:endParaRPr>
          </a:p>
          <a:p>
            <a:pPr marL="190500" marR="114300" algn="l" rtl="0">
              <a:lnSpc>
                <a:spcPct val="150000"/>
              </a:lnSpc>
              <a:spcBef>
                <a:spcPts val="700"/>
              </a:spcBef>
            </a:pPr>
            <a:r>
              <a:rPr lang="en-US" dirty="0" smtClean="0">
                <a:latin typeface="Times New Roman"/>
                <a:ea typeface="Times New Roman"/>
                <a:cs typeface="Times New Roman"/>
                <a:sym typeface="Times New Roman"/>
              </a:rPr>
              <a:t>Images </a:t>
            </a:r>
            <a:r>
              <a:rPr lang="en-US" dirty="0">
                <a:latin typeface="Times New Roman"/>
                <a:ea typeface="Times New Roman"/>
                <a:cs typeface="Times New Roman"/>
                <a:sym typeface="Times New Roman"/>
              </a:rPr>
              <a:t>are labelled  graphically label the images and also remove the skin part and unwanted background from the image for training. The attributes and coordinates </a:t>
            </a:r>
            <a:r>
              <a:rPr lang="en-US" dirty="0">
                <a:latin typeface="Times New Roman"/>
                <a:ea typeface="Times New Roman"/>
                <a:cs typeface="Times New Roman"/>
                <a:sym typeface="Times New Roman"/>
              </a:rPr>
              <a:t>o</a:t>
            </a:r>
            <a:r>
              <a:rPr lang="en-US" dirty="0" smtClean="0">
                <a:latin typeface="Times New Roman"/>
                <a:ea typeface="Times New Roman"/>
                <a:cs typeface="Times New Roman"/>
                <a:sym typeface="Times New Roman"/>
              </a:rPr>
              <a:t>f </a:t>
            </a:r>
            <a:r>
              <a:rPr lang="en-US" dirty="0">
                <a:latin typeface="Times New Roman"/>
                <a:ea typeface="Times New Roman"/>
                <a:cs typeface="Times New Roman"/>
                <a:sym typeface="Times New Roman"/>
              </a:rPr>
              <a:t>the labelled image is stored in an XML file</a:t>
            </a:r>
            <a:r>
              <a:rPr lang="en-US" dirty="0" smtClean="0">
                <a:latin typeface="Times New Roman"/>
                <a:ea typeface="Times New Roman"/>
                <a:cs typeface="Times New Roman"/>
                <a:sym typeface="Times New Roman"/>
              </a:rPr>
              <a:t>.</a:t>
            </a:r>
            <a:endParaRPr sz="2400" dirty="0"/>
          </a:p>
        </p:txBody>
      </p:sp>
    </p:spTree>
    <p:extLst>
      <p:ext uri="{BB962C8B-B14F-4D97-AF65-F5344CB8AC3E}">
        <p14:creationId xmlns:p14="http://schemas.microsoft.com/office/powerpoint/2010/main" val="19443974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noGrp="1"/>
          </p:cNvSpPr>
          <p:nvPr>
            <p:ph type="title"/>
          </p:nvPr>
        </p:nvSpPr>
        <p:spPr>
          <a:xfrm>
            <a:off x="2101976" y="160146"/>
            <a:ext cx="5584190" cy="330834"/>
          </a:xfrm>
          <a:prstGeom prst="rect">
            <a:avLst/>
          </a:prstGeom>
        </p:spPr>
        <p:txBody>
          <a:bodyPr vert="horz" wrap="square" lIns="0" tIns="12700" rIns="0" bIns="0" rtlCol="0">
            <a:spAutoFit/>
          </a:bodyPr>
          <a:lstStyle/>
          <a:p>
            <a:pPr marL="12700">
              <a:lnSpc>
                <a:spcPct val="100000"/>
              </a:lnSpc>
              <a:spcBef>
                <a:spcPts val="100"/>
              </a:spcBef>
            </a:pPr>
            <a:r>
              <a:rPr spc="-30" dirty="0"/>
              <a:t>Department</a:t>
            </a:r>
            <a:r>
              <a:rPr spc="85" dirty="0"/>
              <a:t> </a:t>
            </a:r>
            <a:r>
              <a:rPr spc="35" dirty="0"/>
              <a:t>of</a:t>
            </a:r>
            <a:r>
              <a:rPr spc="85" dirty="0"/>
              <a:t> </a:t>
            </a:r>
            <a:r>
              <a:rPr spc="5" dirty="0"/>
              <a:t>Computer</a:t>
            </a:r>
            <a:r>
              <a:rPr spc="90" dirty="0"/>
              <a:t> </a:t>
            </a:r>
            <a:r>
              <a:rPr spc="-40" dirty="0"/>
              <a:t>Science</a:t>
            </a:r>
            <a:r>
              <a:rPr spc="80" dirty="0"/>
              <a:t> </a:t>
            </a:r>
            <a:r>
              <a:rPr spc="145" dirty="0"/>
              <a:t>&amp;</a:t>
            </a:r>
            <a:r>
              <a:rPr spc="85" dirty="0"/>
              <a:t> </a:t>
            </a:r>
            <a:r>
              <a:rPr spc="-35" dirty="0"/>
              <a:t>Engineering</a:t>
            </a:r>
          </a:p>
        </p:txBody>
      </p:sp>
      <p:pic>
        <p:nvPicPr>
          <p:cNvPr id="5" name="object 3"/>
          <p:cNvPicPr/>
          <p:nvPr/>
        </p:nvPicPr>
        <p:blipFill>
          <a:blip r:embed="rId2" cstate="print"/>
          <a:stretch>
            <a:fillRect/>
          </a:stretch>
        </p:blipFill>
        <p:spPr>
          <a:xfrm>
            <a:off x="291765" y="198631"/>
            <a:ext cx="892594" cy="844956"/>
          </a:xfrm>
          <a:prstGeom prst="rect">
            <a:avLst/>
          </a:prstGeom>
        </p:spPr>
      </p:pic>
      <p:sp>
        <p:nvSpPr>
          <p:cNvPr id="6" name="object 4"/>
          <p:cNvSpPr txBox="1"/>
          <p:nvPr/>
        </p:nvSpPr>
        <p:spPr>
          <a:xfrm>
            <a:off x="400608" y="466471"/>
            <a:ext cx="8260715" cy="866904"/>
          </a:xfrm>
          <a:prstGeom prst="rect">
            <a:avLst/>
          </a:prstGeom>
        </p:spPr>
        <p:txBody>
          <a:bodyPr vert="horz" wrap="square" lIns="0" tIns="12700" rIns="0" bIns="0" rtlCol="0">
            <a:spAutoFit/>
          </a:bodyPr>
          <a:lstStyle/>
          <a:p>
            <a:pPr marL="732790" algn="ctr">
              <a:lnSpc>
                <a:spcPct val="100000"/>
              </a:lnSpc>
              <a:spcBef>
                <a:spcPts val="100"/>
              </a:spcBef>
            </a:pPr>
            <a:r>
              <a:rPr sz="1800" b="1" spc="5" dirty="0">
                <a:solidFill>
                  <a:srgbClr val="C00000"/>
                </a:solidFill>
                <a:latin typeface="Cambria"/>
                <a:cs typeface="Cambria"/>
              </a:rPr>
              <a:t>Chandigarh</a:t>
            </a:r>
            <a:r>
              <a:rPr sz="1800" b="1" spc="45" dirty="0">
                <a:solidFill>
                  <a:srgbClr val="C00000"/>
                </a:solidFill>
                <a:latin typeface="Cambria"/>
                <a:cs typeface="Cambria"/>
              </a:rPr>
              <a:t> </a:t>
            </a:r>
            <a:r>
              <a:rPr sz="1800" b="1" spc="5" dirty="0">
                <a:solidFill>
                  <a:srgbClr val="C00000"/>
                </a:solidFill>
                <a:latin typeface="Cambria"/>
                <a:cs typeface="Cambria"/>
              </a:rPr>
              <a:t>College</a:t>
            </a:r>
            <a:r>
              <a:rPr sz="1800" b="1" spc="70" dirty="0">
                <a:solidFill>
                  <a:srgbClr val="C00000"/>
                </a:solidFill>
                <a:latin typeface="Cambria"/>
                <a:cs typeface="Cambria"/>
              </a:rPr>
              <a:t> </a:t>
            </a:r>
            <a:r>
              <a:rPr sz="1800" b="1" spc="30" dirty="0">
                <a:solidFill>
                  <a:srgbClr val="C00000"/>
                </a:solidFill>
                <a:latin typeface="Cambria"/>
                <a:cs typeface="Cambria"/>
              </a:rPr>
              <a:t>of</a:t>
            </a:r>
            <a:r>
              <a:rPr sz="1800" b="1" spc="85" dirty="0">
                <a:solidFill>
                  <a:srgbClr val="C00000"/>
                </a:solidFill>
                <a:latin typeface="Cambria"/>
                <a:cs typeface="Cambria"/>
              </a:rPr>
              <a:t> </a:t>
            </a:r>
            <a:r>
              <a:rPr sz="1800" b="1" spc="-35" dirty="0">
                <a:solidFill>
                  <a:srgbClr val="C00000"/>
                </a:solidFill>
                <a:latin typeface="Cambria"/>
                <a:cs typeface="Cambria"/>
              </a:rPr>
              <a:t>Engineering</a:t>
            </a:r>
            <a:r>
              <a:rPr sz="1800" b="1" spc="60" dirty="0">
                <a:solidFill>
                  <a:srgbClr val="C00000"/>
                </a:solidFill>
                <a:latin typeface="Cambria"/>
                <a:cs typeface="Cambria"/>
              </a:rPr>
              <a:t> </a:t>
            </a:r>
            <a:r>
              <a:rPr sz="1800" b="1" spc="125" dirty="0">
                <a:solidFill>
                  <a:srgbClr val="C00000"/>
                </a:solidFill>
                <a:latin typeface="Cambria"/>
                <a:cs typeface="Cambria"/>
              </a:rPr>
              <a:t>&amp;</a:t>
            </a:r>
            <a:r>
              <a:rPr sz="1800" b="1" spc="75" dirty="0">
                <a:solidFill>
                  <a:srgbClr val="C00000"/>
                </a:solidFill>
                <a:latin typeface="Cambria"/>
                <a:cs typeface="Cambria"/>
              </a:rPr>
              <a:t> </a:t>
            </a:r>
            <a:r>
              <a:rPr sz="1800" b="1" spc="-15" dirty="0">
                <a:solidFill>
                  <a:srgbClr val="C00000"/>
                </a:solidFill>
                <a:latin typeface="Cambria"/>
                <a:cs typeface="Cambria"/>
              </a:rPr>
              <a:t>Technology</a:t>
            </a:r>
            <a:r>
              <a:rPr sz="1800" b="1" spc="55" dirty="0">
                <a:solidFill>
                  <a:srgbClr val="C00000"/>
                </a:solidFill>
                <a:latin typeface="Cambria"/>
                <a:cs typeface="Cambria"/>
              </a:rPr>
              <a:t> </a:t>
            </a:r>
            <a:r>
              <a:rPr sz="1800" b="1" spc="170" dirty="0">
                <a:solidFill>
                  <a:srgbClr val="C00000"/>
                </a:solidFill>
                <a:latin typeface="Cambria"/>
                <a:cs typeface="Cambria"/>
              </a:rPr>
              <a:t>(CCET</a:t>
            </a:r>
            <a:r>
              <a:rPr sz="1800" b="1" spc="45" dirty="0">
                <a:solidFill>
                  <a:srgbClr val="C00000"/>
                </a:solidFill>
                <a:latin typeface="Cambria"/>
                <a:cs typeface="Cambria"/>
              </a:rPr>
              <a:t> </a:t>
            </a:r>
            <a:r>
              <a:rPr sz="1800" b="1" spc="-25" dirty="0">
                <a:solidFill>
                  <a:srgbClr val="C00000"/>
                </a:solidFill>
                <a:latin typeface="Cambria"/>
                <a:cs typeface="Cambria"/>
              </a:rPr>
              <a:t>-Degree</a:t>
            </a:r>
            <a:r>
              <a:rPr sz="1800" b="1" spc="105" dirty="0">
                <a:solidFill>
                  <a:srgbClr val="C00000"/>
                </a:solidFill>
                <a:latin typeface="Cambria"/>
                <a:cs typeface="Cambria"/>
              </a:rPr>
              <a:t> </a:t>
            </a:r>
            <a:r>
              <a:rPr sz="1800" b="1" spc="-10" dirty="0">
                <a:solidFill>
                  <a:srgbClr val="C00000"/>
                </a:solidFill>
                <a:latin typeface="Cambria"/>
                <a:cs typeface="Cambria"/>
              </a:rPr>
              <a:t>Wing)</a:t>
            </a:r>
            <a:endParaRPr sz="1800" dirty="0">
              <a:latin typeface="Cambria"/>
              <a:cs typeface="Cambria"/>
            </a:endParaRPr>
          </a:p>
          <a:p>
            <a:pPr marL="732155" algn="ctr">
              <a:lnSpc>
                <a:spcPct val="100000"/>
              </a:lnSpc>
              <a:spcBef>
                <a:spcPts val="35"/>
              </a:spcBef>
            </a:pPr>
            <a:r>
              <a:rPr sz="1200" b="1" spc="55" dirty="0">
                <a:solidFill>
                  <a:srgbClr val="001F5F"/>
                </a:solidFill>
                <a:latin typeface="Cambria"/>
                <a:cs typeface="Cambria"/>
              </a:rPr>
              <a:t>(A</a:t>
            </a:r>
            <a:r>
              <a:rPr sz="1200" b="1" spc="-40" dirty="0">
                <a:solidFill>
                  <a:srgbClr val="001F5F"/>
                </a:solidFill>
                <a:latin typeface="Cambria"/>
                <a:cs typeface="Cambria"/>
              </a:rPr>
              <a:t> </a:t>
            </a:r>
            <a:r>
              <a:rPr sz="1200" b="1" spc="60" dirty="0">
                <a:solidFill>
                  <a:srgbClr val="001F5F"/>
                </a:solidFill>
                <a:latin typeface="Cambria"/>
                <a:cs typeface="Cambria"/>
              </a:rPr>
              <a:t>Govt.</a:t>
            </a:r>
            <a:r>
              <a:rPr sz="1200" b="1" spc="55" dirty="0">
                <a:solidFill>
                  <a:srgbClr val="001F5F"/>
                </a:solidFill>
                <a:latin typeface="Cambria"/>
                <a:cs typeface="Cambria"/>
              </a:rPr>
              <a:t> </a:t>
            </a:r>
            <a:r>
              <a:rPr sz="1200" b="1" dirty="0">
                <a:solidFill>
                  <a:srgbClr val="001F5F"/>
                </a:solidFill>
                <a:latin typeface="Cambria"/>
                <a:cs typeface="Cambria"/>
              </a:rPr>
              <a:t>College</a:t>
            </a:r>
            <a:r>
              <a:rPr sz="1200" b="1" spc="30" dirty="0">
                <a:solidFill>
                  <a:srgbClr val="001F5F"/>
                </a:solidFill>
                <a:latin typeface="Cambria"/>
                <a:cs typeface="Cambria"/>
              </a:rPr>
              <a:t> </a:t>
            </a:r>
            <a:r>
              <a:rPr sz="1200" b="1" spc="-40" dirty="0">
                <a:solidFill>
                  <a:srgbClr val="001F5F"/>
                </a:solidFill>
                <a:latin typeface="Cambria"/>
                <a:cs typeface="Cambria"/>
              </a:rPr>
              <a:t>under</a:t>
            </a:r>
            <a:r>
              <a:rPr sz="1200" b="1" spc="25" dirty="0">
                <a:solidFill>
                  <a:srgbClr val="001F5F"/>
                </a:solidFill>
                <a:latin typeface="Cambria"/>
                <a:cs typeface="Cambria"/>
              </a:rPr>
              <a:t> </a:t>
            </a:r>
            <a:r>
              <a:rPr sz="1200" b="1" dirty="0">
                <a:solidFill>
                  <a:srgbClr val="001F5F"/>
                </a:solidFill>
                <a:latin typeface="Cambria"/>
                <a:cs typeface="Cambria"/>
              </a:rPr>
              <a:t>Chandigarh</a:t>
            </a:r>
            <a:r>
              <a:rPr sz="1200" b="1" spc="15" dirty="0">
                <a:solidFill>
                  <a:srgbClr val="001F5F"/>
                </a:solidFill>
                <a:latin typeface="Cambria"/>
                <a:cs typeface="Cambria"/>
              </a:rPr>
              <a:t> </a:t>
            </a:r>
            <a:r>
              <a:rPr sz="1200" b="1" spc="150" dirty="0">
                <a:solidFill>
                  <a:srgbClr val="001F5F"/>
                </a:solidFill>
                <a:latin typeface="Cambria"/>
                <a:cs typeface="Cambria"/>
              </a:rPr>
              <a:t>UT</a:t>
            </a:r>
            <a:r>
              <a:rPr sz="1200" b="1" spc="35" dirty="0">
                <a:solidFill>
                  <a:srgbClr val="001F5F"/>
                </a:solidFill>
                <a:latin typeface="Cambria"/>
                <a:cs typeface="Cambria"/>
              </a:rPr>
              <a:t> </a:t>
            </a:r>
            <a:r>
              <a:rPr sz="1200" b="1" spc="-10" dirty="0">
                <a:solidFill>
                  <a:srgbClr val="001F5F"/>
                </a:solidFill>
                <a:latin typeface="Cambria"/>
                <a:cs typeface="Cambria"/>
              </a:rPr>
              <a:t>Administration,</a:t>
            </a:r>
            <a:r>
              <a:rPr sz="1200" b="1" spc="15" dirty="0">
                <a:solidFill>
                  <a:srgbClr val="001F5F"/>
                </a:solidFill>
                <a:latin typeface="Cambria"/>
                <a:cs typeface="Cambria"/>
              </a:rPr>
              <a:t> </a:t>
            </a:r>
            <a:r>
              <a:rPr sz="1200" b="1" spc="-5" dirty="0">
                <a:solidFill>
                  <a:srgbClr val="001F5F"/>
                </a:solidFill>
                <a:latin typeface="Cambria"/>
                <a:cs typeface="Cambria"/>
              </a:rPr>
              <a:t>Chandigarh)</a:t>
            </a:r>
            <a:r>
              <a:rPr sz="1200" b="1" spc="5" dirty="0">
                <a:solidFill>
                  <a:srgbClr val="001F5F"/>
                </a:solidFill>
                <a:latin typeface="Cambria"/>
                <a:cs typeface="Cambria"/>
              </a:rPr>
              <a:t> </a:t>
            </a:r>
            <a:r>
              <a:rPr sz="1200" b="1" spc="-10" dirty="0">
                <a:solidFill>
                  <a:srgbClr val="001F5F"/>
                </a:solidFill>
                <a:latin typeface="Cambria"/>
                <a:cs typeface="Cambria"/>
              </a:rPr>
              <a:t>,Sector-26,</a:t>
            </a:r>
            <a:r>
              <a:rPr sz="1200" b="1" spc="20" dirty="0">
                <a:solidFill>
                  <a:srgbClr val="001F5F"/>
                </a:solidFill>
                <a:latin typeface="Cambria"/>
                <a:cs typeface="Cambria"/>
              </a:rPr>
              <a:t> </a:t>
            </a:r>
            <a:r>
              <a:rPr sz="1200" b="1" dirty="0">
                <a:solidFill>
                  <a:srgbClr val="001F5F"/>
                </a:solidFill>
                <a:latin typeface="Cambria"/>
                <a:cs typeface="Cambria"/>
              </a:rPr>
              <a:t>Chandigarh</a:t>
            </a:r>
            <a:r>
              <a:rPr sz="1200" b="1" spc="25" dirty="0">
                <a:solidFill>
                  <a:srgbClr val="001F5F"/>
                </a:solidFill>
                <a:latin typeface="Cambria"/>
                <a:cs typeface="Cambria"/>
              </a:rPr>
              <a:t> </a:t>
            </a:r>
            <a:r>
              <a:rPr sz="1200" b="1" spc="10" dirty="0">
                <a:solidFill>
                  <a:srgbClr val="001F5F"/>
                </a:solidFill>
                <a:latin typeface="Cambria"/>
                <a:cs typeface="Cambria"/>
              </a:rPr>
              <a:t>-</a:t>
            </a:r>
            <a:r>
              <a:rPr sz="1200" b="1" spc="50" dirty="0">
                <a:solidFill>
                  <a:srgbClr val="001F5F"/>
                </a:solidFill>
                <a:latin typeface="Cambria"/>
                <a:cs typeface="Cambria"/>
              </a:rPr>
              <a:t> </a:t>
            </a:r>
            <a:r>
              <a:rPr sz="1200" b="1" spc="-90" dirty="0">
                <a:solidFill>
                  <a:srgbClr val="001F5F"/>
                </a:solidFill>
                <a:latin typeface="Cambria"/>
                <a:cs typeface="Cambria"/>
              </a:rPr>
              <a:t>160019</a:t>
            </a:r>
            <a:endParaRPr sz="1200" dirty="0">
              <a:latin typeface="Cambria"/>
              <a:cs typeface="Cambria"/>
            </a:endParaRPr>
          </a:p>
          <a:p>
            <a:pPr>
              <a:lnSpc>
                <a:spcPct val="100000"/>
              </a:lnSpc>
            </a:pPr>
            <a:endParaRPr sz="1400" dirty="0">
              <a:latin typeface="Cambria"/>
              <a:cs typeface="Cambria"/>
            </a:endParaRPr>
          </a:p>
          <a:p>
            <a:pPr>
              <a:lnSpc>
                <a:spcPct val="100000"/>
              </a:lnSpc>
              <a:spcBef>
                <a:spcPts val="30"/>
              </a:spcBef>
            </a:pPr>
            <a:endParaRPr sz="1150" dirty="0">
              <a:latin typeface="Cambria"/>
              <a:cs typeface="Cambria"/>
            </a:endParaRPr>
          </a:p>
        </p:txBody>
      </p:sp>
      <p:sp>
        <p:nvSpPr>
          <p:cNvPr id="10" name="Google Shape;198;g113d7a013d3_0_14"/>
          <p:cNvSpPr txBox="1">
            <a:spLocks/>
          </p:cNvSpPr>
          <p:nvPr/>
        </p:nvSpPr>
        <p:spPr>
          <a:xfrm>
            <a:off x="152400" y="1049807"/>
            <a:ext cx="8763000" cy="609463"/>
          </a:xfrm>
          <a:prstGeom prst="rect">
            <a:avLst/>
          </a:prstGeom>
          <a:noFill/>
          <a:ln>
            <a:noFill/>
          </a:ln>
        </p:spPr>
        <p:txBody>
          <a:bodyPr spcFirstLastPara="1" wrap="square" lIns="91425" tIns="45700" rIns="91425" bIns="45700" anchor="ctr" anchorCtr="0">
            <a:normAutofit/>
          </a:bodyPr>
          <a:lstStyle>
            <a:lvl1pPr eaLnBrk="1" hangingPunct="1">
              <a:defRPr sz="2000" b="1" i="0">
                <a:solidFill>
                  <a:schemeClr val="tx1"/>
                </a:solidFill>
                <a:latin typeface="Cambria"/>
                <a:ea typeface="+mj-ea"/>
                <a:cs typeface="Cambria"/>
              </a:defRPr>
            </a:lvl1pPr>
          </a:lstStyle>
          <a:p>
            <a:pPr algn="ctr" rtl="0">
              <a:buClr>
                <a:schemeClr val="dk1"/>
              </a:buClr>
              <a:buSzPts val="4400"/>
              <a:buFont typeface="Calibri"/>
              <a:buNone/>
            </a:pPr>
            <a:r>
              <a:rPr lang="en-US" sz="2800" kern="0" dirty="0" smtClean="0"/>
              <a:t>IMPLEMENTATION</a:t>
            </a:r>
            <a:endParaRPr lang="en-US" sz="2800" kern="0" dirty="0">
              <a:latin typeface="Calibri"/>
              <a:ea typeface="Calibri"/>
              <a:cs typeface="Calibri"/>
              <a:sym typeface="Calibri"/>
            </a:endParaRPr>
          </a:p>
        </p:txBody>
      </p:sp>
      <p:sp>
        <p:nvSpPr>
          <p:cNvPr id="11" name="Google Shape;199;g113d7a013d3_0_14"/>
          <p:cNvSpPr txBox="1">
            <a:spLocks noGrp="1"/>
          </p:cNvSpPr>
          <p:nvPr>
            <p:ph type="body" idx="1"/>
          </p:nvPr>
        </p:nvSpPr>
        <p:spPr>
          <a:xfrm>
            <a:off x="152400" y="1601216"/>
            <a:ext cx="8763000" cy="5458142"/>
          </a:xfrm>
          <a:prstGeom prst="rect">
            <a:avLst/>
          </a:prstGeom>
          <a:noFill/>
          <a:ln>
            <a:noFill/>
          </a:ln>
        </p:spPr>
        <p:txBody>
          <a:bodyPr spcFirstLastPara="1" wrap="square" lIns="91425" tIns="45700" rIns="91425" bIns="45700" anchor="t" anchorCtr="0">
            <a:normAutofit/>
          </a:bodyPr>
          <a:lstStyle/>
          <a:p>
            <a:pPr marL="190500" marR="114300" lvl="0" indent="0" algn="just" rtl="0">
              <a:lnSpc>
                <a:spcPct val="150000"/>
              </a:lnSpc>
              <a:spcBef>
                <a:spcPts val="700"/>
              </a:spcBef>
              <a:spcAft>
                <a:spcPts val="0"/>
              </a:spcAft>
              <a:buNone/>
            </a:pPr>
            <a:r>
              <a:rPr lang="en-US" sz="1300" b="1" u="sng" dirty="0">
                <a:latin typeface="Times New Roman"/>
                <a:ea typeface="Times New Roman"/>
                <a:cs typeface="Times New Roman"/>
                <a:sym typeface="Times New Roman"/>
              </a:rPr>
              <a:t>STEP 3</a:t>
            </a:r>
            <a:r>
              <a:rPr lang="en-US" sz="1300" b="1" dirty="0">
                <a:latin typeface="Times New Roman"/>
                <a:ea typeface="Times New Roman"/>
                <a:cs typeface="Times New Roman"/>
                <a:sym typeface="Times New Roman"/>
              </a:rPr>
              <a:t>:</a:t>
            </a:r>
            <a:r>
              <a:rPr lang="en-US" sz="1300" dirty="0">
                <a:latin typeface="Times New Roman"/>
                <a:ea typeface="Times New Roman"/>
                <a:cs typeface="Times New Roman"/>
                <a:sym typeface="Times New Roman"/>
              </a:rPr>
              <a:t> </a:t>
            </a:r>
            <a:r>
              <a:rPr lang="en-US" sz="1300" b="1" dirty="0" err="1">
                <a:solidFill>
                  <a:srgbClr val="030303"/>
                </a:solidFill>
                <a:latin typeface="Times New Roman"/>
                <a:ea typeface="Times New Roman"/>
                <a:cs typeface="Times New Roman"/>
                <a:sym typeface="Times New Roman"/>
              </a:rPr>
              <a:t>Tensorflow</a:t>
            </a:r>
            <a:r>
              <a:rPr lang="en-US" sz="1300" b="1" dirty="0">
                <a:solidFill>
                  <a:srgbClr val="030303"/>
                </a:solidFill>
                <a:latin typeface="Times New Roman"/>
                <a:ea typeface="Times New Roman"/>
                <a:cs typeface="Times New Roman"/>
                <a:sym typeface="Times New Roman"/>
              </a:rPr>
              <a:t> Object Detection pipeline configuration is setup. The labels are converted and saved in a </a:t>
            </a:r>
            <a:r>
              <a:rPr lang="en-US" sz="1300" b="1" dirty="0" err="1">
                <a:solidFill>
                  <a:srgbClr val="202124"/>
                </a:solidFill>
                <a:latin typeface="Times New Roman"/>
                <a:ea typeface="Times New Roman"/>
                <a:cs typeface="Times New Roman"/>
                <a:sym typeface="Times New Roman"/>
              </a:rPr>
              <a:t>pbtxt</a:t>
            </a:r>
            <a:r>
              <a:rPr lang="en-US" sz="1300" b="1" dirty="0">
                <a:solidFill>
                  <a:srgbClr val="202124"/>
                </a:solidFill>
                <a:latin typeface="Times New Roman"/>
                <a:ea typeface="Times New Roman"/>
                <a:cs typeface="Times New Roman"/>
                <a:sym typeface="Times New Roman"/>
              </a:rPr>
              <a:t> file that contains text graph definition in </a:t>
            </a:r>
            <a:r>
              <a:rPr lang="en-US" sz="1300" b="1" dirty="0" err="1">
                <a:solidFill>
                  <a:srgbClr val="202124"/>
                </a:solidFill>
                <a:latin typeface="Times New Roman"/>
                <a:ea typeface="Times New Roman"/>
                <a:cs typeface="Times New Roman"/>
                <a:sym typeface="Times New Roman"/>
              </a:rPr>
              <a:t>protobuf</a:t>
            </a:r>
            <a:r>
              <a:rPr lang="en-US" sz="1300" b="1" dirty="0">
                <a:solidFill>
                  <a:srgbClr val="202124"/>
                </a:solidFill>
                <a:latin typeface="Times New Roman"/>
                <a:ea typeface="Times New Roman"/>
                <a:cs typeface="Times New Roman"/>
                <a:sym typeface="Times New Roman"/>
              </a:rPr>
              <a:t> format. </a:t>
            </a:r>
            <a:endParaRPr sz="1300" b="1" dirty="0">
              <a:solidFill>
                <a:srgbClr val="202124"/>
              </a:solidFill>
              <a:latin typeface="Times New Roman"/>
              <a:ea typeface="Times New Roman"/>
              <a:cs typeface="Times New Roman"/>
              <a:sym typeface="Times New Roman"/>
            </a:endParaRPr>
          </a:p>
          <a:p>
            <a:pPr marL="190500" marR="114300" lvl="0" indent="0" algn="just" rtl="0">
              <a:lnSpc>
                <a:spcPct val="150000"/>
              </a:lnSpc>
              <a:spcBef>
                <a:spcPts val="700"/>
              </a:spcBef>
              <a:spcAft>
                <a:spcPts val="0"/>
              </a:spcAft>
              <a:buNone/>
            </a:pPr>
            <a:r>
              <a:rPr lang="en-US" sz="1300" b="1" u="sng" dirty="0">
                <a:solidFill>
                  <a:srgbClr val="030303"/>
                </a:solidFill>
                <a:latin typeface="Times New Roman"/>
                <a:ea typeface="Times New Roman"/>
                <a:cs typeface="Times New Roman"/>
                <a:sym typeface="Times New Roman"/>
              </a:rPr>
              <a:t>STEP 4: T</a:t>
            </a:r>
            <a:r>
              <a:rPr lang="en-US" sz="1300" b="1" dirty="0">
                <a:solidFill>
                  <a:srgbClr val="030303"/>
                </a:solidFill>
                <a:latin typeface="Times New Roman"/>
                <a:ea typeface="Times New Roman"/>
                <a:cs typeface="Times New Roman"/>
                <a:sym typeface="Times New Roman"/>
              </a:rPr>
              <a:t>he configurations are pipelined from the </a:t>
            </a:r>
            <a:r>
              <a:rPr lang="en-US" sz="1300" b="1" dirty="0" err="1">
                <a:solidFill>
                  <a:srgbClr val="030303"/>
                </a:solidFill>
                <a:latin typeface="Times New Roman"/>
                <a:ea typeface="Times New Roman"/>
                <a:cs typeface="Times New Roman"/>
                <a:sym typeface="Times New Roman"/>
              </a:rPr>
              <a:t>config</a:t>
            </a:r>
            <a:r>
              <a:rPr lang="en-US" sz="1300" b="1" dirty="0">
                <a:solidFill>
                  <a:srgbClr val="030303"/>
                </a:solidFill>
                <a:latin typeface="Times New Roman"/>
                <a:ea typeface="Times New Roman"/>
                <a:cs typeface="Times New Roman"/>
                <a:sym typeface="Times New Roman"/>
              </a:rPr>
              <a:t> file and trained using the SD </a:t>
            </a:r>
            <a:r>
              <a:rPr lang="en-US" sz="1300" b="1" dirty="0" err="1">
                <a:solidFill>
                  <a:srgbClr val="030303"/>
                </a:solidFill>
                <a:latin typeface="Times New Roman"/>
                <a:ea typeface="Times New Roman"/>
                <a:cs typeface="Times New Roman"/>
                <a:sym typeface="Times New Roman"/>
              </a:rPr>
              <a:t>Mobilenet</a:t>
            </a:r>
            <a:r>
              <a:rPr lang="en-US" sz="1300" b="1" dirty="0">
                <a:solidFill>
                  <a:srgbClr val="030303"/>
                </a:solidFill>
                <a:latin typeface="Times New Roman"/>
                <a:ea typeface="Times New Roman"/>
                <a:cs typeface="Times New Roman"/>
                <a:sym typeface="Times New Roman"/>
              </a:rPr>
              <a:t> model in Object Detection in python. 5000 train steps are used to train the model. Transfer Learning is used to train a deep learning model and load the trained model from checkpoint.</a:t>
            </a:r>
            <a:endParaRPr sz="1300" b="1" dirty="0">
              <a:solidFill>
                <a:srgbClr val="030303"/>
              </a:solidFill>
              <a:latin typeface="Times New Roman"/>
              <a:ea typeface="Times New Roman"/>
              <a:cs typeface="Times New Roman"/>
              <a:sym typeface="Times New Roman"/>
            </a:endParaRPr>
          </a:p>
          <a:p>
            <a:pPr marL="190500" marR="114300" lvl="0" indent="0" algn="just" rtl="0">
              <a:lnSpc>
                <a:spcPct val="150000"/>
              </a:lnSpc>
              <a:spcBef>
                <a:spcPts val="700"/>
              </a:spcBef>
              <a:spcAft>
                <a:spcPts val="0"/>
              </a:spcAft>
              <a:buNone/>
            </a:pPr>
            <a:endParaRPr sz="1300" dirty="0">
              <a:solidFill>
                <a:srgbClr val="202124"/>
              </a:solidFill>
              <a:latin typeface="Times New Roman"/>
              <a:ea typeface="Times New Roman"/>
              <a:cs typeface="Times New Roman"/>
              <a:sym typeface="Times New Roman"/>
            </a:endParaRPr>
          </a:p>
          <a:p>
            <a:pPr marL="0" marR="114300" lvl="0" indent="0" algn="just" rtl="0">
              <a:lnSpc>
                <a:spcPct val="150000"/>
              </a:lnSpc>
              <a:spcBef>
                <a:spcPts val="700"/>
              </a:spcBef>
              <a:spcAft>
                <a:spcPts val="0"/>
              </a:spcAft>
              <a:buClr>
                <a:schemeClr val="dk1"/>
              </a:buClr>
              <a:buSzPts val="1100"/>
              <a:buFont typeface="Arial"/>
              <a:buNone/>
            </a:pPr>
            <a:r>
              <a:rPr lang="en-US" sz="1100" dirty="0">
                <a:latin typeface="Arial"/>
                <a:ea typeface="Arial"/>
                <a:cs typeface="Arial"/>
                <a:sym typeface="Arial"/>
              </a:rPr>
              <a:t>    </a:t>
            </a:r>
            <a:endParaRPr sz="1100" dirty="0">
              <a:latin typeface="Arial"/>
              <a:ea typeface="Arial"/>
              <a:cs typeface="Arial"/>
              <a:sym typeface="Arial"/>
            </a:endParaRPr>
          </a:p>
          <a:p>
            <a:pPr marL="190500" marR="114300" lvl="0" indent="0" algn="just" rtl="0">
              <a:lnSpc>
                <a:spcPct val="150000"/>
              </a:lnSpc>
              <a:spcBef>
                <a:spcPts val="700"/>
              </a:spcBef>
              <a:spcAft>
                <a:spcPts val="0"/>
              </a:spcAft>
              <a:buNone/>
            </a:pPr>
            <a:endParaRPr sz="1400" b="1" dirty="0">
              <a:solidFill>
                <a:srgbClr val="000000"/>
              </a:solidFill>
              <a:latin typeface="Times New Roman"/>
              <a:ea typeface="Times New Roman"/>
              <a:cs typeface="Times New Roman"/>
              <a:sym typeface="Times New Roman"/>
            </a:endParaRPr>
          </a:p>
          <a:p>
            <a:pPr marL="0" marR="50800" lvl="0" indent="0" algn="just" rtl="0">
              <a:lnSpc>
                <a:spcPct val="150000"/>
              </a:lnSpc>
              <a:spcBef>
                <a:spcPts val="300"/>
              </a:spcBef>
              <a:spcAft>
                <a:spcPts val="0"/>
              </a:spcAft>
              <a:buClr>
                <a:schemeClr val="dk1"/>
              </a:buClr>
              <a:buSzPts val="1100"/>
              <a:buFont typeface="Arial"/>
              <a:buNone/>
            </a:pPr>
            <a:endParaRPr sz="1300" i="1" dirty="0">
              <a:latin typeface="Times New Roman"/>
              <a:ea typeface="Times New Roman"/>
              <a:cs typeface="Times New Roman"/>
              <a:sym typeface="Times New Roman"/>
            </a:endParaRPr>
          </a:p>
          <a:p>
            <a:pPr marL="342900" lvl="0" indent="-190500" algn="l" rtl="0">
              <a:lnSpc>
                <a:spcPct val="114000"/>
              </a:lnSpc>
              <a:spcBef>
                <a:spcPts val="480"/>
              </a:spcBef>
              <a:spcAft>
                <a:spcPts val="0"/>
              </a:spcAft>
              <a:buClr>
                <a:schemeClr val="dk1"/>
              </a:buClr>
              <a:buSzPts val="2400"/>
              <a:buFont typeface="Noto Sans Symbols"/>
              <a:buNone/>
            </a:pPr>
            <a:endParaRPr dirty="0"/>
          </a:p>
        </p:txBody>
      </p:sp>
      <p:pic>
        <p:nvPicPr>
          <p:cNvPr id="12" name="Google Shape;200;g113d7a013d3_0_14"/>
          <p:cNvPicPr preferRelativeResize="0"/>
          <p:nvPr/>
        </p:nvPicPr>
        <p:blipFill>
          <a:blip r:embed="rId3">
            <a:alphaModFix/>
          </a:blip>
          <a:stretch>
            <a:fillRect/>
          </a:stretch>
        </p:blipFill>
        <p:spPr>
          <a:xfrm>
            <a:off x="400608" y="3352800"/>
            <a:ext cx="2266392" cy="3200400"/>
          </a:xfrm>
          <a:prstGeom prst="rect">
            <a:avLst/>
          </a:prstGeom>
          <a:noFill/>
          <a:ln>
            <a:noFill/>
          </a:ln>
        </p:spPr>
      </p:pic>
      <p:pic>
        <p:nvPicPr>
          <p:cNvPr id="13" name="Google Shape;201;g113d7a013d3_0_14"/>
          <p:cNvPicPr preferRelativeResize="0"/>
          <p:nvPr/>
        </p:nvPicPr>
        <p:blipFill>
          <a:blip r:embed="rId4">
            <a:alphaModFix/>
          </a:blip>
          <a:stretch>
            <a:fillRect/>
          </a:stretch>
        </p:blipFill>
        <p:spPr>
          <a:xfrm>
            <a:off x="3403523" y="3335694"/>
            <a:ext cx="5257800" cy="2971800"/>
          </a:xfrm>
          <a:prstGeom prst="rect">
            <a:avLst/>
          </a:prstGeom>
          <a:noFill/>
          <a:ln>
            <a:noFill/>
          </a:ln>
        </p:spPr>
      </p:pic>
    </p:spTree>
    <p:extLst>
      <p:ext uri="{BB962C8B-B14F-4D97-AF65-F5344CB8AC3E}">
        <p14:creationId xmlns:p14="http://schemas.microsoft.com/office/powerpoint/2010/main" val="37726268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noGrp="1"/>
          </p:cNvSpPr>
          <p:nvPr>
            <p:ph type="title"/>
          </p:nvPr>
        </p:nvSpPr>
        <p:spPr>
          <a:xfrm>
            <a:off x="2101976" y="160146"/>
            <a:ext cx="5584190" cy="330834"/>
          </a:xfrm>
          <a:prstGeom prst="rect">
            <a:avLst/>
          </a:prstGeom>
        </p:spPr>
        <p:txBody>
          <a:bodyPr vert="horz" wrap="square" lIns="0" tIns="12700" rIns="0" bIns="0" rtlCol="0">
            <a:spAutoFit/>
          </a:bodyPr>
          <a:lstStyle/>
          <a:p>
            <a:pPr marL="12700">
              <a:lnSpc>
                <a:spcPct val="100000"/>
              </a:lnSpc>
              <a:spcBef>
                <a:spcPts val="100"/>
              </a:spcBef>
            </a:pPr>
            <a:r>
              <a:rPr spc="-30" dirty="0"/>
              <a:t>Department</a:t>
            </a:r>
            <a:r>
              <a:rPr spc="85" dirty="0"/>
              <a:t> </a:t>
            </a:r>
            <a:r>
              <a:rPr spc="35" dirty="0"/>
              <a:t>of</a:t>
            </a:r>
            <a:r>
              <a:rPr spc="85" dirty="0"/>
              <a:t> </a:t>
            </a:r>
            <a:r>
              <a:rPr spc="5" dirty="0"/>
              <a:t>Computer</a:t>
            </a:r>
            <a:r>
              <a:rPr spc="90" dirty="0"/>
              <a:t> </a:t>
            </a:r>
            <a:r>
              <a:rPr spc="-40" dirty="0"/>
              <a:t>Science</a:t>
            </a:r>
            <a:r>
              <a:rPr spc="80" dirty="0"/>
              <a:t> </a:t>
            </a:r>
            <a:r>
              <a:rPr spc="145" dirty="0"/>
              <a:t>&amp;</a:t>
            </a:r>
            <a:r>
              <a:rPr spc="85" dirty="0"/>
              <a:t> </a:t>
            </a:r>
            <a:r>
              <a:rPr spc="-35" dirty="0"/>
              <a:t>Engineering</a:t>
            </a:r>
          </a:p>
        </p:txBody>
      </p:sp>
      <p:pic>
        <p:nvPicPr>
          <p:cNvPr id="5" name="object 3"/>
          <p:cNvPicPr/>
          <p:nvPr/>
        </p:nvPicPr>
        <p:blipFill>
          <a:blip r:embed="rId2" cstate="print"/>
          <a:stretch>
            <a:fillRect/>
          </a:stretch>
        </p:blipFill>
        <p:spPr>
          <a:xfrm>
            <a:off x="291765" y="198631"/>
            <a:ext cx="892594" cy="844956"/>
          </a:xfrm>
          <a:prstGeom prst="rect">
            <a:avLst/>
          </a:prstGeom>
        </p:spPr>
      </p:pic>
      <p:sp>
        <p:nvSpPr>
          <p:cNvPr id="6" name="object 4"/>
          <p:cNvSpPr txBox="1"/>
          <p:nvPr/>
        </p:nvSpPr>
        <p:spPr>
          <a:xfrm>
            <a:off x="400608" y="466471"/>
            <a:ext cx="8260715" cy="866904"/>
          </a:xfrm>
          <a:prstGeom prst="rect">
            <a:avLst/>
          </a:prstGeom>
        </p:spPr>
        <p:txBody>
          <a:bodyPr vert="horz" wrap="square" lIns="0" tIns="12700" rIns="0" bIns="0" rtlCol="0">
            <a:spAutoFit/>
          </a:bodyPr>
          <a:lstStyle/>
          <a:p>
            <a:pPr marL="732790" algn="ctr">
              <a:lnSpc>
                <a:spcPct val="100000"/>
              </a:lnSpc>
              <a:spcBef>
                <a:spcPts val="100"/>
              </a:spcBef>
            </a:pPr>
            <a:r>
              <a:rPr sz="1800" b="1" spc="5" dirty="0">
                <a:solidFill>
                  <a:srgbClr val="C00000"/>
                </a:solidFill>
                <a:latin typeface="Cambria"/>
                <a:cs typeface="Cambria"/>
              </a:rPr>
              <a:t>Chandigarh</a:t>
            </a:r>
            <a:r>
              <a:rPr sz="1800" b="1" spc="45" dirty="0">
                <a:solidFill>
                  <a:srgbClr val="C00000"/>
                </a:solidFill>
                <a:latin typeface="Cambria"/>
                <a:cs typeface="Cambria"/>
              </a:rPr>
              <a:t> </a:t>
            </a:r>
            <a:r>
              <a:rPr sz="1800" b="1" spc="5" dirty="0">
                <a:solidFill>
                  <a:srgbClr val="C00000"/>
                </a:solidFill>
                <a:latin typeface="Cambria"/>
                <a:cs typeface="Cambria"/>
              </a:rPr>
              <a:t>College</a:t>
            </a:r>
            <a:r>
              <a:rPr sz="1800" b="1" spc="70" dirty="0">
                <a:solidFill>
                  <a:srgbClr val="C00000"/>
                </a:solidFill>
                <a:latin typeface="Cambria"/>
                <a:cs typeface="Cambria"/>
              </a:rPr>
              <a:t> </a:t>
            </a:r>
            <a:r>
              <a:rPr sz="1800" b="1" spc="30" dirty="0">
                <a:solidFill>
                  <a:srgbClr val="C00000"/>
                </a:solidFill>
                <a:latin typeface="Cambria"/>
                <a:cs typeface="Cambria"/>
              </a:rPr>
              <a:t>of</a:t>
            </a:r>
            <a:r>
              <a:rPr sz="1800" b="1" spc="85" dirty="0">
                <a:solidFill>
                  <a:srgbClr val="C00000"/>
                </a:solidFill>
                <a:latin typeface="Cambria"/>
                <a:cs typeface="Cambria"/>
              </a:rPr>
              <a:t> </a:t>
            </a:r>
            <a:r>
              <a:rPr sz="1800" b="1" spc="-35" dirty="0">
                <a:solidFill>
                  <a:srgbClr val="C00000"/>
                </a:solidFill>
                <a:latin typeface="Cambria"/>
                <a:cs typeface="Cambria"/>
              </a:rPr>
              <a:t>Engineering</a:t>
            </a:r>
            <a:r>
              <a:rPr sz="1800" b="1" spc="60" dirty="0">
                <a:solidFill>
                  <a:srgbClr val="C00000"/>
                </a:solidFill>
                <a:latin typeface="Cambria"/>
                <a:cs typeface="Cambria"/>
              </a:rPr>
              <a:t> </a:t>
            </a:r>
            <a:r>
              <a:rPr sz="1800" b="1" spc="125" dirty="0">
                <a:solidFill>
                  <a:srgbClr val="C00000"/>
                </a:solidFill>
                <a:latin typeface="Cambria"/>
                <a:cs typeface="Cambria"/>
              </a:rPr>
              <a:t>&amp;</a:t>
            </a:r>
            <a:r>
              <a:rPr sz="1800" b="1" spc="75" dirty="0">
                <a:solidFill>
                  <a:srgbClr val="C00000"/>
                </a:solidFill>
                <a:latin typeface="Cambria"/>
                <a:cs typeface="Cambria"/>
              </a:rPr>
              <a:t> </a:t>
            </a:r>
            <a:r>
              <a:rPr sz="1800" b="1" spc="-15" dirty="0">
                <a:solidFill>
                  <a:srgbClr val="C00000"/>
                </a:solidFill>
                <a:latin typeface="Cambria"/>
                <a:cs typeface="Cambria"/>
              </a:rPr>
              <a:t>Technology</a:t>
            </a:r>
            <a:r>
              <a:rPr sz="1800" b="1" spc="55" dirty="0">
                <a:solidFill>
                  <a:srgbClr val="C00000"/>
                </a:solidFill>
                <a:latin typeface="Cambria"/>
                <a:cs typeface="Cambria"/>
              </a:rPr>
              <a:t> </a:t>
            </a:r>
            <a:r>
              <a:rPr sz="1800" b="1" spc="170" dirty="0">
                <a:solidFill>
                  <a:srgbClr val="C00000"/>
                </a:solidFill>
                <a:latin typeface="Cambria"/>
                <a:cs typeface="Cambria"/>
              </a:rPr>
              <a:t>(CCET</a:t>
            </a:r>
            <a:r>
              <a:rPr sz="1800" b="1" spc="45" dirty="0">
                <a:solidFill>
                  <a:srgbClr val="C00000"/>
                </a:solidFill>
                <a:latin typeface="Cambria"/>
                <a:cs typeface="Cambria"/>
              </a:rPr>
              <a:t> </a:t>
            </a:r>
            <a:r>
              <a:rPr sz="1800" b="1" spc="-25" dirty="0">
                <a:solidFill>
                  <a:srgbClr val="C00000"/>
                </a:solidFill>
                <a:latin typeface="Cambria"/>
                <a:cs typeface="Cambria"/>
              </a:rPr>
              <a:t>-Degree</a:t>
            </a:r>
            <a:r>
              <a:rPr sz="1800" b="1" spc="105" dirty="0">
                <a:solidFill>
                  <a:srgbClr val="C00000"/>
                </a:solidFill>
                <a:latin typeface="Cambria"/>
                <a:cs typeface="Cambria"/>
              </a:rPr>
              <a:t> </a:t>
            </a:r>
            <a:r>
              <a:rPr sz="1800" b="1" spc="-10" dirty="0">
                <a:solidFill>
                  <a:srgbClr val="C00000"/>
                </a:solidFill>
                <a:latin typeface="Cambria"/>
                <a:cs typeface="Cambria"/>
              </a:rPr>
              <a:t>Wing)</a:t>
            </a:r>
            <a:endParaRPr sz="1800" dirty="0">
              <a:latin typeface="Cambria"/>
              <a:cs typeface="Cambria"/>
            </a:endParaRPr>
          </a:p>
          <a:p>
            <a:pPr marL="732155" algn="ctr">
              <a:lnSpc>
                <a:spcPct val="100000"/>
              </a:lnSpc>
              <a:spcBef>
                <a:spcPts val="35"/>
              </a:spcBef>
            </a:pPr>
            <a:r>
              <a:rPr sz="1200" b="1" spc="55" dirty="0">
                <a:solidFill>
                  <a:srgbClr val="001F5F"/>
                </a:solidFill>
                <a:latin typeface="Cambria"/>
                <a:cs typeface="Cambria"/>
              </a:rPr>
              <a:t>(A</a:t>
            </a:r>
            <a:r>
              <a:rPr sz="1200" b="1" spc="-40" dirty="0">
                <a:solidFill>
                  <a:srgbClr val="001F5F"/>
                </a:solidFill>
                <a:latin typeface="Cambria"/>
                <a:cs typeface="Cambria"/>
              </a:rPr>
              <a:t> </a:t>
            </a:r>
            <a:r>
              <a:rPr sz="1200" b="1" spc="60" dirty="0">
                <a:solidFill>
                  <a:srgbClr val="001F5F"/>
                </a:solidFill>
                <a:latin typeface="Cambria"/>
                <a:cs typeface="Cambria"/>
              </a:rPr>
              <a:t>Govt.</a:t>
            </a:r>
            <a:r>
              <a:rPr sz="1200" b="1" spc="55" dirty="0">
                <a:solidFill>
                  <a:srgbClr val="001F5F"/>
                </a:solidFill>
                <a:latin typeface="Cambria"/>
                <a:cs typeface="Cambria"/>
              </a:rPr>
              <a:t> </a:t>
            </a:r>
            <a:r>
              <a:rPr sz="1200" b="1" dirty="0">
                <a:solidFill>
                  <a:srgbClr val="001F5F"/>
                </a:solidFill>
                <a:latin typeface="Cambria"/>
                <a:cs typeface="Cambria"/>
              </a:rPr>
              <a:t>College</a:t>
            </a:r>
            <a:r>
              <a:rPr sz="1200" b="1" spc="30" dirty="0">
                <a:solidFill>
                  <a:srgbClr val="001F5F"/>
                </a:solidFill>
                <a:latin typeface="Cambria"/>
                <a:cs typeface="Cambria"/>
              </a:rPr>
              <a:t> </a:t>
            </a:r>
            <a:r>
              <a:rPr sz="1200" b="1" spc="-40" dirty="0">
                <a:solidFill>
                  <a:srgbClr val="001F5F"/>
                </a:solidFill>
                <a:latin typeface="Cambria"/>
                <a:cs typeface="Cambria"/>
              </a:rPr>
              <a:t>under</a:t>
            </a:r>
            <a:r>
              <a:rPr sz="1200" b="1" spc="25" dirty="0">
                <a:solidFill>
                  <a:srgbClr val="001F5F"/>
                </a:solidFill>
                <a:latin typeface="Cambria"/>
                <a:cs typeface="Cambria"/>
              </a:rPr>
              <a:t> </a:t>
            </a:r>
            <a:r>
              <a:rPr sz="1200" b="1" dirty="0">
                <a:solidFill>
                  <a:srgbClr val="001F5F"/>
                </a:solidFill>
                <a:latin typeface="Cambria"/>
                <a:cs typeface="Cambria"/>
              </a:rPr>
              <a:t>Chandigarh</a:t>
            </a:r>
            <a:r>
              <a:rPr sz="1200" b="1" spc="15" dirty="0">
                <a:solidFill>
                  <a:srgbClr val="001F5F"/>
                </a:solidFill>
                <a:latin typeface="Cambria"/>
                <a:cs typeface="Cambria"/>
              </a:rPr>
              <a:t> </a:t>
            </a:r>
            <a:r>
              <a:rPr sz="1200" b="1" spc="150" dirty="0">
                <a:solidFill>
                  <a:srgbClr val="001F5F"/>
                </a:solidFill>
                <a:latin typeface="Cambria"/>
                <a:cs typeface="Cambria"/>
              </a:rPr>
              <a:t>UT</a:t>
            </a:r>
            <a:r>
              <a:rPr sz="1200" b="1" spc="35" dirty="0">
                <a:solidFill>
                  <a:srgbClr val="001F5F"/>
                </a:solidFill>
                <a:latin typeface="Cambria"/>
                <a:cs typeface="Cambria"/>
              </a:rPr>
              <a:t> </a:t>
            </a:r>
            <a:r>
              <a:rPr sz="1200" b="1" spc="-10" dirty="0">
                <a:solidFill>
                  <a:srgbClr val="001F5F"/>
                </a:solidFill>
                <a:latin typeface="Cambria"/>
                <a:cs typeface="Cambria"/>
              </a:rPr>
              <a:t>Administration,</a:t>
            </a:r>
            <a:r>
              <a:rPr sz="1200" b="1" spc="15" dirty="0">
                <a:solidFill>
                  <a:srgbClr val="001F5F"/>
                </a:solidFill>
                <a:latin typeface="Cambria"/>
                <a:cs typeface="Cambria"/>
              </a:rPr>
              <a:t> </a:t>
            </a:r>
            <a:r>
              <a:rPr sz="1200" b="1" spc="-5" dirty="0">
                <a:solidFill>
                  <a:srgbClr val="001F5F"/>
                </a:solidFill>
                <a:latin typeface="Cambria"/>
                <a:cs typeface="Cambria"/>
              </a:rPr>
              <a:t>Chandigarh)</a:t>
            </a:r>
            <a:r>
              <a:rPr sz="1200" b="1" spc="5" dirty="0">
                <a:solidFill>
                  <a:srgbClr val="001F5F"/>
                </a:solidFill>
                <a:latin typeface="Cambria"/>
                <a:cs typeface="Cambria"/>
              </a:rPr>
              <a:t> </a:t>
            </a:r>
            <a:r>
              <a:rPr sz="1200" b="1" spc="-10" dirty="0">
                <a:solidFill>
                  <a:srgbClr val="001F5F"/>
                </a:solidFill>
                <a:latin typeface="Cambria"/>
                <a:cs typeface="Cambria"/>
              </a:rPr>
              <a:t>,Sector-26,</a:t>
            </a:r>
            <a:r>
              <a:rPr sz="1200" b="1" spc="20" dirty="0">
                <a:solidFill>
                  <a:srgbClr val="001F5F"/>
                </a:solidFill>
                <a:latin typeface="Cambria"/>
                <a:cs typeface="Cambria"/>
              </a:rPr>
              <a:t> </a:t>
            </a:r>
            <a:r>
              <a:rPr sz="1200" b="1" dirty="0">
                <a:solidFill>
                  <a:srgbClr val="001F5F"/>
                </a:solidFill>
                <a:latin typeface="Cambria"/>
                <a:cs typeface="Cambria"/>
              </a:rPr>
              <a:t>Chandigarh</a:t>
            </a:r>
            <a:r>
              <a:rPr sz="1200" b="1" spc="25" dirty="0">
                <a:solidFill>
                  <a:srgbClr val="001F5F"/>
                </a:solidFill>
                <a:latin typeface="Cambria"/>
                <a:cs typeface="Cambria"/>
              </a:rPr>
              <a:t> </a:t>
            </a:r>
            <a:r>
              <a:rPr sz="1200" b="1" spc="10" dirty="0">
                <a:solidFill>
                  <a:srgbClr val="001F5F"/>
                </a:solidFill>
                <a:latin typeface="Cambria"/>
                <a:cs typeface="Cambria"/>
              </a:rPr>
              <a:t>-</a:t>
            </a:r>
            <a:r>
              <a:rPr sz="1200" b="1" spc="50" dirty="0">
                <a:solidFill>
                  <a:srgbClr val="001F5F"/>
                </a:solidFill>
                <a:latin typeface="Cambria"/>
                <a:cs typeface="Cambria"/>
              </a:rPr>
              <a:t> </a:t>
            </a:r>
            <a:r>
              <a:rPr sz="1200" b="1" spc="-90" dirty="0">
                <a:solidFill>
                  <a:srgbClr val="001F5F"/>
                </a:solidFill>
                <a:latin typeface="Cambria"/>
                <a:cs typeface="Cambria"/>
              </a:rPr>
              <a:t>160019</a:t>
            </a:r>
            <a:endParaRPr sz="1200" dirty="0">
              <a:latin typeface="Cambria"/>
              <a:cs typeface="Cambria"/>
            </a:endParaRPr>
          </a:p>
          <a:p>
            <a:pPr>
              <a:lnSpc>
                <a:spcPct val="100000"/>
              </a:lnSpc>
            </a:pPr>
            <a:endParaRPr sz="1400" dirty="0">
              <a:latin typeface="Cambria"/>
              <a:cs typeface="Cambria"/>
            </a:endParaRPr>
          </a:p>
          <a:p>
            <a:pPr>
              <a:lnSpc>
                <a:spcPct val="100000"/>
              </a:lnSpc>
              <a:spcBef>
                <a:spcPts val="30"/>
              </a:spcBef>
            </a:pPr>
            <a:endParaRPr sz="1150" dirty="0">
              <a:latin typeface="Cambria"/>
              <a:cs typeface="Cambria"/>
            </a:endParaRPr>
          </a:p>
        </p:txBody>
      </p:sp>
      <p:sp>
        <p:nvSpPr>
          <p:cNvPr id="7" name="Title 1">
            <a:extLst>
              <a:ext uri="{FF2B5EF4-FFF2-40B4-BE49-F238E27FC236}">
                <a16:creationId xmlns:a16="http://schemas.microsoft.com/office/drawing/2014/main" id="{FF8132A2-EF3C-847E-F76C-3B9AA431272E}"/>
              </a:ext>
            </a:extLst>
          </p:cNvPr>
          <p:cNvSpPr txBox="1">
            <a:spLocks/>
          </p:cNvSpPr>
          <p:nvPr/>
        </p:nvSpPr>
        <p:spPr>
          <a:xfrm>
            <a:off x="349014" y="1173719"/>
            <a:ext cx="7772400" cy="492443"/>
          </a:xfrm>
          <a:prstGeom prst="rect">
            <a:avLst/>
          </a:prstGeom>
        </p:spPr>
        <p:txBody>
          <a:bodyPr wrap="square" lIns="0" tIns="0" rIns="0" bIns="0">
            <a:spAutoFit/>
          </a:bodyPr>
          <a:lstStyle>
            <a:lvl1pPr eaLnBrk="1" hangingPunct="1">
              <a:defRPr sz="2000" b="1" i="0">
                <a:solidFill>
                  <a:schemeClr val="tx1"/>
                </a:solidFill>
                <a:latin typeface="Cambria"/>
                <a:ea typeface="+mj-ea"/>
                <a:cs typeface="Cambria"/>
              </a:defRPr>
            </a:lvl1pPr>
          </a:lstStyle>
          <a:p>
            <a:r>
              <a:rPr lang="en-IN" sz="3200" u="sng" kern="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LAPLACE MATRIX(contd.)</a:t>
            </a:r>
            <a:endParaRPr lang="en-IN" sz="3200" u="sng" kern="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0" name="Text Placeholder 2">
            <a:extLst>
              <a:ext uri="{FF2B5EF4-FFF2-40B4-BE49-F238E27FC236}">
                <a16:creationId xmlns:a16="http://schemas.microsoft.com/office/drawing/2014/main" id="{DB1CAE50-B28A-61C8-11B6-72118A1DC30C}"/>
              </a:ext>
            </a:extLst>
          </p:cNvPr>
          <p:cNvSpPr>
            <a:spLocks noGrp="1"/>
          </p:cNvSpPr>
          <p:nvPr>
            <p:ph type="body" idx="1"/>
          </p:nvPr>
        </p:nvSpPr>
        <p:spPr>
          <a:xfrm>
            <a:off x="349014" y="2060839"/>
            <a:ext cx="8189913" cy="4832092"/>
          </a:xfrm>
        </p:spPr>
        <p:txBody>
          <a:bodyPr/>
          <a:lstStyle/>
          <a:p>
            <a:pPr marL="342900" indent="-342900">
              <a:buFont typeface="Arial" panose="020B0604020202020204" pitchFamily="34" charset="0"/>
              <a:buChar char="•"/>
            </a:pPr>
            <a:r>
              <a:rPr lang="en-IN" sz="2400" dirty="0">
                <a:solidFill>
                  <a:schemeClr val="tx1"/>
                </a:solidFill>
                <a:latin typeface="Times New Roman" panose="02020603050405020304" pitchFamily="18" charset="0"/>
                <a:cs typeface="Times New Roman" panose="02020603050405020304" pitchFamily="18" charset="0"/>
              </a:rPr>
              <a:t>The smallest eigenvalue always </a:t>
            </a:r>
            <a:r>
              <a:rPr lang="en-IN" dirty="0">
                <a:latin typeface="Times New Roman" panose="02020603050405020304" pitchFamily="18" charset="0"/>
                <a:cs typeface="Times New Roman" panose="02020603050405020304" pitchFamily="18" charset="0"/>
              </a:rPr>
              <a:t>:</a:t>
            </a:r>
            <a:r>
              <a:rPr lang="en-US" sz="2400" dirty="0">
                <a:solidFill>
                  <a:schemeClr val="tx1"/>
                </a:solidFill>
                <a:latin typeface="Times New Roman" panose="02020603050405020304" pitchFamily="18" charset="0"/>
                <a:cs typeface="Times New Roman" panose="02020603050405020304" pitchFamily="18" charset="0"/>
              </a:rPr>
              <a:t>λ</a:t>
            </a:r>
            <a:r>
              <a:rPr lang="en-US" sz="2400" baseline="-25000" dirty="0">
                <a:solidFill>
                  <a:schemeClr val="tx1"/>
                </a:solidFill>
                <a:latin typeface="Times New Roman" panose="02020603050405020304" pitchFamily="18" charset="0"/>
                <a:cs typeface="Times New Roman" panose="02020603050405020304" pitchFamily="18" charset="0"/>
              </a:rPr>
              <a:t>1</a:t>
            </a:r>
            <a:r>
              <a:rPr lang="en-US" sz="2400" dirty="0">
                <a:solidFill>
                  <a:schemeClr val="tx1"/>
                </a:solidFill>
                <a:latin typeface="Times New Roman" panose="02020603050405020304" pitchFamily="18" charset="0"/>
                <a:cs typeface="Times New Roman" panose="02020603050405020304" pitchFamily="18" charset="0"/>
              </a:rPr>
              <a:t> = 0 for  eigen vector (vector of all 1’s i.e. eigen vector of Laplacian matrix)v</a:t>
            </a:r>
            <a:r>
              <a:rPr lang="en-US" sz="2400" baseline="-25000" dirty="0">
                <a:solidFill>
                  <a:schemeClr val="tx1"/>
                </a:solidFill>
                <a:latin typeface="Times New Roman" panose="02020603050405020304" pitchFamily="18" charset="0"/>
                <a:cs typeface="Times New Roman" panose="02020603050405020304" pitchFamily="18" charset="0"/>
              </a:rPr>
              <a:t>1</a:t>
            </a:r>
            <a:r>
              <a:rPr lang="en-US" sz="2400" dirty="0">
                <a:solidFill>
                  <a:schemeClr val="tx1"/>
                </a:solidFill>
                <a:latin typeface="Times New Roman" panose="02020603050405020304" pitchFamily="18" charset="0"/>
                <a:cs typeface="Times New Roman" panose="02020603050405020304" pitchFamily="18" charset="0"/>
              </a:rPr>
              <a:t> = e = [1, 1, 1...1]</a:t>
            </a:r>
            <a:r>
              <a:rPr lang="en-US" sz="2400" baseline="30000" dirty="0">
                <a:solidFill>
                  <a:schemeClr val="tx1"/>
                </a:solidFill>
                <a:latin typeface="Times New Roman" panose="02020603050405020304" pitchFamily="18" charset="0"/>
                <a:cs typeface="Times New Roman" panose="02020603050405020304" pitchFamily="18" charset="0"/>
              </a:rPr>
              <a:t>T</a:t>
            </a:r>
          </a:p>
          <a:p>
            <a:endParaRPr lang="en-US" sz="2400" baseline="30000"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b="1" dirty="0" smtClean="0">
                <a:solidFill>
                  <a:schemeClr val="tx1"/>
                </a:solidFill>
                <a:latin typeface="Times New Roman" panose="02020603050405020304" pitchFamily="18" charset="0"/>
                <a:cs typeface="Times New Roman" panose="02020603050405020304" pitchFamily="18" charset="0"/>
              </a:rPr>
              <a:t>L*e </a:t>
            </a:r>
            <a:r>
              <a:rPr lang="en-US" sz="2400" b="1" dirty="0">
                <a:solidFill>
                  <a:schemeClr val="tx1"/>
                </a:solidFill>
                <a:latin typeface="Times New Roman" panose="02020603050405020304" pitchFamily="18" charset="0"/>
                <a:cs typeface="Times New Roman" panose="02020603050405020304" pitchFamily="18" charset="0"/>
              </a:rPr>
              <a:t>= (D − A</a:t>
            </a:r>
            <a:r>
              <a:rPr lang="en-US" sz="2400" b="1" dirty="0" smtClean="0">
                <a:solidFill>
                  <a:schemeClr val="tx1"/>
                </a:solidFill>
                <a:latin typeface="Times New Roman" panose="02020603050405020304" pitchFamily="18" charset="0"/>
                <a:cs typeface="Times New Roman" panose="02020603050405020304" pitchFamily="18" charset="0"/>
              </a:rPr>
              <a:t>)*e </a:t>
            </a:r>
            <a:r>
              <a:rPr lang="en-US" sz="2400" b="1" dirty="0">
                <a:solidFill>
                  <a:schemeClr val="tx1"/>
                </a:solidFill>
                <a:latin typeface="Times New Roman" panose="02020603050405020304" pitchFamily="18" charset="0"/>
                <a:cs typeface="Times New Roman" panose="02020603050405020304" pitchFamily="18" charset="0"/>
              </a:rPr>
              <a:t>= 0</a:t>
            </a:r>
          </a:p>
          <a:p>
            <a:endParaRPr lang="en-US" sz="2400" b="1"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Number of zero eigenvalues = number of connected components</a:t>
            </a:r>
          </a:p>
          <a:p>
            <a:endParaRPr lang="en-US" sz="2400"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In connected graph λ</a:t>
            </a:r>
            <a:r>
              <a:rPr lang="en-US" sz="2400" baseline="-25000" dirty="0">
                <a:solidFill>
                  <a:schemeClr val="tx1"/>
                </a:solidFill>
                <a:latin typeface="Times New Roman" panose="02020603050405020304" pitchFamily="18" charset="0"/>
                <a:cs typeface="Times New Roman" panose="02020603050405020304" pitchFamily="18" charset="0"/>
              </a:rPr>
              <a:t>2</a:t>
            </a:r>
            <a:r>
              <a:rPr lang="en-US" sz="2400" dirty="0">
                <a:solidFill>
                  <a:schemeClr val="tx1"/>
                </a:solidFill>
                <a:latin typeface="Times New Roman" panose="02020603050405020304" pitchFamily="18" charset="0"/>
                <a:cs typeface="Times New Roman" panose="02020603050405020304" pitchFamily="18" charset="0"/>
              </a:rPr>
              <a:t> </a:t>
            </a:r>
            <a:r>
              <a:rPr lang="en-IN" dirty="0">
                <a:solidFill>
                  <a:schemeClr val="tx1"/>
                </a:solidFill>
                <a:latin typeface="Times New Roman" panose="02020603050405020304" pitchFamily="18" charset="0"/>
                <a:cs typeface="Times New Roman" panose="02020603050405020304" pitchFamily="18" charset="0"/>
              </a:rPr>
              <a:t>≠</a:t>
            </a:r>
            <a:r>
              <a:rPr lang="en-US" sz="2400" dirty="0">
                <a:solidFill>
                  <a:schemeClr val="tx1"/>
                </a:solidFill>
                <a:latin typeface="Times New Roman" panose="02020603050405020304" pitchFamily="18" charset="0"/>
                <a:cs typeface="Times New Roman" panose="02020603050405020304" pitchFamily="18" charset="0"/>
              </a:rPr>
              <a:t> 0 – determines algebraic connectivity of a graph (spectral graph), v</a:t>
            </a:r>
            <a:r>
              <a:rPr lang="en-US" sz="2400" baseline="-25000" dirty="0">
                <a:solidFill>
                  <a:schemeClr val="tx1"/>
                </a:solidFill>
                <a:latin typeface="Times New Roman" panose="02020603050405020304" pitchFamily="18" charset="0"/>
                <a:cs typeface="Times New Roman" panose="02020603050405020304" pitchFamily="18" charset="0"/>
              </a:rPr>
              <a:t>2</a:t>
            </a:r>
            <a:r>
              <a:rPr lang="en-US" sz="2400" dirty="0">
                <a:solidFill>
                  <a:schemeClr val="tx1"/>
                </a:solidFill>
                <a:latin typeface="Times New Roman" panose="02020603050405020304" pitchFamily="18" charset="0"/>
                <a:cs typeface="Times New Roman" panose="02020603050405020304" pitchFamily="18" charset="0"/>
              </a:rPr>
              <a:t> - Fiedler vector </a:t>
            </a:r>
            <a:endParaRPr lang="en-IN" sz="2400" baseline="-25000"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b="1"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IN" dirty="0"/>
          </a:p>
        </p:txBody>
      </p:sp>
    </p:spTree>
    <p:extLst>
      <p:ext uri="{BB962C8B-B14F-4D97-AF65-F5344CB8AC3E}">
        <p14:creationId xmlns:p14="http://schemas.microsoft.com/office/powerpoint/2010/main" val="27631111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noGrp="1"/>
          </p:cNvSpPr>
          <p:nvPr>
            <p:ph type="title"/>
          </p:nvPr>
        </p:nvSpPr>
        <p:spPr>
          <a:xfrm>
            <a:off x="2101976" y="160146"/>
            <a:ext cx="5584190" cy="330834"/>
          </a:xfrm>
          <a:prstGeom prst="rect">
            <a:avLst/>
          </a:prstGeom>
        </p:spPr>
        <p:txBody>
          <a:bodyPr vert="horz" wrap="square" lIns="0" tIns="12700" rIns="0" bIns="0" rtlCol="0">
            <a:spAutoFit/>
          </a:bodyPr>
          <a:lstStyle/>
          <a:p>
            <a:pPr marL="12700">
              <a:lnSpc>
                <a:spcPct val="100000"/>
              </a:lnSpc>
              <a:spcBef>
                <a:spcPts val="100"/>
              </a:spcBef>
            </a:pPr>
            <a:r>
              <a:rPr spc="-30" dirty="0"/>
              <a:t>Department</a:t>
            </a:r>
            <a:r>
              <a:rPr spc="85" dirty="0"/>
              <a:t> </a:t>
            </a:r>
            <a:r>
              <a:rPr spc="35" dirty="0"/>
              <a:t>of</a:t>
            </a:r>
            <a:r>
              <a:rPr spc="85" dirty="0"/>
              <a:t> </a:t>
            </a:r>
            <a:r>
              <a:rPr spc="5" dirty="0"/>
              <a:t>Computer</a:t>
            </a:r>
            <a:r>
              <a:rPr spc="90" dirty="0"/>
              <a:t> </a:t>
            </a:r>
            <a:r>
              <a:rPr spc="-40" dirty="0"/>
              <a:t>Science</a:t>
            </a:r>
            <a:r>
              <a:rPr spc="80" dirty="0"/>
              <a:t> </a:t>
            </a:r>
            <a:r>
              <a:rPr spc="145" dirty="0"/>
              <a:t>&amp;</a:t>
            </a:r>
            <a:r>
              <a:rPr spc="85" dirty="0"/>
              <a:t> </a:t>
            </a:r>
            <a:r>
              <a:rPr spc="-35" dirty="0"/>
              <a:t>Engineering</a:t>
            </a:r>
          </a:p>
        </p:txBody>
      </p:sp>
      <p:pic>
        <p:nvPicPr>
          <p:cNvPr id="5" name="object 3"/>
          <p:cNvPicPr/>
          <p:nvPr/>
        </p:nvPicPr>
        <p:blipFill>
          <a:blip r:embed="rId2" cstate="print"/>
          <a:stretch>
            <a:fillRect/>
          </a:stretch>
        </p:blipFill>
        <p:spPr>
          <a:xfrm>
            <a:off x="291765" y="198631"/>
            <a:ext cx="892594" cy="844956"/>
          </a:xfrm>
          <a:prstGeom prst="rect">
            <a:avLst/>
          </a:prstGeom>
        </p:spPr>
      </p:pic>
      <p:sp>
        <p:nvSpPr>
          <p:cNvPr id="6" name="object 4"/>
          <p:cNvSpPr txBox="1"/>
          <p:nvPr/>
        </p:nvSpPr>
        <p:spPr>
          <a:xfrm>
            <a:off x="400608" y="466471"/>
            <a:ext cx="8260715" cy="866904"/>
          </a:xfrm>
          <a:prstGeom prst="rect">
            <a:avLst/>
          </a:prstGeom>
        </p:spPr>
        <p:txBody>
          <a:bodyPr vert="horz" wrap="square" lIns="0" tIns="12700" rIns="0" bIns="0" rtlCol="0">
            <a:spAutoFit/>
          </a:bodyPr>
          <a:lstStyle/>
          <a:p>
            <a:pPr marL="732790" algn="ctr">
              <a:lnSpc>
                <a:spcPct val="100000"/>
              </a:lnSpc>
              <a:spcBef>
                <a:spcPts val="100"/>
              </a:spcBef>
            </a:pPr>
            <a:r>
              <a:rPr sz="1800" b="1" spc="5" dirty="0">
                <a:solidFill>
                  <a:srgbClr val="C00000"/>
                </a:solidFill>
                <a:latin typeface="Cambria"/>
                <a:cs typeface="Cambria"/>
              </a:rPr>
              <a:t>Chandigarh</a:t>
            </a:r>
            <a:r>
              <a:rPr sz="1800" b="1" spc="45" dirty="0">
                <a:solidFill>
                  <a:srgbClr val="C00000"/>
                </a:solidFill>
                <a:latin typeface="Cambria"/>
                <a:cs typeface="Cambria"/>
              </a:rPr>
              <a:t> </a:t>
            </a:r>
            <a:r>
              <a:rPr sz="1800" b="1" spc="5" dirty="0">
                <a:solidFill>
                  <a:srgbClr val="C00000"/>
                </a:solidFill>
                <a:latin typeface="Cambria"/>
                <a:cs typeface="Cambria"/>
              </a:rPr>
              <a:t>College</a:t>
            </a:r>
            <a:r>
              <a:rPr sz="1800" b="1" spc="70" dirty="0">
                <a:solidFill>
                  <a:srgbClr val="C00000"/>
                </a:solidFill>
                <a:latin typeface="Cambria"/>
                <a:cs typeface="Cambria"/>
              </a:rPr>
              <a:t> </a:t>
            </a:r>
            <a:r>
              <a:rPr sz="1800" b="1" spc="30" dirty="0">
                <a:solidFill>
                  <a:srgbClr val="C00000"/>
                </a:solidFill>
                <a:latin typeface="Cambria"/>
                <a:cs typeface="Cambria"/>
              </a:rPr>
              <a:t>of</a:t>
            </a:r>
            <a:r>
              <a:rPr sz="1800" b="1" spc="85" dirty="0">
                <a:solidFill>
                  <a:srgbClr val="C00000"/>
                </a:solidFill>
                <a:latin typeface="Cambria"/>
                <a:cs typeface="Cambria"/>
              </a:rPr>
              <a:t> </a:t>
            </a:r>
            <a:r>
              <a:rPr sz="1800" b="1" spc="-35" dirty="0">
                <a:solidFill>
                  <a:srgbClr val="C00000"/>
                </a:solidFill>
                <a:latin typeface="Cambria"/>
                <a:cs typeface="Cambria"/>
              </a:rPr>
              <a:t>Engineering</a:t>
            </a:r>
            <a:r>
              <a:rPr sz="1800" b="1" spc="60" dirty="0">
                <a:solidFill>
                  <a:srgbClr val="C00000"/>
                </a:solidFill>
                <a:latin typeface="Cambria"/>
                <a:cs typeface="Cambria"/>
              </a:rPr>
              <a:t> </a:t>
            </a:r>
            <a:r>
              <a:rPr sz="1800" b="1" spc="125" dirty="0">
                <a:solidFill>
                  <a:srgbClr val="C00000"/>
                </a:solidFill>
                <a:latin typeface="Cambria"/>
                <a:cs typeface="Cambria"/>
              </a:rPr>
              <a:t>&amp;</a:t>
            </a:r>
            <a:r>
              <a:rPr sz="1800" b="1" spc="75" dirty="0">
                <a:solidFill>
                  <a:srgbClr val="C00000"/>
                </a:solidFill>
                <a:latin typeface="Cambria"/>
                <a:cs typeface="Cambria"/>
              </a:rPr>
              <a:t> </a:t>
            </a:r>
            <a:r>
              <a:rPr sz="1800" b="1" spc="-15" dirty="0">
                <a:solidFill>
                  <a:srgbClr val="C00000"/>
                </a:solidFill>
                <a:latin typeface="Cambria"/>
                <a:cs typeface="Cambria"/>
              </a:rPr>
              <a:t>Technology</a:t>
            </a:r>
            <a:r>
              <a:rPr sz="1800" b="1" spc="55" dirty="0">
                <a:solidFill>
                  <a:srgbClr val="C00000"/>
                </a:solidFill>
                <a:latin typeface="Cambria"/>
                <a:cs typeface="Cambria"/>
              </a:rPr>
              <a:t> </a:t>
            </a:r>
            <a:r>
              <a:rPr sz="1800" b="1" spc="170" dirty="0">
                <a:solidFill>
                  <a:srgbClr val="C00000"/>
                </a:solidFill>
                <a:latin typeface="Cambria"/>
                <a:cs typeface="Cambria"/>
              </a:rPr>
              <a:t>(CCET</a:t>
            </a:r>
            <a:r>
              <a:rPr sz="1800" b="1" spc="45" dirty="0">
                <a:solidFill>
                  <a:srgbClr val="C00000"/>
                </a:solidFill>
                <a:latin typeface="Cambria"/>
                <a:cs typeface="Cambria"/>
              </a:rPr>
              <a:t> </a:t>
            </a:r>
            <a:r>
              <a:rPr sz="1800" b="1" spc="-25" dirty="0">
                <a:solidFill>
                  <a:srgbClr val="C00000"/>
                </a:solidFill>
                <a:latin typeface="Cambria"/>
                <a:cs typeface="Cambria"/>
              </a:rPr>
              <a:t>-Degree</a:t>
            </a:r>
            <a:r>
              <a:rPr sz="1800" b="1" spc="105" dirty="0">
                <a:solidFill>
                  <a:srgbClr val="C00000"/>
                </a:solidFill>
                <a:latin typeface="Cambria"/>
                <a:cs typeface="Cambria"/>
              </a:rPr>
              <a:t> </a:t>
            </a:r>
            <a:r>
              <a:rPr sz="1800" b="1" spc="-10" dirty="0">
                <a:solidFill>
                  <a:srgbClr val="C00000"/>
                </a:solidFill>
                <a:latin typeface="Cambria"/>
                <a:cs typeface="Cambria"/>
              </a:rPr>
              <a:t>Wing)</a:t>
            </a:r>
            <a:endParaRPr sz="1800" dirty="0">
              <a:latin typeface="Cambria"/>
              <a:cs typeface="Cambria"/>
            </a:endParaRPr>
          </a:p>
          <a:p>
            <a:pPr marL="732155" algn="ctr">
              <a:lnSpc>
                <a:spcPct val="100000"/>
              </a:lnSpc>
              <a:spcBef>
                <a:spcPts val="35"/>
              </a:spcBef>
            </a:pPr>
            <a:r>
              <a:rPr sz="1200" b="1" spc="55" dirty="0">
                <a:solidFill>
                  <a:srgbClr val="001F5F"/>
                </a:solidFill>
                <a:latin typeface="Cambria"/>
                <a:cs typeface="Cambria"/>
              </a:rPr>
              <a:t>(A</a:t>
            </a:r>
            <a:r>
              <a:rPr sz="1200" b="1" spc="-40" dirty="0">
                <a:solidFill>
                  <a:srgbClr val="001F5F"/>
                </a:solidFill>
                <a:latin typeface="Cambria"/>
                <a:cs typeface="Cambria"/>
              </a:rPr>
              <a:t> </a:t>
            </a:r>
            <a:r>
              <a:rPr sz="1200" b="1" spc="60" dirty="0">
                <a:solidFill>
                  <a:srgbClr val="001F5F"/>
                </a:solidFill>
                <a:latin typeface="Cambria"/>
                <a:cs typeface="Cambria"/>
              </a:rPr>
              <a:t>Govt.</a:t>
            </a:r>
            <a:r>
              <a:rPr sz="1200" b="1" spc="55" dirty="0">
                <a:solidFill>
                  <a:srgbClr val="001F5F"/>
                </a:solidFill>
                <a:latin typeface="Cambria"/>
                <a:cs typeface="Cambria"/>
              </a:rPr>
              <a:t> </a:t>
            </a:r>
            <a:r>
              <a:rPr sz="1200" b="1" dirty="0">
                <a:solidFill>
                  <a:srgbClr val="001F5F"/>
                </a:solidFill>
                <a:latin typeface="Cambria"/>
                <a:cs typeface="Cambria"/>
              </a:rPr>
              <a:t>College</a:t>
            </a:r>
            <a:r>
              <a:rPr sz="1200" b="1" spc="30" dirty="0">
                <a:solidFill>
                  <a:srgbClr val="001F5F"/>
                </a:solidFill>
                <a:latin typeface="Cambria"/>
                <a:cs typeface="Cambria"/>
              </a:rPr>
              <a:t> </a:t>
            </a:r>
            <a:r>
              <a:rPr sz="1200" b="1" spc="-40" dirty="0">
                <a:solidFill>
                  <a:srgbClr val="001F5F"/>
                </a:solidFill>
                <a:latin typeface="Cambria"/>
                <a:cs typeface="Cambria"/>
              </a:rPr>
              <a:t>under</a:t>
            </a:r>
            <a:r>
              <a:rPr sz="1200" b="1" spc="25" dirty="0">
                <a:solidFill>
                  <a:srgbClr val="001F5F"/>
                </a:solidFill>
                <a:latin typeface="Cambria"/>
                <a:cs typeface="Cambria"/>
              </a:rPr>
              <a:t> </a:t>
            </a:r>
            <a:r>
              <a:rPr sz="1200" b="1" dirty="0">
                <a:solidFill>
                  <a:srgbClr val="001F5F"/>
                </a:solidFill>
                <a:latin typeface="Cambria"/>
                <a:cs typeface="Cambria"/>
              </a:rPr>
              <a:t>Chandigarh</a:t>
            </a:r>
            <a:r>
              <a:rPr sz="1200" b="1" spc="15" dirty="0">
                <a:solidFill>
                  <a:srgbClr val="001F5F"/>
                </a:solidFill>
                <a:latin typeface="Cambria"/>
                <a:cs typeface="Cambria"/>
              </a:rPr>
              <a:t> </a:t>
            </a:r>
            <a:r>
              <a:rPr sz="1200" b="1" spc="150" dirty="0">
                <a:solidFill>
                  <a:srgbClr val="001F5F"/>
                </a:solidFill>
                <a:latin typeface="Cambria"/>
                <a:cs typeface="Cambria"/>
              </a:rPr>
              <a:t>UT</a:t>
            </a:r>
            <a:r>
              <a:rPr sz="1200" b="1" spc="35" dirty="0">
                <a:solidFill>
                  <a:srgbClr val="001F5F"/>
                </a:solidFill>
                <a:latin typeface="Cambria"/>
                <a:cs typeface="Cambria"/>
              </a:rPr>
              <a:t> </a:t>
            </a:r>
            <a:r>
              <a:rPr sz="1200" b="1" spc="-10" dirty="0">
                <a:solidFill>
                  <a:srgbClr val="001F5F"/>
                </a:solidFill>
                <a:latin typeface="Cambria"/>
                <a:cs typeface="Cambria"/>
              </a:rPr>
              <a:t>Administration,</a:t>
            </a:r>
            <a:r>
              <a:rPr sz="1200" b="1" spc="15" dirty="0">
                <a:solidFill>
                  <a:srgbClr val="001F5F"/>
                </a:solidFill>
                <a:latin typeface="Cambria"/>
                <a:cs typeface="Cambria"/>
              </a:rPr>
              <a:t> </a:t>
            </a:r>
            <a:r>
              <a:rPr sz="1200" b="1" spc="-5" dirty="0">
                <a:solidFill>
                  <a:srgbClr val="001F5F"/>
                </a:solidFill>
                <a:latin typeface="Cambria"/>
                <a:cs typeface="Cambria"/>
              </a:rPr>
              <a:t>Chandigarh)</a:t>
            </a:r>
            <a:r>
              <a:rPr sz="1200" b="1" spc="5" dirty="0">
                <a:solidFill>
                  <a:srgbClr val="001F5F"/>
                </a:solidFill>
                <a:latin typeface="Cambria"/>
                <a:cs typeface="Cambria"/>
              </a:rPr>
              <a:t> </a:t>
            </a:r>
            <a:r>
              <a:rPr sz="1200" b="1" spc="-10" dirty="0">
                <a:solidFill>
                  <a:srgbClr val="001F5F"/>
                </a:solidFill>
                <a:latin typeface="Cambria"/>
                <a:cs typeface="Cambria"/>
              </a:rPr>
              <a:t>,Sector-26,</a:t>
            </a:r>
            <a:r>
              <a:rPr sz="1200" b="1" spc="20" dirty="0">
                <a:solidFill>
                  <a:srgbClr val="001F5F"/>
                </a:solidFill>
                <a:latin typeface="Cambria"/>
                <a:cs typeface="Cambria"/>
              </a:rPr>
              <a:t> </a:t>
            </a:r>
            <a:r>
              <a:rPr sz="1200" b="1" dirty="0">
                <a:solidFill>
                  <a:srgbClr val="001F5F"/>
                </a:solidFill>
                <a:latin typeface="Cambria"/>
                <a:cs typeface="Cambria"/>
              </a:rPr>
              <a:t>Chandigarh</a:t>
            </a:r>
            <a:r>
              <a:rPr sz="1200" b="1" spc="25" dirty="0">
                <a:solidFill>
                  <a:srgbClr val="001F5F"/>
                </a:solidFill>
                <a:latin typeface="Cambria"/>
                <a:cs typeface="Cambria"/>
              </a:rPr>
              <a:t> </a:t>
            </a:r>
            <a:r>
              <a:rPr sz="1200" b="1" spc="10" dirty="0">
                <a:solidFill>
                  <a:srgbClr val="001F5F"/>
                </a:solidFill>
                <a:latin typeface="Cambria"/>
                <a:cs typeface="Cambria"/>
              </a:rPr>
              <a:t>-</a:t>
            </a:r>
            <a:r>
              <a:rPr sz="1200" b="1" spc="50" dirty="0">
                <a:solidFill>
                  <a:srgbClr val="001F5F"/>
                </a:solidFill>
                <a:latin typeface="Cambria"/>
                <a:cs typeface="Cambria"/>
              </a:rPr>
              <a:t> </a:t>
            </a:r>
            <a:r>
              <a:rPr sz="1200" b="1" spc="-90" dirty="0">
                <a:solidFill>
                  <a:srgbClr val="001F5F"/>
                </a:solidFill>
                <a:latin typeface="Cambria"/>
                <a:cs typeface="Cambria"/>
              </a:rPr>
              <a:t>160019</a:t>
            </a:r>
            <a:endParaRPr sz="1200" dirty="0">
              <a:latin typeface="Cambria"/>
              <a:cs typeface="Cambria"/>
            </a:endParaRPr>
          </a:p>
          <a:p>
            <a:pPr>
              <a:lnSpc>
                <a:spcPct val="100000"/>
              </a:lnSpc>
            </a:pPr>
            <a:endParaRPr sz="1400" dirty="0">
              <a:latin typeface="Cambria"/>
              <a:cs typeface="Cambria"/>
            </a:endParaRPr>
          </a:p>
          <a:p>
            <a:pPr>
              <a:lnSpc>
                <a:spcPct val="100000"/>
              </a:lnSpc>
              <a:spcBef>
                <a:spcPts val="30"/>
              </a:spcBef>
            </a:pPr>
            <a:endParaRPr sz="1150" dirty="0">
              <a:latin typeface="Cambria"/>
              <a:cs typeface="Cambria"/>
            </a:endParaRPr>
          </a:p>
        </p:txBody>
      </p:sp>
      <p:sp>
        <p:nvSpPr>
          <p:cNvPr id="8" name="Google Shape;207;p11"/>
          <p:cNvSpPr txBox="1">
            <a:spLocks/>
          </p:cNvSpPr>
          <p:nvPr/>
        </p:nvSpPr>
        <p:spPr>
          <a:xfrm>
            <a:off x="152400" y="1158491"/>
            <a:ext cx="8763000" cy="808037"/>
          </a:xfrm>
          <a:prstGeom prst="rect">
            <a:avLst/>
          </a:prstGeom>
          <a:noFill/>
          <a:ln>
            <a:noFill/>
          </a:ln>
        </p:spPr>
        <p:txBody>
          <a:bodyPr spcFirstLastPara="1" wrap="square" lIns="91425" tIns="45700" rIns="91425" bIns="45700" anchor="ctr" anchorCtr="0">
            <a:normAutofit/>
          </a:bodyPr>
          <a:lstStyle>
            <a:lvl1pPr eaLnBrk="1" hangingPunct="1">
              <a:defRPr sz="2000" b="1" i="0">
                <a:solidFill>
                  <a:schemeClr val="tx1"/>
                </a:solidFill>
                <a:latin typeface="Cambria"/>
                <a:ea typeface="+mj-ea"/>
                <a:cs typeface="Cambria"/>
              </a:defRPr>
            </a:lvl1pPr>
          </a:lstStyle>
          <a:p>
            <a:pPr algn="ctr" rtl="0">
              <a:buClr>
                <a:schemeClr val="dk1"/>
              </a:buClr>
              <a:buSzPts val="4400"/>
              <a:buFont typeface="Calibri"/>
              <a:buNone/>
            </a:pPr>
            <a:r>
              <a:rPr lang="en-US" sz="2800" kern="0" dirty="0" smtClean="0"/>
              <a:t>FORM DESIGN</a:t>
            </a:r>
            <a:endParaRPr lang="en-US" sz="2800" kern="0" dirty="0">
              <a:latin typeface="Calibri"/>
              <a:ea typeface="Calibri"/>
              <a:cs typeface="Calibri"/>
              <a:sym typeface="Calibri"/>
            </a:endParaRPr>
          </a:p>
        </p:txBody>
      </p:sp>
      <p:sp>
        <p:nvSpPr>
          <p:cNvPr id="9" name="Google Shape;208;p11"/>
          <p:cNvSpPr txBox="1">
            <a:spLocks noGrp="1"/>
          </p:cNvSpPr>
          <p:nvPr>
            <p:ph type="body" idx="1"/>
          </p:nvPr>
        </p:nvSpPr>
        <p:spPr>
          <a:xfrm>
            <a:off x="152400" y="2081433"/>
            <a:ext cx="8763000" cy="5334000"/>
          </a:xfrm>
          <a:prstGeom prst="rect">
            <a:avLst/>
          </a:prstGeom>
          <a:noFill/>
          <a:ln>
            <a:noFill/>
          </a:ln>
        </p:spPr>
        <p:txBody>
          <a:bodyPr spcFirstLastPara="1" wrap="square" lIns="91425" tIns="45700" rIns="91425" bIns="45700" anchor="t" anchorCtr="0">
            <a:normAutofit/>
          </a:bodyPr>
          <a:lstStyle/>
          <a:p>
            <a:pPr marL="0" lvl="0" indent="0" algn="l" rtl="0">
              <a:lnSpc>
                <a:spcPct val="114000"/>
              </a:lnSpc>
              <a:spcBef>
                <a:spcPts val="0"/>
              </a:spcBef>
              <a:spcAft>
                <a:spcPts val="0"/>
              </a:spcAft>
              <a:buNone/>
            </a:pPr>
            <a:r>
              <a:rPr lang="en-US" sz="2000" i="1" dirty="0"/>
              <a:t>Training Dataset Form in                    </a:t>
            </a:r>
            <a:r>
              <a:rPr lang="en-US" sz="2000" i="1" dirty="0" smtClean="0"/>
              <a:t>	 </a:t>
            </a:r>
            <a:r>
              <a:rPr lang="en-US" sz="2000" i="1" dirty="0"/>
              <a:t>Image Converted to XML File</a:t>
            </a:r>
            <a:endParaRPr sz="2000" i="1" dirty="0"/>
          </a:p>
          <a:p>
            <a:pPr marL="0" lvl="0" indent="0" algn="l" rtl="0">
              <a:lnSpc>
                <a:spcPct val="114000"/>
              </a:lnSpc>
              <a:spcBef>
                <a:spcPts val="0"/>
              </a:spcBef>
              <a:spcAft>
                <a:spcPts val="0"/>
              </a:spcAft>
              <a:buNone/>
            </a:pPr>
            <a:r>
              <a:rPr lang="en-US" sz="2000" i="1" dirty="0"/>
              <a:t>Command Prompt</a:t>
            </a:r>
            <a:endParaRPr sz="2000" i="1" dirty="0"/>
          </a:p>
          <a:p>
            <a:pPr marL="0" lvl="0" indent="0" algn="l" rtl="0">
              <a:lnSpc>
                <a:spcPct val="114000"/>
              </a:lnSpc>
              <a:spcBef>
                <a:spcPts val="0"/>
              </a:spcBef>
              <a:spcAft>
                <a:spcPts val="0"/>
              </a:spcAft>
              <a:buNone/>
            </a:pPr>
            <a:endParaRPr dirty="0"/>
          </a:p>
          <a:p>
            <a:pPr marL="0" lvl="0" indent="0" algn="l" rtl="0">
              <a:lnSpc>
                <a:spcPct val="114000"/>
              </a:lnSpc>
              <a:spcBef>
                <a:spcPts val="0"/>
              </a:spcBef>
              <a:spcAft>
                <a:spcPts val="0"/>
              </a:spcAft>
              <a:buNone/>
            </a:pPr>
            <a:endParaRPr dirty="0"/>
          </a:p>
        </p:txBody>
      </p:sp>
      <p:pic>
        <p:nvPicPr>
          <p:cNvPr id="10" name="Google Shape;209;p11"/>
          <p:cNvPicPr preferRelativeResize="0"/>
          <p:nvPr/>
        </p:nvPicPr>
        <p:blipFill>
          <a:blip r:embed="rId3">
            <a:alphaModFix/>
          </a:blip>
          <a:stretch>
            <a:fillRect/>
          </a:stretch>
        </p:blipFill>
        <p:spPr>
          <a:xfrm>
            <a:off x="280975" y="3149083"/>
            <a:ext cx="4125776" cy="3037900"/>
          </a:xfrm>
          <a:prstGeom prst="rect">
            <a:avLst/>
          </a:prstGeom>
          <a:noFill/>
          <a:ln>
            <a:noFill/>
          </a:ln>
        </p:spPr>
      </p:pic>
      <p:pic>
        <p:nvPicPr>
          <p:cNvPr id="11" name="Google Shape;210;p11"/>
          <p:cNvPicPr preferRelativeResize="0"/>
          <p:nvPr/>
        </p:nvPicPr>
        <p:blipFill>
          <a:blip r:embed="rId4">
            <a:alphaModFix/>
          </a:blip>
          <a:stretch>
            <a:fillRect/>
          </a:stretch>
        </p:blipFill>
        <p:spPr>
          <a:xfrm>
            <a:off x="4749675" y="3149083"/>
            <a:ext cx="3716775" cy="2912751"/>
          </a:xfrm>
          <a:prstGeom prst="rect">
            <a:avLst/>
          </a:prstGeom>
          <a:noFill/>
          <a:ln>
            <a:noFill/>
          </a:ln>
        </p:spPr>
      </p:pic>
    </p:spTree>
    <p:extLst>
      <p:ext uri="{BB962C8B-B14F-4D97-AF65-F5344CB8AC3E}">
        <p14:creationId xmlns:p14="http://schemas.microsoft.com/office/powerpoint/2010/main" val="9821193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noGrp="1"/>
          </p:cNvSpPr>
          <p:nvPr>
            <p:ph type="title"/>
          </p:nvPr>
        </p:nvSpPr>
        <p:spPr>
          <a:xfrm>
            <a:off x="2101976" y="160146"/>
            <a:ext cx="5584190" cy="330834"/>
          </a:xfrm>
          <a:prstGeom prst="rect">
            <a:avLst/>
          </a:prstGeom>
        </p:spPr>
        <p:txBody>
          <a:bodyPr vert="horz" wrap="square" lIns="0" tIns="12700" rIns="0" bIns="0" rtlCol="0">
            <a:spAutoFit/>
          </a:bodyPr>
          <a:lstStyle/>
          <a:p>
            <a:pPr marL="12700">
              <a:lnSpc>
                <a:spcPct val="100000"/>
              </a:lnSpc>
              <a:spcBef>
                <a:spcPts val="100"/>
              </a:spcBef>
            </a:pPr>
            <a:r>
              <a:rPr spc="-30" dirty="0"/>
              <a:t>Department</a:t>
            </a:r>
            <a:r>
              <a:rPr spc="85" dirty="0"/>
              <a:t> </a:t>
            </a:r>
            <a:r>
              <a:rPr spc="35" dirty="0"/>
              <a:t>of</a:t>
            </a:r>
            <a:r>
              <a:rPr spc="85" dirty="0"/>
              <a:t> </a:t>
            </a:r>
            <a:r>
              <a:rPr spc="5" dirty="0"/>
              <a:t>Computer</a:t>
            </a:r>
            <a:r>
              <a:rPr spc="90" dirty="0"/>
              <a:t> </a:t>
            </a:r>
            <a:r>
              <a:rPr spc="-40" dirty="0"/>
              <a:t>Science</a:t>
            </a:r>
            <a:r>
              <a:rPr spc="80" dirty="0"/>
              <a:t> </a:t>
            </a:r>
            <a:r>
              <a:rPr spc="145" dirty="0"/>
              <a:t>&amp;</a:t>
            </a:r>
            <a:r>
              <a:rPr spc="85" dirty="0"/>
              <a:t> </a:t>
            </a:r>
            <a:r>
              <a:rPr spc="-35" dirty="0"/>
              <a:t>Engineering</a:t>
            </a:r>
          </a:p>
        </p:txBody>
      </p:sp>
      <p:pic>
        <p:nvPicPr>
          <p:cNvPr id="5" name="object 3"/>
          <p:cNvPicPr/>
          <p:nvPr/>
        </p:nvPicPr>
        <p:blipFill>
          <a:blip r:embed="rId2" cstate="print"/>
          <a:stretch>
            <a:fillRect/>
          </a:stretch>
        </p:blipFill>
        <p:spPr>
          <a:xfrm>
            <a:off x="291765" y="198631"/>
            <a:ext cx="892594" cy="844956"/>
          </a:xfrm>
          <a:prstGeom prst="rect">
            <a:avLst/>
          </a:prstGeom>
        </p:spPr>
      </p:pic>
      <p:sp>
        <p:nvSpPr>
          <p:cNvPr id="6" name="object 4"/>
          <p:cNvSpPr txBox="1"/>
          <p:nvPr/>
        </p:nvSpPr>
        <p:spPr>
          <a:xfrm>
            <a:off x="400608" y="466471"/>
            <a:ext cx="8260715" cy="866904"/>
          </a:xfrm>
          <a:prstGeom prst="rect">
            <a:avLst/>
          </a:prstGeom>
        </p:spPr>
        <p:txBody>
          <a:bodyPr vert="horz" wrap="square" lIns="0" tIns="12700" rIns="0" bIns="0" rtlCol="0">
            <a:spAutoFit/>
          </a:bodyPr>
          <a:lstStyle/>
          <a:p>
            <a:pPr marL="732790" algn="ctr">
              <a:lnSpc>
                <a:spcPct val="100000"/>
              </a:lnSpc>
              <a:spcBef>
                <a:spcPts val="100"/>
              </a:spcBef>
            </a:pPr>
            <a:r>
              <a:rPr sz="1800" b="1" spc="5" dirty="0">
                <a:solidFill>
                  <a:srgbClr val="C00000"/>
                </a:solidFill>
                <a:latin typeface="Cambria"/>
                <a:cs typeface="Cambria"/>
              </a:rPr>
              <a:t>Chandigarh</a:t>
            </a:r>
            <a:r>
              <a:rPr sz="1800" b="1" spc="45" dirty="0">
                <a:solidFill>
                  <a:srgbClr val="C00000"/>
                </a:solidFill>
                <a:latin typeface="Cambria"/>
                <a:cs typeface="Cambria"/>
              </a:rPr>
              <a:t> </a:t>
            </a:r>
            <a:r>
              <a:rPr sz="1800" b="1" spc="5" dirty="0">
                <a:solidFill>
                  <a:srgbClr val="C00000"/>
                </a:solidFill>
                <a:latin typeface="Cambria"/>
                <a:cs typeface="Cambria"/>
              </a:rPr>
              <a:t>College</a:t>
            </a:r>
            <a:r>
              <a:rPr sz="1800" b="1" spc="70" dirty="0">
                <a:solidFill>
                  <a:srgbClr val="C00000"/>
                </a:solidFill>
                <a:latin typeface="Cambria"/>
                <a:cs typeface="Cambria"/>
              </a:rPr>
              <a:t> </a:t>
            </a:r>
            <a:r>
              <a:rPr sz="1800" b="1" spc="30" dirty="0">
                <a:solidFill>
                  <a:srgbClr val="C00000"/>
                </a:solidFill>
                <a:latin typeface="Cambria"/>
                <a:cs typeface="Cambria"/>
              </a:rPr>
              <a:t>of</a:t>
            </a:r>
            <a:r>
              <a:rPr sz="1800" b="1" spc="85" dirty="0">
                <a:solidFill>
                  <a:srgbClr val="C00000"/>
                </a:solidFill>
                <a:latin typeface="Cambria"/>
                <a:cs typeface="Cambria"/>
              </a:rPr>
              <a:t> </a:t>
            </a:r>
            <a:r>
              <a:rPr sz="1800" b="1" spc="-35" dirty="0">
                <a:solidFill>
                  <a:srgbClr val="C00000"/>
                </a:solidFill>
                <a:latin typeface="Cambria"/>
                <a:cs typeface="Cambria"/>
              </a:rPr>
              <a:t>Engineering</a:t>
            </a:r>
            <a:r>
              <a:rPr sz="1800" b="1" spc="60" dirty="0">
                <a:solidFill>
                  <a:srgbClr val="C00000"/>
                </a:solidFill>
                <a:latin typeface="Cambria"/>
                <a:cs typeface="Cambria"/>
              </a:rPr>
              <a:t> </a:t>
            </a:r>
            <a:r>
              <a:rPr sz="1800" b="1" spc="125" dirty="0">
                <a:solidFill>
                  <a:srgbClr val="C00000"/>
                </a:solidFill>
                <a:latin typeface="Cambria"/>
                <a:cs typeface="Cambria"/>
              </a:rPr>
              <a:t>&amp;</a:t>
            </a:r>
            <a:r>
              <a:rPr sz="1800" b="1" spc="75" dirty="0">
                <a:solidFill>
                  <a:srgbClr val="C00000"/>
                </a:solidFill>
                <a:latin typeface="Cambria"/>
                <a:cs typeface="Cambria"/>
              </a:rPr>
              <a:t> </a:t>
            </a:r>
            <a:r>
              <a:rPr sz="1800" b="1" spc="-15" dirty="0">
                <a:solidFill>
                  <a:srgbClr val="C00000"/>
                </a:solidFill>
                <a:latin typeface="Cambria"/>
                <a:cs typeface="Cambria"/>
              </a:rPr>
              <a:t>Technology</a:t>
            </a:r>
            <a:r>
              <a:rPr sz="1800" b="1" spc="55" dirty="0">
                <a:solidFill>
                  <a:srgbClr val="C00000"/>
                </a:solidFill>
                <a:latin typeface="Cambria"/>
                <a:cs typeface="Cambria"/>
              </a:rPr>
              <a:t> </a:t>
            </a:r>
            <a:r>
              <a:rPr sz="1800" b="1" spc="170" dirty="0">
                <a:solidFill>
                  <a:srgbClr val="C00000"/>
                </a:solidFill>
                <a:latin typeface="Cambria"/>
                <a:cs typeface="Cambria"/>
              </a:rPr>
              <a:t>(CCET</a:t>
            </a:r>
            <a:r>
              <a:rPr sz="1800" b="1" spc="45" dirty="0">
                <a:solidFill>
                  <a:srgbClr val="C00000"/>
                </a:solidFill>
                <a:latin typeface="Cambria"/>
                <a:cs typeface="Cambria"/>
              </a:rPr>
              <a:t> </a:t>
            </a:r>
            <a:r>
              <a:rPr sz="1800" b="1" spc="-25" dirty="0">
                <a:solidFill>
                  <a:srgbClr val="C00000"/>
                </a:solidFill>
                <a:latin typeface="Cambria"/>
                <a:cs typeface="Cambria"/>
              </a:rPr>
              <a:t>-Degree</a:t>
            </a:r>
            <a:r>
              <a:rPr sz="1800" b="1" spc="105" dirty="0">
                <a:solidFill>
                  <a:srgbClr val="C00000"/>
                </a:solidFill>
                <a:latin typeface="Cambria"/>
                <a:cs typeface="Cambria"/>
              </a:rPr>
              <a:t> </a:t>
            </a:r>
            <a:r>
              <a:rPr sz="1800" b="1" spc="-10" dirty="0">
                <a:solidFill>
                  <a:srgbClr val="C00000"/>
                </a:solidFill>
                <a:latin typeface="Cambria"/>
                <a:cs typeface="Cambria"/>
              </a:rPr>
              <a:t>Wing)</a:t>
            </a:r>
            <a:endParaRPr sz="1800" dirty="0">
              <a:latin typeface="Cambria"/>
              <a:cs typeface="Cambria"/>
            </a:endParaRPr>
          </a:p>
          <a:p>
            <a:pPr marL="732155" algn="ctr">
              <a:lnSpc>
                <a:spcPct val="100000"/>
              </a:lnSpc>
              <a:spcBef>
                <a:spcPts val="35"/>
              </a:spcBef>
            </a:pPr>
            <a:r>
              <a:rPr sz="1200" b="1" spc="55" dirty="0">
                <a:solidFill>
                  <a:srgbClr val="001F5F"/>
                </a:solidFill>
                <a:latin typeface="Cambria"/>
                <a:cs typeface="Cambria"/>
              </a:rPr>
              <a:t>(A</a:t>
            </a:r>
            <a:r>
              <a:rPr sz="1200" b="1" spc="-40" dirty="0">
                <a:solidFill>
                  <a:srgbClr val="001F5F"/>
                </a:solidFill>
                <a:latin typeface="Cambria"/>
                <a:cs typeface="Cambria"/>
              </a:rPr>
              <a:t> </a:t>
            </a:r>
            <a:r>
              <a:rPr sz="1200" b="1" spc="60" dirty="0">
                <a:solidFill>
                  <a:srgbClr val="001F5F"/>
                </a:solidFill>
                <a:latin typeface="Cambria"/>
                <a:cs typeface="Cambria"/>
              </a:rPr>
              <a:t>Govt.</a:t>
            </a:r>
            <a:r>
              <a:rPr sz="1200" b="1" spc="55" dirty="0">
                <a:solidFill>
                  <a:srgbClr val="001F5F"/>
                </a:solidFill>
                <a:latin typeface="Cambria"/>
                <a:cs typeface="Cambria"/>
              </a:rPr>
              <a:t> </a:t>
            </a:r>
            <a:r>
              <a:rPr sz="1200" b="1" dirty="0">
                <a:solidFill>
                  <a:srgbClr val="001F5F"/>
                </a:solidFill>
                <a:latin typeface="Cambria"/>
                <a:cs typeface="Cambria"/>
              </a:rPr>
              <a:t>College</a:t>
            </a:r>
            <a:r>
              <a:rPr sz="1200" b="1" spc="30" dirty="0">
                <a:solidFill>
                  <a:srgbClr val="001F5F"/>
                </a:solidFill>
                <a:latin typeface="Cambria"/>
                <a:cs typeface="Cambria"/>
              </a:rPr>
              <a:t> </a:t>
            </a:r>
            <a:r>
              <a:rPr sz="1200" b="1" spc="-40" dirty="0">
                <a:solidFill>
                  <a:srgbClr val="001F5F"/>
                </a:solidFill>
                <a:latin typeface="Cambria"/>
                <a:cs typeface="Cambria"/>
              </a:rPr>
              <a:t>under</a:t>
            </a:r>
            <a:r>
              <a:rPr sz="1200" b="1" spc="25" dirty="0">
                <a:solidFill>
                  <a:srgbClr val="001F5F"/>
                </a:solidFill>
                <a:latin typeface="Cambria"/>
                <a:cs typeface="Cambria"/>
              </a:rPr>
              <a:t> </a:t>
            </a:r>
            <a:r>
              <a:rPr sz="1200" b="1" dirty="0">
                <a:solidFill>
                  <a:srgbClr val="001F5F"/>
                </a:solidFill>
                <a:latin typeface="Cambria"/>
                <a:cs typeface="Cambria"/>
              </a:rPr>
              <a:t>Chandigarh</a:t>
            </a:r>
            <a:r>
              <a:rPr sz="1200" b="1" spc="15" dirty="0">
                <a:solidFill>
                  <a:srgbClr val="001F5F"/>
                </a:solidFill>
                <a:latin typeface="Cambria"/>
                <a:cs typeface="Cambria"/>
              </a:rPr>
              <a:t> </a:t>
            </a:r>
            <a:r>
              <a:rPr sz="1200" b="1" spc="150" dirty="0">
                <a:solidFill>
                  <a:srgbClr val="001F5F"/>
                </a:solidFill>
                <a:latin typeface="Cambria"/>
                <a:cs typeface="Cambria"/>
              </a:rPr>
              <a:t>UT</a:t>
            </a:r>
            <a:r>
              <a:rPr sz="1200" b="1" spc="35" dirty="0">
                <a:solidFill>
                  <a:srgbClr val="001F5F"/>
                </a:solidFill>
                <a:latin typeface="Cambria"/>
                <a:cs typeface="Cambria"/>
              </a:rPr>
              <a:t> </a:t>
            </a:r>
            <a:r>
              <a:rPr sz="1200" b="1" spc="-10" dirty="0">
                <a:solidFill>
                  <a:srgbClr val="001F5F"/>
                </a:solidFill>
                <a:latin typeface="Cambria"/>
                <a:cs typeface="Cambria"/>
              </a:rPr>
              <a:t>Administration,</a:t>
            </a:r>
            <a:r>
              <a:rPr sz="1200" b="1" spc="15" dirty="0">
                <a:solidFill>
                  <a:srgbClr val="001F5F"/>
                </a:solidFill>
                <a:latin typeface="Cambria"/>
                <a:cs typeface="Cambria"/>
              </a:rPr>
              <a:t> </a:t>
            </a:r>
            <a:r>
              <a:rPr sz="1200" b="1" spc="-5" dirty="0">
                <a:solidFill>
                  <a:srgbClr val="001F5F"/>
                </a:solidFill>
                <a:latin typeface="Cambria"/>
                <a:cs typeface="Cambria"/>
              </a:rPr>
              <a:t>Chandigarh)</a:t>
            </a:r>
            <a:r>
              <a:rPr sz="1200" b="1" spc="5" dirty="0">
                <a:solidFill>
                  <a:srgbClr val="001F5F"/>
                </a:solidFill>
                <a:latin typeface="Cambria"/>
                <a:cs typeface="Cambria"/>
              </a:rPr>
              <a:t> </a:t>
            </a:r>
            <a:r>
              <a:rPr sz="1200" b="1" spc="-10" dirty="0">
                <a:solidFill>
                  <a:srgbClr val="001F5F"/>
                </a:solidFill>
                <a:latin typeface="Cambria"/>
                <a:cs typeface="Cambria"/>
              </a:rPr>
              <a:t>,Sector-26,</a:t>
            </a:r>
            <a:r>
              <a:rPr sz="1200" b="1" spc="20" dirty="0">
                <a:solidFill>
                  <a:srgbClr val="001F5F"/>
                </a:solidFill>
                <a:latin typeface="Cambria"/>
                <a:cs typeface="Cambria"/>
              </a:rPr>
              <a:t> </a:t>
            </a:r>
            <a:r>
              <a:rPr sz="1200" b="1" dirty="0">
                <a:solidFill>
                  <a:srgbClr val="001F5F"/>
                </a:solidFill>
                <a:latin typeface="Cambria"/>
                <a:cs typeface="Cambria"/>
              </a:rPr>
              <a:t>Chandigarh</a:t>
            </a:r>
            <a:r>
              <a:rPr sz="1200" b="1" spc="25" dirty="0">
                <a:solidFill>
                  <a:srgbClr val="001F5F"/>
                </a:solidFill>
                <a:latin typeface="Cambria"/>
                <a:cs typeface="Cambria"/>
              </a:rPr>
              <a:t> </a:t>
            </a:r>
            <a:r>
              <a:rPr sz="1200" b="1" spc="10" dirty="0">
                <a:solidFill>
                  <a:srgbClr val="001F5F"/>
                </a:solidFill>
                <a:latin typeface="Cambria"/>
                <a:cs typeface="Cambria"/>
              </a:rPr>
              <a:t>-</a:t>
            </a:r>
            <a:r>
              <a:rPr sz="1200" b="1" spc="50" dirty="0">
                <a:solidFill>
                  <a:srgbClr val="001F5F"/>
                </a:solidFill>
                <a:latin typeface="Cambria"/>
                <a:cs typeface="Cambria"/>
              </a:rPr>
              <a:t> </a:t>
            </a:r>
            <a:r>
              <a:rPr sz="1200" b="1" spc="-90" dirty="0">
                <a:solidFill>
                  <a:srgbClr val="001F5F"/>
                </a:solidFill>
                <a:latin typeface="Cambria"/>
                <a:cs typeface="Cambria"/>
              </a:rPr>
              <a:t>160019</a:t>
            </a:r>
            <a:endParaRPr sz="1200" dirty="0">
              <a:latin typeface="Cambria"/>
              <a:cs typeface="Cambria"/>
            </a:endParaRPr>
          </a:p>
          <a:p>
            <a:pPr>
              <a:lnSpc>
                <a:spcPct val="100000"/>
              </a:lnSpc>
            </a:pPr>
            <a:endParaRPr sz="1400" dirty="0">
              <a:latin typeface="Cambria"/>
              <a:cs typeface="Cambria"/>
            </a:endParaRPr>
          </a:p>
          <a:p>
            <a:pPr>
              <a:lnSpc>
                <a:spcPct val="100000"/>
              </a:lnSpc>
              <a:spcBef>
                <a:spcPts val="30"/>
              </a:spcBef>
            </a:pPr>
            <a:endParaRPr sz="1150" dirty="0">
              <a:latin typeface="Cambria"/>
              <a:cs typeface="Cambria"/>
            </a:endParaRPr>
          </a:p>
        </p:txBody>
      </p:sp>
      <p:sp>
        <p:nvSpPr>
          <p:cNvPr id="9" name="Google Shape;216;p13"/>
          <p:cNvSpPr txBox="1">
            <a:spLocks/>
          </p:cNvSpPr>
          <p:nvPr/>
        </p:nvSpPr>
        <p:spPr>
          <a:xfrm>
            <a:off x="152400" y="1091766"/>
            <a:ext cx="8763000" cy="808037"/>
          </a:xfrm>
          <a:prstGeom prst="rect">
            <a:avLst/>
          </a:prstGeom>
          <a:noFill/>
          <a:ln>
            <a:noFill/>
          </a:ln>
        </p:spPr>
        <p:txBody>
          <a:bodyPr spcFirstLastPara="1" wrap="square" lIns="91425" tIns="45700" rIns="91425" bIns="45700" anchor="ctr" anchorCtr="0">
            <a:normAutofit/>
          </a:bodyPr>
          <a:lstStyle>
            <a:lvl1pPr eaLnBrk="1" hangingPunct="1">
              <a:defRPr sz="2000" b="1" i="0">
                <a:solidFill>
                  <a:schemeClr val="tx1"/>
                </a:solidFill>
                <a:latin typeface="Cambria"/>
                <a:ea typeface="+mj-ea"/>
                <a:cs typeface="Cambria"/>
              </a:defRPr>
            </a:lvl1pPr>
          </a:lstStyle>
          <a:p>
            <a:pPr algn="ctr" rtl="0">
              <a:buClr>
                <a:schemeClr val="dk1"/>
              </a:buClr>
              <a:buSzPts val="4400"/>
              <a:buFont typeface="Calibri"/>
              <a:buNone/>
            </a:pPr>
            <a:r>
              <a:rPr lang="en-US" sz="2800" kern="0" dirty="0" smtClean="0"/>
              <a:t>TESTING</a:t>
            </a:r>
            <a:endParaRPr lang="en-US" sz="2800" kern="0" dirty="0">
              <a:latin typeface="Calibri"/>
              <a:ea typeface="Calibri"/>
              <a:cs typeface="Calibri"/>
              <a:sym typeface="Calibri"/>
            </a:endParaRPr>
          </a:p>
        </p:txBody>
      </p:sp>
      <p:sp>
        <p:nvSpPr>
          <p:cNvPr id="10" name="Google Shape;217;p13"/>
          <p:cNvSpPr txBox="1">
            <a:spLocks noGrp="1"/>
          </p:cNvSpPr>
          <p:nvPr>
            <p:ph type="body" idx="1"/>
          </p:nvPr>
        </p:nvSpPr>
        <p:spPr>
          <a:xfrm>
            <a:off x="152400" y="1976003"/>
            <a:ext cx="8763000" cy="5334000"/>
          </a:xfrm>
          <a:prstGeom prst="rect">
            <a:avLst/>
          </a:prstGeom>
          <a:noFill/>
          <a:ln>
            <a:noFill/>
          </a:ln>
        </p:spPr>
        <p:txBody>
          <a:bodyPr spcFirstLastPara="1" wrap="square" lIns="91425" tIns="45700" rIns="91425" bIns="45700" anchor="t" anchorCtr="0">
            <a:normAutofit/>
          </a:bodyPr>
          <a:lstStyle/>
          <a:p>
            <a:pPr marL="342900" marR="127000" lvl="0" indent="-349250" algn="just" rtl="0">
              <a:lnSpc>
                <a:spcPct val="150000"/>
              </a:lnSpc>
              <a:spcBef>
                <a:spcPts val="1200"/>
              </a:spcBef>
              <a:spcAft>
                <a:spcPts val="0"/>
              </a:spcAft>
              <a:buSzPts val="2500"/>
              <a:buChar char="▪"/>
            </a:pPr>
            <a:r>
              <a:rPr lang="en-US" sz="1400" b="1" dirty="0">
                <a:latin typeface="Times New Roman"/>
                <a:ea typeface="Times New Roman"/>
                <a:cs typeface="Times New Roman"/>
                <a:sym typeface="Times New Roman"/>
              </a:rPr>
              <a:t>The model is successfully trained and run with no compilation errors. An average accuracy of 60-80% is achieved in the detection. The detection occurs within a proximity of 1-3  </a:t>
            </a:r>
            <a:r>
              <a:rPr lang="en-US" sz="1400" b="1" dirty="0" err="1">
                <a:latin typeface="Times New Roman"/>
                <a:ea typeface="Times New Roman"/>
                <a:cs typeface="Times New Roman"/>
                <a:sym typeface="Times New Roman"/>
              </a:rPr>
              <a:t>metre</a:t>
            </a:r>
            <a:r>
              <a:rPr lang="en-US" sz="1400" b="1" dirty="0">
                <a:latin typeface="Times New Roman"/>
                <a:ea typeface="Times New Roman"/>
                <a:cs typeface="Times New Roman"/>
                <a:sym typeface="Times New Roman"/>
              </a:rPr>
              <a:t> from the system camera.</a:t>
            </a:r>
            <a:endParaRPr sz="1400" b="1" dirty="0">
              <a:latin typeface="Times New Roman"/>
              <a:ea typeface="Times New Roman"/>
              <a:cs typeface="Times New Roman"/>
              <a:sym typeface="Times New Roman"/>
            </a:endParaRPr>
          </a:p>
          <a:p>
            <a:pPr marL="342900" lvl="0" indent="0" algn="l" rtl="0">
              <a:lnSpc>
                <a:spcPct val="114000"/>
              </a:lnSpc>
              <a:spcBef>
                <a:spcPts val="0"/>
              </a:spcBef>
              <a:spcAft>
                <a:spcPts val="0"/>
              </a:spcAft>
              <a:buNone/>
            </a:pPr>
            <a:endParaRPr dirty="0"/>
          </a:p>
          <a:p>
            <a:pPr marL="342900" lvl="0" indent="-190500" algn="l" rtl="0">
              <a:lnSpc>
                <a:spcPct val="114000"/>
              </a:lnSpc>
              <a:spcBef>
                <a:spcPts val="480"/>
              </a:spcBef>
              <a:spcAft>
                <a:spcPts val="0"/>
              </a:spcAft>
              <a:buClr>
                <a:schemeClr val="dk1"/>
              </a:buClr>
              <a:buSzPts val="2400"/>
              <a:buFont typeface="Noto Sans Symbols"/>
              <a:buNone/>
            </a:pPr>
            <a:endParaRPr dirty="0"/>
          </a:p>
        </p:txBody>
      </p:sp>
      <p:pic>
        <p:nvPicPr>
          <p:cNvPr id="1026" name="Picture 4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053196"/>
            <a:ext cx="4114800" cy="3519829"/>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3053197"/>
            <a:ext cx="4114800" cy="351982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1" name="Rectangle 4"/>
          <p:cNvSpPr>
            <a:spLocks noChangeArrowheads="1"/>
          </p:cNvSpPr>
          <p:nvPr/>
        </p:nvSpPr>
        <p:spPr bwMode="auto">
          <a:xfrm>
            <a:off x="0" y="5943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777226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noGrp="1"/>
          </p:cNvSpPr>
          <p:nvPr>
            <p:ph type="title"/>
          </p:nvPr>
        </p:nvSpPr>
        <p:spPr>
          <a:xfrm>
            <a:off x="2101976" y="160146"/>
            <a:ext cx="5584190" cy="330834"/>
          </a:xfrm>
          <a:prstGeom prst="rect">
            <a:avLst/>
          </a:prstGeom>
        </p:spPr>
        <p:txBody>
          <a:bodyPr vert="horz" wrap="square" lIns="0" tIns="12700" rIns="0" bIns="0" rtlCol="0">
            <a:spAutoFit/>
          </a:bodyPr>
          <a:lstStyle/>
          <a:p>
            <a:pPr marL="12700">
              <a:lnSpc>
                <a:spcPct val="100000"/>
              </a:lnSpc>
              <a:spcBef>
                <a:spcPts val="100"/>
              </a:spcBef>
            </a:pPr>
            <a:r>
              <a:rPr spc="-30" dirty="0"/>
              <a:t>Department</a:t>
            </a:r>
            <a:r>
              <a:rPr spc="85" dirty="0"/>
              <a:t> </a:t>
            </a:r>
            <a:r>
              <a:rPr spc="35" dirty="0"/>
              <a:t>of</a:t>
            </a:r>
            <a:r>
              <a:rPr spc="85" dirty="0"/>
              <a:t> </a:t>
            </a:r>
            <a:r>
              <a:rPr spc="5" dirty="0"/>
              <a:t>Computer</a:t>
            </a:r>
            <a:r>
              <a:rPr spc="90" dirty="0"/>
              <a:t> </a:t>
            </a:r>
            <a:r>
              <a:rPr spc="-40" dirty="0"/>
              <a:t>Science</a:t>
            </a:r>
            <a:r>
              <a:rPr spc="80" dirty="0"/>
              <a:t> </a:t>
            </a:r>
            <a:r>
              <a:rPr spc="145" dirty="0"/>
              <a:t>&amp;</a:t>
            </a:r>
            <a:r>
              <a:rPr spc="85" dirty="0"/>
              <a:t> </a:t>
            </a:r>
            <a:r>
              <a:rPr spc="-35" dirty="0"/>
              <a:t>Engineering</a:t>
            </a:r>
          </a:p>
        </p:txBody>
      </p:sp>
      <p:pic>
        <p:nvPicPr>
          <p:cNvPr id="5" name="object 3"/>
          <p:cNvPicPr/>
          <p:nvPr/>
        </p:nvPicPr>
        <p:blipFill>
          <a:blip r:embed="rId2" cstate="print"/>
          <a:stretch>
            <a:fillRect/>
          </a:stretch>
        </p:blipFill>
        <p:spPr>
          <a:xfrm>
            <a:off x="291765" y="198631"/>
            <a:ext cx="892594" cy="844956"/>
          </a:xfrm>
          <a:prstGeom prst="rect">
            <a:avLst/>
          </a:prstGeom>
        </p:spPr>
      </p:pic>
      <p:sp>
        <p:nvSpPr>
          <p:cNvPr id="6" name="object 4"/>
          <p:cNvSpPr txBox="1"/>
          <p:nvPr/>
        </p:nvSpPr>
        <p:spPr>
          <a:xfrm>
            <a:off x="400608" y="466471"/>
            <a:ext cx="8260715" cy="866904"/>
          </a:xfrm>
          <a:prstGeom prst="rect">
            <a:avLst/>
          </a:prstGeom>
        </p:spPr>
        <p:txBody>
          <a:bodyPr vert="horz" wrap="square" lIns="0" tIns="12700" rIns="0" bIns="0" rtlCol="0">
            <a:spAutoFit/>
          </a:bodyPr>
          <a:lstStyle/>
          <a:p>
            <a:pPr marL="732790" algn="ctr">
              <a:lnSpc>
                <a:spcPct val="100000"/>
              </a:lnSpc>
              <a:spcBef>
                <a:spcPts val="100"/>
              </a:spcBef>
            </a:pPr>
            <a:r>
              <a:rPr sz="1800" b="1" spc="5" dirty="0">
                <a:solidFill>
                  <a:srgbClr val="C00000"/>
                </a:solidFill>
                <a:latin typeface="Cambria"/>
                <a:cs typeface="Cambria"/>
              </a:rPr>
              <a:t>Chandigarh</a:t>
            </a:r>
            <a:r>
              <a:rPr sz="1800" b="1" spc="45" dirty="0">
                <a:solidFill>
                  <a:srgbClr val="C00000"/>
                </a:solidFill>
                <a:latin typeface="Cambria"/>
                <a:cs typeface="Cambria"/>
              </a:rPr>
              <a:t> </a:t>
            </a:r>
            <a:r>
              <a:rPr sz="1800" b="1" spc="5" dirty="0">
                <a:solidFill>
                  <a:srgbClr val="C00000"/>
                </a:solidFill>
                <a:latin typeface="Cambria"/>
                <a:cs typeface="Cambria"/>
              </a:rPr>
              <a:t>College</a:t>
            </a:r>
            <a:r>
              <a:rPr sz="1800" b="1" spc="70" dirty="0">
                <a:solidFill>
                  <a:srgbClr val="C00000"/>
                </a:solidFill>
                <a:latin typeface="Cambria"/>
                <a:cs typeface="Cambria"/>
              </a:rPr>
              <a:t> </a:t>
            </a:r>
            <a:r>
              <a:rPr sz="1800" b="1" spc="30" dirty="0">
                <a:solidFill>
                  <a:srgbClr val="C00000"/>
                </a:solidFill>
                <a:latin typeface="Cambria"/>
                <a:cs typeface="Cambria"/>
              </a:rPr>
              <a:t>of</a:t>
            </a:r>
            <a:r>
              <a:rPr sz="1800" b="1" spc="85" dirty="0">
                <a:solidFill>
                  <a:srgbClr val="C00000"/>
                </a:solidFill>
                <a:latin typeface="Cambria"/>
                <a:cs typeface="Cambria"/>
              </a:rPr>
              <a:t> </a:t>
            </a:r>
            <a:r>
              <a:rPr sz="1800" b="1" spc="-35" dirty="0">
                <a:solidFill>
                  <a:srgbClr val="C00000"/>
                </a:solidFill>
                <a:latin typeface="Cambria"/>
                <a:cs typeface="Cambria"/>
              </a:rPr>
              <a:t>Engineering</a:t>
            </a:r>
            <a:r>
              <a:rPr sz="1800" b="1" spc="60" dirty="0">
                <a:solidFill>
                  <a:srgbClr val="C00000"/>
                </a:solidFill>
                <a:latin typeface="Cambria"/>
                <a:cs typeface="Cambria"/>
              </a:rPr>
              <a:t> </a:t>
            </a:r>
            <a:r>
              <a:rPr sz="1800" b="1" spc="125" dirty="0">
                <a:solidFill>
                  <a:srgbClr val="C00000"/>
                </a:solidFill>
                <a:latin typeface="Cambria"/>
                <a:cs typeface="Cambria"/>
              </a:rPr>
              <a:t>&amp;</a:t>
            </a:r>
            <a:r>
              <a:rPr sz="1800" b="1" spc="75" dirty="0">
                <a:solidFill>
                  <a:srgbClr val="C00000"/>
                </a:solidFill>
                <a:latin typeface="Cambria"/>
                <a:cs typeface="Cambria"/>
              </a:rPr>
              <a:t> </a:t>
            </a:r>
            <a:r>
              <a:rPr sz="1800" b="1" spc="-15" dirty="0">
                <a:solidFill>
                  <a:srgbClr val="C00000"/>
                </a:solidFill>
                <a:latin typeface="Cambria"/>
                <a:cs typeface="Cambria"/>
              </a:rPr>
              <a:t>Technology</a:t>
            </a:r>
            <a:r>
              <a:rPr sz="1800" b="1" spc="55" dirty="0">
                <a:solidFill>
                  <a:srgbClr val="C00000"/>
                </a:solidFill>
                <a:latin typeface="Cambria"/>
                <a:cs typeface="Cambria"/>
              </a:rPr>
              <a:t> </a:t>
            </a:r>
            <a:r>
              <a:rPr sz="1800" b="1" spc="170" dirty="0">
                <a:solidFill>
                  <a:srgbClr val="C00000"/>
                </a:solidFill>
                <a:latin typeface="Cambria"/>
                <a:cs typeface="Cambria"/>
              </a:rPr>
              <a:t>(CCET</a:t>
            </a:r>
            <a:r>
              <a:rPr sz="1800" b="1" spc="45" dirty="0">
                <a:solidFill>
                  <a:srgbClr val="C00000"/>
                </a:solidFill>
                <a:latin typeface="Cambria"/>
                <a:cs typeface="Cambria"/>
              </a:rPr>
              <a:t> </a:t>
            </a:r>
            <a:r>
              <a:rPr sz="1800" b="1" spc="-25" dirty="0">
                <a:solidFill>
                  <a:srgbClr val="C00000"/>
                </a:solidFill>
                <a:latin typeface="Cambria"/>
                <a:cs typeface="Cambria"/>
              </a:rPr>
              <a:t>-Degree</a:t>
            </a:r>
            <a:r>
              <a:rPr sz="1800" b="1" spc="105" dirty="0">
                <a:solidFill>
                  <a:srgbClr val="C00000"/>
                </a:solidFill>
                <a:latin typeface="Cambria"/>
                <a:cs typeface="Cambria"/>
              </a:rPr>
              <a:t> </a:t>
            </a:r>
            <a:r>
              <a:rPr sz="1800" b="1" spc="-10" dirty="0">
                <a:solidFill>
                  <a:srgbClr val="C00000"/>
                </a:solidFill>
                <a:latin typeface="Cambria"/>
                <a:cs typeface="Cambria"/>
              </a:rPr>
              <a:t>Wing)</a:t>
            </a:r>
            <a:endParaRPr sz="1800" dirty="0">
              <a:latin typeface="Cambria"/>
              <a:cs typeface="Cambria"/>
            </a:endParaRPr>
          </a:p>
          <a:p>
            <a:pPr marL="732155" algn="ctr">
              <a:lnSpc>
                <a:spcPct val="100000"/>
              </a:lnSpc>
              <a:spcBef>
                <a:spcPts val="35"/>
              </a:spcBef>
            </a:pPr>
            <a:r>
              <a:rPr sz="1200" b="1" spc="55" dirty="0">
                <a:solidFill>
                  <a:srgbClr val="001F5F"/>
                </a:solidFill>
                <a:latin typeface="Cambria"/>
                <a:cs typeface="Cambria"/>
              </a:rPr>
              <a:t>(A</a:t>
            </a:r>
            <a:r>
              <a:rPr sz="1200" b="1" spc="-40" dirty="0">
                <a:solidFill>
                  <a:srgbClr val="001F5F"/>
                </a:solidFill>
                <a:latin typeface="Cambria"/>
                <a:cs typeface="Cambria"/>
              </a:rPr>
              <a:t> </a:t>
            </a:r>
            <a:r>
              <a:rPr sz="1200" b="1" spc="60" dirty="0">
                <a:solidFill>
                  <a:srgbClr val="001F5F"/>
                </a:solidFill>
                <a:latin typeface="Cambria"/>
                <a:cs typeface="Cambria"/>
              </a:rPr>
              <a:t>Govt.</a:t>
            </a:r>
            <a:r>
              <a:rPr sz="1200" b="1" spc="55" dirty="0">
                <a:solidFill>
                  <a:srgbClr val="001F5F"/>
                </a:solidFill>
                <a:latin typeface="Cambria"/>
                <a:cs typeface="Cambria"/>
              </a:rPr>
              <a:t> </a:t>
            </a:r>
            <a:r>
              <a:rPr sz="1200" b="1" dirty="0">
                <a:solidFill>
                  <a:srgbClr val="001F5F"/>
                </a:solidFill>
                <a:latin typeface="Cambria"/>
                <a:cs typeface="Cambria"/>
              </a:rPr>
              <a:t>College</a:t>
            </a:r>
            <a:r>
              <a:rPr sz="1200" b="1" spc="30" dirty="0">
                <a:solidFill>
                  <a:srgbClr val="001F5F"/>
                </a:solidFill>
                <a:latin typeface="Cambria"/>
                <a:cs typeface="Cambria"/>
              </a:rPr>
              <a:t> </a:t>
            </a:r>
            <a:r>
              <a:rPr sz="1200" b="1" spc="-40" dirty="0">
                <a:solidFill>
                  <a:srgbClr val="001F5F"/>
                </a:solidFill>
                <a:latin typeface="Cambria"/>
                <a:cs typeface="Cambria"/>
              </a:rPr>
              <a:t>under</a:t>
            </a:r>
            <a:r>
              <a:rPr sz="1200" b="1" spc="25" dirty="0">
                <a:solidFill>
                  <a:srgbClr val="001F5F"/>
                </a:solidFill>
                <a:latin typeface="Cambria"/>
                <a:cs typeface="Cambria"/>
              </a:rPr>
              <a:t> </a:t>
            </a:r>
            <a:r>
              <a:rPr sz="1200" b="1" dirty="0">
                <a:solidFill>
                  <a:srgbClr val="001F5F"/>
                </a:solidFill>
                <a:latin typeface="Cambria"/>
                <a:cs typeface="Cambria"/>
              </a:rPr>
              <a:t>Chandigarh</a:t>
            </a:r>
            <a:r>
              <a:rPr sz="1200" b="1" spc="15" dirty="0">
                <a:solidFill>
                  <a:srgbClr val="001F5F"/>
                </a:solidFill>
                <a:latin typeface="Cambria"/>
                <a:cs typeface="Cambria"/>
              </a:rPr>
              <a:t> </a:t>
            </a:r>
            <a:r>
              <a:rPr sz="1200" b="1" spc="150" dirty="0">
                <a:solidFill>
                  <a:srgbClr val="001F5F"/>
                </a:solidFill>
                <a:latin typeface="Cambria"/>
                <a:cs typeface="Cambria"/>
              </a:rPr>
              <a:t>UT</a:t>
            </a:r>
            <a:r>
              <a:rPr sz="1200" b="1" spc="35" dirty="0">
                <a:solidFill>
                  <a:srgbClr val="001F5F"/>
                </a:solidFill>
                <a:latin typeface="Cambria"/>
                <a:cs typeface="Cambria"/>
              </a:rPr>
              <a:t> </a:t>
            </a:r>
            <a:r>
              <a:rPr sz="1200" b="1" spc="-10" dirty="0">
                <a:solidFill>
                  <a:srgbClr val="001F5F"/>
                </a:solidFill>
                <a:latin typeface="Cambria"/>
                <a:cs typeface="Cambria"/>
              </a:rPr>
              <a:t>Administration,</a:t>
            </a:r>
            <a:r>
              <a:rPr sz="1200" b="1" spc="15" dirty="0">
                <a:solidFill>
                  <a:srgbClr val="001F5F"/>
                </a:solidFill>
                <a:latin typeface="Cambria"/>
                <a:cs typeface="Cambria"/>
              </a:rPr>
              <a:t> </a:t>
            </a:r>
            <a:r>
              <a:rPr sz="1200" b="1" spc="-5" dirty="0">
                <a:solidFill>
                  <a:srgbClr val="001F5F"/>
                </a:solidFill>
                <a:latin typeface="Cambria"/>
                <a:cs typeface="Cambria"/>
              </a:rPr>
              <a:t>Chandigarh)</a:t>
            </a:r>
            <a:r>
              <a:rPr sz="1200" b="1" spc="5" dirty="0">
                <a:solidFill>
                  <a:srgbClr val="001F5F"/>
                </a:solidFill>
                <a:latin typeface="Cambria"/>
                <a:cs typeface="Cambria"/>
              </a:rPr>
              <a:t> </a:t>
            </a:r>
            <a:r>
              <a:rPr sz="1200" b="1" spc="-10" dirty="0">
                <a:solidFill>
                  <a:srgbClr val="001F5F"/>
                </a:solidFill>
                <a:latin typeface="Cambria"/>
                <a:cs typeface="Cambria"/>
              </a:rPr>
              <a:t>,Sector-26,</a:t>
            </a:r>
            <a:r>
              <a:rPr sz="1200" b="1" spc="20" dirty="0">
                <a:solidFill>
                  <a:srgbClr val="001F5F"/>
                </a:solidFill>
                <a:latin typeface="Cambria"/>
                <a:cs typeface="Cambria"/>
              </a:rPr>
              <a:t> </a:t>
            </a:r>
            <a:r>
              <a:rPr sz="1200" b="1" dirty="0">
                <a:solidFill>
                  <a:srgbClr val="001F5F"/>
                </a:solidFill>
                <a:latin typeface="Cambria"/>
                <a:cs typeface="Cambria"/>
              </a:rPr>
              <a:t>Chandigarh</a:t>
            </a:r>
            <a:r>
              <a:rPr sz="1200" b="1" spc="25" dirty="0">
                <a:solidFill>
                  <a:srgbClr val="001F5F"/>
                </a:solidFill>
                <a:latin typeface="Cambria"/>
                <a:cs typeface="Cambria"/>
              </a:rPr>
              <a:t> </a:t>
            </a:r>
            <a:r>
              <a:rPr sz="1200" b="1" spc="10" dirty="0">
                <a:solidFill>
                  <a:srgbClr val="001F5F"/>
                </a:solidFill>
                <a:latin typeface="Cambria"/>
                <a:cs typeface="Cambria"/>
              </a:rPr>
              <a:t>-</a:t>
            </a:r>
            <a:r>
              <a:rPr sz="1200" b="1" spc="50" dirty="0">
                <a:solidFill>
                  <a:srgbClr val="001F5F"/>
                </a:solidFill>
                <a:latin typeface="Cambria"/>
                <a:cs typeface="Cambria"/>
              </a:rPr>
              <a:t> </a:t>
            </a:r>
            <a:r>
              <a:rPr sz="1200" b="1" spc="-90" dirty="0">
                <a:solidFill>
                  <a:srgbClr val="001F5F"/>
                </a:solidFill>
                <a:latin typeface="Cambria"/>
                <a:cs typeface="Cambria"/>
              </a:rPr>
              <a:t>160019</a:t>
            </a:r>
            <a:endParaRPr sz="1200" dirty="0">
              <a:latin typeface="Cambria"/>
              <a:cs typeface="Cambria"/>
            </a:endParaRPr>
          </a:p>
          <a:p>
            <a:pPr>
              <a:lnSpc>
                <a:spcPct val="100000"/>
              </a:lnSpc>
            </a:pPr>
            <a:endParaRPr sz="1400" dirty="0">
              <a:latin typeface="Cambria"/>
              <a:cs typeface="Cambria"/>
            </a:endParaRPr>
          </a:p>
          <a:p>
            <a:pPr>
              <a:lnSpc>
                <a:spcPct val="100000"/>
              </a:lnSpc>
              <a:spcBef>
                <a:spcPts val="30"/>
              </a:spcBef>
            </a:pPr>
            <a:endParaRPr sz="1150" dirty="0">
              <a:latin typeface="Cambria"/>
              <a:cs typeface="Cambria"/>
            </a:endParaRPr>
          </a:p>
        </p:txBody>
      </p:sp>
      <p:sp>
        <p:nvSpPr>
          <p:cNvPr id="9" name="Google Shape;235;p14"/>
          <p:cNvSpPr txBox="1">
            <a:spLocks/>
          </p:cNvSpPr>
          <p:nvPr/>
        </p:nvSpPr>
        <p:spPr>
          <a:xfrm>
            <a:off x="152400" y="929356"/>
            <a:ext cx="8763000" cy="808037"/>
          </a:xfrm>
          <a:prstGeom prst="rect">
            <a:avLst/>
          </a:prstGeom>
          <a:noFill/>
          <a:ln>
            <a:noFill/>
          </a:ln>
        </p:spPr>
        <p:txBody>
          <a:bodyPr spcFirstLastPara="1" wrap="square" lIns="91425" tIns="45700" rIns="91425" bIns="45700" anchor="ctr" anchorCtr="0">
            <a:normAutofit/>
          </a:bodyPr>
          <a:lstStyle>
            <a:lvl1pPr eaLnBrk="1" hangingPunct="1">
              <a:defRPr sz="2000" b="1" i="0">
                <a:solidFill>
                  <a:schemeClr val="tx1"/>
                </a:solidFill>
                <a:latin typeface="Cambria"/>
                <a:ea typeface="+mj-ea"/>
                <a:cs typeface="Cambria"/>
              </a:defRPr>
            </a:lvl1pPr>
          </a:lstStyle>
          <a:p>
            <a:pPr algn="ctr" rtl="0">
              <a:buClr>
                <a:schemeClr val="dk1"/>
              </a:buClr>
              <a:buSzPts val="4400"/>
              <a:buFont typeface="Calibri"/>
              <a:buNone/>
            </a:pPr>
            <a:r>
              <a:rPr lang="en-US" sz="2800" kern="0" dirty="0" smtClean="0"/>
              <a:t>CONCLUSIONS</a:t>
            </a:r>
            <a:endParaRPr lang="en-US" sz="2800" kern="0" dirty="0">
              <a:latin typeface="Calibri"/>
              <a:ea typeface="Calibri"/>
              <a:cs typeface="Calibri"/>
              <a:sym typeface="Calibri"/>
            </a:endParaRPr>
          </a:p>
        </p:txBody>
      </p:sp>
      <p:sp>
        <p:nvSpPr>
          <p:cNvPr id="13" name="Google Shape;236;p14"/>
          <p:cNvSpPr txBox="1">
            <a:spLocks noGrp="1"/>
          </p:cNvSpPr>
          <p:nvPr>
            <p:ph type="body" idx="1"/>
          </p:nvPr>
        </p:nvSpPr>
        <p:spPr>
          <a:xfrm>
            <a:off x="152400" y="1813593"/>
            <a:ext cx="8763000" cy="5334000"/>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1200"/>
              </a:spcBef>
              <a:spcAft>
                <a:spcPts val="0"/>
              </a:spcAft>
              <a:buClr>
                <a:schemeClr val="dk1"/>
              </a:buClr>
              <a:buSzPts val="1100"/>
              <a:buFont typeface="Arial"/>
              <a:buNone/>
            </a:pPr>
            <a:r>
              <a:rPr lang="en-US" sz="1700" dirty="0">
                <a:solidFill>
                  <a:srgbClr val="202124"/>
                </a:solidFill>
                <a:latin typeface="Times New Roman"/>
                <a:ea typeface="Times New Roman"/>
                <a:cs typeface="Times New Roman"/>
                <a:sym typeface="Times New Roman"/>
              </a:rPr>
              <a:t>Pattern recognition and Gesture recognition are the developing fields of </a:t>
            </a:r>
            <a:r>
              <a:rPr lang="en-US" sz="1700" dirty="0">
                <a:latin typeface="Times New Roman"/>
                <a:ea typeface="Times New Roman"/>
                <a:cs typeface="Times New Roman"/>
                <a:sym typeface="Times New Roman"/>
              </a:rPr>
              <a:t>research. This can be very helpful for the deaf and dumb people in interacting and communicating with other people and also computer systems. It can also be used as a sign language translator for the deaf and dumb people. The need for Interpreter in government organizations or in the private sector insinuates the need and scope of the project.</a:t>
            </a:r>
            <a:endParaRPr sz="1700" dirty="0">
              <a:latin typeface="Times New Roman"/>
              <a:ea typeface="Times New Roman"/>
              <a:cs typeface="Times New Roman"/>
              <a:sym typeface="Times New Roman"/>
            </a:endParaRPr>
          </a:p>
          <a:p>
            <a:pPr marL="0" lvl="0" indent="0" algn="just" rtl="0">
              <a:lnSpc>
                <a:spcPct val="150000"/>
              </a:lnSpc>
              <a:spcBef>
                <a:spcPts val="1200"/>
              </a:spcBef>
              <a:spcAft>
                <a:spcPts val="0"/>
              </a:spcAft>
              <a:buClr>
                <a:schemeClr val="dk1"/>
              </a:buClr>
              <a:buSzPts val="1100"/>
              <a:buFont typeface="Arial"/>
              <a:buNone/>
            </a:pPr>
            <a:r>
              <a:rPr lang="en-US" sz="1700" dirty="0">
                <a:latin typeface="Times New Roman"/>
                <a:ea typeface="Times New Roman"/>
                <a:cs typeface="Times New Roman"/>
                <a:sym typeface="Times New Roman"/>
              </a:rPr>
              <a:t>The development of vision-based applications and </a:t>
            </a:r>
            <a:r>
              <a:rPr lang="en-US" sz="1700" b="1" dirty="0">
                <a:latin typeface="Times New Roman"/>
                <a:ea typeface="Times New Roman"/>
                <a:cs typeface="Times New Roman"/>
                <a:sym typeface="Times New Roman"/>
              </a:rPr>
              <a:t>touchless control</a:t>
            </a:r>
            <a:r>
              <a:rPr lang="en-US" sz="1700" dirty="0">
                <a:latin typeface="Times New Roman"/>
                <a:ea typeface="Times New Roman"/>
                <a:cs typeface="Times New Roman"/>
                <a:sym typeface="Times New Roman"/>
              </a:rPr>
              <a:t> on ubiquitous devices is increasing. As hand gesture recognition is at the core of sign language analysis a robust hand gesture recognition system should consider both spatial and temporal features.</a:t>
            </a:r>
            <a:endParaRPr sz="1700" dirty="0">
              <a:latin typeface="Times New Roman"/>
              <a:ea typeface="Times New Roman"/>
              <a:cs typeface="Times New Roman"/>
              <a:sym typeface="Times New Roman"/>
            </a:endParaRPr>
          </a:p>
          <a:p>
            <a:pPr marL="0" lvl="0" indent="0" algn="just" rtl="0">
              <a:lnSpc>
                <a:spcPct val="150000"/>
              </a:lnSpc>
              <a:spcBef>
                <a:spcPts val="1200"/>
              </a:spcBef>
              <a:spcAft>
                <a:spcPts val="0"/>
              </a:spcAft>
              <a:buClr>
                <a:schemeClr val="dk1"/>
              </a:buClr>
              <a:buSzPts val="1100"/>
              <a:buFont typeface="Arial"/>
              <a:buNone/>
            </a:pPr>
            <a:r>
              <a:rPr lang="en-US" sz="1700" b="1" dirty="0">
                <a:latin typeface="Times New Roman"/>
                <a:ea typeface="Times New Roman"/>
                <a:cs typeface="Times New Roman"/>
                <a:sym typeface="Times New Roman"/>
              </a:rPr>
              <a:t>In this study, we proposed an efficient deep convolutional neural networks approach for hand gesture recognition to detect sign language. The proposed approach employed transfer learning to beat the scarcity of a large labeled hand gesture dataset.</a:t>
            </a:r>
            <a:endParaRPr sz="1700" b="1" dirty="0">
              <a:latin typeface="Times New Roman"/>
              <a:ea typeface="Times New Roman"/>
              <a:cs typeface="Times New Roman"/>
              <a:sym typeface="Times New Roman"/>
            </a:endParaRPr>
          </a:p>
          <a:p>
            <a:pPr marL="152400" lvl="0" indent="0" algn="l" rtl="0">
              <a:lnSpc>
                <a:spcPct val="114000"/>
              </a:lnSpc>
              <a:spcBef>
                <a:spcPts val="1200"/>
              </a:spcBef>
              <a:spcAft>
                <a:spcPts val="0"/>
              </a:spcAft>
              <a:buClr>
                <a:schemeClr val="dk1"/>
              </a:buClr>
              <a:buSzPts val="2400"/>
              <a:buFont typeface="Noto Sans Symbols"/>
              <a:buNone/>
            </a:pPr>
            <a:endParaRPr sz="1700" dirty="0"/>
          </a:p>
        </p:txBody>
      </p:sp>
    </p:spTree>
    <p:extLst>
      <p:ext uri="{BB962C8B-B14F-4D97-AF65-F5344CB8AC3E}">
        <p14:creationId xmlns:p14="http://schemas.microsoft.com/office/powerpoint/2010/main" val="18592680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noGrp="1"/>
          </p:cNvSpPr>
          <p:nvPr>
            <p:ph type="title"/>
          </p:nvPr>
        </p:nvSpPr>
        <p:spPr>
          <a:xfrm>
            <a:off x="2101976" y="160146"/>
            <a:ext cx="5584190" cy="330834"/>
          </a:xfrm>
          <a:prstGeom prst="rect">
            <a:avLst/>
          </a:prstGeom>
        </p:spPr>
        <p:txBody>
          <a:bodyPr vert="horz" wrap="square" lIns="0" tIns="12700" rIns="0" bIns="0" rtlCol="0">
            <a:spAutoFit/>
          </a:bodyPr>
          <a:lstStyle/>
          <a:p>
            <a:pPr marL="12700">
              <a:lnSpc>
                <a:spcPct val="100000"/>
              </a:lnSpc>
              <a:spcBef>
                <a:spcPts val="100"/>
              </a:spcBef>
            </a:pPr>
            <a:r>
              <a:rPr spc="-30" dirty="0"/>
              <a:t>Department</a:t>
            </a:r>
            <a:r>
              <a:rPr spc="85" dirty="0"/>
              <a:t> </a:t>
            </a:r>
            <a:r>
              <a:rPr spc="35" dirty="0"/>
              <a:t>of</a:t>
            </a:r>
            <a:r>
              <a:rPr spc="85" dirty="0"/>
              <a:t> </a:t>
            </a:r>
            <a:r>
              <a:rPr spc="5" dirty="0"/>
              <a:t>Computer</a:t>
            </a:r>
            <a:r>
              <a:rPr spc="90" dirty="0"/>
              <a:t> </a:t>
            </a:r>
            <a:r>
              <a:rPr spc="-40" dirty="0"/>
              <a:t>Science</a:t>
            </a:r>
            <a:r>
              <a:rPr spc="80" dirty="0"/>
              <a:t> </a:t>
            </a:r>
            <a:r>
              <a:rPr spc="145" dirty="0"/>
              <a:t>&amp;</a:t>
            </a:r>
            <a:r>
              <a:rPr spc="85" dirty="0"/>
              <a:t> </a:t>
            </a:r>
            <a:r>
              <a:rPr spc="-35" dirty="0"/>
              <a:t>Engineering</a:t>
            </a:r>
          </a:p>
        </p:txBody>
      </p:sp>
      <p:pic>
        <p:nvPicPr>
          <p:cNvPr id="5" name="object 3"/>
          <p:cNvPicPr/>
          <p:nvPr/>
        </p:nvPicPr>
        <p:blipFill>
          <a:blip r:embed="rId2" cstate="print"/>
          <a:stretch>
            <a:fillRect/>
          </a:stretch>
        </p:blipFill>
        <p:spPr>
          <a:xfrm>
            <a:off x="291765" y="198631"/>
            <a:ext cx="892594" cy="844956"/>
          </a:xfrm>
          <a:prstGeom prst="rect">
            <a:avLst/>
          </a:prstGeom>
        </p:spPr>
      </p:pic>
      <p:sp>
        <p:nvSpPr>
          <p:cNvPr id="6" name="object 4"/>
          <p:cNvSpPr txBox="1"/>
          <p:nvPr/>
        </p:nvSpPr>
        <p:spPr>
          <a:xfrm>
            <a:off x="400608" y="466471"/>
            <a:ext cx="8260715" cy="866904"/>
          </a:xfrm>
          <a:prstGeom prst="rect">
            <a:avLst/>
          </a:prstGeom>
        </p:spPr>
        <p:txBody>
          <a:bodyPr vert="horz" wrap="square" lIns="0" tIns="12700" rIns="0" bIns="0" rtlCol="0">
            <a:spAutoFit/>
          </a:bodyPr>
          <a:lstStyle/>
          <a:p>
            <a:pPr marL="732790" algn="ctr">
              <a:lnSpc>
                <a:spcPct val="100000"/>
              </a:lnSpc>
              <a:spcBef>
                <a:spcPts val="100"/>
              </a:spcBef>
            </a:pPr>
            <a:r>
              <a:rPr sz="1800" b="1" spc="5" dirty="0">
                <a:solidFill>
                  <a:srgbClr val="C00000"/>
                </a:solidFill>
                <a:latin typeface="Cambria"/>
                <a:cs typeface="Cambria"/>
              </a:rPr>
              <a:t>Chandigarh</a:t>
            </a:r>
            <a:r>
              <a:rPr sz="1800" b="1" spc="45" dirty="0">
                <a:solidFill>
                  <a:srgbClr val="C00000"/>
                </a:solidFill>
                <a:latin typeface="Cambria"/>
                <a:cs typeface="Cambria"/>
              </a:rPr>
              <a:t> </a:t>
            </a:r>
            <a:r>
              <a:rPr sz="1800" b="1" spc="5" dirty="0">
                <a:solidFill>
                  <a:srgbClr val="C00000"/>
                </a:solidFill>
                <a:latin typeface="Cambria"/>
                <a:cs typeface="Cambria"/>
              </a:rPr>
              <a:t>College</a:t>
            </a:r>
            <a:r>
              <a:rPr sz="1800" b="1" spc="70" dirty="0">
                <a:solidFill>
                  <a:srgbClr val="C00000"/>
                </a:solidFill>
                <a:latin typeface="Cambria"/>
                <a:cs typeface="Cambria"/>
              </a:rPr>
              <a:t> </a:t>
            </a:r>
            <a:r>
              <a:rPr sz="1800" b="1" spc="30" dirty="0">
                <a:solidFill>
                  <a:srgbClr val="C00000"/>
                </a:solidFill>
                <a:latin typeface="Cambria"/>
                <a:cs typeface="Cambria"/>
              </a:rPr>
              <a:t>of</a:t>
            </a:r>
            <a:r>
              <a:rPr sz="1800" b="1" spc="85" dirty="0">
                <a:solidFill>
                  <a:srgbClr val="C00000"/>
                </a:solidFill>
                <a:latin typeface="Cambria"/>
                <a:cs typeface="Cambria"/>
              </a:rPr>
              <a:t> </a:t>
            </a:r>
            <a:r>
              <a:rPr sz="1800" b="1" spc="-35" dirty="0">
                <a:solidFill>
                  <a:srgbClr val="C00000"/>
                </a:solidFill>
                <a:latin typeface="Cambria"/>
                <a:cs typeface="Cambria"/>
              </a:rPr>
              <a:t>Engineering</a:t>
            </a:r>
            <a:r>
              <a:rPr sz="1800" b="1" spc="60" dirty="0">
                <a:solidFill>
                  <a:srgbClr val="C00000"/>
                </a:solidFill>
                <a:latin typeface="Cambria"/>
                <a:cs typeface="Cambria"/>
              </a:rPr>
              <a:t> </a:t>
            </a:r>
            <a:r>
              <a:rPr sz="1800" b="1" spc="125" dirty="0">
                <a:solidFill>
                  <a:srgbClr val="C00000"/>
                </a:solidFill>
                <a:latin typeface="Cambria"/>
                <a:cs typeface="Cambria"/>
              </a:rPr>
              <a:t>&amp;</a:t>
            </a:r>
            <a:r>
              <a:rPr sz="1800" b="1" spc="75" dirty="0">
                <a:solidFill>
                  <a:srgbClr val="C00000"/>
                </a:solidFill>
                <a:latin typeface="Cambria"/>
                <a:cs typeface="Cambria"/>
              </a:rPr>
              <a:t> </a:t>
            </a:r>
            <a:r>
              <a:rPr sz="1800" b="1" spc="-15" dirty="0">
                <a:solidFill>
                  <a:srgbClr val="C00000"/>
                </a:solidFill>
                <a:latin typeface="Cambria"/>
                <a:cs typeface="Cambria"/>
              </a:rPr>
              <a:t>Technology</a:t>
            </a:r>
            <a:r>
              <a:rPr sz="1800" b="1" spc="55" dirty="0">
                <a:solidFill>
                  <a:srgbClr val="C00000"/>
                </a:solidFill>
                <a:latin typeface="Cambria"/>
                <a:cs typeface="Cambria"/>
              </a:rPr>
              <a:t> </a:t>
            </a:r>
            <a:r>
              <a:rPr sz="1800" b="1" spc="170" dirty="0">
                <a:solidFill>
                  <a:srgbClr val="C00000"/>
                </a:solidFill>
                <a:latin typeface="Cambria"/>
                <a:cs typeface="Cambria"/>
              </a:rPr>
              <a:t>(CCET</a:t>
            </a:r>
            <a:r>
              <a:rPr sz="1800" b="1" spc="45" dirty="0">
                <a:solidFill>
                  <a:srgbClr val="C00000"/>
                </a:solidFill>
                <a:latin typeface="Cambria"/>
                <a:cs typeface="Cambria"/>
              </a:rPr>
              <a:t> </a:t>
            </a:r>
            <a:r>
              <a:rPr sz="1800" b="1" spc="-25" dirty="0">
                <a:solidFill>
                  <a:srgbClr val="C00000"/>
                </a:solidFill>
                <a:latin typeface="Cambria"/>
                <a:cs typeface="Cambria"/>
              </a:rPr>
              <a:t>-Degree</a:t>
            </a:r>
            <a:r>
              <a:rPr sz="1800" b="1" spc="105" dirty="0">
                <a:solidFill>
                  <a:srgbClr val="C00000"/>
                </a:solidFill>
                <a:latin typeface="Cambria"/>
                <a:cs typeface="Cambria"/>
              </a:rPr>
              <a:t> </a:t>
            </a:r>
            <a:r>
              <a:rPr sz="1800" b="1" spc="-10" dirty="0">
                <a:solidFill>
                  <a:srgbClr val="C00000"/>
                </a:solidFill>
                <a:latin typeface="Cambria"/>
                <a:cs typeface="Cambria"/>
              </a:rPr>
              <a:t>Wing)</a:t>
            </a:r>
            <a:endParaRPr sz="1800" dirty="0">
              <a:latin typeface="Cambria"/>
              <a:cs typeface="Cambria"/>
            </a:endParaRPr>
          </a:p>
          <a:p>
            <a:pPr marL="732155" algn="ctr">
              <a:lnSpc>
                <a:spcPct val="100000"/>
              </a:lnSpc>
              <a:spcBef>
                <a:spcPts val="35"/>
              </a:spcBef>
            </a:pPr>
            <a:r>
              <a:rPr sz="1200" b="1" spc="55" dirty="0">
                <a:solidFill>
                  <a:srgbClr val="001F5F"/>
                </a:solidFill>
                <a:latin typeface="Cambria"/>
                <a:cs typeface="Cambria"/>
              </a:rPr>
              <a:t>(A</a:t>
            </a:r>
            <a:r>
              <a:rPr sz="1200" b="1" spc="-40" dirty="0">
                <a:solidFill>
                  <a:srgbClr val="001F5F"/>
                </a:solidFill>
                <a:latin typeface="Cambria"/>
                <a:cs typeface="Cambria"/>
              </a:rPr>
              <a:t> </a:t>
            </a:r>
            <a:r>
              <a:rPr sz="1200" b="1" spc="60" dirty="0">
                <a:solidFill>
                  <a:srgbClr val="001F5F"/>
                </a:solidFill>
                <a:latin typeface="Cambria"/>
                <a:cs typeface="Cambria"/>
              </a:rPr>
              <a:t>Govt.</a:t>
            </a:r>
            <a:r>
              <a:rPr sz="1200" b="1" spc="55" dirty="0">
                <a:solidFill>
                  <a:srgbClr val="001F5F"/>
                </a:solidFill>
                <a:latin typeface="Cambria"/>
                <a:cs typeface="Cambria"/>
              </a:rPr>
              <a:t> </a:t>
            </a:r>
            <a:r>
              <a:rPr sz="1200" b="1" dirty="0">
                <a:solidFill>
                  <a:srgbClr val="001F5F"/>
                </a:solidFill>
                <a:latin typeface="Cambria"/>
                <a:cs typeface="Cambria"/>
              </a:rPr>
              <a:t>College</a:t>
            </a:r>
            <a:r>
              <a:rPr sz="1200" b="1" spc="30" dirty="0">
                <a:solidFill>
                  <a:srgbClr val="001F5F"/>
                </a:solidFill>
                <a:latin typeface="Cambria"/>
                <a:cs typeface="Cambria"/>
              </a:rPr>
              <a:t> </a:t>
            </a:r>
            <a:r>
              <a:rPr sz="1200" b="1" spc="-40" dirty="0">
                <a:solidFill>
                  <a:srgbClr val="001F5F"/>
                </a:solidFill>
                <a:latin typeface="Cambria"/>
                <a:cs typeface="Cambria"/>
              </a:rPr>
              <a:t>under</a:t>
            </a:r>
            <a:r>
              <a:rPr sz="1200" b="1" spc="25" dirty="0">
                <a:solidFill>
                  <a:srgbClr val="001F5F"/>
                </a:solidFill>
                <a:latin typeface="Cambria"/>
                <a:cs typeface="Cambria"/>
              </a:rPr>
              <a:t> </a:t>
            </a:r>
            <a:r>
              <a:rPr sz="1200" b="1" dirty="0">
                <a:solidFill>
                  <a:srgbClr val="001F5F"/>
                </a:solidFill>
                <a:latin typeface="Cambria"/>
                <a:cs typeface="Cambria"/>
              </a:rPr>
              <a:t>Chandigarh</a:t>
            </a:r>
            <a:r>
              <a:rPr sz="1200" b="1" spc="15" dirty="0">
                <a:solidFill>
                  <a:srgbClr val="001F5F"/>
                </a:solidFill>
                <a:latin typeface="Cambria"/>
                <a:cs typeface="Cambria"/>
              </a:rPr>
              <a:t> </a:t>
            </a:r>
            <a:r>
              <a:rPr sz="1200" b="1" spc="150" dirty="0">
                <a:solidFill>
                  <a:srgbClr val="001F5F"/>
                </a:solidFill>
                <a:latin typeface="Cambria"/>
                <a:cs typeface="Cambria"/>
              </a:rPr>
              <a:t>UT</a:t>
            </a:r>
            <a:r>
              <a:rPr sz="1200" b="1" spc="35" dirty="0">
                <a:solidFill>
                  <a:srgbClr val="001F5F"/>
                </a:solidFill>
                <a:latin typeface="Cambria"/>
                <a:cs typeface="Cambria"/>
              </a:rPr>
              <a:t> </a:t>
            </a:r>
            <a:r>
              <a:rPr sz="1200" b="1" spc="-10" dirty="0">
                <a:solidFill>
                  <a:srgbClr val="001F5F"/>
                </a:solidFill>
                <a:latin typeface="Cambria"/>
                <a:cs typeface="Cambria"/>
              </a:rPr>
              <a:t>Administration,</a:t>
            </a:r>
            <a:r>
              <a:rPr sz="1200" b="1" spc="15" dirty="0">
                <a:solidFill>
                  <a:srgbClr val="001F5F"/>
                </a:solidFill>
                <a:latin typeface="Cambria"/>
                <a:cs typeface="Cambria"/>
              </a:rPr>
              <a:t> </a:t>
            </a:r>
            <a:r>
              <a:rPr sz="1200" b="1" spc="-5" dirty="0">
                <a:solidFill>
                  <a:srgbClr val="001F5F"/>
                </a:solidFill>
                <a:latin typeface="Cambria"/>
                <a:cs typeface="Cambria"/>
              </a:rPr>
              <a:t>Chandigarh)</a:t>
            </a:r>
            <a:r>
              <a:rPr sz="1200" b="1" spc="5" dirty="0">
                <a:solidFill>
                  <a:srgbClr val="001F5F"/>
                </a:solidFill>
                <a:latin typeface="Cambria"/>
                <a:cs typeface="Cambria"/>
              </a:rPr>
              <a:t> </a:t>
            </a:r>
            <a:r>
              <a:rPr sz="1200" b="1" spc="-10" dirty="0">
                <a:solidFill>
                  <a:srgbClr val="001F5F"/>
                </a:solidFill>
                <a:latin typeface="Cambria"/>
                <a:cs typeface="Cambria"/>
              </a:rPr>
              <a:t>,Sector-26,</a:t>
            </a:r>
            <a:r>
              <a:rPr sz="1200" b="1" spc="20" dirty="0">
                <a:solidFill>
                  <a:srgbClr val="001F5F"/>
                </a:solidFill>
                <a:latin typeface="Cambria"/>
                <a:cs typeface="Cambria"/>
              </a:rPr>
              <a:t> </a:t>
            </a:r>
            <a:r>
              <a:rPr sz="1200" b="1" dirty="0">
                <a:solidFill>
                  <a:srgbClr val="001F5F"/>
                </a:solidFill>
                <a:latin typeface="Cambria"/>
                <a:cs typeface="Cambria"/>
              </a:rPr>
              <a:t>Chandigarh</a:t>
            </a:r>
            <a:r>
              <a:rPr sz="1200" b="1" spc="25" dirty="0">
                <a:solidFill>
                  <a:srgbClr val="001F5F"/>
                </a:solidFill>
                <a:latin typeface="Cambria"/>
                <a:cs typeface="Cambria"/>
              </a:rPr>
              <a:t> </a:t>
            </a:r>
            <a:r>
              <a:rPr sz="1200" b="1" spc="10" dirty="0">
                <a:solidFill>
                  <a:srgbClr val="001F5F"/>
                </a:solidFill>
                <a:latin typeface="Cambria"/>
                <a:cs typeface="Cambria"/>
              </a:rPr>
              <a:t>-</a:t>
            </a:r>
            <a:r>
              <a:rPr sz="1200" b="1" spc="50" dirty="0">
                <a:solidFill>
                  <a:srgbClr val="001F5F"/>
                </a:solidFill>
                <a:latin typeface="Cambria"/>
                <a:cs typeface="Cambria"/>
              </a:rPr>
              <a:t> </a:t>
            </a:r>
            <a:r>
              <a:rPr sz="1200" b="1" spc="-90" dirty="0">
                <a:solidFill>
                  <a:srgbClr val="001F5F"/>
                </a:solidFill>
                <a:latin typeface="Cambria"/>
                <a:cs typeface="Cambria"/>
              </a:rPr>
              <a:t>160019</a:t>
            </a:r>
            <a:endParaRPr sz="1200" dirty="0">
              <a:latin typeface="Cambria"/>
              <a:cs typeface="Cambria"/>
            </a:endParaRPr>
          </a:p>
          <a:p>
            <a:pPr>
              <a:lnSpc>
                <a:spcPct val="100000"/>
              </a:lnSpc>
            </a:pPr>
            <a:endParaRPr sz="1400" dirty="0">
              <a:latin typeface="Cambria"/>
              <a:cs typeface="Cambria"/>
            </a:endParaRPr>
          </a:p>
          <a:p>
            <a:pPr>
              <a:lnSpc>
                <a:spcPct val="100000"/>
              </a:lnSpc>
              <a:spcBef>
                <a:spcPts val="30"/>
              </a:spcBef>
            </a:pPr>
            <a:endParaRPr sz="1150" dirty="0">
              <a:latin typeface="Cambria"/>
              <a:cs typeface="Cambria"/>
            </a:endParaRPr>
          </a:p>
        </p:txBody>
      </p:sp>
      <p:sp>
        <p:nvSpPr>
          <p:cNvPr id="10" name="Google Shape;242;p15"/>
          <p:cNvSpPr txBox="1">
            <a:spLocks/>
          </p:cNvSpPr>
          <p:nvPr/>
        </p:nvSpPr>
        <p:spPr>
          <a:xfrm>
            <a:off x="76200" y="929356"/>
            <a:ext cx="8763000" cy="808037"/>
          </a:xfrm>
          <a:prstGeom prst="rect">
            <a:avLst/>
          </a:prstGeom>
          <a:noFill/>
          <a:ln>
            <a:noFill/>
          </a:ln>
        </p:spPr>
        <p:txBody>
          <a:bodyPr spcFirstLastPara="1" wrap="square" lIns="91425" tIns="45700" rIns="91425" bIns="45700" anchor="ctr" anchorCtr="0">
            <a:normAutofit/>
          </a:bodyPr>
          <a:lstStyle>
            <a:lvl1pPr eaLnBrk="1" hangingPunct="1">
              <a:defRPr sz="2000" b="1" i="0">
                <a:solidFill>
                  <a:schemeClr val="tx1"/>
                </a:solidFill>
                <a:latin typeface="Cambria"/>
                <a:ea typeface="+mj-ea"/>
                <a:cs typeface="Cambria"/>
              </a:defRPr>
            </a:lvl1pPr>
          </a:lstStyle>
          <a:p>
            <a:pPr algn="ctr" rtl="0">
              <a:buClr>
                <a:schemeClr val="dk1"/>
              </a:buClr>
              <a:buSzPts val="4400"/>
              <a:buFont typeface="Calibri"/>
              <a:buNone/>
            </a:pPr>
            <a:r>
              <a:rPr lang="en-US" sz="2800" kern="0" dirty="0" smtClean="0"/>
              <a:t>FUTURE ENHANCEMENT</a:t>
            </a:r>
            <a:endParaRPr lang="en-US" sz="2800" kern="0" dirty="0">
              <a:latin typeface="Calibri"/>
              <a:ea typeface="Calibri"/>
              <a:cs typeface="Calibri"/>
              <a:sym typeface="Calibri"/>
            </a:endParaRPr>
          </a:p>
        </p:txBody>
      </p:sp>
      <p:sp>
        <p:nvSpPr>
          <p:cNvPr id="11" name="Google Shape;243;p15"/>
          <p:cNvSpPr txBox="1">
            <a:spLocks noGrp="1"/>
          </p:cNvSpPr>
          <p:nvPr>
            <p:ph type="body" idx="1"/>
          </p:nvPr>
        </p:nvSpPr>
        <p:spPr>
          <a:xfrm>
            <a:off x="76200" y="1813593"/>
            <a:ext cx="8763000" cy="5334000"/>
          </a:xfrm>
          <a:prstGeom prst="rect">
            <a:avLst/>
          </a:prstGeom>
          <a:noFill/>
          <a:ln>
            <a:noFill/>
          </a:ln>
        </p:spPr>
        <p:txBody>
          <a:bodyPr spcFirstLastPara="1" wrap="square" lIns="91425" tIns="45700" rIns="91425" bIns="45700" anchor="t" anchorCtr="0">
            <a:noAutofit/>
          </a:bodyPr>
          <a:lstStyle/>
          <a:p>
            <a:pPr marL="457200" marR="120637" lvl="0" indent="-374650" algn="just" rtl="0">
              <a:lnSpc>
                <a:spcPct val="109804"/>
              </a:lnSpc>
              <a:spcBef>
                <a:spcPts val="258"/>
              </a:spcBef>
              <a:spcAft>
                <a:spcPts val="0"/>
              </a:spcAft>
              <a:buClr>
                <a:srgbClr val="111111"/>
              </a:buClr>
              <a:buSzPts val="2300"/>
              <a:buFont typeface="Times New Roman"/>
              <a:buChar char="▪"/>
            </a:pPr>
            <a:r>
              <a:rPr lang="en-US" sz="2300">
                <a:solidFill>
                  <a:srgbClr val="111111"/>
                </a:solidFill>
                <a:latin typeface="Times New Roman"/>
                <a:ea typeface="Times New Roman"/>
                <a:cs typeface="Times New Roman"/>
                <a:sym typeface="Times New Roman"/>
              </a:rPr>
              <a:t>We can develop a model for ISL word and sentence level recognition. This will require creating a system that can detect changes with respect to the temporal space. </a:t>
            </a:r>
            <a:endParaRPr sz="2300">
              <a:solidFill>
                <a:srgbClr val="111111"/>
              </a:solidFill>
              <a:latin typeface="Times New Roman"/>
              <a:ea typeface="Times New Roman"/>
              <a:cs typeface="Times New Roman"/>
              <a:sym typeface="Times New Roman"/>
            </a:endParaRPr>
          </a:p>
          <a:p>
            <a:pPr marL="457200" marR="120637" lvl="0" indent="0" algn="just" rtl="0">
              <a:lnSpc>
                <a:spcPct val="109804"/>
              </a:lnSpc>
              <a:spcBef>
                <a:spcPts val="258"/>
              </a:spcBef>
              <a:spcAft>
                <a:spcPts val="0"/>
              </a:spcAft>
              <a:buNone/>
            </a:pPr>
            <a:endParaRPr sz="2300">
              <a:solidFill>
                <a:srgbClr val="111111"/>
              </a:solidFill>
              <a:latin typeface="Times New Roman"/>
              <a:ea typeface="Times New Roman"/>
              <a:cs typeface="Times New Roman"/>
              <a:sym typeface="Times New Roman"/>
            </a:endParaRPr>
          </a:p>
          <a:p>
            <a:pPr marL="457200" marR="118122" lvl="0" indent="-374650" algn="just" rtl="0">
              <a:lnSpc>
                <a:spcPct val="109804"/>
              </a:lnSpc>
              <a:spcBef>
                <a:spcPts val="258"/>
              </a:spcBef>
              <a:spcAft>
                <a:spcPts val="0"/>
              </a:spcAft>
              <a:buSzPts val="2300"/>
              <a:buFont typeface="Times New Roman"/>
              <a:buChar char="▪"/>
            </a:pPr>
            <a:r>
              <a:rPr lang="en-US" sz="2300">
                <a:latin typeface="Times New Roman"/>
                <a:ea typeface="Times New Roman"/>
                <a:cs typeface="Times New Roman"/>
                <a:sym typeface="Times New Roman"/>
              </a:rPr>
              <a:t>The model can also be programmed with teleconferencing software like Google Meet, Zoom as a functionality extension to enable deaf and dumb people to interact in the virtual medium using the sign detection model. </a:t>
            </a:r>
            <a:endParaRPr sz="2300">
              <a:latin typeface="Times New Roman"/>
              <a:ea typeface="Times New Roman"/>
              <a:cs typeface="Times New Roman"/>
              <a:sym typeface="Times New Roman"/>
            </a:endParaRPr>
          </a:p>
          <a:p>
            <a:pPr marL="457200" marR="118122" lvl="0" indent="0" algn="just" rtl="0">
              <a:lnSpc>
                <a:spcPct val="109804"/>
              </a:lnSpc>
              <a:spcBef>
                <a:spcPts val="258"/>
              </a:spcBef>
              <a:spcAft>
                <a:spcPts val="0"/>
              </a:spcAft>
              <a:buNone/>
            </a:pPr>
            <a:endParaRPr sz="2300">
              <a:latin typeface="Times New Roman"/>
              <a:ea typeface="Times New Roman"/>
              <a:cs typeface="Times New Roman"/>
              <a:sym typeface="Times New Roman"/>
            </a:endParaRPr>
          </a:p>
          <a:p>
            <a:pPr marL="457200" marR="118960" lvl="0" indent="-374650" algn="just" rtl="0">
              <a:lnSpc>
                <a:spcPct val="109804"/>
              </a:lnSpc>
              <a:spcBef>
                <a:spcPts val="258"/>
              </a:spcBef>
              <a:spcAft>
                <a:spcPts val="0"/>
              </a:spcAft>
              <a:buClr>
                <a:srgbClr val="111111"/>
              </a:buClr>
              <a:buSzPts val="2300"/>
              <a:buFont typeface="Times New Roman"/>
              <a:buChar char="▪"/>
            </a:pPr>
            <a:r>
              <a:rPr lang="en-US" sz="2300">
                <a:solidFill>
                  <a:srgbClr val="111111"/>
                </a:solidFill>
                <a:latin typeface="Times New Roman"/>
                <a:ea typeface="Times New Roman"/>
                <a:cs typeface="Times New Roman"/>
                <a:sym typeface="Times New Roman"/>
              </a:rPr>
              <a:t>We can develop a complete product that will help the speech and hearing impaired people, and thereby reduce the communication gap. </a:t>
            </a:r>
            <a:endParaRPr sz="2300">
              <a:solidFill>
                <a:srgbClr val="111111"/>
              </a:solidFill>
              <a:latin typeface="Times New Roman"/>
              <a:ea typeface="Times New Roman"/>
              <a:cs typeface="Times New Roman"/>
              <a:sym typeface="Times New Roman"/>
            </a:endParaRPr>
          </a:p>
          <a:p>
            <a:pPr marL="342900" lvl="0" indent="0" algn="l" rtl="0">
              <a:lnSpc>
                <a:spcPct val="114000"/>
              </a:lnSpc>
              <a:spcBef>
                <a:spcPts val="480"/>
              </a:spcBef>
              <a:spcAft>
                <a:spcPts val="0"/>
              </a:spcAft>
              <a:buNone/>
            </a:pPr>
            <a:endParaRPr sz="2300">
              <a:latin typeface="Times New Roman"/>
              <a:ea typeface="Times New Roman"/>
              <a:cs typeface="Times New Roman"/>
              <a:sym typeface="Times New Roman"/>
            </a:endParaRPr>
          </a:p>
          <a:p>
            <a:pPr marL="342900" lvl="0" indent="-190500" algn="l" rtl="0">
              <a:lnSpc>
                <a:spcPct val="114000"/>
              </a:lnSpc>
              <a:spcBef>
                <a:spcPts val="480"/>
              </a:spcBef>
              <a:spcAft>
                <a:spcPts val="0"/>
              </a:spcAft>
              <a:buClr>
                <a:schemeClr val="dk1"/>
              </a:buClr>
              <a:buSzPts val="2400"/>
              <a:buFont typeface="Noto Sans Symbols"/>
              <a:buNone/>
            </a:pPr>
            <a:endParaRPr sz="2300">
              <a:latin typeface="Times New Roman"/>
              <a:ea typeface="Times New Roman"/>
              <a:cs typeface="Times New Roman"/>
              <a:sym typeface="Times New Roman"/>
            </a:endParaRPr>
          </a:p>
          <a:p>
            <a:pPr marL="342900" lvl="0" indent="-190500" algn="l" rtl="0">
              <a:lnSpc>
                <a:spcPct val="114000"/>
              </a:lnSpc>
              <a:spcBef>
                <a:spcPts val="480"/>
              </a:spcBef>
              <a:spcAft>
                <a:spcPts val="0"/>
              </a:spcAft>
              <a:buClr>
                <a:schemeClr val="dk1"/>
              </a:buClr>
              <a:buSzPts val="2400"/>
              <a:buFont typeface="Noto Sans Symbols"/>
              <a:buNone/>
            </a:pPr>
            <a:endParaRPr sz="2300">
              <a:latin typeface="Times New Roman"/>
              <a:ea typeface="Times New Roman"/>
              <a:cs typeface="Times New Roman"/>
              <a:sym typeface="Times New Roman"/>
            </a:endParaRPr>
          </a:p>
          <a:p>
            <a:pPr marL="342900" lvl="0" indent="-190500" algn="l" rtl="0">
              <a:lnSpc>
                <a:spcPct val="114000"/>
              </a:lnSpc>
              <a:spcBef>
                <a:spcPts val="480"/>
              </a:spcBef>
              <a:spcAft>
                <a:spcPts val="0"/>
              </a:spcAft>
              <a:buClr>
                <a:schemeClr val="dk1"/>
              </a:buClr>
              <a:buSzPts val="2400"/>
              <a:buFont typeface="Noto Sans Symbols"/>
              <a:buNone/>
            </a:pPr>
            <a:endParaRPr sz="2300">
              <a:latin typeface="Times New Roman"/>
              <a:ea typeface="Times New Roman"/>
              <a:cs typeface="Times New Roman"/>
              <a:sym typeface="Times New Roman"/>
            </a:endParaRPr>
          </a:p>
        </p:txBody>
      </p:sp>
    </p:spTree>
    <p:extLst>
      <p:ext uri="{BB962C8B-B14F-4D97-AF65-F5344CB8AC3E}">
        <p14:creationId xmlns:p14="http://schemas.microsoft.com/office/powerpoint/2010/main" val="16884441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noGrp="1"/>
          </p:cNvSpPr>
          <p:nvPr>
            <p:ph type="title"/>
          </p:nvPr>
        </p:nvSpPr>
        <p:spPr>
          <a:xfrm>
            <a:off x="2101976" y="160146"/>
            <a:ext cx="5584190" cy="330834"/>
          </a:xfrm>
          <a:prstGeom prst="rect">
            <a:avLst/>
          </a:prstGeom>
        </p:spPr>
        <p:txBody>
          <a:bodyPr vert="horz" wrap="square" lIns="0" tIns="12700" rIns="0" bIns="0" rtlCol="0">
            <a:spAutoFit/>
          </a:bodyPr>
          <a:lstStyle/>
          <a:p>
            <a:pPr marL="12700">
              <a:lnSpc>
                <a:spcPct val="100000"/>
              </a:lnSpc>
              <a:spcBef>
                <a:spcPts val="100"/>
              </a:spcBef>
            </a:pPr>
            <a:r>
              <a:rPr spc="-30" dirty="0"/>
              <a:t>Department</a:t>
            </a:r>
            <a:r>
              <a:rPr spc="85" dirty="0"/>
              <a:t> </a:t>
            </a:r>
            <a:r>
              <a:rPr spc="35" dirty="0"/>
              <a:t>of</a:t>
            </a:r>
            <a:r>
              <a:rPr spc="85" dirty="0"/>
              <a:t> </a:t>
            </a:r>
            <a:r>
              <a:rPr spc="5" dirty="0"/>
              <a:t>Computer</a:t>
            </a:r>
            <a:r>
              <a:rPr spc="90" dirty="0"/>
              <a:t> </a:t>
            </a:r>
            <a:r>
              <a:rPr spc="-40" dirty="0"/>
              <a:t>Science</a:t>
            </a:r>
            <a:r>
              <a:rPr spc="80" dirty="0"/>
              <a:t> </a:t>
            </a:r>
            <a:r>
              <a:rPr spc="145" dirty="0"/>
              <a:t>&amp;</a:t>
            </a:r>
            <a:r>
              <a:rPr spc="85" dirty="0"/>
              <a:t> </a:t>
            </a:r>
            <a:r>
              <a:rPr spc="-35" dirty="0"/>
              <a:t>Engineering</a:t>
            </a:r>
          </a:p>
        </p:txBody>
      </p:sp>
      <p:pic>
        <p:nvPicPr>
          <p:cNvPr id="5" name="object 3"/>
          <p:cNvPicPr/>
          <p:nvPr/>
        </p:nvPicPr>
        <p:blipFill>
          <a:blip r:embed="rId2" cstate="print"/>
          <a:stretch>
            <a:fillRect/>
          </a:stretch>
        </p:blipFill>
        <p:spPr>
          <a:xfrm>
            <a:off x="291765" y="198631"/>
            <a:ext cx="892594" cy="844956"/>
          </a:xfrm>
          <a:prstGeom prst="rect">
            <a:avLst/>
          </a:prstGeom>
        </p:spPr>
      </p:pic>
      <p:sp>
        <p:nvSpPr>
          <p:cNvPr id="6" name="object 4"/>
          <p:cNvSpPr txBox="1"/>
          <p:nvPr/>
        </p:nvSpPr>
        <p:spPr>
          <a:xfrm>
            <a:off x="400608" y="466471"/>
            <a:ext cx="8260715" cy="866904"/>
          </a:xfrm>
          <a:prstGeom prst="rect">
            <a:avLst/>
          </a:prstGeom>
        </p:spPr>
        <p:txBody>
          <a:bodyPr vert="horz" wrap="square" lIns="0" tIns="12700" rIns="0" bIns="0" rtlCol="0">
            <a:spAutoFit/>
          </a:bodyPr>
          <a:lstStyle/>
          <a:p>
            <a:pPr marL="732790" algn="ctr">
              <a:lnSpc>
                <a:spcPct val="100000"/>
              </a:lnSpc>
              <a:spcBef>
                <a:spcPts val="100"/>
              </a:spcBef>
            </a:pPr>
            <a:r>
              <a:rPr sz="1800" b="1" spc="5" dirty="0">
                <a:solidFill>
                  <a:srgbClr val="C00000"/>
                </a:solidFill>
                <a:latin typeface="Cambria"/>
                <a:cs typeface="Cambria"/>
              </a:rPr>
              <a:t>Chandigarh</a:t>
            </a:r>
            <a:r>
              <a:rPr sz="1800" b="1" spc="45" dirty="0">
                <a:solidFill>
                  <a:srgbClr val="C00000"/>
                </a:solidFill>
                <a:latin typeface="Cambria"/>
                <a:cs typeface="Cambria"/>
              </a:rPr>
              <a:t> </a:t>
            </a:r>
            <a:r>
              <a:rPr sz="1800" b="1" spc="5" dirty="0">
                <a:solidFill>
                  <a:srgbClr val="C00000"/>
                </a:solidFill>
                <a:latin typeface="Cambria"/>
                <a:cs typeface="Cambria"/>
              </a:rPr>
              <a:t>College</a:t>
            </a:r>
            <a:r>
              <a:rPr sz="1800" b="1" spc="70" dirty="0">
                <a:solidFill>
                  <a:srgbClr val="C00000"/>
                </a:solidFill>
                <a:latin typeface="Cambria"/>
                <a:cs typeface="Cambria"/>
              </a:rPr>
              <a:t> </a:t>
            </a:r>
            <a:r>
              <a:rPr sz="1800" b="1" spc="30" dirty="0">
                <a:solidFill>
                  <a:srgbClr val="C00000"/>
                </a:solidFill>
                <a:latin typeface="Cambria"/>
                <a:cs typeface="Cambria"/>
              </a:rPr>
              <a:t>of</a:t>
            </a:r>
            <a:r>
              <a:rPr sz="1800" b="1" spc="85" dirty="0">
                <a:solidFill>
                  <a:srgbClr val="C00000"/>
                </a:solidFill>
                <a:latin typeface="Cambria"/>
                <a:cs typeface="Cambria"/>
              </a:rPr>
              <a:t> </a:t>
            </a:r>
            <a:r>
              <a:rPr sz="1800" b="1" spc="-35" dirty="0">
                <a:solidFill>
                  <a:srgbClr val="C00000"/>
                </a:solidFill>
                <a:latin typeface="Cambria"/>
                <a:cs typeface="Cambria"/>
              </a:rPr>
              <a:t>Engineering</a:t>
            </a:r>
            <a:r>
              <a:rPr sz="1800" b="1" spc="60" dirty="0">
                <a:solidFill>
                  <a:srgbClr val="C00000"/>
                </a:solidFill>
                <a:latin typeface="Cambria"/>
                <a:cs typeface="Cambria"/>
              </a:rPr>
              <a:t> </a:t>
            </a:r>
            <a:r>
              <a:rPr sz="1800" b="1" spc="125" dirty="0">
                <a:solidFill>
                  <a:srgbClr val="C00000"/>
                </a:solidFill>
                <a:latin typeface="Cambria"/>
                <a:cs typeface="Cambria"/>
              </a:rPr>
              <a:t>&amp;</a:t>
            </a:r>
            <a:r>
              <a:rPr sz="1800" b="1" spc="75" dirty="0">
                <a:solidFill>
                  <a:srgbClr val="C00000"/>
                </a:solidFill>
                <a:latin typeface="Cambria"/>
                <a:cs typeface="Cambria"/>
              </a:rPr>
              <a:t> </a:t>
            </a:r>
            <a:r>
              <a:rPr sz="1800" b="1" spc="-15" dirty="0">
                <a:solidFill>
                  <a:srgbClr val="C00000"/>
                </a:solidFill>
                <a:latin typeface="Cambria"/>
                <a:cs typeface="Cambria"/>
              </a:rPr>
              <a:t>Technology</a:t>
            </a:r>
            <a:r>
              <a:rPr sz="1800" b="1" spc="55" dirty="0">
                <a:solidFill>
                  <a:srgbClr val="C00000"/>
                </a:solidFill>
                <a:latin typeface="Cambria"/>
                <a:cs typeface="Cambria"/>
              </a:rPr>
              <a:t> </a:t>
            </a:r>
            <a:r>
              <a:rPr sz="1800" b="1" spc="170" dirty="0">
                <a:solidFill>
                  <a:srgbClr val="C00000"/>
                </a:solidFill>
                <a:latin typeface="Cambria"/>
                <a:cs typeface="Cambria"/>
              </a:rPr>
              <a:t>(CCET</a:t>
            </a:r>
            <a:r>
              <a:rPr sz="1800" b="1" spc="45" dirty="0">
                <a:solidFill>
                  <a:srgbClr val="C00000"/>
                </a:solidFill>
                <a:latin typeface="Cambria"/>
                <a:cs typeface="Cambria"/>
              </a:rPr>
              <a:t> </a:t>
            </a:r>
            <a:r>
              <a:rPr sz="1800" b="1" spc="-25" dirty="0">
                <a:solidFill>
                  <a:srgbClr val="C00000"/>
                </a:solidFill>
                <a:latin typeface="Cambria"/>
                <a:cs typeface="Cambria"/>
              </a:rPr>
              <a:t>-Degree</a:t>
            </a:r>
            <a:r>
              <a:rPr sz="1800" b="1" spc="105" dirty="0">
                <a:solidFill>
                  <a:srgbClr val="C00000"/>
                </a:solidFill>
                <a:latin typeface="Cambria"/>
                <a:cs typeface="Cambria"/>
              </a:rPr>
              <a:t> </a:t>
            </a:r>
            <a:r>
              <a:rPr sz="1800" b="1" spc="-10" dirty="0">
                <a:solidFill>
                  <a:srgbClr val="C00000"/>
                </a:solidFill>
                <a:latin typeface="Cambria"/>
                <a:cs typeface="Cambria"/>
              </a:rPr>
              <a:t>Wing)</a:t>
            </a:r>
            <a:endParaRPr sz="1800" dirty="0">
              <a:latin typeface="Cambria"/>
              <a:cs typeface="Cambria"/>
            </a:endParaRPr>
          </a:p>
          <a:p>
            <a:pPr marL="732155" algn="ctr">
              <a:lnSpc>
                <a:spcPct val="100000"/>
              </a:lnSpc>
              <a:spcBef>
                <a:spcPts val="35"/>
              </a:spcBef>
            </a:pPr>
            <a:r>
              <a:rPr sz="1200" b="1" spc="55" dirty="0">
                <a:solidFill>
                  <a:srgbClr val="001F5F"/>
                </a:solidFill>
                <a:latin typeface="Cambria"/>
                <a:cs typeface="Cambria"/>
              </a:rPr>
              <a:t>(A</a:t>
            </a:r>
            <a:r>
              <a:rPr sz="1200" b="1" spc="-40" dirty="0">
                <a:solidFill>
                  <a:srgbClr val="001F5F"/>
                </a:solidFill>
                <a:latin typeface="Cambria"/>
                <a:cs typeface="Cambria"/>
              </a:rPr>
              <a:t> </a:t>
            </a:r>
            <a:r>
              <a:rPr sz="1200" b="1" spc="60" dirty="0">
                <a:solidFill>
                  <a:srgbClr val="001F5F"/>
                </a:solidFill>
                <a:latin typeface="Cambria"/>
                <a:cs typeface="Cambria"/>
              </a:rPr>
              <a:t>Govt.</a:t>
            </a:r>
            <a:r>
              <a:rPr sz="1200" b="1" spc="55" dirty="0">
                <a:solidFill>
                  <a:srgbClr val="001F5F"/>
                </a:solidFill>
                <a:latin typeface="Cambria"/>
                <a:cs typeface="Cambria"/>
              </a:rPr>
              <a:t> </a:t>
            </a:r>
            <a:r>
              <a:rPr sz="1200" b="1" dirty="0">
                <a:solidFill>
                  <a:srgbClr val="001F5F"/>
                </a:solidFill>
                <a:latin typeface="Cambria"/>
                <a:cs typeface="Cambria"/>
              </a:rPr>
              <a:t>College</a:t>
            </a:r>
            <a:r>
              <a:rPr sz="1200" b="1" spc="30" dirty="0">
                <a:solidFill>
                  <a:srgbClr val="001F5F"/>
                </a:solidFill>
                <a:latin typeface="Cambria"/>
                <a:cs typeface="Cambria"/>
              </a:rPr>
              <a:t> </a:t>
            </a:r>
            <a:r>
              <a:rPr sz="1200" b="1" spc="-40" dirty="0">
                <a:solidFill>
                  <a:srgbClr val="001F5F"/>
                </a:solidFill>
                <a:latin typeface="Cambria"/>
                <a:cs typeface="Cambria"/>
              </a:rPr>
              <a:t>under</a:t>
            </a:r>
            <a:r>
              <a:rPr sz="1200" b="1" spc="25" dirty="0">
                <a:solidFill>
                  <a:srgbClr val="001F5F"/>
                </a:solidFill>
                <a:latin typeface="Cambria"/>
                <a:cs typeface="Cambria"/>
              </a:rPr>
              <a:t> </a:t>
            </a:r>
            <a:r>
              <a:rPr sz="1200" b="1" dirty="0">
                <a:solidFill>
                  <a:srgbClr val="001F5F"/>
                </a:solidFill>
                <a:latin typeface="Cambria"/>
                <a:cs typeface="Cambria"/>
              </a:rPr>
              <a:t>Chandigarh</a:t>
            </a:r>
            <a:r>
              <a:rPr sz="1200" b="1" spc="15" dirty="0">
                <a:solidFill>
                  <a:srgbClr val="001F5F"/>
                </a:solidFill>
                <a:latin typeface="Cambria"/>
                <a:cs typeface="Cambria"/>
              </a:rPr>
              <a:t> </a:t>
            </a:r>
            <a:r>
              <a:rPr sz="1200" b="1" spc="150" dirty="0">
                <a:solidFill>
                  <a:srgbClr val="001F5F"/>
                </a:solidFill>
                <a:latin typeface="Cambria"/>
                <a:cs typeface="Cambria"/>
              </a:rPr>
              <a:t>UT</a:t>
            </a:r>
            <a:r>
              <a:rPr sz="1200" b="1" spc="35" dirty="0">
                <a:solidFill>
                  <a:srgbClr val="001F5F"/>
                </a:solidFill>
                <a:latin typeface="Cambria"/>
                <a:cs typeface="Cambria"/>
              </a:rPr>
              <a:t> </a:t>
            </a:r>
            <a:r>
              <a:rPr sz="1200" b="1" spc="-10" dirty="0">
                <a:solidFill>
                  <a:srgbClr val="001F5F"/>
                </a:solidFill>
                <a:latin typeface="Cambria"/>
                <a:cs typeface="Cambria"/>
              </a:rPr>
              <a:t>Administration,</a:t>
            </a:r>
            <a:r>
              <a:rPr sz="1200" b="1" spc="15" dirty="0">
                <a:solidFill>
                  <a:srgbClr val="001F5F"/>
                </a:solidFill>
                <a:latin typeface="Cambria"/>
                <a:cs typeface="Cambria"/>
              </a:rPr>
              <a:t> </a:t>
            </a:r>
            <a:r>
              <a:rPr sz="1200" b="1" spc="-5" dirty="0">
                <a:solidFill>
                  <a:srgbClr val="001F5F"/>
                </a:solidFill>
                <a:latin typeface="Cambria"/>
                <a:cs typeface="Cambria"/>
              </a:rPr>
              <a:t>Chandigarh)</a:t>
            </a:r>
            <a:r>
              <a:rPr sz="1200" b="1" spc="5" dirty="0">
                <a:solidFill>
                  <a:srgbClr val="001F5F"/>
                </a:solidFill>
                <a:latin typeface="Cambria"/>
                <a:cs typeface="Cambria"/>
              </a:rPr>
              <a:t> </a:t>
            </a:r>
            <a:r>
              <a:rPr sz="1200" b="1" spc="-10" dirty="0">
                <a:solidFill>
                  <a:srgbClr val="001F5F"/>
                </a:solidFill>
                <a:latin typeface="Cambria"/>
                <a:cs typeface="Cambria"/>
              </a:rPr>
              <a:t>,Sector-26,</a:t>
            </a:r>
            <a:r>
              <a:rPr sz="1200" b="1" spc="20" dirty="0">
                <a:solidFill>
                  <a:srgbClr val="001F5F"/>
                </a:solidFill>
                <a:latin typeface="Cambria"/>
                <a:cs typeface="Cambria"/>
              </a:rPr>
              <a:t> </a:t>
            </a:r>
            <a:r>
              <a:rPr sz="1200" b="1" dirty="0">
                <a:solidFill>
                  <a:srgbClr val="001F5F"/>
                </a:solidFill>
                <a:latin typeface="Cambria"/>
                <a:cs typeface="Cambria"/>
              </a:rPr>
              <a:t>Chandigarh</a:t>
            </a:r>
            <a:r>
              <a:rPr sz="1200" b="1" spc="25" dirty="0">
                <a:solidFill>
                  <a:srgbClr val="001F5F"/>
                </a:solidFill>
                <a:latin typeface="Cambria"/>
                <a:cs typeface="Cambria"/>
              </a:rPr>
              <a:t> </a:t>
            </a:r>
            <a:r>
              <a:rPr sz="1200" b="1" spc="10" dirty="0">
                <a:solidFill>
                  <a:srgbClr val="001F5F"/>
                </a:solidFill>
                <a:latin typeface="Cambria"/>
                <a:cs typeface="Cambria"/>
              </a:rPr>
              <a:t>-</a:t>
            </a:r>
            <a:r>
              <a:rPr sz="1200" b="1" spc="50" dirty="0">
                <a:solidFill>
                  <a:srgbClr val="001F5F"/>
                </a:solidFill>
                <a:latin typeface="Cambria"/>
                <a:cs typeface="Cambria"/>
              </a:rPr>
              <a:t> </a:t>
            </a:r>
            <a:r>
              <a:rPr sz="1200" b="1" spc="-90" dirty="0">
                <a:solidFill>
                  <a:srgbClr val="001F5F"/>
                </a:solidFill>
                <a:latin typeface="Cambria"/>
                <a:cs typeface="Cambria"/>
              </a:rPr>
              <a:t>160019</a:t>
            </a:r>
            <a:endParaRPr sz="1200" dirty="0">
              <a:latin typeface="Cambria"/>
              <a:cs typeface="Cambria"/>
            </a:endParaRPr>
          </a:p>
          <a:p>
            <a:pPr>
              <a:lnSpc>
                <a:spcPct val="100000"/>
              </a:lnSpc>
            </a:pPr>
            <a:endParaRPr sz="1400" dirty="0">
              <a:latin typeface="Cambria"/>
              <a:cs typeface="Cambria"/>
            </a:endParaRPr>
          </a:p>
          <a:p>
            <a:pPr>
              <a:lnSpc>
                <a:spcPct val="100000"/>
              </a:lnSpc>
              <a:spcBef>
                <a:spcPts val="30"/>
              </a:spcBef>
            </a:pPr>
            <a:endParaRPr sz="1150" dirty="0">
              <a:latin typeface="Cambria"/>
              <a:cs typeface="Cambria"/>
            </a:endParaRPr>
          </a:p>
        </p:txBody>
      </p:sp>
      <p:sp>
        <p:nvSpPr>
          <p:cNvPr id="11" name="Google Shape;256;p17"/>
          <p:cNvSpPr txBox="1">
            <a:spLocks/>
          </p:cNvSpPr>
          <p:nvPr/>
        </p:nvSpPr>
        <p:spPr>
          <a:xfrm>
            <a:off x="71535" y="1080160"/>
            <a:ext cx="8763000" cy="424055"/>
          </a:xfrm>
          <a:prstGeom prst="rect">
            <a:avLst/>
          </a:prstGeom>
          <a:noFill/>
          <a:ln>
            <a:noFill/>
          </a:ln>
        </p:spPr>
        <p:txBody>
          <a:bodyPr spcFirstLastPara="1" wrap="square" lIns="91425" tIns="45700" rIns="91425" bIns="45700" anchor="ctr" anchorCtr="0">
            <a:noAutofit/>
          </a:bodyPr>
          <a:lstStyle>
            <a:lvl1pPr eaLnBrk="1" hangingPunct="1">
              <a:defRPr sz="2000" b="1" i="0">
                <a:solidFill>
                  <a:schemeClr val="tx1"/>
                </a:solidFill>
                <a:latin typeface="Cambria"/>
                <a:ea typeface="+mj-ea"/>
                <a:cs typeface="Cambria"/>
              </a:defRPr>
            </a:lvl1pPr>
          </a:lstStyle>
          <a:p>
            <a:pPr algn="ctr" rtl="0">
              <a:buClr>
                <a:schemeClr val="dk1"/>
              </a:buClr>
              <a:buSzPts val="4400"/>
              <a:buFont typeface="Calibri"/>
              <a:buNone/>
            </a:pPr>
            <a:r>
              <a:rPr lang="en-US" sz="2800" kern="0" dirty="0" smtClean="0"/>
              <a:t>REFERENCES</a:t>
            </a:r>
            <a:endParaRPr lang="en-US" sz="2800" kern="0" dirty="0">
              <a:latin typeface="Calibri"/>
              <a:ea typeface="Calibri"/>
              <a:cs typeface="Calibri"/>
              <a:sym typeface="Calibri"/>
            </a:endParaRPr>
          </a:p>
        </p:txBody>
      </p:sp>
      <p:sp>
        <p:nvSpPr>
          <p:cNvPr id="12" name="Google Shape;257;p17"/>
          <p:cNvSpPr txBox="1">
            <a:spLocks noGrp="1"/>
          </p:cNvSpPr>
          <p:nvPr>
            <p:ph type="body" idx="1"/>
          </p:nvPr>
        </p:nvSpPr>
        <p:spPr>
          <a:xfrm>
            <a:off x="76200" y="1504215"/>
            <a:ext cx="8763000" cy="5125185"/>
          </a:xfrm>
          <a:prstGeom prst="rect">
            <a:avLst/>
          </a:prstGeom>
          <a:noFill/>
          <a:ln>
            <a:noFill/>
          </a:ln>
        </p:spPr>
        <p:txBody>
          <a:bodyPr spcFirstLastPara="1" wrap="square" lIns="91425" tIns="45700" rIns="91425" bIns="45700" anchor="t" anchorCtr="0">
            <a:noAutofit/>
          </a:bodyPr>
          <a:lstStyle/>
          <a:p>
            <a:pPr marL="800100" lvl="0" indent="-342900" algn="l" rtl="0">
              <a:lnSpc>
                <a:spcPct val="115000"/>
              </a:lnSpc>
              <a:spcBef>
                <a:spcPts val="1200"/>
              </a:spcBef>
              <a:spcAft>
                <a:spcPts val="0"/>
              </a:spcAft>
              <a:buFont typeface="+mj-lt"/>
              <a:buAutoNum type="arabicPeriod"/>
            </a:pPr>
            <a:r>
              <a:rPr lang="en-US" sz="1700" u="sng" dirty="0">
                <a:solidFill>
                  <a:srgbClr val="3333FF"/>
                </a:solidFill>
                <a:latin typeface="Arial Rounded MT Bold" panose="020F0704030504030204" pitchFamily="34" charset="0"/>
                <a:ea typeface="Times New Roman"/>
                <a:cs typeface="Arial"/>
                <a:sym typeface="Arial"/>
              </a:rPr>
              <a:t>h</a:t>
            </a:r>
            <a:r>
              <a:rPr lang="en-US" sz="1700" u="sng" dirty="0" smtClean="0">
                <a:solidFill>
                  <a:srgbClr val="3333FF"/>
                </a:solidFill>
                <a:latin typeface="Arial Rounded MT Bold" panose="020F0704030504030204" pitchFamily="34" charset="0"/>
                <a:ea typeface="Times New Roman"/>
                <a:cs typeface="Times New Roman"/>
                <a:sym typeface="Times New Roman"/>
              </a:rPr>
              <a:t>ttps</a:t>
            </a:r>
            <a:r>
              <a:rPr lang="en-US" sz="1700" u="sng" dirty="0">
                <a:solidFill>
                  <a:srgbClr val="3333FF"/>
                </a:solidFill>
                <a:latin typeface="Arial Rounded MT Bold" panose="020F0704030504030204" pitchFamily="34" charset="0"/>
                <a:ea typeface="Times New Roman"/>
                <a:cs typeface="Times New Roman"/>
                <a:sym typeface="Times New Roman"/>
              </a:rPr>
              <a:t>://www.researchgate.net/publication/ </a:t>
            </a:r>
            <a:r>
              <a:rPr lang="en-US" sz="1700" u="sng" dirty="0" smtClean="0">
                <a:solidFill>
                  <a:srgbClr val="3333FF"/>
                </a:solidFill>
                <a:latin typeface="Arial Rounded MT Bold" panose="020F0704030504030204" pitchFamily="34" charset="0"/>
                <a:ea typeface="Times New Roman"/>
                <a:cs typeface="Times New Roman"/>
                <a:sym typeface="Times New Roman"/>
              </a:rPr>
              <a:t>282839736_Sign_Language_Converter</a:t>
            </a:r>
            <a:endParaRPr sz="1700" u="sng" dirty="0">
              <a:solidFill>
                <a:srgbClr val="3333FF"/>
              </a:solidFill>
              <a:latin typeface="Arial Rounded MT Bold" panose="020F0704030504030204" pitchFamily="34" charset="0"/>
              <a:ea typeface="Arial"/>
              <a:cs typeface="Arial"/>
              <a:sym typeface="Arial"/>
            </a:endParaRPr>
          </a:p>
          <a:p>
            <a:pPr marL="800100" lvl="0" indent="-342900" algn="l" rtl="0">
              <a:lnSpc>
                <a:spcPct val="115000"/>
              </a:lnSpc>
              <a:spcBef>
                <a:spcPts val="1200"/>
              </a:spcBef>
              <a:spcAft>
                <a:spcPts val="0"/>
              </a:spcAft>
              <a:buFont typeface="+mj-lt"/>
              <a:buAutoNum type="arabicPeriod"/>
            </a:pPr>
            <a:r>
              <a:rPr lang="en-US" sz="1700" u="sng" dirty="0">
                <a:solidFill>
                  <a:srgbClr val="3333FF"/>
                </a:solidFill>
                <a:latin typeface="Arial Rounded MT Bold" panose="020F0704030504030204" pitchFamily="34" charset="0"/>
                <a:ea typeface="Times New Roman"/>
                <a:cs typeface="Times New Roman"/>
                <a:sym typeface="Times New Roman"/>
              </a:rPr>
              <a:t>http://</a:t>
            </a:r>
            <a:r>
              <a:rPr lang="en-US" sz="1700" u="sng" dirty="0" smtClean="0">
                <a:solidFill>
                  <a:srgbClr val="3333FF"/>
                </a:solidFill>
                <a:latin typeface="Arial Rounded MT Bold" panose="020F0704030504030204" pitchFamily="34" charset="0"/>
                <a:ea typeface="Times New Roman"/>
                <a:cs typeface="Times New Roman"/>
                <a:sym typeface="Times New Roman"/>
              </a:rPr>
              <a:t>sersc.org/journals/index.php/IJAST/article/view/20937/10563</a:t>
            </a:r>
            <a:endParaRPr sz="1700" u="sng" dirty="0">
              <a:solidFill>
                <a:srgbClr val="3333FF"/>
              </a:solidFill>
              <a:latin typeface="Arial Rounded MT Bold" panose="020F0704030504030204" pitchFamily="34" charset="0"/>
              <a:ea typeface="Arial"/>
              <a:cs typeface="Arial"/>
              <a:sym typeface="Arial"/>
            </a:endParaRPr>
          </a:p>
          <a:p>
            <a:pPr marL="800100" lvl="0" indent="-342900" algn="l" rtl="0">
              <a:lnSpc>
                <a:spcPct val="115000"/>
              </a:lnSpc>
              <a:spcBef>
                <a:spcPts val="1200"/>
              </a:spcBef>
              <a:spcAft>
                <a:spcPts val="0"/>
              </a:spcAft>
              <a:buFont typeface="+mj-lt"/>
              <a:buAutoNum type="arabicPeriod"/>
            </a:pPr>
            <a:r>
              <a:rPr lang="en-US" sz="1700" u="sng" dirty="0">
                <a:solidFill>
                  <a:srgbClr val="3333FF"/>
                </a:solidFill>
                <a:latin typeface="Arial Rounded MT Bold" panose="020F0704030504030204" pitchFamily="34" charset="0"/>
                <a:ea typeface="Times New Roman"/>
                <a:cs typeface="Times New Roman"/>
                <a:sym typeface="Times New Roman"/>
                <a:hlinkClick r:id="rId3"/>
              </a:rPr>
              <a:t>https://tensorflow-object-detection-api</a:t>
            </a:r>
            <a:r>
              <a:rPr lang="en-US" sz="1700" u="sng" dirty="0">
                <a:solidFill>
                  <a:srgbClr val="3333FF"/>
                </a:solidFill>
                <a:latin typeface="Arial Rounded MT Bold" panose="020F0704030504030204" pitchFamily="34" charset="0"/>
                <a:ea typeface="Times New Roman"/>
                <a:cs typeface="Times New Roman"/>
                <a:sym typeface="Times New Roman"/>
              </a:rPr>
              <a:t>-tutorial.readthedocs.io/en/latest</a:t>
            </a:r>
            <a:r>
              <a:rPr lang="en-US" sz="1700" u="sng" dirty="0" smtClean="0">
                <a:solidFill>
                  <a:srgbClr val="3333FF"/>
                </a:solidFill>
                <a:latin typeface="Arial Rounded MT Bold" panose="020F0704030504030204" pitchFamily="34" charset="0"/>
                <a:ea typeface="Times New Roman"/>
                <a:cs typeface="Times New Roman"/>
                <a:sym typeface="Times New Roman"/>
              </a:rPr>
              <a:t>/</a:t>
            </a:r>
            <a:endParaRPr sz="1700" u="sng" dirty="0">
              <a:solidFill>
                <a:srgbClr val="3333FF"/>
              </a:solidFill>
              <a:latin typeface="Arial Rounded MT Bold" panose="020F0704030504030204" pitchFamily="34" charset="0"/>
              <a:ea typeface="Arial"/>
              <a:cs typeface="Arial"/>
              <a:sym typeface="Arial"/>
            </a:endParaRPr>
          </a:p>
          <a:p>
            <a:pPr marL="800100" lvl="0" indent="-342900" algn="l" rtl="0">
              <a:lnSpc>
                <a:spcPct val="115000"/>
              </a:lnSpc>
              <a:spcBef>
                <a:spcPts val="1200"/>
              </a:spcBef>
              <a:spcAft>
                <a:spcPts val="0"/>
              </a:spcAft>
              <a:buFont typeface="+mj-lt"/>
              <a:buAutoNum type="arabicPeriod"/>
            </a:pPr>
            <a:r>
              <a:rPr lang="en-US" sz="1700" u="sng" dirty="0">
                <a:solidFill>
                  <a:srgbClr val="3333FF"/>
                </a:solidFill>
                <a:latin typeface="Arial Rounded MT Bold" panose="020F0704030504030204" pitchFamily="34" charset="0"/>
                <a:ea typeface="Times New Roman"/>
                <a:cs typeface="Times New Roman"/>
                <a:sym typeface="Times New Roman"/>
                <a:hlinkClick r:id="rId4"/>
              </a:rPr>
              <a:t>https://</a:t>
            </a:r>
            <a:r>
              <a:rPr lang="en-US" sz="1700" u="sng" dirty="0" smtClean="0">
                <a:solidFill>
                  <a:srgbClr val="3333FF"/>
                </a:solidFill>
                <a:latin typeface="Arial Rounded MT Bold" panose="020F0704030504030204" pitchFamily="34" charset="0"/>
                <a:ea typeface="Times New Roman"/>
                <a:cs typeface="Times New Roman"/>
                <a:sym typeface="Times New Roman"/>
                <a:hlinkClick r:id="rId4"/>
              </a:rPr>
              <a:t>academic.oup.com/jdsde/article/11/4/421/411839</a:t>
            </a:r>
            <a:endParaRPr sz="1700" u="sng" dirty="0">
              <a:solidFill>
                <a:srgbClr val="3333FF"/>
              </a:solidFill>
              <a:latin typeface="Arial Rounded MT Bold" panose="020F0704030504030204" pitchFamily="34" charset="0"/>
              <a:ea typeface="Times New Roman"/>
              <a:cs typeface="Times New Roman"/>
              <a:sym typeface="Times New Roman"/>
            </a:endParaRPr>
          </a:p>
          <a:p>
            <a:pPr marL="800100" lvl="0" indent="-342900" algn="l" rtl="0">
              <a:lnSpc>
                <a:spcPct val="115000"/>
              </a:lnSpc>
              <a:spcBef>
                <a:spcPts val="1200"/>
              </a:spcBef>
              <a:spcAft>
                <a:spcPts val="0"/>
              </a:spcAft>
              <a:buFont typeface="+mj-lt"/>
              <a:buAutoNum type="arabicPeriod"/>
            </a:pPr>
            <a:r>
              <a:rPr lang="en-US" sz="1700" u="sng" dirty="0">
                <a:solidFill>
                  <a:srgbClr val="3333FF"/>
                </a:solidFill>
                <a:latin typeface="Arial Rounded MT Bold" panose="020F0704030504030204" pitchFamily="34" charset="0"/>
                <a:ea typeface="Times New Roman"/>
                <a:cs typeface="Times New Roman"/>
                <a:sym typeface="Times New Roman"/>
              </a:rPr>
              <a:t>https://www.sciencedirect.com/science/article/pii/ </a:t>
            </a:r>
            <a:r>
              <a:rPr lang="en-US" sz="1700" u="sng" dirty="0" smtClean="0">
                <a:solidFill>
                  <a:srgbClr val="3333FF"/>
                </a:solidFill>
                <a:latin typeface="Arial Rounded MT Bold" panose="020F0704030504030204" pitchFamily="34" charset="0"/>
                <a:ea typeface="Times New Roman"/>
                <a:cs typeface="Times New Roman"/>
                <a:sym typeface="Times New Roman"/>
              </a:rPr>
              <a:t>S1877050918321331</a:t>
            </a:r>
            <a:endParaRPr lang="en-US" sz="1700" u="sng" dirty="0">
              <a:solidFill>
                <a:srgbClr val="3333FF"/>
              </a:solidFill>
              <a:latin typeface="Arial Rounded MT Bold" panose="020F0704030504030204" pitchFamily="34" charset="0"/>
              <a:ea typeface="Times New Roman"/>
              <a:cs typeface="Arial"/>
              <a:sym typeface="Arial"/>
            </a:endParaRPr>
          </a:p>
          <a:p>
            <a:pPr marL="800100" lvl="0" indent="-342900" algn="l" rtl="0">
              <a:lnSpc>
                <a:spcPct val="115000"/>
              </a:lnSpc>
              <a:spcBef>
                <a:spcPts val="1200"/>
              </a:spcBef>
              <a:spcAft>
                <a:spcPts val="0"/>
              </a:spcAft>
              <a:buFont typeface="+mj-lt"/>
              <a:buAutoNum type="arabicPeriod"/>
            </a:pPr>
            <a:r>
              <a:rPr lang="en-US" sz="1700" u="sng" dirty="0" smtClean="0">
                <a:solidFill>
                  <a:srgbClr val="3333FF"/>
                </a:solidFill>
                <a:uFill>
                  <a:noFill/>
                </a:uFill>
                <a:latin typeface="Arial Rounded MT Bold" panose="020F0704030504030204" pitchFamily="34" charset="0"/>
                <a:ea typeface="Times New Roman"/>
                <a:cs typeface="Times New Roman"/>
                <a:sym typeface="Times New Roman"/>
                <a:hlinkClick r:id="rId5"/>
              </a:rPr>
              <a:t>https</a:t>
            </a:r>
            <a:r>
              <a:rPr lang="en-US" sz="1700" u="sng" dirty="0">
                <a:solidFill>
                  <a:srgbClr val="3333FF"/>
                </a:solidFill>
                <a:uFill>
                  <a:noFill/>
                </a:uFill>
                <a:latin typeface="Arial Rounded MT Bold" panose="020F0704030504030204" pitchFamily="34" charset="0"/>
                <a:ea typeface="Times New Roman"/>
                <a:cs typeface="Times New Roman"/>
                <a:sym typeface="Times New Roman"/>
                <a:hlinkClick r:id="rId5"/>
              </a:rPr>
              <a:t>://</a:t>
            </a:r>
            <a:r>
              <a:rPr lang="en-US" sz="1700" u="sng" dirty="0" smtClean="0">
                <a:solidFill>
                  <a:srgbClr val="3333FF"/>
                </a:solidFill>
                <a:uFill>
                  <a:noFill/>
                </a:uFill>
                <a:latin typeface="Arial Rounded MT Bold" panose="020F0704030504030204" pitchFamily="34" charset="0"/>
                <a:ea typeface="Times New Roman"/>
                <a:cs typeface="Times New Roman"/>
                <a:sym typeface="Times New Roman"/>
                <a:hlinkClick r:id="rId5"/>
              </a:rPr>
              <a:t>www.ijert.org/sign-language-to-text-and-speech</a:t>
            </a:r>
            <a:r>
              <a:rPr lang="en-US" sz="1700" u="sng" dirty="0" smtClean="0">
                <a:solidFill>
                  <a:srgbClr val="3333FF"/>
                </a:solidFill>
                <a:latin typeface="Arial Rounded MT Bold" panose="020F0704030504030204" pitchFamily="34" charset="0"/>
                <a:ea typeface="Times New Roman"/>
                <a:cs typeface="Times New Roman"/>
                <a:sym typeface="Times New Roman"/>
                <a:hlinkClick r:id="rId5"/>
              </a:rPr>
              <a:t>-translation-in-real-time-using-convolutional-neural-network</a:t>
            </a:r>
            <a:endParaRPr lang="en-US" sz="1700" u="sng" dirty="0" smtClean="0">
              <a:solidFill>
                <a:srgbClr val="3333FF"/>
              </a:solidFill>
              <a:latin typeface="Arial Rounded MT Bold" panose="020F0704030504030204" pitchFamily="34" charset="0"/>
              <a:ea typeface="Times New Roman"/>
              <a:cs typeface="Times New Roman"/>
              <a:sym typeface="Times New Roman"/>
            </a:endParaRPr>
          </a:p>
          <a:p>
            <a:pPr marL="800100" lvl="0" indent="-342900" algn="l" rtl="0">
              <a:lnSpc>
                <a:spcPct val="115000"/>
              </a:lnSpc>
              <a:spcBef>
                <a:spcPts val="1200"/>
              </a:spcBef>
              <a:spcAft>
                <a:spcPts val="0"/>
              </a:spcAft>
              <a:buFont typeface="+mj-lt"/>
              <a:buAutoNum type="arabicPeriod"/>
            </a:pPr>
            <a:r>
              <a:rPr lang="en-US" sz="1700" u="sng" dirty="0" smtClean="0">
                <a:solidFill>
                  <a:srgbClr val="3333FF"/>
                </a:solidFill>
                <a:latin typeface="Arial Rounded MT Bold" panose="020F0704030504030204" pitchFamily="34" charset="0"/>
                <a:ea typeface="Times New Roman"/>
                <a:cs typeface="Times New Roman"/>
                <a:sym typeface="Times New Roman"/>
                <a:hlinkClick r:id="rId6"/>
              </a:rPr>
              <a:t>https</a:t>
            </a:r>
            <a:r>
              <a:rPr lang="en-US" sz="1700" u="sng" dirty="0">
                <a:solidFill>
                  <a:srgbClr val="3333FF"/>
                </a:solidFill>
                <a:latin typeface="Arial Rounded MT Bold" panose="020F0704030504030204" pitchFamily="34" charset="0"/>
                <a:ea typeface="Times New Roman"/>
                <a:cs typeface="Times New Roman"/>
                <a:sym typeface="Times New Roman"/>
                <a:hlinkClick r:id="rId6"/>
              </a:rPr>
              <a:t>://</a:t>
            </a:r>
            <a:r>
              <a:rPr lang="en-US" sz="1700" u="sng" dirty="0" smtClean="0">
                <a:solidFill>
                  <a:srgbClr val="3333FF"/>
                </a:solidFill>
                <a:latin typeface="Arial Rounded MT Bold" panose="020F0704030504030204" pitchFamily="34" charset="0"/>
                <a:ea typeface="Times New Roman"/>
                <a:cs typeface="Times New Roman"/>
                <a:sym typeface="Times New Roman"/>
                <a:hlinkClick r:id="rId6"/>
              </a:rPr>
              <a:t>www.ripublication.com/ijaer18/ijaerv13n9_90.pdf</a:t>
            </a:r>
            <a:endParaRPr lang="en-US" sz="1700" u="sng" dirty="0" smtClean="0">
              <a:solidFill>
                <a:srgbClr val="3333FF"/>
              </a:solidFill>
              <a:latin typeface="Arial Rounded MT Bold" panose="020F0704030504030204" pitchFamily="34" charset="0"/>
              <a:ea typeface="Times New Roman"/>
              <a:cs typeface="Times New Roman"/>
              <a:sym typeface="Times New Roman"/>
            </a:endParaRPr>
          </a:p>
          <a:p>
            <a:pPr marL="800100" lvl="0" indent="-342900" algn="l" rtl="0">
              <a:lnSpc>
                <a:spcPct val="115000"/>
              </a:lnSpc>
              <a:spcBef>
                <a:spcPts val="1200"/>
              </a:spcBef>
              <a:spcAft>
                <a:spcPts val="0"/>
              </a:spcAft>
              <a:buFont typeface="+mj-lt"/>
              <a:buAutoNum type="arabicPeriod"/>
            </a:pPr>
            <a:r>
              <a:rPr lang="en-US" sz="1700" u="sng" dirty="0" smtClean="0">
                <a:solidFill>
                  <a:srgbClr val="3333FF"/>
                </a:solidFill>
                <a:latin typeface="Arial Rounded MT Bold" panose="020F0704030504030204" pitchFamily="34" charset="0"/>
                <a:ea typeface="Times New Roman"/>
                <a:cs typeface="Times New Roman"/>
                <a:sym typeface="Times New Roman"/>
              </a:rPr>
              <a:t>http</a:t>
            </a:r>
            <a:r>
              <a:rPr lang="en-US" sz="1700" u="sng" dirty="0">
                <a:solidFill>
                  <a:srgbClr val="3333FF"/>
                </a:solidFill>
                <a:latin typeface="Arial Rounded MT Bold" panose="020F0704030504030204" pitchFamily="34" charset="0"/>
                <a:ea typeface="Times New Roman"/>
                <a:cs typeface="Times New Roman"/>
                <a:sym typeface="Times New Roman"/>
              </a:rPr>
              <a:t>://reports.ias.ac.in/report/19049/real-time-indian -sign-language-recognition</a:t>
            </a:r>
            <a:endParaRPr sz="1700" u="sng" dirty="0">
              <a:solidFill>
                <a:srgbClr val="3333FF"/>
              </a:solidFill>
              <a:latin typeface="Arial Rounded MT Bold" panose="020F0704030504030204" pitchFamily="34" charset="0"/>
              <a:ea typeface="Times New Roman"/>
              <a:cs typeface="Times New Roman"/>
              <a:sym typeface="Times New Roman"/>
            </a:endParaRPr>
          </a:p>
        </p:txBody>
      </p:sp>
    </p:spTree>
    <p:extLst>
      <p:ext uri="{BB962C8B-B14F-4D97-AF65-F5344CB8AC3E}">
        <p14:creationId xmlns:p14="http://schemas.microsoft.com/office/powerpoint/2010/main" val="5112322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47402A-F50B-472F-AB7C-0F800E43BD4A}"/>
              </a:ext>
            </a:extLst>
          </p:cNvPr>
          <p:cNvSpPr txBox="1"/>
          <p:nvPr/>
        </p:nvSpPr>
        <p:spPr>
          <a:xfrm>
            <a:off x="1176736" y="2705725"/>
            <a:ext cx="6775629" cy="1446550"/>
          </a:xfrm>
          <a:prstGeom prst="rect">
            <a:avLst/>
          </a:prstGeom>
          <a:noFill/>
        </p:spPr>
        <p:txBody>
          <a:bodyPr wrap="square" rtlCol="0">
            <a:spAutoFit/>
          </a:bodyPr>
          <a:lstStyle/>
          <a:p>
            <a:r>
              <a:rPr lang="en-US" sz="8800" dirty="0">
                <a:solidFill>
                  <a:schemeClr val="accent2">
                    <a:lumMod val="50000"/>
                  </a:schemeClr>
                </a:solidFill>
                <a:latin typeface="Times New Roman" panose="02020603050405020304" pitchFamily="18" charset="0"/>
                <a:cs typeface="Times New Roman" panose="02020603050405020304" pitchFamily="18" charset="0"/>
              </a:rPr>
              <a:t>THANK YOU</a:t>
            </a:r>
          </a:p>
        </p:txBody>
      </p:sp>
      <p:sp>
        <p:nvSpPr>
          <p:cNvPr id="3" name="object 2"/>
          <p:cNvSpPr txBox="1">
            <a:spLocks/>
          </p:cNvSpPr>
          <p:nvPr/>
        </p:nvSpPr>
        <p:spPr>
          <a:xfrm>
            <a:off x="2101976" y="160146"/>
            <a:ext cx="5060824" cy="289823"/>
          </a:xfrm>
          <a:prstGeom prst="rect">
            <a:avLst/>
          </a:prstGeom>
        </p:spPr>
        <p:txBody>
          <a:bodyPr vert="horz" wrap="square" lIns="0" tIns="12700" rIns="0" bIns="0" rtlCol="0">
            <a:spAutoFit/>
          </a:bodyPr>
          <a:lstStyle>
            <a:lvl1pPr eaLnBrk="1" hangingPunct="1">
              <a:defRPr>
                <a:latin typeface="+mj-lt"/>
                <a:ea typeface="+mj-ea"/>
                <a:cs typeface="+mj-cs"/>
              </a:defRPr>
            </a:lvl1pPr>
          </a:lstStyle>
          <a:p>
            <a:pPr marL="12700">
              <a:spcBef>
                <a:spcPts val="100"/>
              </a:spcBef>
            </a:pPr>
            <a:r>
              <a:rPr lang="en-US" b="1" kern="0" spc="-30" dirty="0" smtClean="0">
                <a:solidFill>
                  <a:sysClr val="windowText" lastClr="000000"/>
                </a:solidFill>
                <a:latin typeface="Cambria" panose="02040503050406030204" pitchFamily="18" charset="0"/>
                <a:ea typeface="Cambria" panose="02040503050406030204" pitchFamily="18" charset="0"/>
              </a:rPr>
              <a:t>Department</a:t>
            </a:r>
            <a:r>
              <a:rPr lang="en-US" b="1" kern="0" spc="85" dirty="0" smtClean="0">
                <a:solidFill>
                  <a:sysClr val="windowText" lastClr="000000"/>
                </a:solidFill>
                <a:latin typeface="Cambria" panose="02040503050406030204" pitchFamily="18" charset="0"/>
                <a:ea typeface="Cambria" panose="02040503050406030204" pitchFamily="18" charset="0"/>
              </a:rPr>
              <a:t> </a:t>
            </a:r>
            <a:r>
              <a:rPr lang="en-US" b="1" kern="0" spc="35" dirty="0" smtClean="0">
                <a:solidFill>
                  <a:sysClr val="windowText" lastClr="000000"/>
                </a:solidFill>
                <a:latin typeface="Cambria" panose="02040503050406030204" pitchFamily="18" charset="0"/>
                <a:ea typeface="Cambria" panose="02040503050406030204" pitchFamily="18" charset="0"/>
              </a:rPr>
              <a:t>of</a:t>
            </a:r>
            <a:r>
              <a:rPr lang="en-US" b="1" kern="0" spc="85" dirty="0" smtClean="0">
                <a:solidFill>
                  <a:sysClr val="windowText" lastClr="000000"/>
                </a:solidFill>
                <a:latin typeface="Cambria" panose="02040503050406030204" pitchFamily="18" charset="0"/>
                <a:ea typeface="Cambria" panose="02040503050406030204" pitchFamily="18" charset="0"/>
              </a:rPr>
              <a:t> </a:t>
            </a:r>
            <a:r>
              <a:rPr lang="en-US" b="1" kern="0" spc="5" dirty="0" smtClean="0">
                <a:solidFill>
                  <a:sysClr val="windowText" lastClr="000000"/>
                </a:solidFill>
                <a:latin typeface="Cambria" panose="02040503050406030204" pitchFamily="18" charset="0"/>
                <a:ea typeface="Cambria" panose="02040503050406030204" pitchFamily="18" charset="0"/>
              </a:rPr>
              <a:t>Computer</a:t>
            </a:r>
            <a:r>
              <a:rPr lang="en-US" b="1" kern="0" spc="90" dirty="0" smtClean="0">
                <a:solidFill>
                  <a:sysClr val="windowText" lastClr="000000"/>
                </a:solidFill>
                <a:latin typeface="Cambria" panose="02040503050406030204" pitchFamily="18" charset="0"/>
                <a:ea typeface="Cambria" panose="02040503050406030204" pitchFamily="18" charset="0"/>
              </a:rPr>
              <a:t> </a:t>
            </a:r>
            <a:r>
              <a:rPr lang="en-US" b="1" kern="0" spc="-40" dirty="0" smtClean="0">
                <a:solidFill>
                  <a:sysClr val="windowText" lastClr="000000"/>
                </a:solidFill>
                <a:latin typeface="Cambria" panose="02040503050406030204" pitchFamily="18" charset="0"/>
                <a:ea typeface="Cambria" panose="02040503050406030204" pitchFamily="18" charset="0"/>
              </a:rPr>
              <a:t>Science</a:t>
            </a:r>
            <a:r>
              <a:rPr lang="en-US" b="1" kern="0" spc="80" dirty="0" smtClean="0">
                <a:solidFill>
                  <a:sysClr val="windowText" lastClr="000000"/>
                </a:solidFill>
                <a:latin typeface="Cambria" panose="02040503050406030204" pitchFamily="18" charset="0"/>
                <a:ea typeface="Cambria" panose="02040503050406030204" pitchFamily="18" charset="0"/>
              </a:rPr>
              <a:t> </a:t>
            </a:r>
            <a:r>
              <a:rPr lang="en-US" b="1" kern="0" spc="145" dirty="0" smtClean="0">
                <a:solidFill>
                  <a:sysClr val="windowText" lastClr="000000"/>
                </a:solidFill>
                <a:latin typeface="Cambria" panose="02040503050406030204" pitchFamily="18" charset="0"/>
                <a:ea typeface="Cambria" panose="02040503050406030204" pitchFamily="18" charset="0"/>
              </a:rPr>
              <a:t>&amp;</a:t>
            </a:r>
            <a:r>
              <a:rPr lang="en-US" b="1" kern="0" spc="85" dirty="0" smtClean="0">
                <a:solidFill>
                  <a:sysClr val="windowText" lastClr="000000"/>
                </a:solidFill>
                <a:latin typeface="Cambria" panose="02040503050406030204" pitchFamily="18" charset="0"/>
                <a:ea typeface="Cambria" panose="02040503050406030204" pitchFamily="18" charset="0"/>
              </a:rPr>
              <a:t> </a:t>
            </a:r>
            <a:r>
              <a:rPr lang="en-US" b="1" kern="0" spc="-35" dirty="0" smtClean="0">
                <a:solidFill>
                  <a:sysClr val="windowText" lastClr="000000"/>
                </a:solidFill>
                <a:latin typeface="Cambria" panose="02040503050406030204" pitchFamily="18" charset="0"/>
                <a:ea typeface="Cambria" panose="02040503050406030204" pitchFamily="18" charset="0"/>
              </a:rPr>
              <a:t>Engineering</a:t>
            </a:r>
            <a:endParaRPr lang="en-US" b="1" kern="0" spc="-35" dirty="0">
              <a:solidFill>
                <a:sysClr val="windowText" lastClr="000000"/>
              </a:solidFill>
              <a:latin typeface="Cambria" panose="02040503050406030204" pitchFamily="18" charset="0"/>
              <a:ea typeface="Cambria" panose="02040503050406030204" pitchFamily="18" charset="0"/>
            </a:endParaRPr>
          </a:p>
        </p:txBody>
      </p:sp>
      <p:sp>
        <p:nvSpPr>
          <p:cNvPr id="4" name="object 4"/>
          <p:cNvSpPr txBox="1"/>
          <p:nvPr/>
        </p:nvSpPr>
        <p:spPr>
          <a:xfrm>
            <a:off x="400608" y="466471"/>
            <a:ext cx="8260715" cy="866904"/>
          </a:xfrm>
          <a:prstGeom prst="rect">
            <a:avLst/>
          </a:prstGeom>
        </p:spPr>
        <p:txBody>
          <a:bodyPr vert="horz" wrap="square" lIns="0" tIns="12700" rIns="0" bIns="0" rtlCol="0">
            <a:spAutoFit/>
          </a:bodyPr>
          <a:lstStyle/>
          <a:p>
            <a:pPr marL="732790" algn="ctr">
              <a:lnSpc>
                <a:spcPct val="100000"/>
              </a:lnSpc>
              <a:spcBef>
                <a:spcPts val="100"/>
              </a:spcBef>
            </a:pPr>
            <a:r>
              <a:rPr sz="1800" b="1" spc="5" dirty="0">
                <a:solidFill>
                  <a:srgbClr val="C00000"/>
                </a:solidFill>
                <a:latin typeface="Cambria"/>
                <a:cs typeface="Cambria"/>
              </a:rPr>
              <a:t>Chandigarh</a:t>
            </a:r>
            <a:r>
              <a:rPr sz="1800" b="1" spc="45" dirty="0">
                <a:solidFill>
                  <a:srgbClr val="C00000"/>
                </a:solidFill>
                <a:latin typeface="Cambria"/>
                <a:cs typeface="Cambria"/>
              </a:rPr>
              <a:t> </a:t>
            </a:r>
            <a:r>
              <a:rPr sz="1800" b="1" spc="5" dirty="0">
                <a:solidFill>
                  <a:srgbClr val="C00000"/>
                </a:solidFill>
                <a:latin typeface="Cambria"/>
                <a:cs typeface="Cambria"/>
              </a:rPr>
              <a:t>College</a:t>
            </a:r>
            <a:r>
              <a:rPr sz="1800" b="1" spc="70" dirty="0">
                <a:solidFill>
                  <a:srgbClr val="C00000"/>
                </a:solidFill>
                <a:latin typeface="Cambria"/>
                <a:cs typeface="Cambria"/>
              </a:rPr>
              <a:t> </a:t>
            </a:r>
            <a:r>
              <a:rPr sz="1800" b="1" spc="30" dirty="0">
                <a:solidFill>
                  <a:srgbClr val="C00000"/>
                </a:solidFill>
                <a:latin typeface="Cambria"/>
                <a:cs typeface="Cambria"/>
              </a:rPr>
              <a:t>of</a:t>
            </a:r>
            <a:r>
              <a:rPr sz="1800" b="1" spc="85" dirty="0">
                <a:solidFill>
                  <a:srgbClr val="C00000"/>
                </a:solidFill>
                <a:latin typeface="Cambria"/>
                <a:cs typeface="Cambria"/>
              </a:rPr>
              <a:t> </a:t>
            </a:r>
            <a:r>
              <a:rPr sz="1800" b="1" spc="-35" dirty="0">
                <a:solidFill>
                  <a:srgbClr val="C00000"/>
                </a:solidFill>
                <a:latin typeface="Cambria"/>
                <a:cs typeface="Cambria"/>
              </a:rPr>
              <a:t>Engineering</a:t>
            </a:r>
            <a:r>
              <a:rPr sz="1800" b="1" spc="60" dirty="0">
                <a:solidFill>
                  <a:srgbClr val="C00000"/>
                </a:solidFill>
                <a:latin typeface="Cambria"/>
                <a:cs typeface="Cambria"/>
              </a:rPr>
              <a:t> </a:t>
            </a:r>
            <a:r>
              <a:rPr sz="1800" b="1" spc="125" dirty="0">
                <a:solidFill>
                  <a:srgbClr val="C00000"/>
                </a:solidFill>
                <a:latin typeface="Cambria"/>
                <a:cs typeface="Cambria"/>
              </a:rPr>
              <a:t>&amp;</a:t>
            </a:r>
            <a:r>
              <a:rPr sz="1800" b="1" spc="75" dirty="0">
                <a:solidFill>
                  <a:srgbClr val="C00000"/>
                </a:solidFill>
                <a:latin typeface="Cambria"/>
                <a:cs typeface="Cambria"/>
              </a:rPr>
              <a:t> </a:t>
            </a:r>
            <a:r>
              <a:rPr sz="1800" b="1" spc="-15" dirty="0">
                <a:solidFill>
                  <a:srgbClr val="C00000"/>
                </a:solidFill>
                <a:latin typeface="Cambria"/>
                <a:cs typeface="Cambria"/>
              </a:rPr>
              <a:t>Technology</a:t>
            </a:r>
            <a:r>
              <a:rPr sz="1800" b="1" spc="55" dirty="0">
                <a:solidFill>
                  <a:srgbClr val="C00000"/>
                </a:solidFill>
                <a:latin typeface="Cambria"/>
                <a:cs typeface="Cambria"/>
              </a:rPr>
              <a:t> </a:t>
            </a:r>
            <a:r>
              <a:rPr sz="1800" b="1" spc="170" dirty="0">
                <a:solidFill>
                  <a:srgbClr val="C00000"/>
                </a:solidFill>
                <a:latin typeface="Cambria"/>
                <a:cs typeface="Cambria"/>
              </a:rPr>
              <a:t>(CCET</a:t>
            </a:r>
            <a:r>
              <a:rPr sz="1800" b="1" spc="45" dirty="0">
                <a:solidFill>
                  <a:srgbClr val="C00000"/>
                </a:solidFill>
                <a:latin typeface="Cambria"/>
                <a:cs typeface="Cambria"/>
              </a:rPr>
              <a:t> </a:t>
            </a:r>
            <a:r>
              <a:rPr sz="1800" b="1" spc="-25" dirty="0">
                <a:solidFill>
                  <a:srgbClr val="C00000"/>
                </a:solidFill>
                <a:latin typeface="Cambria"/>
                <a:cs typeface="Cambria"/>
              </a:rPr>
              <a:t>-Degree</a:t>
            </a:r>
            <a:r>
              <a:rPr sz="1800" b="1" spc="105" dirty="0">
                <a:solidFill>
                  <a:srgbClr val="C00000"/>
                </a:solidFill>
                <a:latin typeface="Cambria"/>
                <a:cs typeface="Cambria"/>
              </a:rPr>
              <a:t> </a:t>
            </a:r>
            <a:r>
              <a:rPr sz="1800" b="1" spc="-10" dirty="0">
                <a:solidFill>
                  <a:srgbClr val="C00000"/>
                </a:solidFill>
                <a:latin typeface="Cambria"/>
                <a:cs typeface="Cambria"/>
              </a:rPr>
              <a:t>Wing)</a:t>
            </a:r>
            <a:endParaRPr sz="1800" dirty="0">
              <a:latin typeface="Cambria"/>
              <a:cs typeface="Cambria"/>
            </a:endParaRPr>
          </a:p>
          <a:p>
            <a:pPr marL="732155" algn="ctr">
              <a:lnSpc>
                <a:spcPct val="100000"/>
              </a:lnSpc>
              <a:spcBef>
                <a:spcPts val="35"/>
              </a:spcBef>
            </a:pPr>
            <a:r>
              <a:rPr sz="1200" b="1" spc="55" dirty="0">
                <a:solidFill>
                  <a:srgbClr val="001F5F"/>
                </a:solidFill>
                <a:latin typeface="Cambria"/>
                <a:cs typeface="Cambria"/>
              </a:rPr>
              <a:t>(A</a:t>
            </a:r>
            <a:r>
              <a:rPr sz="1200" b="1" spc="-40" dirty="0">
                <a:solidFill>
                  <a:srgbClr val="001F5F"/>
                </a:solidFill>
                <a:latin typeface="Cambria"/>
                <a:cs typeface="Cambria"/>
              </a:rPr>
              <a:t> </a:t>
            </a:r>
            <a:r>
              <a:rPr sz="1200" b="1" spc="60" dirty="0">
                <a:solidFill>
                  <a:srgbClr val="001F5F"/>
                </a:solidFill>
                <a:latin typeface="Cambria"/>
                <a:cs typeface="Cambria"/>
              </a:rPr>
              <a:t>Govt.</a:t>
            </a:r>
            <a:r>
              <a:rPr sz="1200" b="1" spc="55" dirty="0">
                <a:solidFill>
                  <a:srgbClr val="001F5F"/>
                </a:solidFill>
                <a:latin typeface="Cambria"/>
                <a:cs typeface="Cambria"/>
              </a:rPr>
              <a:t> </a:t>
            </a:r>
            <a:r>
              <a:rPr sz="1200" b="1" dirty="0">
                <a:solidFill>
                  <a:srgbClr val="001F5F"/>
                </a:solidFill>
                <a:latin typeface="Cambria"/>
                <a:cs typeface="Cambria"/>
              </a:rPr>
              <a:t>College</a:t>
            </a:r>
            <a:r>
              <a:rPr sz="1200" b="1" spc="30" dirty="0">
                <a:solidFill>
                  <a:srgbClr val="001F5F"/>
                </a:solidFill>
                <a:latin typeface="Cambria"/>
                <a:cs typeface="Cambria"/>
              </a:rPr>
              <a:t> </a:t>
            </a:r>
            <a:r>
              <a:rPr sz="1200" b="1" spc="-40" dirty="0">
                <a:solidFill>
                  <a:srgbClr val="001F5F"/>
                </a:solidFill>
                <a:latin typeface="Cambria"/>
                <a:cs typeface="Cambria"/>
              </a:rPr>
              <a:t>under</a:t>
            </a:r>
            <a:r>
              <a:rPr sz="1200" b="1" spc="25" dirty="0">
                <a:solidFill>
                  <a:srgbClr val="001F5F"/>
                </a:solidFill>
                <a:latin typeface="Cambria"/>
                <a:cs typeface="Cambria"/>
              </a:rPr>
              <a:t> </a:t>
            </a:r>
            <a:r>
              <a:rPr sz="1200" b="1" dirty="0">
                <a:solidFill>
                  <a:srgbClr val="001F5F"/>
                </a:solidFill>
                <a:latin typeface="Cambria"/>
                <a:cs typeface="Cambria"/>
              </a:rPr>
              <a:t>Chandigarh</a:t>
            </a:r>
            <a:r>
              <a:rPr sz="1200" b="1" spc="15" dirty="0">
                <a:solidFill>
                  <a:srgbClr val="001F5F"/>
                </a:solidFill>
                <a:latin typeface="Cambria"/>
                <a:cs typeface="Cambria"/>
              </a:rPr>
              <a:t> </a:t>
            </a:r>
            <a:r>
              <a:rPr sz="1200" b="1" spc="150" dirty="0">
                <a:solidFill>
                  <a:srgbClr val="001F5F"/>
                </a:solidFill>
                <a:latin typeface="Cambria"/>
                <a:cs typeface="Cambria"/>
              </a:rPr>
              <a:t>UT</a:t>
            </a:r>
            <a:r>
              <a:rPr sz="1200" b="1" spc="35" dirty="0">
                <a:solidFill>
                  <a:srgbClr val="001F5F"/>
                </a:solidFill>
                <a:latin typeface="Cambria"/>
                <a:cs typeface="Cambria"/>
              </a:rPr>
              <a:t> </a:t>
            </a:r>
            <a:r>
              <a:rPr sz="1200" b="1" spc="-10" dirty="0">
                <a:solidFill>
                  <a:srgbClr val="001F5F"/>
                </a:solidFill>
                <a:latin typeface="Cambria"/>
                <a:cs typeface="Cambria"/>
              </a:rPr>
              <a:t>Administration,</a:t>
            </a:r>
            <a:r>
              <a:rPr sz="1200" b="1" spc="15" dirty="0">
                <a:solidFill>
                  <a:srgbClr val="001F5F"/>
                </a:solidFill>
                <a:latin typeface="Cambria"/>
                <a:cs typeface="Cambria"/>
              </a:rPr>
              <a:t> </a:t>
            </a:r>
            <a:r>
              <a:rPr sz="1200" b="1" spc="-5" dirty="0">
                <a:solidFill>
                  <a:srgbClr val="001F5F"/>
                </a:solidFill>
                <a:latin typeface="Cambria"/>
                <a:cs typeface="Cambria"/>
              </a:rPr>
              <a:t>Chandigarh)</a:t>
            </a:r>
            <a:r>
              <a:rPr sz="1200" b="1" spc="5" dirty="0">
                <a:solidFill>
                  <a:srgbClr val="001F5F"/>
                </a:solidFill>
                <a:latin typeface="Cambria"/>
                <a:cs typeface="Cambria"/>
              </a:rPr>
              <a:t> </a:t>
            </a:r>
            <a:r>
              <a:rPr sz="1200" b="1" spc="-10" dirty="0">
                <a:solidFill>
                  <a:srgbClr val="001F5F"/>
                </a:solidFill>
                <a:latin typeface="Cambria"/>
                <a:cs typeface="Cambria"/>
              </a:rPr>
              <a:t>,Sector-26,</a:t>
            </a:r>
            <a:r>
              <a:rPr sz="1200" b="1" spc="20" dirty="0">
                <a:solidFill>
                  <a:srgbClr val="001F5F"/>
                </a:solidFill>
                <a:latin typeface="Cambria"/>
                <a:cs typeface="Cambria"/>
              </a:rPr>
              <a:t> </a:t>
            </a:r>
            <a:r>
              <a:rPr sz="1200" b="1" dirty="0">
                <a:solidFill>
                  <a:srgbClr val="001F5F"/>
                </a:solidFill>
                <a:latin typeface="Cambria"/>
                <a:cs typeface="Cambria"/>
              </a:rPr>
              <a:t>Chandigarh</a:t>
            </a:r>
            <a:r>
              <a:rPr sz="1200" b="1" spc="25" dirty="0">
                <a:solidFill>
                  <a:srgbClr val="001F5F"/>
                </a:solidFill>
                <a:latin typeface="Cambria"/>
                <a:cs typeface="Cambria"/>
              </a:rPr>
              <a:t> </a:t>
            </a:r>
            <a:r>
              <a:rPr sz="1200" b="1" spc="10" dirty="0">
                <a:solidFill>
                  <a:srgbClr val="001F5F"/>
                </a:solidFill>
                <a:latin typeface="Cambria"/>
                <a:cs typeface="Cambria"/>
              </a:rPr>
              <a:t>-</a:t>
            </a:r>
            <a:r>
              <a:rPr sz="1200" b="1" spc="50" dirty="0">
                <a:solidFill>
                  <a:srgbClr val="001F5F"/>
                </a:solidFill>
                <a:latin typeface="Cambria"/>
                <a:cs typeface="Cambria"/>
              </a:rPr>
              <a:t> </a:t>
            </a:r>
            <a:r>
              <a:rPr sz="1200" b="1" spc="-90" dirty="0">
                <a:solidFill>
                  <a:srgbClr val="001F5F"/>
                </a:solidFill>
                <a:latin typeface="Cambria"/>
                <a:cs typeface="Cambria"/>
              </a:rPr>
              <a:t>160019</a:t>
            </a:r>
            <a:endParaRPr sz="1200" dirty="0">
              <a:latin typeface="Cambria"/>
              <a:cs typeface="Cambria"/>
            </a:endParaRPr>
          </a:p>
          <a:p>
            <a:pPr>
              <a:lnSpc>
                <a:spcPct val="100000"/>
              </a:lnSpc>
            </a:pPr>
            <a:endParaRPr sz="1400" dirty="0">
              <a:latin typeface="Cambria"/>
              <a:cs typeface="Cambria"/>
            </a:endParaRPr>
          </a:p>
          <a:p>
            <a:pPr>
              <a:lnSpc>
                <a:spcPct val="100000"/>
              </a:lnSpc>
              <a:spcBef>
                <a:spcPts val="30"/>
              </a:spcBef>
            </a:pPr>
            <a:endParaRPr sz="1150" dirty="0">
              <a:latin typeface="Cambria"/>
              <a:cs typeface="Cambria"/>
            </a:endParaRPr>
          </a:p>
        </p:txBody>
      </p:sp>
    </p:spTree>
    <p:extLst>
      <p:ext uri="{BB962C8B-B14F-4D97-AF65-F5344CB8AC3E}">
        <p14:creationId xmlns:p14="http://schemas.microsoft.com/office/powerpoint/2010/main" val="19162464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p:cNvSpPr>
          <p:nvPr/>
        </p:nvSpPr>
        <p:spPr>
          <a:xfrm>
            <a:off x="2101976" y="160146"/>
            <a:ext cx="5584190" cy="330834"/>
          </a:xfrm>
          <a:prstGeom prst="rect">
            <a:avLst/>
          </a:prstGeom>
        </p:spPr>
        <p:txBody>
          <a:bodyPr vert="horz" wrap="square" lIns="0" tIns="12700" rIns="0" bIns="0" rtlCol="0">
            <a:spAutoFit/>
          </a:bodyPr>
          <a:lstStyle>
            <a:lvl1pPr eaLnBrk="1" hangingPunct="1">
              <a:defRPr sz="2000" b="1" i="0">
                <a:solidFill>
                  <a:schemeClr val="tx1"/>
                </a:solidFill>
                <a:latin typeface="Cambria"/>
                <a:ea typeface="+mj-ea"/>
                <a:cs typeface="Cambria"/>
              </a:defRPr>
            </a:lvl1pPr>
          </a:lstStyle>
          <a:p>
            <a:pPr marL="12700">
              <a:spcBef>
                <a:spcPts val="100"/>
              </a:spcBef>
            </a:pPr>
            <a:r>
              <a:rPr lang="en-US" kern="0" spc="-30" smtClean="0"/>
              <a:t>Department</a:t>
            </a:r>
            <a:r>
              <a:rPr lang="en-US" kern="0" spc="85" smtClean="0"/>
              <a:t> </a:t>
            </a:r>
            <a:r>
              <a:rPr lang="en-US" kern="0" spc="35" smtClean="0"/>
              <a:t>of</a:t>
            </a:r>
            <a:r>
              <a:rPr lang="en-US" kern="0" spc="85" smtClean="0"/>
              <a:t> </a:t>
            </a:r>
            <a:r>
              <a:rPr lang="en-US" kern="0" spc="5" smtClean="0"/>
              <a:t>Computer</a:t>
            </a:r>
            <a:r>
              <a:rPr lang="en-US" kern="0" spc="90" smtClean="0"/>
              <a:t> </a:t>
            </a:r>
            <a:r>
              <a:rPr lang="en-US" kern="0" spc="-40" smtClean="0"/>
              <a:t>Science</a:t>
            </a:r>
            <a:r>
              <a:rPr lang="en-US" kern="0" spc="80" smtClean="0"/>
              <a:t> </a:t>
            </a:r>
            <a:r>
              <a:rPr lang="en-US" kern="0" spc="145" smtClean="0"/>
              <a:t>&amp;</a:t>
            </a:r>
            <a:r>
              <a:rPr lang="en-US" kern="0" spc="85" smtClean="0"/>
              <a:t> </a:t>
            </a:r>
            <a:r>
              <a:rPr lang="en-US" kern="0" spc="-35" smtClean="0"/>
              <a:t>Engineering</a:t>
            </a:r>
            <a:endParaRPr lang="en-US" kern="0" spc="-35" dirty="0"/>
          </a:p>
        </p:txBody>
      </p:sp>
      <p:pic>
        <p:nvPicPr>
          <p:cNvPr id="5" name="object 3"/>
          <p:cNvPicPr/>
          <p:nvPr/>
        </p:nvPicPr>
        <p:blipFill>
          <a:blip r:embed="rId2" cstate="print"/>
          <a:stretch>
            <a:fillRect/>
          </a:stretch>
        </p:blipFill>
        <p:spPr>
          <a:xfrm>
            <a:off x="291765" y="198631"/>
            <a:ext cx="892594" cy="844956"/>
          </a:xfrm>
          <a:prstGeom prst="rect">
            <a:avLst/>
          </a:prstGeom>
        </p:spPr>
      </p:pic>
      <p:sp>
        <p:nvSpPr>
          <p:cNvPr id="6" name="object 4"/>
          <p:cNvSpPr txBox="1"/>
          <p:nvPr/>
        </p:nvSpPr>
        <p:spPr>
          <a:xfrm>
            <a:off x="400608" y="466471"/>
            <a:ext cx="8260715" cy="866904"/>
          </a:xfrm>
          <a:prstGeom prst="rect">
            <a:avLst/>
          </a:prstGeom>
        </p:spPr>
        <p:txBody>
          <a:bodyPr vert="horz" wrap="square" lIns="0" tIns="12700" rIns="0" bIns="0" rtlCol="0">
            <a:spAutoFit/>
          </a:bodyPr>
          <a:lstStyle/>
          <a:p>
            <a:pPr marL="732790" algn="ctr">
              <a:lnSpc>
                <a:spcPct val="100000"/>
              </a:lnSpc>
              <a:spcBef>
                <a:spcPts val="100"/>
              </a:spcBef>
            </a:pPr>
            <a:r>
              <a:rPr sz="1800" b="1" spc="5" dirty="0">
                <a:solidFill>
                  <a:srgbClr val="C00000"/>
                </a:solidFill>
                <a:latin typeface="Cambria"/>
                <a:cs typeface="Cambria"/>
              </a:rPr>
              <a:t>Chandigarh</a:t>
            </a:r>
            <a:r>
              <a:rPr sz="1800" b="1" spc="45" dirty="0">
                <a:solidFill>
                  <a:srgbClr val="C00000"/>
                </a:solidFill>
                <a:latin typeface="Cambria"/>
                <a:cs typeface="Cambria"/>
              </a:rPr>
              <a:t> </a:t>
            </a:r>
            <a:r>
              <a:rPr sz="1800" b="1" spc="5" dirty="0">
                <a:solidFill>
                  <a:srgbClr val="C00000"/>
                </a:solidFill>
                <a:latin typeface="Cambria"/>
                <a:cs typeface="Cambria"/>
              </a:rPr>
              <a:t>College</a:t>
            </a:r>
            <a:r>
              <a:rPr sz="1800" b="1" spc="70" dirty="0">
                <a:solidFill>
                  <a:srgbClr val="C00000"/>
                </a:solidFill>
                <a:latin typeface="Cambria"/>
                <a:cs typeface="Cambria"/>
              </a:rPr>
              <a:t> </a:t>
            </a:r>
            <a:r>
              <a:rPr sz="1800" b="1" spc="30" dirty="0">
                <a:solidFill>
                  <a:srgbClr val="C00000"/>
                </a:solidFill>
                <a:latin typeface="Cambria"/>
                <a:cs typeface="Cambria"/>
              </a:rPr>
              <a:t>of</a:t>
            </a:r>
            <a:r>
              <a:rPr sz="1800" b="1" spc="85" dirty="0">
                <a:solidFill>
                  <a:srgbClr val="C00000"/>
                </a:solidFill>
                <a:latin typeface="Cambria"/>
                <a:cs typeface="Cambria"/>
              </a:rPr>
              <a:t> </a:t>
            </a:r>
            <a:r>
              <a:rPr sz="1800" b="1" spc="-35" dirty="0">
                <a:solidFill>
                  <a:srgbClr val="C00000"/>
                </a:solidFill>
                <a:latin typeface="Cambria"/>
                <a:cs typeface="Cambria"/>
              </a:rPr>
              <a:t>Engineering</a:t>
            </a:r>
            <a:r>
              <a:rPr sz="1800" b="1" spc="60" dirty="0">
                <a:solidFill>
                  <a:srgbClr val="C00000"/>
                </a:solidFill>
                <a:latin typeface="Cambria"/>
                <a:cs typeface="Cambria"/>
              </a:rPr>
              <a:t> </a:t>
            </a:r>
            <a:r>
              <a:rPr sz="1800" b="1" spc="125" dirty="0">
                <a:solidFill>
                  <a:srgbClr val="C00000"/>
                </a:solidFill>
                <a:latin typeface="Cambria"/>
                <a:cs typeface="Cambria"/>
              </a:rPr>
              <a:t>&amp;</a:t>
            </a:r>
            <a:r>
              <a:rPr sz="1800" b="1" spc="75" dirty="0">
                <a:solidFill>
                  <a:srgbClr val="C00000"/>
                </a:solidFill>
                <a:latin typeface="Cambria"/>
                <a:cs typeface="Cambria"/>
              </a:rPr>
              <a:t> </a:t>
            </a:r>
            <a:r>
              <a:rPr sz="1800" b="1" spc="-15" dirty="0">
                <a:solidFill>
                  <a:srgbClr val="C00000"/>
                </a:solidFill>
                <a:latin typeface="Cambria"/>
                <a:cs typeface="Cambria"/>
              </a:rPr>
              <a:t>Technology</a:t>
            </a:r>
            <a:r>
              <a:rPr sz="1800" b="1" spc="55" dirty="0">
                <a:solidFill>
                  <a:srgbClr val="C00000"/>
                </a:solidFill>
                <a:latin typeface="Cambria"/>
                <a:cs typeface="Cambria"/>
              </a:rPr>
              <a:t> </a:t>
            </a:r>
            <a:r>
              <a:rPr sz="1800" b="1" spc="170" dirty="0">
                <a:solidFill>
                  <a:srgbClr val="C00000"/>
                </a:solidFill>
                <a:latin typeface="Cambria"/>
                <a:cs typeface="Cambria"/>
              </a:rPr>
              <a:t>(CCET</a:t>
            </a:r>
            <a:r>
              <a:rPr sz="1800" b="1" spc="45" dirty="0">
                <a:solidFill>
                  <a:srgbClr val="C00000"/>
                </a:solidFill>
                <a:latin typeface="Cambria"/>
                <a:cs typeface="Cambria"/>
              </a:rPr>
              <a:t> </a:t>
            </a:r>
            <a:r>
              <a:rPr sz="1800" b="1" spc="-25" dirty="0">
                <a:solidFill>
                  <a:srgbClr val="C00000"/>
                </a:solidFill>
                <a:latin typeface="Cambria"/>
                <a:cs typeface="Cambria"/>
              </a:rPr>
              <a:t>-Degree</a:t>
            </a:r>
            <a:r>
              <a:rPr sz="1800" b="1" spc="105" dirty="0">
                <a:solidFill>
                  <a:srgbClr val="C00000"/>
                </a:solidFill>
                <a:latin typeface="Cambria"/>
                <a:cs typeface="Cambria"/>
              </a:rPr>
              <a:t> </a:t>
            </a:r>
            <a:r>
              <a:rPr sz="1800" b="1" spc="-10" dirty="0">
                <a:solidFill>
                  <a:srgbClr val="C00000"/>
                </a:solidFill>
                <a:latin typeface="Cambria"/>
                <a:cs typeface="Cambria"/>
              </a:rPr>
              <a:t>Wing)</a:t>
            </a:r>
            <a:endParaRPr sz="1800" dirty="0">
              <a:latin typeface="Cambria"/>
              <a:cs typeface="Cambria"/>
            </a:endParaRPr>
          </a:p>
          <a:p>
            <a:pPr marL="732155" algn="ctr">
              <a:lnSpc>
                <a:spcPct val="100000"/>
              </a:lnSpc>
              <a:spcBef>
                <a:spcPts val="35"/>
              </a:spcBef>
            </a:pPr>
            <a:r>
              <a:rPr sz="1200" b="1" spc="55" dirty="0">
                <a:solidFill>
                  <a:srgbClr val="001F5F"/>
                </a:solidFill>
                <a:latin typeface="Cambria"/>
                <a:cs typeface="Cambria"/>
              </a:rPr>
              <a:t>(A</a:t>
            </a:r>
            <a:r>
              <a:rPr sz="1200" b="1" spc="-40" dirty="0">
                <a:solidFill>
                  <a:srgbClr val="001F5F"/>
                </a:solidFill>
                <a:latin typeface="Cambria"/>
                <a:cs typeface="Cambria"/>
              </a:rPr>
              <a:t> </a:t>
            </a:r>
            <a:r>
              <a:rPr sz="1200" b="1" spc="60" dirty="0">
                <a:solidFill>
                  <a:srgbClr val="001F5F"/>
                </a:solidFill>
                <a:latin typeface="Cambria"/>
                <a:cs typeface="Cambria"/>
              </a:rPr>
              <a:t>Govt.</a:t>
            </a:r>
            <a:r>
              <a:rPr sz="1200" b="1" spc="55" dirty="0">
                <a:solidFill>
                  <a:srgbClr val="001F5F"/>
                </a:solidFill>
                <a:latin typeface="Cambria"/>
                <a:cs typeface="Cambria"/>
              </a:rPr>
              <a:t> </a:t>
            </a:r>
            <a:r>
              <a:rPr sz="1200" b="1" dirty="0">
                <a:solidFill>
                  <a:srgbClr val="001F5F"/>
                </a:solidFill>
                <a:latin typeface="Cambria"/>
                <a:cs typeface="Cambria"/>
              </a:rPr>
              <a:t>College</a:t>
            </a:r>
            <a:r>
              <a:rPr sz="1200" b="1" spc="30" dirty="0">
                <a:solidFill>
                  <a:srgbClr val="001F5F"/>
                </a:solidFill>
                <a:latin typeface="Cambria"/>
                <a:cs typeface="Cambria"/>
              </a:rPr>
              <a:t> </a:t>
            </a:r>
            <a:r>
              <a:rPr sz="1200" b="1" spc="-40" dirty="0">
                <a:solidFill>
                  <a:srgbClr val="001F5F"/>
                </a:solidFill>
                <a:latin typeface="Cambria"/>
                <a:cs typeface="Cambria"/>
              </a:rPr>
              <a:t>under</a:t>
            </a:r>
            <a:r>
              <a:rPr sz="1200" b="1" spc="25" dirty="0">
                <a:solidFill>
                  <a:srgbClr val="001F5F"/>
                </a:solidFill>
                <a:latin typeface="Cambria"/>
                <a:cs typeface="Cambria"/>
              </a:rPr>
              <a:t> </a:t>
            </a:r>
            <a:r>
              <a:rPr sz="1200" b="1" dirty="0">
                <a:solidFill>
                  <a:srgbClr val="001F5F"/>
                </a:solidFill>
                <a:latin typeface="Cambria"/>
                <a:cs typeface="Cambria"/>
              </a:rPr>
              <a:t>Chandigarh</a:t>
            </a:r>
            <a:r>
              <a:rPr sz="1200" b="1" spc="15" dirty="0">
                <a:solidFill>
                  <a:srgbClr val="001F5F"/>
                </a:solidFill>
                <a:latin typeface="Cambria"/>
                <a:cs typeface="Cambria"/>
              </a:rPr>
              <a:t> </a:t>
            </a:r>
            <a:r>
              <a:rPr sz="1200" b="1" spc="150" dirty="0">
                <a:solidFill>
                  <a:srgbClr val="001F5F"/>
                </a:solidFill>
                <a:latin typeface="Cambria"/>
                <a:cs typeface="Cambria"/>
              </a:rPr>
              <a:t>UT</a:t>
            </a:r>
            <a:r>
              <a:rPr sz="1200" b="1" spc="35" dirty="0">
                <a:solidFill>
                  <a:srgbClr val="001F5F"/>
                </a:solidFill>
                <a:latin typeface="Cambria"/>
                <a:cs typeface="Cambria"/>
              </a:rPr>
              <a:t> </a:t>
            </a:r>
            <a:r>
              <a:rPr sz="1200" b="1" spc="-10" dirty="0">
                <a:solidFill>
                  <a:srgbClr val="001F5F"/>
                </a:solidFill>
                <a:latin typeface="Cambria"/>
                <a:cs typeface="Cambria"/>
              </a:rPr>
              <a:t>Administration,</a:t>
            </a:r>
            <a:r>
              <a:rPr sz="1200" b="1" spc="15" dirty="0">
                <a:solidFill>
                  <a:srgbClr val="001F5F"/>
                </a:solidFill>
                <a:latin typeface="Cambria"/>
                <a:cs typeface="Cambria"/>
              </a:rPr>
              <a:t> </a:t>
            </a:r>
            <a:r>
              <a:rPr sz="1200" b="1" spc="-5" dirty="0">
                <a:solidFill>
                  <a:srgbClr val="001F5F"/>
                </a:solidFill>
                <a:latin typeface="Cambria"/>
                <a:cs typeface="Cambria"/>
              </a:rPr>
              <a:t>Chandigarh)</a:t>
            </a:r>
            <a:r>
              <a:rPr sz="1200" b="1" spc="5" dirty="0">
                <a:solidFill>
                  <a:srgbClr val="001F5F"/>
                </a:solidFill>
                <a:latin typeface="Cambria"/>
                <a:cs typeface="Cambria"/>
              </a:rPr>
              <a:t> </a:t>
            </a:r>
            <a:r>
              <a:rPr sz="1200" b="1" spc="-10" dirty="0">
                <a:solidFill>
                  <a:srgbClr val="001F5F"/>
                </a:solidFill>
                <a:latin typeface="Cambria"/>
                <a:cs typeface="Cambria"/>
              </a:rPr>
              <a:t>,Sector-26,</a:t>
            </a:r>
            <a:r>
              <a:rPr sz="1200" b="1" spc="20" dirty="0">
                <a:solidFill>
                  <a:srgbClr val="001F5F"/>
                </a:solidFill>
                <a:latin typeface="Cambria"/>
                <a:cs typeface="Cambria"/>
              </a:rPr>
              <a:t> </a:t>
            </a:r>
            <a:r>
              <a:rPr sz="1200" b="1" dirty="0">
                <a:solidFill>
                  <a:srgbClr val="001F5F"/>
                </a:solidFill>
                <a:latin typeface="Cambria"/>
                <a:cs typeface="Cambria"/>
              </a:rPr>
              <a:t>Chandigarh</a:t>
            </a:r>
            <a:r>
              <a:rPr sz="1200" b="1" spc="25" dirty="0">
                <a:solidFill>
                  <a:srgbClr val="001F5F"/>
                </a:solidFill>
                <a:latin typeface="Cambria"/>
                <a:cs typeface="Cambria"/>
              </a:rPr>
              <a:t> </a:t>
            </a:r>
            <a:r>
              <a:rPr sz="1200" b="1" spc="10" dirty="0">
                <a:solidFill>
                  <a:srgbClr val="001F5F"/>
                </a:solidFill>
                <a:latin typeface="Cambria"/>
                <a:cs typeface="Cambria"/>
              </a:rPr>
              <a:t>-</a:t>
            </a:r>
            <a:r>
              <a:rPr sz="1200" b="1" spc="50" dirty="0">
                <a:solidFill>
                  <a:srgbClr val="001F5F"/>
                </a:solidFill>
                <a:latin typeface="Cambria"/>
                <a:cs typeface="Cambria"/>
              </a:rPr>
              <a:t> </a:t>
            </a:r>
            <a:r>
              <a:rPr sz="1200" b="1" spc="-90" dirty="0">
                <a:solidFill>
                  <a:srgbClr val="001F5F"/>
                </a:solidFill>
                <a:latin typeface="Cambria"/>
                <a:cs typeface="Cambria"/>
              </a:rPr>
              <a:t>160019</a:t>
            </a:r>
            <a:endParaRPr sz="1200" dirty="0">
              <a:latin typeface="Cambria"/>
              <a:cs typeface="Cambria"/>
            </a:endParaRPr>
          </a:p>
          <a:p>
            <a:pPr>
              <a:lnSpc>
                <a:spcPct val="100000"/>
              </a:lnSpc>
            </a:pPr>
            <a:endParaRPr sz="1400" dirty="0">
              <a:latin typeface="Cambria"/>
              <a:cs typeface="Cambria"/>
            </a:endParaRPr>
          </a:p>
          <a:p>
            <a:pPr>
              <a:lnSpc>
                <a:spcPct val="100000"/>
              </a:lnSpc>
              <a:spcBef>
                <a:spcPts val="30"/>
              </a:spcBef>
            </a:pPr>
            <a:endParaRPr sz="1150" dirty="0">
              <a:latin typeface="Cambria"/>
              <a:cs typeface="Cambria"/>
            </a:endParaRPr>
          </a:p>
        </p:txBody>
      </p:sp>
      <p:sp>
        <p:nvSpPr>
          <p:cNvPr id="11" name="Google Shape;105;p2"/>
          <p:cNvSpPr txBox="1">
            <a:spLocks/>
          </p:cNvSpPr>
          <p:nvPr/>
        </p:nvSpPr>
        <p:spPr>
          <a:xfrm rot="10800000" flipV="1">
            <a:off x="76200" y="1110996"/>
            <a:ext cx="8678086" cy="528704"/>
          </a:xfrm>
          <a:prstGeom prst="rect">
            <a:avLst/>
          </a:prstGeom>
          <a:noFill/>
          <a:ln>
            <a:noFill/>
          </a:ln>
        </p:spPr>
        <p:txBody>
          <a:bodyPr spcFirstLastPara="1" wrap="square" lIns="91425" tIns="45700" rIns="91425" bIns="45700" anchor="ctr" anchorCtr="0">
            <a:normAutofit/>
          </a:bodyPr>
          <a:lstStyle>
            <a:lvl1pPr eaLnBrk="1" hangingPunct="1">
              <a:defRPr sz="2000" b="1" i="0">
                <a:solidFill>
                  <a:schemeClr val="tx1"/>
                </a:solidFill>
                <a:latin typeface="Cambria"/>
                <a:ea typeface="+mj-ea"/>
                <a:cs typeface="Cambria"/>
              </a:defRPr>
            </a:lvl1pPr>
          </a:lstStyle>
          <a:p>
            <a:pPr algn="ctr" rtl="0">
              <a:buClr>
                <a:schemeClr val="dk1"/>
              </a:buClr>
              <a:buSzPts val="4400"/>
              <a:buFont typeface="Calibri"/>
              <a:buNone/>
            </a:pPr>
            <a:r>
              <a:rPr lang="en-US" sz="2800" kern="0" dirty="0" smtClean="0"/>
              <a:t>ABSTRACT</a:t>
            </a:r>
            <a:endParaRPr lang="en-US" kern="0" dirty="0">
              <a:latin typeface="Calibri"/>
              <a:ea typeface="Calibri"/>
              <a:cs typeface="Calibri"/>
              <a:sym typeface="Calibri"/>
            </a:endParaRPr>
          </a:p>
        </p:txBody>
      </p:sp>
      <p:sp>
        <p:nvSpPr>
          <p:cNvPr id="12" name="Google Shape;106;p2"/>
          <p:cNvSpPr txBox="1">
            <a:spLocks/>
          </p:cNvSpPr>
          <p:nvPr/>
        </p:nvSpPr>
        <p:spPr>
          <a:xfrm rot="10800000" flipV="1">
            <a:off x="291764" y="1419079"/>
            <a:ext cx="8462521" cy="5122172"/>
          </a:xfrm>
          <a:prstGeom prst="rect">
            <a:avLst/>
          </a:prstGeom>
          <a:noFill/>
          <a:ln>
            <a:noFill/>
          </a:ln>
        </p:spPr>
        <p:txBody>
          <a:bodyPr spcFirstLastPara="1" wrap="square" lIns="91425" tIns="45700" rIns="91425" bIns="45700" anchor="t" anchorCtr="0">
            <a:noAutofit/>
          </a:bodyPr>
          <a:lst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a:lstStyle>
          <a:p>
            <a:pPr marL="6350" marR="103378" algn="just" rtl="0">
              <a:lnSpc>
                <a:spcPct val="109804"/>
              </a:lnSpc>
              <a:spcBef>
                <a:spcPts val="790"/>
              </a:spcBef>
              <a:buSzPts val="2300"/>
            </a:pPr>
            <a:r>
              <a:rPr lang="en-US" sz="2300" kern="0" dirty="0" smtClean="0">
                <a:solidFill>
                  <a:sysClr val="windowText" lastClr="000000"/>
                </a:solidFill>
                <a:latin typeface="Times New Roman"/>
                <a:ea typeface="Times New Roman"/>
                <a:cs typeface="Times New Roman"/>
                <a:sym typeface="Times New Roman"/>
              </a:rPr>
              <a:t>Sign language recognition is a problem that has been addressed in research for years. However, we are still far from finding a complete solution available in our society. Lack of datasets along with variance in sign language with locality has resulted in restrained efforts in such hand sign gesture detection. Our project aims at taking the </a:t>
            </a:r>
            <a:r>
              <a:rPr lang="en-US" sz="2300" b="1" kern="0" dirty="0" smtClean="0">
                <a:solidFill>
                  <a:sysClr val="windowText" lastClr="000000"/>
                </a:solidFill>
                <a:latin typeface="Times New Roman"/>
                <a:ea typeface="Times New Roman"/>
                <a:cs typeface="Times New Roman"/>
                <a:sym typeface="Times New Roman"/>
              </a:rPr>
              <a:t>basic step in bridging the communication gap between normal people and deaf and dumb people using a simple and effective deep learning vision based model to recognize sign languages in real time.</a:t>
            </a:r>
          </a:p>
          <a:p>
            <a:pPr marL="6350" marR="103378" algn="just" rtl="0">
              <a:lnSpc>
                <a:spcPct val="109804"/>
              </a:lnSpc>
              <a:spcBef>
                <a:spcPts val="790"/>
              </a:spcBef>
              <a:buSzPts val="2300"/>
            </a:pPr>
            <a:r>
              <a:rPr lang="en-US" sz="2300" kern="0" dirty="0" smtClean="0">
                <a:solidFill>
                  <a:sysClr val="windowText" lastClr="000000"/>
                </a:solidFill>
                <a:latin typeface="Times New Roman"/>
                <a:ea typeface="Times New Roman"/>
                <a:cs typeface="Times New Roman"/>
                <a:sym typeface="Times New Roman"/>
              </a:rPr>
              <a:t>Effective extension of this project may not only make the deaf and dumb people communicate faster and easier with the outer world, but also provide a boost in developing autonomous systems for understanding and aiding them. </a:t>
            </a:r>
          </a:p>
          <a:p>
            <a:pPr marL="342900" algn="l" rtl="0">
              <a:lnSpc>
                <a:spcPct val="114000"/>
              </a:lnSpc>
            </a:pPr>
            <a:endParaRPr lang="en-US" sz="2300" kern="0" dirty="0">
              <a:solidFill>
                <a:sysClr val="windowText" lastClr="0000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noGrp="1"/>
          </p:cNvSpPr>
          <p:nvPr>
            <p:ph type="title"/>
          </p:nvPr>
        </p:nvSpPr>
        <p:spPr>
          <a:xfrm>
            <a:off x="2101976" y="160146"/>
            <a:ext cx="5584190" cy="330834"/>
          </a:xfrm>
          <a:prstGeom prst="rect">
            <a:avLst/>
          </a:prstGeom>
        </p:spPr>
        <p:txBody>
          <a:bodyPr vert="horz" wrap="square" lIns="0" tIns="12700" rIns="0" bIns="0" rtlCol="0">
            <a:spAutoFit/>
          </a:bodyPr>
          <a:lstStyle/>
          <a:p>
            <a:pPr marL="12700">
              <a:lnSpc>
                <a:spcPct val="100000"/>
              </a:lnSpc>
              <a:spcBef>
                <a:spcPts val="100"/>
              </a:spcBef>
            </a:pPr>
            <a:r>
              <a:rPr spc="-30" dirty="0"/>
              <a:t>Department</a:t>
            </a:r>
            <a:r>
              <a:rPr spc="85" dirty="0"/>
              <a:t> </a:t>
            </a:r>
            <a:r>
              <a:rPr spc="35" dirty="0"/>
              <a:t>of</a:t>
            </a:r>
            <a:r>
              <a:rPr spc="85" dirty="0"/>
              <a:t> </a:t>
            </a:r>
            <a:r>
              <a:rPr spc="5" dirty="0"/>
              <a:t>Computer</a:t>
            </a:r>
            <a:r>
              <a:rPr spc="90" dirty="0"/>
              <a:t> </a:t>
            </a:r>
            <a:r>
              <a:rPr spc="-40" dirty="0"/>
              <a:t>Science</a:t>
            </a:r>
            <a:r>
              <a:rPr spc="80" dirty="0"/>
              <a:t> </a:t>
            </a:r>
            <a:r>
              <a:rPr spc="145" dirty="0"/>
              <a:t>&amp;</a:t>
            </a:r>
            <a:r>
              <a:rPr spc="85" dirty="0"/>
              <a:t> </a:t>
            </a:r>
            <a:r>
              <a:rPr spc="-35" dirty="0"/>
              <a:t>Engineering</a:t>
            </a:r>
          </a:p>
        </p:txBody>
      </p:sp>
      <p:pic>
        <p:nvPicPr>
          <p:cNvPr id="5" name="object 3"/>
          <p:cNvPicPr/>
          <p:nvPr/>
        </p:nvPicPr>
        <p:blipFill>
          <a:blip r:embed="rId2" cstate="print"/>
          <a:stretch>
            <a:fillRect/>
          </a:stretch>
        </p:blipFill>
        <p:spPr>
          <a:xfrm>
            <a:off x="291765" y="198631"/>
            <a:ext cx="892594" cy="844956"/>
          </a:xfrm>
          <a:prstGeom prst="rect">
            <a:avLst/>
          </a:prstGeom>
        </p:spPr>
      </p:pic>
      <p:sp>
        <p:nvSpPr>
          <p:cNvPr id="6" name="object 4"/>
          <p:cNvSpPr txBox="1"/>
          <p:nvPr/>
        </p:nvSpPr>
        <p:spPr>
          <a:xfrm>
            <a:off x="400608" y="466471"/>
            <a:ext cx="8260715" cy="866904"/>
          </a:xfrm>
          <a:prstGeom prst="rect">
            <a:avLst/>
          </a:prstGeom>
        </p:spPr>
        <p:txBody>
          <a:bodyPr vert="horz" wrap="square" lIns="0" tIns="12700" rIns="0" bIns="0" rtlCol="0">
            <a:spAutoFit/>
          </a:bodyPr>
          <a:lstStyle/>
          <a:p>
            <a:pPr marL="732790" algn="ctr">
              <a:lnSpc>
                <a:spcPct val="100000"/>
              </a:lnSpc>
              <a:spcBef>
                <a:spcPts val="100"/>
              </a:spcBef>
            </a:pPr>
            <a:r>
              <a:rPr sz="1800" b="1" spc="5" dirty="0">
                <a:solidFill>
                  <a:srgbClr val="C00000"/>
                </a:solidFill>
                <a:latin typeface="Cambria"/>
                <a:cs typeface="Cambria"/>
              </a:rPr>
              <a:t>Chandigarh</a:t>
            </a:r>
            <a:r>
              <a:rPr sz="1800" b="1" spc="45" dirty="0">
                <a:solidFill>
                  <a:srgbClr val="C00000"/>
                </a:solidFill>
                <a:latin typeface="Cambria"/>
                <a:cs typeface="Cambria"/>
              </a:rPr>
              <a:t> </a:t>
            </a:r>
            <a:r>
              <a:rPr sz="1800" b="1" spc="5" dirty="0">
                <a:solidFill>
                  <a:srgbClr val="C00000"/>
                </a:solidFill>
                <a:latin typeface="Cambria"/>
                <a:cs typeface="Cambria"/>
              </a:rPr>
              <a:t>College</a:t>
            </a:r>
            <a:r>
              <a:rPr sz="1800" b="1" spc="70" dirty="0">
                <a:solidFill>
                  <a:srgbClr val="C00000"/>
                </a:solidFill>
                <a:latin typeface="Cambria"/>
                <a:cs typeface="Cambria"/>
              </a:rPr>
              <a:t> </a:t>
            </a:r>
            <a:r>
              <a:rPr sz="1800" b="1" spc="30" dirty="0">
                <a:solidFill>
                  <a:srgbClr val="C00000"/>
                </a:solidFill>
                <a:latin typeface="Cambria"/>
                <a:cs typeface="Cambria"/>
              </a:rPr>
              <a:t>of</a:t>
            </a:r>
            <a:r>
              <a:rPr sz="1800" b="1" spc="85" dirty="0">
                <a:solidFill>
                  <a:srgbClr val="C00000"/>
                </a:solidFill>
                <a:latin typeface="Cambria"/>
                <a:cs typeface="Cambria"/>
              </a:rPr>
              <a:t> </a:t>
            </a:r>
            <a:r>
              <a:rPr sz="1800" b="1" spc="-35" dirty="0">
                <a:solidFill>
                  <a:srgbClr val="C00000"/>
                </a:solidFill>
                <a:latin typeface="Cambria"/>
                <a:cs typeface="Cambria"/>
              </a:rPr>
              <a:t>Engineering</a:t>
            </a:r>
            <a:r>
              <a:rPr sz="1800" b="1" spc="60" dirty="0">
                <a:solidFill>
                  <a:srgbClr val="C00000"/>
                </a:solidFill>
                <a:latin typeface="Cambria"/>
                <a:cs typeface="Cambria"/>
              </a:rPr>
              <a:t> </a:t>
            </a:r>
            <a:r>
              <a:rPr sz="1800" b="1" spc="125" dirty="0">
                <a:solidFill>
                  <a:srgbClr val="C00000"/>
                </a:solidFill>
                <a:latin typeface="Cambria"/>
                <a:cs typeface="Cambria"/>
              </a:rPr>
              <a:t>&amp;</a:t>
            </a:r>
            <a:r>
              <a:rPr sz="1800" b="1" spc="75" dirty="0">
                <a:solidFill>
                  <a:srgbClr val="C00000"/>
                </a:solidFill>
                <a:latin typeface="Cambria"/>
                <a:cs typeface="Cambria"/>
              </a:rPr>
              <a:t> </a:t>
            </a:r>
            <a:r>
              <a:rPr sz="1800" b="1" spc="-15" dirty="0">
                <a:solidFill>
                  <a:srgbClr val="C00000"/>
                </a:solidFill>
                <a:latin typeface="Cambria"/>
                <a:cs typeface="Cambria"/>
              </a:rPr>
              <a:t>Technology</a:t>
            </a:r>
            <a:r>
              <a:rPr sz="1800" b="1" spc="55" dirty="0">
                <a:solidFill>
                  <a:srgbClr val="C00000"/>
                </a:solidFill>
                <a:latin typeface="Cambria"/>
                <a:cs typeface="Cambria"/>
              </a:rPr>
              <a:t> </a:t>
            </a:r>
            <a:r>
              <a:rPr sz="1800" b="1" spc="170" dirty="0">
                <a:solidFill>
                  <a:srgbClr val="C00000"/>
                </a:solidFill>
                <a:latin typeface="Cambria"/>
                <a:cs typeface="Cambria"/>
              </a:rPr>
              <a:t>(CCET</a:t>
            </a:r>
            <a:r>
              <a:rPr sz="1800" b="1" spc="45" dirty="0">
                <a:solidFill>
                  <a:srgbClr val="C00000"/>
                </a:solidFill>
                <a:latin typeface="Cambria"/>
                <a:cs typeface="Cambria"/>
              </a:rPr>
              <a:t> </a:t>
            </a:r>
            <a:r>
              <a:rPr sz="1800" b="1" spc="-25" dirty="0">
                <a:solidFill>
                  <a:srgbClr val="C00000"/>
                </a:solidFill>
                <a:latin typeface="Cambria"/>
                <a:cs typeface="Cambria"/>
              </a:rPr>
              <a:t>-Degree</a:t>
            </a:r>
            <a:r>
              <a:rPr sz="1800" b="1" spc="105" dirty="0">
                <a:solidFill>
                  <a:srgbClr val="C00000"/>
                </a:solidFill>
                <a:latin typeface="Cambria"/>
                <a:cs typeface="Cambria"/>
              </a:rPr>
              <a:t> </a:t>
            </a:r>
            <a:r>
              <a:rPr sz="1800" b="1" spc="-10" dirty="0">
                <a:solidFill>
                  <a:srgbClr val="C00000"/>
                </a:solidFill>
                <a:latin typeface="Cambria"/>
                <a:cs typeface="Cambria"/>
              </a:rPr>
              <a:t>Wing)</a:t>
            </a:r>
            <a:endParaRPr sz="1800" dirty="0">
              <a:latin typeface="Cambria"/>
              <a:cs typeface="Cambria"/>
            </a:endParaRPr>
          </a:p>
          <a:p>
            <a:pPr marL="732155" algn="ctr">
              <a:lnSpc>
                <a:spcPct val="100000"/>
              </a:lnSpc>
              <a:spcBef>
                <a:spcPts val="35"/>
              </a:spcBef>
            </a:pPr>
            <a:r>
              <a:rPr sz="1200" b="1" spc="55" dirty="0">
                <a:solidFill>
                  <a:srgbClr val="001F5F"/>
                </a:solidFill>
                <a:latin typeface="Cambria"/>
                <a:cs typeface="Cambria"/>
              </a:rPr>
              <a:t>(A</a:t>
            </a:r>
            <a:r>
              <a:rPr sz="1200" b="1" spc="-40" dirty="0">
                <a:solidFill>
                  <a:srgbClr val="001F5F"/>
                </a:solidFill>
                <a:latin typeface="Cambria"/>
                <a:cs typeface="Cambria"/>
              </a:rPr>
              <a:t> </a:t>
            </a:r>
            <a:r>
              <a:rPr sz="1200" b="1" spc="60" dirty="0">
                <a:solidFill>
                  <a:srgbClr val="001F5F"/>
                </a:solidFill>
                <a:latin typeface="Cambria"/>
                <a:cs typeface="Cambria"/>
              </a:rPr>
              <a:t>Govt.</a:t>
            </a:r>
            <a:r>
              <a:rPr sz="1200" b="1" spc="55" dirty="0">
                <a:solidFill>
                  <a:srgbClr val="001F5F"/>
                </a:solidFill>
                <a:latin typeface="Cambria"/>
                <a:cs typeface="Cambria"/>
              </a:rPr>
              <a:t> </a:t>
            </a:r>
            <a:r>
              <a:rPr sz="1200" b="1" dirty="0">
                <a:solidFill>
                  <a:srgbClr val="001F5F"/>
                </a:solidFill>
                <a:latin typeface="Cambria"/>
                <a:cs typeface="Cambria"/>
              </a:rPr>
              <a:t>College</a:t>
            </a:r>
            <a:r>
              <a:rPr sz="1200" b="1" spc="30" dirty="0">
                <a:solidFill>
                  <a:srgbClr val="001F5F"/>
                </a:solidFill>
                <a:latin typeface="Cambria"/>
                <a:cs typeface="Cambria"/>
              </a:rPr>
              <a:t> </a:t>
            </a:r>
            <a:r>
              <a:rPr sz="1200" b="1" spc="-40" dirty="0">
                <a:solidFill>
                  <a:srgbClr val="001F5F"/>
                </a:solidFill>
                <a:latin typeface="Cambria"/>
                <a:cs typeface="Cambria"/>
              </a:rPr>
              <a:t>under</a:t>
            </a:r>
            <a:r>
              <a:rPr sz="1200" b="1" spc="25" dirty="0">
                <a:solidFill>
                  <a:srgbClr val="001F5F"/>
                </a:solidFill>
                <a:latin typeface="Cambria"/>
                <a:cs typeface="Cambria"/>
              </a:rPr>
              <a:t> </a:t>
            </a:r>
            <a:r>
              <a:rPr sz="1200" b="1" dirty="0">
                <a:solidFill>
                  <a:srgbClr val="001F5F"/>
                </a:solidFill>
                <a:latin typeface="Cambria"/>
                <a:cs typeface="Cambria"/>
              </a:rPr>
              <a:t>Chandigarh</a:t>
            </a:r>
            <a:r>
              <a:rPr sz="1200" b="1" spc="15" dirty="0">
                <a:solidFill>
                  <a:srgbClr val="001F5F"/>
                </a:solidFill>
                <a:latin typeface="Cambria"/>
                <a:cs typeface="Cambria"/>
              </a:rPr>
              <a:t> </a:t>
            </a:r>
            <a:r>
              <a:rPr sz="1200" b="1" spc="150" dirty="0">
                <a:solidFill>
                  <a:srgbClr val="001F5F"/>
                </a:solidFill>
                <a:latin typeface="Cambria"/>
                <a:cs typeface="Cambria"/>
              </a:rPr>
              <a:t>UT</a:t>
            </a:r>
            <a:r>
              <a:rPr sz="1200" b="1" spc="35" dirty="0">
                <a:solidFill>
                  <a:srgbClr val="001F5F"/>
                </a:solidFill>
                <a:latin typeface="Cambria"/>
                <a:cs typeface="Cambria"/>
              </a:rPr>
              <a:t> </a:t>
            </a:r>
            <a:r>
              <a:rPr sz="1200" b="1" spc="-10" dirty="0">
                <a:solidFill>
                  <a:srgbClr val="001F5F"/>
                </a:solidFill>
                <a:latin typeface="Cambria"/>
                <a:cs typeface="Cambria"/>
              </a:rPr>
              <a:t>Administration,</a:t>
            </a:r>
            <a:r>
              <a:rPr sz="1200" b="1" spc="15" dirty="0">
                <a:solidFill>
                  <a:srgbClr val="001F5F"/>
                </a:solidFill>
                <a:latin typeface="Cambria"/>
                <a:cs typeface="Cambria"/>
              </a:rPr>
              <a:t> </a:t>
            </a:r>
            <a:r>
              <a:rPr sz="1200" b="1" spc="-5" dirty="0">
                <a:solidFill>
                  <a:srgbClr val="001F5F"/>
                </a:solidFill>
                <a:latin typeface="Cambria"/>
                <a:cs typeface="Cambria"/>
              </a:rPr>
              <a:t>Chandigarh)</a:t>
            </a:r>
            <a:r>
              <a:rPr sz="1200" b="1" spc="5" dirty="0">
                <a:solidFill>
                  <a:srgbClr val="001F5F"/>
                </a:solidFill>
                <a:latin typeface="Cambria"/>
                <a:cs typeface="Cambria"/>
              </a:rPr>
              <a:t> </a:t>
            </a:r>
            <a:r>
              <a:rPr sz="1200" b="1" spc="-10" dirty="0">
                <a:solidFill>
                  <a:srgbClr val="001F5F"/>
                </a:solidFill>
                <a:latin typeface="Cambria"/>
                <a:cs typeface="Cambria"/>
              </a:rPr>
              <a:t>,Sector-26,</a:t>
            </a:r>
            <a:r>
              <a:rPr sz="1200" b="1" spc="20" dirty="0">
                <a:solidFill>
                  <a:srgbClr val="001F5F"/>
                </a:solidFill>
                <a:latin typeface="Cambria"/>
                <a:cs typeface="Cambria"/>
              </a:rPr>
              <a:t> </a:t>
            </a:r>
            <a:r>
              <a:rPr sz="1200" b="1" dirty="0">
                <a:solidFill>
                  <a:srgbClr val="001F5F"/>
                </a:solidFill>
                <a:latin typeface="Cambria"/>
                <a:cs typeface="Cambria"/>
              </a:rPr>
              <a:t>Chandigarh</a:t>
            </a:r>
            <a:r>
              <a:rPr sz="1200" b="1" spc="25" dirty="0">
                <a:solidFill>
                  <a:srgbClr val="001F5F"/>
                </a:solidFill>
                <a:latin typeface="Cambria"/>
                <a:cs typeface="Cambria"/>
              </a:rPr>
              <a:t> </a:t>
            </a:r>
            <a:r>
              <a:rPr sz="1200" b="1" spc="10" dirty="0">
                <a:solidFill>
                  <a:srgbClr val="001F5F"/>
                </a:solidFill>
                <a:latin typeface="Cambria"/>
                <a:cs typeface="Cambria"/>
              </a:rPr>
              <a:t>-</a:t>
            </a:r>
            <a:r>
              <a:rPr sz="1200" b="1" spc="50" dirty="0">
                <a:solidFill>
                  <a:srgbClr val="001F5F"/>
                </a:solidFill>
                <a:latin typeface="Cambria"/>
                <a:cs typeface="Cambria"/>
              </a:rPr>
              <a:t> </a:t>
            </a:r>
            <a:r>
              <a:rPr sz="1200" b="1" spc="-90" dirty="0">
                <a:solidFill>
                  <a:srgbClr val="001F5F"/>
                </a:solidFill>
                <a:latin typeface="Cambria"/>
                <a:cs typeface="Cambria"/>
              </a:rPr>
              <a:t>160019</a:t>
            </a:r>
            <a:endParaRPr sz="1200" dirty="0">
              <a:latin typeface="Cambria"/>
              <a:cs typeface="Cambria"/>
            </a:endParaRPr>
          </a:p>
          <a:p>
            <a:pPr>
              <a:lnSpc>
                <a:spcPct val="100000"/>
              </a:lnSpc>
            </a:pPr>
            <a:endParaRPr sz="1400" dirty="0">
              <a:latin typeface="Cambria"/>
              <a:cs typeface="Cambria"/>
            </a:endParaRPr>
          </a:p>
          <a:p>
            <a:pPr>
              <a:lnSpc>
                <a:spcPct val="100000"/>
              </a:lnSpc>
              <a:spcBef>
                <a:spcPts val="30"/>
              </a:spcBef>
            </a:pPr>
            <a:endParaRPr sz="1150" dirty="0">
              <a:latin typeface="Cambria"/>
              <a:cs typeface="Cambria"/>
            </a:endParaRPr>
          </a:p>
        </p:txBody>
      </p:sp>
      <p:sp>
        <p:nvSpPr>
          <p:cNvPr id="11" name="Google Shape;112;p3"/>
          <p:cNvSpPr txBox="1">
            <a:spLocks/>
          </p:cNvSpPr>
          <p:nvPr/>
        </p:nvSpPr>
        <p:spPr>
          <a:xfrm>
            <a:off x="221969" y="1108375"/>
            <a:ext cx="8763000" cy="808037"/>
          </a:xfrm>
          <a:prstGeom prst="rect">
            <a:avLst/>
          </a:prstGeom>
          <a:noFill/>
          <a:ln>
            <a:noFill/>
          </a:ln>
        </p:spPr>
        <p:txBody>
          <a:bodyPr spcFirstLastPara="1" wrap="square" lIns="91425" tIns="45700" rIns="91425" bIns="45700" anchor="ctr" anchorCtr="0">
            <a:normAutofit/>
          </a:bodyPr>
          <a:lstStyle>
            <a:lvl1pPr eaLnBrk="1" hangingPunct="1">
              <a:defRPr sz="2000" b="1" i="0">
                <a:solidFill>
                  <a:schemeClr val="tx1"/>
                </a:solidFill>
                <a:latin typeface="Cambria"/>
                <a:ea typeface="+mj-ea"/>
                <a:cs typeface="Cambria"/>
              </a:defRPr>
            </a:lvl1pPr>
          </a:lstStyle>
          <a:p>
            <a:pPr algn="ctr" rtl="0">
              <a:buClr>
                <a:schemeClr val="dk1"/>
              </a:buClr>
              <a:buSzPts val="4400"/>
              <a:buFont typeface="Calibri"/>
              <a:buNone/>
            </a:pPr>
            <a:r>
              <a:rPr lang="en-US" sz="2800" kern="0" dirty="0" smtClean="0"/>
              <a:t>NEED FOR THE PROPOSED SYSTEM</a:t>
            </a:r>
            <a:endParaRPr lang="en-US" sz="2800" kern="0" dirty="0">
              <a:latin typeface="Calibri"/>
              <a:ea typeface="Calibri"/>
              <a:cs typeface="Calibri"/>
              <a:sym typeface="Calibri"/>
            </a:endParaRPr>
          </a:p>
        </p:txBody>
      </p:sp>
      <p:sp>
        <p:nvSpPr>
          <p:cNvPr id="12" name="Google Shape;113;p3"/>
          <p:cNvSpPr txBox="1">
            <a:spLocks noGrp="1"/>
          </p:cNvSpPr>
          <p:nvPr>
            <p:ph type="body" idx="1"/>
          </p:nvPr>
        </p:nvSpPr>
        <p:spPr>
          <a:xfrm>
            <a:off x="276214" y="1981200"/>
            <a:ext cx="8763000" cy="4760400"/>
          </a:xfrm>
          <a:prstGeom prst="rect">
            <a:avLst/>
          </a:prstGeom>
          <a:noFill/>
          <a:ln>
            <a:noFill/>
          </a:ln>
        </p:spPr>
        <p:txBody>
          <a:bodyPr spcFirstLastPara="1" wrap="square" lIns="91425" tIns="45700" rIns="91425" bIns="45700" anchor="t" anchorCtr="0">
            <a:normAutofit/>
          </a:bodyPr>
          <a:lstStyle/>
          <a:p>
            <a:pPr marL="457200" lvl="0" indent="-361950" algn="just" rtl="0">
              <a:lnSpc>
                <a:spcPct val="114000"/>
              </a:lnSpc>
              <a:spcBef>
                <a:spcPts val="0"/>
              </a:spcBef>
              <a:spcAft>
                <a:spcPts val="0"/>
              </a:spcAft>
              <a:buSzPts val="2100"/>
              <a:buFont typeface="Times New Roman"/>
              <a:buChar char="➔"/>
            </a:pPr>
            <a:r>
              <a:rPr lang="en-US" sz="2100" dirty="0">
                <a:latin typeface="Times New Roman"/>
                <a:ea typeface="Times New Roman"/>
                <a:cs typeface="Times New Roman"/>
                <a:sym typeface="Times New Roman"/>
              </a:rPr>
              <a:t>No Major datasets for signs used by deaf and dumb people.</a:t>
            </a:r>
            <a:endParaRPr sz="2100" dirty="0">
              <a:latin typeface="Times New Roman"/>
              <a:ea typeface="Times New Roman"/>
              <a:cs typeface="Times New Roman"/>
              <a:sym typeface="Times New Roman"/>
            </a:endParaRPr>
          </a:p>
          <a:p>
            <a:pPr marL="457200" lvl="0" indent="-361950" algn="just" rtl="0">
              <a:lnSpc>
                <a:spcPct val="114000"/>
              </a:lnSpc>
              <a:spcBef>
                <a:spcPts val="0"/>
              </a:spcBef>
              <a:spcAft>
                <a:spcPts val="0"/>
              </a:spcAft>
              <a:buSzPts val="2100"/>
              <a:buFont typeface="Times New Roman"/>
              <a:buChar char="➔"/>
            </a:pPr>
            <a:r>
              <a:rPr lang="en-US" sz="2100" dirty="0">
                <a:latin typeface="Times New Roman"/>
                <a:ea typeface="Times New Roman"/>
                <a:cs typeface="Times New Roman"/>
                <a:sym typeface="Times New Roman"/>
              </a:rPr>
              <a:t>Different people use different signs, hence a standard model or application will not suffice to cater all use cases.</a:t>
            </a:r>
            <a:endParaRPr sz="2100" dirty="0">
              <a:latin typeface="Times New Roman"/>
              <a:ea typeface="Times New Roman"/>
              <a:cs typeface="Times New Roman"/>
              <a:sym typeface="Times New Roman"/>
            </a:endParaRPr>
          </a:p>
          <a:p>
            <a:pPr marL="457200" lvl="0" indent="-361950" algn="just" rtl="0">
              <a:lnSpc>
                <a:spcPct val="114000"/>
              </a:lnSpc>
              <a:spcBef>
                <a:spcPts val="0"/>
              </a:spcBef>
              <a:spcAft>
                <a:spcPts val="0"/>
              </a:spcAft>
              <a:buSzPts val="2100"/>
              <a:buFont typeface="Times New Roman"/>
              <a:buChar char="➔"/>
            </a:pPr>
            <a:r>
              <a:rPr lang="en-US" sz="2100" dirty="0">
                <a:latin typeface="Times New Roman"/>
                <a:ea typeface="Times New Roman"/>
                <a:cs typeface="Times New Roman"/>
                <a:sym typeface="Times New Roman"/>
              </a:rPr>
              <a:t>Optimization of deep learning model as most systems use excess memory, GPU and hence accommodation in  an existing software like Zoom or Google Meet is a problem.</a:t>
            </a:r>
            <a:endParaRPr sz="2100" dirty="0">
              <a:latin typeface="Times New Roman"/>
              <a:ea typeface="Times New Roman"/>
              <a:cs typeface="Times New Roman"/>
              <a:sym typeface="Times New Roman"/>
            </a:endParaRPr>
          </a:p>
          <a:p>
            <a:pPr marL="457200" lvl="0" indent="0" algn="just" rtl="0">
              <a:lnSpc>
                <a:spcPct val="114000"/>
              </a:lnSpc>
              <a:spcBef>
                <a:spcPts val="0"/>
              </a:spcBef>
              <a:spcAft>
                <a:spcPts val="0"/>
              </a:spcAft>
              <a:buNone/>
            </a:pPr>
            <a:endParaRPr sz="2000" b="1" dirty="0">
              <a:latin typeface="Times New Roman"/>
              <a:ea typeface="Times New Roman"/>
              <a:cs typeface="Times New Roman"/>
              <a:sym typeface="Times New Roman"/>
            </a:endParaRPr>
          </a:p>
          <a:p>
            <a:pPr marL="25400" lvl="0" algn="just" rtl="0">
              <a:lnSpc>
                <a:spcPct val="114000"/>
              </a:lnSpc>
              <a:spcBef>
                <a:spcPts val="0"/>
              </a:spcBef>
              <a:spcAft>
                <a:spcPts val="0"/>
              </a:spcAft>
              <a:buClr>
                <a:schemeClr val="dk1"/>
              </a:buClr>
              <a:buSzPts val="2000"/>
            </a:pPr>
            <a:r>
              <a:rPr lang="en-US" sz="2000" b="1" i="1" dirty="0">
                <a:latin typeface="Times New Roman"/>
                <a:ea typeface="Times New Roman"/>
                <a:cs typeface="Times New Roman"/>
                <a:sym typeface="Times New Roman"/>
              </a:rPr>
              <a:t>Limitations In Existing System: </a:t>
            </a:r>
            <a:endParaRPr sz="2000" b="1" i="1" dirty="0">
              <a:latin typeface="Times New Roman"/>
              <a:ea typeface="Times New Roman"/>
              <a:cs typeface="Times New Roman"/>
              <a:sym typeface="Times New Roman"/>
            </a:endParaRPr>
          </a:p>
          <a:p>
            <a:pPr marL="25400" lvl="0" algn="just" rtl="0">
              <a:lnSpc>
                <a:spcPct val="100000"/>
              </a:lnSpc>
              <a:spcBef>
                <a:spcPts val="0"/>
              </a:spcBef>
              <a:spcAft>
                <a:spcPts val="0"/>
              </a:spcAft>
              <a:buSzPts val="2000"/>
            </a:pPr>
            <a:r>
              <a:rPr lang="en-US" sz="2000" b="1" dirty="0">
                <a:latin typeface="Times New Roman"/>
                <a:ea typeface="Times New Roman"/>
                <a:cs typeface="Times New Roman"/>
                <a:sym typeface="Times New Roman"/>
              </a:rPr>
              <a:t>🕐</a:t>
            </a:r>
            <a:r>
              <a:rPr lang="en-US" sz="2000" dirty="0">
                <a:latin typeface="Times New Roman"/>
                <a:ea typeface="Times New Roman"/>
                <a:cs typeface="Times New Roman"/>
                <a:sym typeface="Times New Roman"/>
              </a:rPr>
              <a:t> High initial setup cost and less practical feasibility </a:t>
            </a:r>
            <a:endParaRPr sz="2000" dirty="0">
              <a:latin typeface="Times New Roman"/>
              <a:ea typeface="Times New Roman"/>
              <a:cs typeface="Times New Roman"/>
              <a:sym typeface="Times New Roman"/>
            </a:endParaRPr>
          </a:p>
          <a:p>
            <a:pPr marL="25400" marR="24638" lvl="0" algn="just" rtl="0">
              <a:lnSpc>
                <a:spcPct val="109804"/>
              </a:lnSpc>
              <a:spcBef>
                <a:spcPts val="0"/>
              </a:spcBef>
              <a:spcAft>
                <a:spcPts val="0"/>
              </a:spcAft>
              <a:buSzPts val="2000"/>
            </a:pPr>
            <a:r>
              <a:rPr lang="en-US" sz="2000" dirty="0">
                <a:latin typeface="Times New Roman"/>
                <a:ea typeface="Times New Roman"/>
                <a:cs typeface="Times New Roman"/>
                <a:sym typeface="Times New Roman"/>
              </a:rPr>
              <a:t>🕐 User requires adequate knowledge of technology to use the hardware system </a:t>
            </a:r>
            <a:endParaRPr sz="2000" dirty="0">
              <a:latin typeface="Times New Roman"/>
              <a:ea typeface="Times New Roman"/>
              <a:cs typeface="Times New Roman"/>
              <a:sym typeface="Times New Roman"/>
            </a:endParaRPr>
          </a:p>
          <a:p>
            <a:pPr marL="25400" marR="8318" lvl="0" algn="just" rtl="0">
              <a:lnSpc>
                <a:spcPct val="109804"/>
              </a:lnSpc>
              <a:spcBef>
                <a:spcPts val="0"/>
              </a:spcBef>
              <a:spcAft>
                <a:spcPts val="0"/>
              </a:spcAft>
              <a:buSzPts val="2000"/>
            </a:pPr>
            <a:r>
              <a:rPr lang="en-US" sz="2000" dirty="0">
                <a:latin typeface="Times New Roman"/>
                <a:ea typeface="Times New Roman"/>
                <a:cs typeface="Times New Roman"/>
                <a:sym typeface="Times New Roman"/>
              </a:rPr>
              <a:t>🕐 Considerable E-waste due to large number of sensors </a:t>
            </a:r>
            <a:r>
              <a:rPr lang="en-US" sz="2000" dirty="0" smtClean="0">
                <a:latin typeface="Times New Roman"/>
                <a:ea typeface="Times New Roman"/>
                <a:cs typeface="Times New Roman"/>
                <a:sym typeface="Times New Roman"/>
              </a:rPr>
              <a:t>used.</a:t>
            </a:r>
            <a:endParaRPr sz="2000" dirty="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noGrp="1"/>
          </p:cNvSpPr>
          <p:nvPr>
            <p:ph type="title"/>
          </p:nvPr>
        </p:nvSpPr>
        <p:spPr>
          <a:xfrm>
            <a:off x="2101976" y="160146"/>
            <a:ext cx="5584190" cy="330834"/>
          </a:xfrm>
          <a:prstGeom prst="rect">
            <a:avLst/>
          </a:prstGeom>
        </p:spPr>
        <p:txBody>
          <a:bodyPr vert="horz" wrap="square" lIns="0" tIns="12700" rIns="0" bIns="0" rtlCol="0">
            <a:spAutoFit/>
          </a:bodyPr>
          <a:lstStyle/>
          <a:p>
            <a:pPr marL="12700">
              <a:lnSpc>
                <a:spcPct val="100000"/>
              </a:lnSpc>
              <a:spcBef>
                <a:spcPts val="100"/>
              </a:spcBef>
            </a:pPr>
            <a:r>
              <a:rPr spc="-30" dirty="0"/>
              <a:t>Department</a:t>
            </a:r>
            <a:r>
              <a:rPr spc="85" dirty="0"/>
              <a:t> </a:t>
            </a:r>
            <a:r>
              <a:rPr spc="35" dirty="0"/>
              <a:t>of</a:t>
            </a:r>
            <a:r>
              <a:rPr spc="85" dirty="0"/>
              <a:t> </a:t>
            </a:r>
            <a:r>
              <a:rPr spc="5" dirty="0"/>
              <a:t>Computer</a:t>
            </a:r>
            <a:r>
              <a:rPr spc="90" dirty="0"/>
              <a:t> </a:t>
            </a:r>
            <a:r>
              <a:rPr spc="-40" dirty="0"/>
              <a:t>Science</a:t>
            </a:r>
            <a:r>
              <a:rPr spc="80" dirty="0"/>
              <a:t> </a:t>
            </a:r>
            <a:r>
              <a:rPr spc="145" dirty="0"/>
              <a:t>&amp;</a:t>
            </a:r>
            <a:r>
              <a:rPr spc="85" dirty="0"/>
              <a:t> </a:t>
            </a:r>
            <a:r>
              <a:rPr spc="-35" dirty="0"/>
              <a:t>Engineering</a:t>
            </a:r>
          </a:p>
        </p:txBody>
      </p:sp>
      <p:pic>
        <p:nvPicPr>
          <p:cNvPr id="5" name="object 3"/>
          <p:cNvPicPr/>
          <p:nvPr/>
        </p:nvPicPr>
        <p:blipFill>
          <a:blip r:embed="rId2" cstate="print"/>
          <a:stretch>
            <a:fillRect/>
          </a:stretch>
        </p:blipFill>
        <p:spPr>
          <a:xfrm>
            <a:off x="291765" y="198631"/>
            <a:ext cx="892594" cy="844956"/>
          </a:xfrm>
          <a:prstGeom prst="rect">
            <a:avLst/>
          </a:prstGeom>
        </p:spPr>
      </p:pic>
      <p:sp>
        <p:nvSpPr>
          <p:cNvPr id="6" name="object 4"/>
          <p:cNvSpPr txBox="1"/>
          <p:nvPr/>
        </p:nvSpPr>
        <p:spPr>
          <a:xfrm>
            <a:off x="400608" y="466471"/>
            <a:ext cx="8260715" cy="866904"/>
          </a:xfrm>
          <a:prstGeom prst="rect">
            <a:avLst/>
          </a:prstGeom>
        </p:spPr>
        <p:txBody>
          <a:bodyPr vert="horz" wrap="square" lIns="0" tIns="12700" rIns="0" bIns="0" rtlCol="0">
            <a:spAutoFit/>
          </a:bodyPr>
          <a:lstStyle/>
          <a:p>
            <a:pPr marL="732790" algn="ctr">
              <a:lnSpc>
                <a:spcPct val="100000"/>
              </a:lnSpc>
              <a:spcBef>
                <a:spcPts val="100"/>
              </a:spcBef>
            </a:pPr>
            <a:r>
              <a:rPr sz="1800" b="1" spc="5" dirty="0">
                <a:solidFill>
                  <a:srgbClr val="C00000"/>
                </a:solidFill>
                <a:latin typeface="Cambria"/>
                <a:cs typeface="Cambria"/>
              </a:rPr>
              <a:t>Chandigarh</a:t>
            </a:r>
            <a:r>
              <a:rPr sz="1800" b="1" spc="45" dirty="0">
                <a:solidFill>
                  <a:srgbClr val="C00000"/>
                </a:solidFill>
                <a:latin typeface="Cambria"/>
                <a:cs typeface="Cambria"/>
              </a:rPr>
              <a:t> </a:t>
            </a:r>
            <a:r>
              <a:rPr sz="1800" b="1" spc="5" dirty="0">
                <a:solidFill>
                  <a:srgbClr val="C00000"/>
                </a:solidFill>
                <a:latin typeface="Cambria"/>
                <a:cs typeface="Cambria"/>
              </a:rPr>
              <a:t>College</a:t>
            </a:r>
            <a:r>
              <a:rPr sz="1800" b="1" spc="70" dirty="0">
                <a:solidFill>
                  <a:srgbClr val="C00000"/>
                </a:solidFill>
                <a:latin typeface="Cambria"/>
                <a:cs typeface="Cambria"/>
              </a:rPr>
              <a:t> </a:t>
            </a:r>
            <a:r>
              <a:rPr sz="1800" b="1" spc="30" dirty="0">
                <a:solidFill>
                  <a:srgbClr val="C00000"/>
                </a:solidFill>
                <a:latin typeface="Cambria"/>
                <a:cs typeface="Cambria"/>
              </a:rPr>
              <a:t>of</a:t>
            </a:r>
            <a:r>
              <a:rPr sz="1800" b="1" spc="85" dirty="0">
                <a:solidFill>
                  <a:srgbClr val="C00000"/>
                </a:solidFill>
                <a:latin typeface="Cambria"/>
                <a:cs typeface="Cambria"/>
              </a:rPr>
              <a:t> </a:t>
            </a:r>
            <a:r>
              <a:rPr sz="1800" b="1" spc="-35" dirty="0">
                <a:solidFill>
                  <a:srgbClr val="C00000"/>
                </a:solidFill>
                <a:latin typeface="Cambria"/>
                <a:cs typeface="Cambria"/>
              </a:rPr>
              <a:t>Engineering</a:t>
            </a:r>
            <a:r>
              <a:rPr sz="1800" b="1" spc="60" dirty="0">
                <a:solidFill>
                  <a:srgbClr val="C00000"/>
                </a:solidFill>
                <a:latin typeface="Cambria"/>
                <a:cs typeface="Cambria"/>
              </a:rPr>
              <a:t> </a:t>
            </a:r>
            <a:r>
              <a:rPr sz="1800" b="1" spc="125" dirty="0">
                <a:solidFill>
                  <a:srgbClr val="C00000"/>
                </a:solidFill>
                <a:latin typeface="Cambria"/>
                <a:cs typeface="Cambria"/>
              </a:rPr>
              <a:t>&amp;</a:t>
            </a:r>
            <a:r>
              <a:rPr sz="1800" b="1" spc="75" dirty="0">
                <a:solidFill>
                  <a:srgbClr val="C00000"/>
                </a:solidFill>
                <a:latin typeface="Cambria"/>
                <a:cs typeface="Cambria"/>
              </a:rPr>
              <a:t> </a:t>
            </a:r>
            <a:r>
              <a:rPr sz="1800" b="1" spc="-15" dirty="0">
                <a:solidFill>
                  <a:srgbClr val="C00000"/>
                </a:solidFill>
                <a:latin typeface="Cambria"/>
                <a:cs typeface="Cambria"/>
              </a:rPr>
              <a:t>Technology</a:t>
            </a:r>
            <a:r>
              <a:rPr sz="1800" b="1" spc="55" dirty="0">
                <a:solidFill>
                  <a:srgbClr val="C00000"/>
                </a:solidFill>
                <a:latin typeface="Cambria"/>
                <a:cs typeface="Cambria"/>
              </a:rPr>
              <a:t> </a:t>
            </a:r>
            <a:r>
              <a:rPr sz="1800" b="1" spc="170" dirty="0">
                <a:solidFill>
                  <a:srgbClr val="C00000"/>
                </a:solidFill>
                <a:latin typeface="Cambria"/>
                <a:cs typeface="Cambria"/>
              </a:rPr>
              <a:t>(CCET</a:t>
            </a:r>
            <a:r>
              <a:rPr sz="1800" b="1" spc="45" dirty="0">
                <a:solidFill>
                  <a:srgbClr val="C00000"/>
                </a:solidFill>
                <a:latin typeface="Cambria"/>
                <a:cs typeface="Cambria"/>
              </a:rPr>
              <a:t> </a:t>
            </a:r>
            <a:r>
              <a:rPr sz="1800" b="1" spc="-25" dirty="0">
                <a:solidFill>
                  <a:srgbClr val="C00000"/>
                </a:solidFill>
                <a:latin typeface="Cambria"/>
                <a:cs typeface="Cambria"/>
              </a:rPr>
              <a:t>-Degree</a:t>
            </a:r>
            <a:r>
              <a:rPr sz="1800" b="1" spc="105" dirty="0">
                <a:solidFill>
                  <a:srgbClr val="C00000"/>
                </a:solidFill>
                <a:latin typeface="Cambria"/>
                <a:cs typeface="Cambria"/>
              </a:rPr>
              <a:t> </a:t>
            </a:r>
            <a:r>
              <a:rPr sz="1800" b="1" spc="-10" dirty="0">
                <a:solidFill>
                  <a:srgbClr val="C00000"/>
                </a:solidFill>
                <a:latin typeface="Cambria"/>
                <a:cs typeface="Cambria"/>
              </a:rPr>
              <a:t>Wing)</a:t>
            </a:r>
            <a:endParaRPr sz="1800" dirty="0">
              <a:latin typeface="Cambria"/>
              <a:cs typeface="Cambria"/>
            </a:endParaRPr>
          </a:p>
          <a:p>
            <a:pPr marL="732155" algn="ctr">
              <a:lnSpc>
                <a:spcPct val="100000"/>
              </a:lnSpc>
              <a:spcBef>
                <a:spcPts val="35"/>
              </a:spcBef>
            </a:pPr>
            <a:r>
              <a:rPr sz="1200" b="1" spc="55" dirty="0">
                <a:solidFill>
                  <a:srgbClr val="001F5F"/>
                </a:solidFill>
                <a:latin typeface="Cambria"/>
                <a:cs typeface="Cambria"/>
              </a:rPr>
              <a:t>(A</a:t>
            </a:r>
            <a:r>
              <a:rPr sz="1200" b="1" spc="-40" dirty="0">
                <a:solidFill>
                  <a:srgbClr val="001F5F"/>
                </a:solidFill>
                <a:latin typeface="Cambria"/>
                <a:cs typeface="Cambria"/>
              </a:rPr>
              <a:t> </a:t>
            </a:r>
            <a:r>
              <a:rPr sz="1200" b="1" spc="60" dirty="0">
                <a:solidFill>
                  <a:srgbClr val="001F5F"/>
                </a:solidFill>
                <a:latin typeface="Cambria"/>
                <a:cs typeface="Cambria"/>
              </a:rPr>
              <a:t>Govt.</a:t>
            </a:r>
            <a:r>
              <a:rPr sz="1200" b="1" spc="55" dirty="0">
                <a:solidFill>
                  <a:srgbClr val="001F5F"/>
                </a:solidFill>
                <a:latin typeface="Cambria"/>
                <a:cs typeface="Cambria"/>
              </a:rPr>
              <a:t> </a:t>
            </a:r>
            <a:r>
              <a:rPr sz="1200" b="1" dirty="0">
                <a:solidFill>
                  <a:srgbClr val="001F5F"/>
                </a:solidFill>
                <a:latin typeface="Cambria"/>
                <a:cs typeface="Cambria"/>
              </a:rPr>
              <a:t>College</a:t>
            </a:r>
            <a:r>
              <a:rPr sz="1200" b="1" spc="30" dirty="0">
                <a:solidFill>
                  <a:srgbClr val="001F5F"/>
                </a:solidFill>
                <a:latin typeface="Cambria"/>
                <a:cs typeface="Cambria"/>
              </a:rPr>
              <a:t> </a:t>
            </a:r>
            <a:r>
              <a:rPr sz="1200" b="1" spc="-40" dirty="0">
                <a:solidFill>
                  <a:srgbClr val="001F5F"/>
                </a:solidFill>
                <a:latin typeface="Cambria"/>
                <a:cs typeface="Cambria"/>
              </a:rPr>
              <a:t>under</a:t>
            </a:r>
            <a:r>
              <a:rPr sz="1200" b="1" spc="25" dirty="0">
                <a:solidFill>
                  <a:srgbClr val="001F5F"/>
                </a:solidFill>
                <a:latin typeface="Cambria"/>
                <a:cs typeface="Cambria"/>
              </a:rPr>
              <a:t> </a:t>
            </a:r>
            <a:r>
              <a:rPr sz="1200" b="1" dirty="0">
                <a:solidFill>
                  <a:srgbClr val="001F5F"/>
                </a:solidFill>
                <a:latin typeface="Cambria"/>
                <a:cs typeface="Cambria"/>
              </a:rPr>
              <a:t>Chandigarh</a:t>
            </a:r>
            <a:r>
              <a:rPr sz="1200" b="1" spc="15" dirty="0">
                <a:solidFill>
                  <a:srgbClr val="001F5F"/>
                </a:solidFill>
                <a:latin typeface="Cambria"/>
                <a:cs typeface="Cambria"/>
              </a:rPr>
              <a:t> </a:t>
            </a:r>
            <a:r>
              <a:rPr sz="1200" b="1" spc="150" dirty="0">
                <a:solidFill>
                  <a:srgbClr val="001F5F"/>
                </a:solidFill>
                <a:latin typeface="Cambria"/>
                <a:cs typeface="Cambria"/>
              </a:rPr>
              <a:t>UT</a:t>
            </a:r>
            <a:r>
              <a:rPr sz="1200" b="1" spc="35" dirty="0">
                <a:solidFill>
                  <a:srgbClr val="001F5F"/>
                </a:solidFill>
                <a:latin typeface="Cambria"/>
                <a:cs typeface="Cambria"/>
              </a:rPr>
              <a:t> </a:t>
            </a:r>
            <a:r>
              <a:rPr sz="1200" b="1" spc="-10" dirty="0">
                <a:solidFill>
                  <a:srgbClr val="001F5F"/>
                </a:solidFill>
                <a:latin typeface="Cambria"/>
                <a:cs typeface="Cambria"/>
              </a:rPr>
              <a:t>Administration,</a:t>
            </a:r>
            <a:r>
              <a:rPr sz="1200" b="1" spc="15" dirty="0">
                <a:solidFill>
                  <a:srgbClr val="001F5F"/>
                </a:solidFill>
                <a:latin typeface="Cambria"/>
                <a:cs typeface="Cambria"/>
              </a:rPr>
              <a:t> </a:t>
            </a:r>
            <a:r>
              <a:rPr sz="1200" b="1" spc="-5" dirty="0">
                <a:solidFill>
                  <a:srgbClr val="001F5F"/>
                </a:solidFill>
                <a:latin typeface="Cambria"/>
                <a:cs typeface="Cambria"/>
              </a:rPr>
              <a:t>Chandigarh)</a:t>
            </a:r>
            <a:r>
              <a:rPr sz="1200" b="1" spc="5" dirty="0">
                <a:solidFill>
                  <a:srgbClr val="001F5F"/>
                </a:solidFill>
                <a:latin typeface="Cambria"/>
                <a:cs typeface="Cambria"/>
              </a:rPr>
              <a:t> </a:t>
            </a:r>
            <a:r>
              <a:rPr sz="1200" b="1" spc="-10" dirty="0">
                <a:solidFill>
                  <a:srgbClr val="001F5F"/>
                </a:solidFill>
                <a:latin typeface="Cambria"/>
                <a:cs typeface="Cambria"/>
              </a:rPr>
              <a:t>,Sector-26,</a:t>
            </a:r>
            <a:r>
              <a:rPr sz="1200" b="1" spc="20" dirty="0">
                <a:solidFill>
                  <a:srgbClr val="001F5F"/>
                </a:solidFill>
                <a:latin typeface="Cambria"/>
                <a:cs typeface="Cambria"/>
              </a:rPr>
              <a:t> </a:t>
            </a:r>
            <a:r>
              <a:rPr sz="1200" b="1" dirty="0">
                <a:solidFill>
                  <a:srgbClr val="001F5F"/>
                </a:solidFill>
                <a:latin typeface="Cambria"/>
                <a:cs typeface="Cambria"/>
              </a:rPr>
              <a:t>Chandigarh</a:t>
            </a:r>
            <a:r>
              <a:rPr sz="1200" b="1" spc="25" dirty="0">
                <a:solidFill>
                  <a:srgbClr val="001F5F"/>
                </a:solidFill>
                <a:latin typeface="Cambria"/>
                <a:cs typeface="Cambria"/>
              </a:rPr>
              <a:t> </a:t>
            </a:r>
            <a:r>
              <a:rPr sz="1200" b="1" spc="10" dirty="0">
                <a:solidFill>
                  <a:srgbClr val="001F5F"/>
                </a:solidFill>
                <a:latin typeface="Cambria"/>
                <a:cs typeface="Cambria"/>
              </a:rPr>
              <a:t>-</a:t>
            </a:r>
            <a:r>
              <a:rPr sz="1200" b="1" spc="50" dirty="0">
                <a:solidFill>
                  <a:srgbClr val="001F5F"/>
                </a:solidFill>
                <a:latin typeface="Cambria"/>
                <a:cs typeface="Cambria"/>
              </a:rPr>
              <a:t> </a:t>
            </a:r>
            <a:r>
              <a:rPr sz="1200" b="1" spc="-90" dirty="0">
                <a:solidFill>
                  <a:srgbClr val="001F5F"/>
                </a:solidFill>
                <a:latin typeface="Cambria"/>
                <a:cs typeface="Cambria"/>
              </a:rPr>
              <a:t>160019</a:t>
            </a:r>
            <a:endParaRPr sz="1200" dirty="0">
              <a:latin typeface="Cambria"/>
              <a:cs typeface="Cambria"/>
            </a:endParaRPr>
          </a:p>
          <a:p>
            <a:pPr>
              <a:lnSpc>
                <a:spcPct val="100000"/>
              </a:lnSpc>
            </a:pPr>
            <a:endParaRPr sz="1400" dirty="0">
              <a:latin typeface="Cambria"/>
              <a:cs typeface="Cambria"/>
            </a:endParaRPr>
          </a:p>
          <a:p>
            <a:pPr>
              <a:lnSpc>
                <a:spcPct val="100000"/>
              </a:lnSpc>
              <a:spcBef>
                <a:spcPts val="30"/>
              </a:spcBef>
            </a:pPr>
            <a:endParaRPr sz="1150" dirty="0">
              <a:latin typeface="Cambria"/>
              <a:cs typeface="Cambria"/>
            </a:endParaRPr>
          </a:p>
        </p:txBody>
      </p:sp>
      <p:sp>
        <p:nvSpPr>
          <p:cNvPr id="11" name="Google Shape;119;p4"/>
          <p:cNvSpPr txBox="1">
            <a:spLocks/>
          </p:cNvSpPr>
          <p:nvPr/>
        </p:nvSpPr>
        <p:spPr>
          <a:xfrm>
            <a:off x="149465" y="1188650"/>
            <a:ext cx="8763000" cy="427037"/>
          </a:xfrm>
          <a:prstGeom prst="rect">
            <a:avLst/>
          </a:prstGeom>
          <a:noFill/>
          <a:ln>
            <a:noFill/>
          </a:ln>
        </p:spPr>
        <p:txBody>
          <a:bodyPr spcFirstLastPara="1" wrap="square" lIns="91425" tIns="45700" rIns="91425" bIns="45700" anchor="ctr" anchorCtr="0">
            <a:noAutofit/>
          </a:bodyPr>
          <a:lstStyle>
            <a:lvl1pPr eaLnBrk="1" hangingPunct="1">
              <a:defRPr sz="2000" b="1" i="0">
                <a:solidFill>
                  <a:schemeClr val="tx1"/>
                </a:solidFill>
                <a:latin typeface="Cambria"/>
                <a:ea typeface="+mj-ea"/>
                <a:cs typeface="Cambria"/>
              </a:defRPr>
            </a:lvl1pPr>
          </a:lstStyle>
          <a:p>
            <a:pPr algn="ctr" rtl="0">
              <a:buClr>
                <a:schemeClr val="dk1"/>
              </a:buClr>
              <a:buSzPts val="4400"/>
              <a:buFont typeface="Calibri"/>
              <a:buNone/>
            </a:pPr>
            <a:r>
              <a:rPr lang="en-US" sz="2800" kern="0" dirty="0" smtClean="0"/>
              <a:t>ADVANTAGES OF THE PROPOSED SYSTEM</a:t>
            </a:r>
            <a:endParaRPr lang="en-US" sz="2800" kern="0" dirty="0">
              <a:latin typeface="Calibri"/>
              <a:ea typeface="Calibri"/>
              <a:cs typeface="Calibri"/>
              <a:sym typeface="Calibri"/>
            </a:endParaRPr>
          </a:p>
        </p:txBody>
      </p:sp>
      <p:sp>
        <p:nvSpPr>
          <p:cNvPr id="12" name="Google Shape;120;p4"/>
          <p:cNvSpPr txBox="1">
            <a:spLocks noGrp="1"/>
          </p:cNvSpPr>
          <p:nvPr>
            <p:ph type="body" idx="1"/>
          </p:nvPr>
        </p:nvSpPr>
        <p:spPr>
          <a:xfrm>
            <a:off x="190500" y="1741256"/>
            <a:ext cx="8763000" cy="4583343"/>
          </a:xfrm>
          <a:prstGeom prst="rect">
            <a:avLst/>
          </a:prstGeom>
          <a:noFill/>
          <a:ln>
            <a:noFill/>
          </a:ln>
        </p:spPr>
        <p:txBody>
          <a:bodyPr spcFirstLastPara="1" wrap="square" lIns="91425" tIns="45700" rIns="91425" bIns="45700" anchor="t" anchorCtr="0">
            <a:normAutofit lnSpcReduction="10000"/>
          </a:bodyPr>
          <a:lstStyle/>
          <a:p>
            <a:pPr marL="457200" lvl="0" indent="-374650" algn="l" rtl="0">
              <a:lnSpc>
                <a:spcPct val="115000"/>
              </a:lnSpc>
              <a:spcBef>
                <a:spcPts val="1200"/>
              </a:spcBef>
              <a:spcAft>
                <a:spcPts val="0"/>
              </a:spcAft>
              <a:buSzPts val="2300"/>
              <a:buFont typeface="Times New Roman"/>
              <a:buChar char="●"/>
            </a:pPr>
            <a:r>
              <a:rPr lang="en-US" sz="2300" b="1" dirty="0">
                <a:latin typeface="Times New Roman"/>
                <a:ea typeface="Times New Roman"/>
                <a:cs typeface="Times New Roman"/>
                <a:sym typeface="Times New Roman"/>
              </a:rPr>
              <a:t>Cheaper</a:t>
            </a:r>
            <a:r>
              <a:rPr lang="en-US" sz="2300" dirty="0">
                <a:latin typeface="Times New Roman"/>
                <a:ea typeface="Times New Roman"/>
                <a:cs typeface="Times New Roman"/>
                <a:sym typeface="Times New Roman"/>
              </a:rPr>
              <a:t> and more appealing with less setup cost</a:t>
            </a:r>
            <a:br>
              <a:rPr lang="en-US" sz="2300" dirty="0">
                <a:latin typeface="Times New Roman"/>
                <a:ea typeface="Times New Roman"/>
                <a:cs typeface="Times New Roman"/>
                <a:sym typeface="Times New Roman"/>
              </a:rPr>
            </a:br>
            <a:endParaRPr sz="2300" dirty="0">
              <a:latin typeface="Times New Roman"/>
              <a:ea typeface="Times New Roman"/>
              <a:cs typeface="Times New Roman"/>
              <a:sym typeface="Times New Roman"/>
            </a:endParaRPr>
          </a:p>
          <a:p>
            <a:pPr marL="457200" lvl="0" indent="-374650" algn="l" rtl="0">
              <a:lnSpc>
                <a:spcPct val="115000"/>
              </a:lnSpc>
              <a:spcBef>
                <a:spcPts val="0"/>
              </a:spcBef>
              <a:spcAft>
                <a:spcPts val="0"/>
              </a:spcAft>
              <a:buSzPts val="2300"/>
              <a:buFont typeface="Arial"/>
              <a:buChar char="●"/>
            </a:pPr>
            <a:r>
              <a:rPr lang="en-US" sz="2300" dirty="0">
                <a:latin typeface="Times New Roman"/>
                <a:ea typeface="Times New Roman"/>
                <a:cs typeface="Times New Roman"/>
                <a:sym typeface="Times New Roman"/>
              </a:rPr>
              <a:t>User </a:t>
            </a:r>
            <a:r>
              <a:rPr lang="en-US" sz="2300" dirty="0" smtClean="0">
                <a:latin typeface="Times New Roman"/>
                <a:ea typeface="Times New Roman"/>
                <a:cs typeface="Times New Roman"/>
                <a:sym typeface="Times New Roman"/>
              </a:rPr>
              <a:t> gains </a:t>
            </a:r>
            <a:r>
              <a:rPr lang="en-US" sz="2300" b="1" dirty="0">
                <a:latin typeface="Times New Roman"/>
                <a:ea typeface="Times New Roman"/>
                <a:cs typeface="Times New Roman"/>
                <a:sym typeface="Times New Roman"/>
              </a:rPr>
              <a:t>design autonomy.</a:t>
            </a:r>
            <a:r>
              <a:rPr lang="en-US" sz="2300" dirty="0">
                <a:latin typeface="Times New Roman"/>
                <a:ea typeface="Times New Roman"/>
                <a:cs typeface="Times New Roman"/>
                <a:sym typeface="Times New Roman"/>
              </a:rPr>
              <a:t> They are allowed to train their own images </a:t>
            </a:r>
            <a:r>
              <a:rPr lang="en-US" sz="2300" dirty="0" smtClean="0">
                <a:latin typeface="Times New Roman"/>
                <a:ea typeface="Times New Roman"/>
                <a:cs typeface="Times New Roman"/>
                <a:sym typeface="Times New Roman"/>
              </a:rPr>
              <a:t>based </a:t>
            </a:r>
            <a:r>
              <a:rPr lang="en-US" sz="2300" dirty="0">
                <a:latin typeface="Times New Roman"/>
                <a:ea typeface="Times New Roman"/>
                <a:cs typeface="Times New Roman"/>
                <a:sym typeface="Times New Roman"/>
              </a:rPr>
              <a:t>on their requirements.</a:t>
            </a:r>
            <a:br>
              <a:rPr lang="en-US" sz="2300" dirty="0">
                <a:latin typeface="Times New Roman"/>
                <a:ea typeface="Times New Roman"/>
                <a:cs typeface="Times New Roman"/>
                <a:sym typeface="Times New Roman"/>
              </a:rPr>
            </a:br>
            <a:r>
              <a:rPr lang="en-US" sz="2300" dirty="0">
                <a:latin typeface="Times New Roman"/>
                <a:ea typeface="Times New Roman"/>
                <a:cs typeface="Times New Roman"/>
                <a:sym typeface="Times New Roman"/>
              </a:rPr>
              <a:t> 	 	</a:t>
            </a:r>
            <a:endParaRPr sz="2300" dirty="0">
              <a:latin typeface="Times New Roman"/>
              <a:ea typeface="Times New Roman"/>
              <a:cs typeface="Times New Roman"/>
              <a:sym typeface="Times New Roman"/>
            </a:endParaRPr>
          </a:p>
          <a:p>
            <a:pPr marL="457200" lvl="0" indent="-374650" algn="l" rtl="0">
              <a:lnSpc>
                <a:spcPct val="115000"/>
              </a:lnSpc>
              <a:spcBef>
                <a:spcPts val="0"/>
              </a:spcBef>
              <a:spcAft>
                <a:spcPts val="0"/>
              </a:spcAft>
              <a:buSzPts val="2300"/>
              <a:buFont typeface="Arial"/>
              <a:buChar char="●"/>
            </a:pPr>
            <a:r>
              <a:rPr lang="en-US" sz="2300" dirty="0" smtClean="0">
                <a:latin typeface="Times New Roman"/>
                <a:ea typeface="Times New Roman"/>
                <a:cs typeface="Times New Roman"/>
                <a:sym typeface="Times New Roman"/>
              </a:rPr>
              <a:t>It does </a:t>
            </a:r>
            <a:r>
              <a:rPr lang="en-US" sz="2300" dirty="0">
                <a:latin typeface="Times New Roman"/>
                <a:ea typeface="Times New Roman"/>
                <a:cs typeface="Times New Roman"/>
                <a:sym typeface="Times New Roman"/>
              </a:rPr>
              <a:t>not require high proficiency of the user in terms of hardware installation and </a:t>
            </a:r>
            <a:r>
              <a:rPr lang="en-US" sz="2300" dirty="0" err="1">
                <a:latin typeface="Times New Roman"/>
                <a:ea typeface="Times New Roman"/>
                <a:cs typeface="Times New Roman"/>
                <a:sym typeface="Times New Roman"/>
              </a:rPr>
              <a:t>updations</a:t>
            </a:r>
            <a:r>
              <a:rPr lang="en-US" sz="2300" dirty="0">
                <a:latin typeface="Times New Roman"/>
                <a:ea typeface="Times New Roman"/>
                <a:cs typeface="Times New Roman"/>
                <a:sym typeface="Times New Roman"/>
              </a:rPr>
              <a:t>.</a:t>
            </a:r>
            <a:br>
              <a:rPr lang="en-US" sz="2300" dirty="0">
                <a:latin typeface="Times New Roman"/>
                <a:ea typeface="Times New Roman"/>
                <a:cs typeface="Times New Roman"/>
                <a:sym typeface="Times New Roman"/>
              </a:rPr>
            </a:br>
            <a:r>
              <a:rPr lang="en-US" sz="2300" dirty="0">
                <a:latin typeface="Times New Roman"/>
                <a:ea typeface="Times New Roman"/>
                <a:cs typeface="Times New Roman"/>
                <a:sym typeface="Times New Roman"/>
              </a:rPr>
              <a:t> 	</a:t>
            </a:r>
            <a:endParaRPr sz="2300" dirty="0">
              <a:latin typeface="Times New Roman"/>
              <a:ea typeface="Times New Roman"/>
              <a:cs typeface="Times New Roman"/>
              <a:sym typeface="Times New Roman"/>
            </a:endParaRPr>
          </a:p>
          <a:p>
            <a:pPr marL="457200" lvl="0" indent="-374650" algn="l" rtl="0">
              <a:lnSpc>
                <a:spcPct val="115000"/>
              </a:lnSpc>
              <a:spcBef>
                <a:spcPts val="0"/>
              </a:spcBef>
              <a:spcAft>
                <a:spcPts val="0"/>
              </a:spcAft>
              <a:buSzPts val="2300"/>
              <a:buFont typeface="Arial"/>
              <a:buChar char="●"/>
            </a:pPr>
            <a:r>
              <a:rPr lang="en-US" sz="2300" dirty="0" smtClean="0">
                <a:latin typeface="Times New Roman"/>
                <a:ea typeface="Times New Roman"/>
                <a:cs typeface="Times New Roman"/>
                <a:sym typeface="Times New Roman"/>
              </a:rPr>
              <a:t>As a </a:t>
            </a:r>
            <a:r>
              <a:rPr lang="en-US" sz="2300" dirty="0">
                <a:latin typeface="Times New Roman"/>
                <a:ea typeface="Times New Roman"/>
                <a:cs typeface="Times New Roman"/>
                <a:sym typeface="Times New Roman"/>
              </a:rPr>
              <a:t>representative ML approach, artificial neural networks enable to </a:t>
            </a:r>
            <a:r>
              <a:rPr lang="en-US" sz="2300" dirty="0" smtClean="0">
                <a:latin typeface="Times New Roman"/>
                <a:ea typeface="Times New Roman"/>
                <a:cs typeface="Times New Roman"/>
                <a:sym typeface="Times New Roman"/>
              </a:rPr>
              <a:t>handle </a:t>
            </a:r>
            <a:r>
              <a:rPr lang="en-US" sz="2300" dirty="0">
                <a:latin typeface="Times New Roman"/>
                <a:ea typeface="Times New Roman"/>
                <a:cs typeface="Times New Roman"/>
                <a:sym typeface="Times New Roman"/>
              </a:rPr>
              <a:t>a </a:t>
            </a:r>
            <a:r>
              <a:rPr lang="en-US" sz="2300" b="1" dirty="0">
                <a:latin typeface="Times New Roman"/>
                <a:ea typeface="Times New Roman"/>
                <a:cs typeface="Times New Roman"/>
                <a:sym typeface="Times New Roman"/>
              </a:rPr>
              <a:t>huge amount of data</a:t>
            </a:r>
            <a:r>
              <a:rPr lang="en-US" sz="2300" dirty="0">
                <a:latin typeface="Times New Roman"/>
                <a:ea typeface="Times New Roman"/>
                <a:cs typeface="Times New Roman"/>
                <a:sym typeface="Times New Roman"/>
              </a:rPr>
              <a:t> with the assistance of cutting-edge computer vision technologies.</a:t>
            </a:r>
            <a:br>
              <a:rPr lang="en-US" sz="2300" dirty="0">
                <a:latin typeface="Times New Roman"/>
                <a:ea typeface="Times New Roman"/>
                <a:cs typeface="Times New Roman"/>
                <a:sym typeface="Times New Roman"/>
              </a:rPr>
            </a:br>
            <a:endParaRP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2"/>
          <p:cNvSpPr txBox="1">
            <a:spLocks noGrp="1"/>
          </p:cNvSpPr>
          <p:nvPr>
            <p:ph type="title"/>
          </p:nvPr>
        </p:nvSpPr>
        <p:spPr>
          <a:xfrm>
            <a:off x="2101976" y="160146"/>
            <a:ext cx="5584190" cy="330834"/>
          </a:xfrm>
          <a:prstGeom prst="rect">
            <a:avLst/>
          </a:prstGeom>
        </p:spPr>
        <p:txBody>
          <a:bodyPr vert="horz" wrap="square" lIns="0" tIns="12700" rIns="0" bIns="0" rtlCol="0">
            <a:spAutoFit/>
          </a:bodyPr>
          <a:lstStyle/>
          <a:p>
            <a:pPr marL="12700">
              <a:lnSpc>
                <a:spcPct val="100000"/>
              </a:lnSpc>
              <a:spcBef>
                <a:spcPts val="100"/>
              </a:spcBef>
            </a:pPr>
            <a:r>
              <a:rPr spc="-30" dirty="0"/>
              <a:t>Department</a:t>
            </a:r>
            <a:r>
              <a:rPr spc="85" dirty="0"/>
              <a:t> </a:t>
            </a:r>
            <a:r>
              <a:rPr spc="35" dirty="0"/>
              <a:t>of</a:t>
            </a:r>
            <a:r>
              <a:rPr spc="85" dirty="0"/>
              <a:t> </a:t>
            </a:r>
            <a:r>
              <a:rPr spc="5" dirty="0"/>
              <a:t>Computer</a:t>
            </a:r>
            <a:r>
              <a:rPr spc="90" dirty="0"/>
              <a:t> </a:t>
            </a:r>
            <a:r>
              <a:rPr spc="-40" dirty="0"/>
              <a:t>Science</a:t>
            </a:r>
            <a:r>
              <a:rPr spc="80" dirty="0"/>
              <a:t> </a:t>
            </a:r>
            <a:r>
              <a:rPr spc="145" dirty="0"/>
              <a:t>&amp;</a:t>
            </a:r>
            <a:r>
              <a:rPr spc="85" dirty="0"/>
              <a:t> </a:t>
            </a:r>
            <a:r>
              <a:rPr spc="-35" dirty="0"/>
              <a:t>Engineering</a:t>
            </a:r>
          </a:p>
        </p:txBody>
      </p:sp>
      <p:pic>
        <p:nvPicPr>
          <p:cNvPr id="9" name="object 3"/>
          <p:cNvPicPr/>
          <p:nvPr/>
        </p:nvPicPr>
        <p:blipFill>
          <a:blip r:embed="rId2" cstate="print"/>
          <a:stretch>
            <a:fillRect/>
          </a:stretch>
        </p:blipFill>
        <p:spPr>
          <a:xfrm>
            <a:off x="291765" y="198631"/>
            <a:ext cx="892594" cy="844956"/>
          </a:xfrm>
          <a:prstGeom prst="rect">
            <a:avLst/>
          </a:prstGeom>
        </p:spPr>
      </p:pic>
      <p:sp>
        <p:nvSpPr>
          <p:cNvPr id="10" name="object 4"/>
          <p:cNvSpPr txBox="1"/>
          <p:nvPr/>
        </p:nvSpPr>
        <p:spPr>
          <a:xfrm>
            <a:off x="400608" y="466471"/>
            <a:ext cx="8260715" cy="866904"/>
          </a:xfrm>
          <a:prstGeom prst="rect">
            <a:avLst/>
          </a:prstGeom>
        </p:spPr>
        <p:txBody>
          <a:bodyPr vert="horz" wrap="square" lIns="0" tIns="12700" rIns="0" bIns="0" rtlCol="0">
            <a:spAutoFit/>
          </a:bodyPr>
          <a:lstStyle/>
          <a:p>
            <a:pPr marL="732790" algn="ctr">
              <a:lnSpc>
                <a:spcPct val="100000"/>
              </a:lnSpc>
              <a:spcBef>
                <a:spcPts val="100"/>
              </a:spcBef>
            </a:pPr>
            <a:r>
              <a:rPr sz="1800" b="1" spc="5" dirty="0">
                <a:solidFill>
                  <a:srgbClr val="C00000"/>
                </a:solidFill>
                <a:latin typeface="Cambria"/>
                <a:cs typeface="Cambria"/>
              </a:rPr>
              <a:t>Chandigarh</a:t>
            </a:r>
            <a:r>
              <a:rPr sz="1800" b="1" spc="45" dirty="0">
                <a:solidFill>
                  <a:srgbClr val="C00000"/>
                </a:solidFill>
                <a:latin typeface="Cambria"/>
                <a:cs typeface="Cambria"/>
              </a:rPr>
              <a:t> </a:t>
            </a:r>
            <a:r>
              <a:rPr sz="1800" b="1" spc="5" dirty="0">
                <a:solidFill>
                  <a:srgbClr val="C00000"/>
                </a:solidFill>
                <a:latin typeface="Cambria"/>
                <a:cs typeface="Cambria"/>
              </a:rPr>
              <a:t>College</a:t>
            </a:r>
            <a:r>
              <a:rPr sz="1800" b="1" spc="70" dirty="0">
                <a:solidFill>
                  <a:srgbClr val="C00000"/>
                </a:solidFill>
                <a:latin typeface="Cambria"/>
                <a:cs typeface="Cambria"/>
              </a:rPr>
              <a:t> </a:t>
            </a:r>
            <a:r>
              <a:rPr sz="1800" b="1" spc="30" dirty="0">
                <a:solidFill>
                  <a:srgbClr val="C00000"/>
                </a:solidFill>
                <a:latin typeface="Cambria"/>
                <a:cs typeface="Cambria"/>
              </a:rPr>
              <a:t>of</a:t>
            </a:r>
            <a:r>
              <a:rPr sz="1800" b="1" spc="85" dirty="0">
                <a:solidFill>
                  <a:srgbClr val="C00000"/>
                </a:solidFill>
                <a:latin typeface="Cambria"/>
                <a:cs typeface="Cambria"/>
              </a:rPr>
              <a:t> </a:t>
            </a:r>
            <a:r>
              <a:rPr sz="1800" b="1" spc="-35" dirty="0">
                <a:solidFill>
                  <a:srgbClr val="C00000"/>
                </a:solidFill>
                <a:latin typeface="Cambria"/>
                <a:cs typeface="Cambria"/>
              </a:rPr>
              <a:t>Engineering</a:t>
            </a:r>
            <a:r>
              <a:rPr sz="1800" b="1" spc="60" dirty="0">
                <a:solidFill>
                  <a:srgbClr val="C00000"/>
                </a:solidFill>
                <a:latin typeface="Cambria"/>
                <a:cs typeface="Cambria"/>
              </a:rPr>
              <a:t> </a:t>
            </a:r>
            <a:r>
              <a:rPr sz="1800" b="1" spc="125" dirty="0">
                <a:solidFill>
                  <a:srgbClr val="C00000"/>
                </a:solidFill>
                <a:latin typeface="Cambria"/>
                <a:cs typeface="Cambria"/>
              </a:rPr>
              <a:t>&amp;</a:t>
            </a:r>
            <a:r>
              <a:rPr sz="1800" b="1" spc="75" dirty="0">
                <a:solidFill>
                  <a:srgbClr val="C00000"/>
                </a:solidFill>
                <a:latin typeface="Cambria"/>
                <a:cs typeface="Cambria"/>
              </a:rPr>
              <a:t> </a:t>
            </a:r>
            <a:r>
              <a:rPr sz="1800" b="1" spc="-15" dirty="0">
                <a:solidFill>
                  <a:srgbClr val="C00000"/>
                </a:solidFill>
                <a:latin typeface="Cambria"/>
                <a:cs typeface="Cambria"/>
              </a:rPr>
              <a:t>Technology</a:t>
            </a:r>
            <a:r>
              <a:rPr sz="1800" b="1" spc="55" dirty="0">
                <a:solidFill>
                  <a:srgbClr val="C00000"/>
                </a:solidFill>
                <a:latin typeface="Cambria"/>
                <a:cs typeface="Cambria"/>
              </a:rPr>
              <a:t> </a:t>
            </a:r>
            <a:r>
              <a:rPr sz="1800" b="1" spc="170" dirty="0">
                <a:solidFill>
                  <a:srgbClr val="C00000"/>
                </a:solidFill>
                <a:latin typeface="Cambria"/>
                <a:cs typeface="Cambria"/>
              </a:rPr>
              <a:t>(CCET</a:t>
            </a:r>
            <a:r>
              <a:rPr sz="1800" b="1" spc="45" dirty="0">
                <a:solidFill>
                  <a:srgbClr val="C00000"/>
                </a:solidFill>
                <a:latin typeface="Cambria"/>
                <a:cs typeface="Cambria"/>
              </a:rPr>
              <a:t> </a:t>
            </a:r>
            <a:r>
              <a:rPr sz="1800" b="1" spc="-25" dirty="0">
                <a:solidFill>
                  <a:srgbClr val="C00000"/>
                </a:solidFill>
                <a:latin typeface="Cambria"/>
                <a:cs typeface="Cambria"/>
              </a:rPr>
              <a:t>-Degree</a:t>
            </a:r>
            <a:r>
              <a:rPr sz="1800" b="1" spc="105" dirty="0">
                <a:solidFill>
                  <a:srgbClr val="C00000"/>
                </a:solidFill>
                <a:latin typeface="Cambria"/>
                <a:cs typeface="Cambria"/>
              </a:rPr>
              <a:t> </a:t>
            </a:r>
            <a:r>
              <a:rPr sz="1800" b="1" spc="-10" dirty="0">
                <a:solidFill>
                  <a:srgbClr val="C00000"/>
                </a:solidFill>
                <a:latin typeface="Cambria"/>
                <a:cs typeface="Cambria"/>
              </a:rPr>
              <a:t>Wing)</a:t>
            </a:r>
            <a:endParaRPr sz="1800" dirty="0">
              <a:latin typeface="Cambria"/>
              <a:cs typeface="Cambria"/>
            </a:endParaRPr>
          </a:p>
          <a:p>
            <a:pPr marL="732155" algn="ctr">
              <a:lnSpc>
                <a:spcPct val="100000"/>
              </a:lnSpc>
              <a:spcBef>
                <a:spcPts val="35"/>
              </a:spcBef>
            </a:pPr>
            <a:r>
              <a:rPr sz="1200" b="1" spc="55" dirty="0">
                <a:solidFill>
                  <a:srgbClr val="001F5F"/>
                </a:solidFill>
                <a:latin typeface="Cambria"/>
                <a:cs typeface="Cambria"/>
              </a:rPr>
              <a:t>(A</a:t>
            </a:r>
            <a:r>
              <a:rPr sz="1200" b="1" spc="-40" dirty="0">
                <a:solidFill>
                  <a:srgbClr val="001F5F"/>
                </a:solidFill>
                <a:latin typeface="Cambria"/>
                <a:cs typeface="Cambria"/>
              </a:rPr>
              <a:t> </a:t>
            </a:r>
            <a:r>
              <a:rPr sz="1200" b="1" spc="60" dirty="0">
                <a:solidFill>
                  <a:srgbClr val="001F5F"/>
                </a:solidFill>
                <a:latin typeface="Cambria"/>
                <a:cs typeface="Cambria"/>
              </a:rPr>
              <a:t>Govt.</a:t>
            </a:r>
            <a:r>
              <a:rPr sz="1200" b="1" spc="55" dirty="0">
                <a:solidFill>
                  <a:srgbClr val="001F5F"/>
                </a:solidFill>
                <a:latin typeface="Cambria"/>
                <a:cs typeface="Cambria"/>
              </a:rPr>
              <a:t> </a:t>
            </a:r>
            <a:r>
              <a:rPr sz="1200" b="1" dirty="0">
                <a:solidFill>
                  <a:srgbClr val="001F5F"/>
                </a:solidFill>
                <a:latin typeface="Cambria"/>
                <a:cs typeface="Cambria"/>
              </a:rPr>
              <a:t>College</a:t>
            </a:r>
            <a:r>
              <a:rPr sz="1200" b="1" spc="30" dirty="0">
                <a:solidFill>
                  <a:srgbClr val="001F5F"/>
                </a:solidFill>
                <a:latin typeface="Cambria"/>
                <a:cs typeface="Cambria"/>
              </a:rPr>
              <a:t> </a:t>
            </a:r>
            <a:r>
              <a:rPr sz="1200" b="1" spc="-40" dirty="0">
                <a:solidFill>
                  <a:srgbClr val="001F5F"/>
                </a:solidFill>
                <a:latin typeface="Cambria"/>
                <a:cs typeface="Cambria"/>
              </a:rPr>
              <a:t>under</a:t>
            </a:r>
            <a:r>
              <a:rPr sz="1200" b="1" spc="25" dirty="0">
                <a:solidFill>
                  <a:srgbClr val="001F5F"/>
                </a:solidFill>
                <a:latin typeface="Cambria"/>
                <a:cs typeface="Cambria"/>
              </a:rPr>
              <a:t> </a:t>
            </a:r>
            <a:r>
              <a:rPr sz="1200" b="1" dirty="0">
                <a:solidFill>
                  <a:srgbClr val="001F5F"/>
                </a:solidFill>
                <a:latin typeface="Cambria"/>
                <a:cs typeface="Cambria"/>
              </a:rPr>
              <a:t>Chandigarh</a:t>
            </a:r>
            <a:r>
              <a:rPr sz="1200" b="1" spc="15" dirty="0">
                <a:solidFill>
                  <a:srgbClr val="001F5F"/>
                </a:solidFill>
                <a:latin typeface="Cambria"/>
                <a:cs typeface="Cambria"/>
              </a:rPr>
              <a:t> </a:t>
            </a:r>
            <a:r>
              <a:rPr sz="1200" b="1" spc="150" dirty="0">
                <a:solidFill>
                  <a:srgbClr val="001F5F"/>
                </a:solidFill>
                <a:latin typeface="Cambria"/>
                <a:cs typeface="Cambria"/>
              </a:rPr>
              <a:t>UT</a:t>
            </a:r>
            <a:r>
              <a:rPr sz="1200" b="1" spc="35" dirty="0">
                <a:solidFill>
                  <a:srgbClr val="001F5F"/>
                </a:solidFill>
                <a:latin typeface="Cambria"/>
                <a:cs typeface="Cambria"/>
              </a:rPr>
              <a:t> </a:t>
            </a:r>
            <a:r>
              <a:rPr sz="1200" b="1" spc="-10" dirty="0">
                <a:solidFill>
                  <a:srgbClr val="001F5F"/>
                </a:solidFill>
                <a:latin typeface="Cambria"/>
                <a:cs typeface="Cambria"/>
              </a:rPr>
              <a:t>Administration,</a:t>
            </a:r>
            <a:r>
              <a:rPr sz="1200" b="1" spc="15" dirty="0">
                <a:solidFill>
                  <a:srgbClr val="001F5F"/>
                </a:solidFill>
                <a:latin typeface="Cambria"/>
                <a:cs typeface="Cambria"/>
              </a:rPr>
              <a:t> </a:t>
            </a:r>
            <a:r>
              <a:rPr sz="1200" b="1" spc="-5" dirty="0">
                <a:solidFill>
                  <a:srgbClr val="001F5F"/>
                </a:solidFill>
                <a:latin typeface="Cambria"/>
                <a:cs typeface="Cambria"/>
              </a:rPr>
              <a:t>Chandigarh)</a:t>
            </a:r>
            <a:r>
              <a:rPr sz="1200" b="1" spc="5" dirty="0">
                <a:solidFill>
                  <a:srgbClr val="001F5F"/>
                </a:solidFill>
                <a:latin typeface="Cambria"/>
                <a:cs typeface="Cambria"/>
              </a:rPr>
              <a:t> </a:t>
            </a:r>
            <a:r>
              <a:rPr sz="1200" b="1" spc="-10" dirty="0">
                <a:solidFill>
                  <a:srgbClr val="001F5F"/>
                </a:solidFill>
                <a:latin typeface="Cambria"/>
                <a:cs typeface="Cambria"/>
              </a:rPr>
              <a:t>,Sector-26,</a:t>
            </a:r>
            <a:r>
              <a:rPr sz="1200" b="1" spc="20" dirty="0">
                <a:solidFill>
                  <a:srgbClr val="001F5F"/>
                </a:solidFill>
                <a:latin typeface="Cambria"/>
                <a:cs typeface="Cambria"/>
              </a:rPr>
              <a:t> </a:t>
            </a:r>
            <a:r>
              <a:rPr sz="1200" b="1" dirty="0">
                <a:solidFill>
                  <a:srgbClr val="001F5F"/>
                </a:solidFill>
                <a:latin typeface="Cambria"/>
                <a:cs typeface="Cambria"/>
              </a:rPr>
              <a:t>Chandigarh</a:t>
            </a:r>
            <a:r>
              <a:rPr sz="1200" b="1" spc="25" dirty="0">
                <a:solidFill>
                  <a:srgbClr val="001F5F"/>
                </a:solidFill>
                <a:latin typeface="Cambria"/>
                <a:cs typeface="Cambria"/>
              </a:rPr>
              <a:t> </a:t>
            </a:r>
            <a:r>
              <a:rPr sz="1200" b="1" spc="10" dirty="0">
                <a:solidFill>
                  <a:srgbClr val="001F5F"/>
                </a:solidFill>
                <a:latin typeface="Cambria"/>
                <a:cs typeface="Cambria"/>
              </a:rPr>
              <a:t>-</a:t>
            </a:r>
            <a:r>
              <a:rPr sz="1200" b="1" spc="50" dirty="0">
                <a:solidFill>
                  <a:srgbClr val="001F5F"/>
                </a:solidFill>
                <a:latin typeface="Cambria"/>
                <a:cs typeface="Cambria"/>
              </a:rPr>
              <a:t> </a:t>
            </a:r>
            <a:r>
              <a:rPr sz="1200" b="1" spc="-90" dirty="0">
                <a:solidFill>
                  <a:srgbClr val="001F5F"/>
                </a:solidFill>
                <a:latin typeface="Cambria"/>
                <a:cs typeface="Cambria"/>
              </a:rPr>
              <a:t>160019</a:t>
            </a:r>
            <a:endParaRPr sz="1200" dirty="0">
              <a:latin typeface="Cambria"/>
              <a:cs typeface="Cambria"/>
            </a:endParaRPr>
          </a:p>
          <a:p>
            <a:pPr>
              <a:lnSpc>
                <a:spcPct val="100000"/>
              </a:lnSpc>
            </a:pPr>
            <a:endParaRPr sz="1400" dirty="0">
              <a:latin typeface="Cambria"/>
              <a:cs typeface="Cambria"/>
            </a:endParaRPr>
          </a:p>
          <a:p>
            <a:pPr>
              <a:lnSpc>
                <a:spcPct val="100000"/>
              </a:lnSpc>
              <a:spcBef>
                <a:spcPts val="30"/>
              </a:spcBef>
            </a:pPr>
            <a:endParaRPr sz="1150" dirty="0">
              <a:latin typeface="Cambria"/>
              <a:cs typeface="Cambria"/>
            </a:endParaRPr>
          </a:p>
        </p:txBody>
      </p:sp>
      <p:sp>
        <p:nvSpPr>
          <p:cNvPr id="16" name="Google Shape;126;p5"/>
          <p:cNvSpPr txBox="1">
            <a:spLocks/>
          </p:cNvSpPr>
          <p:nvPr/>
        </p:nvSpPr>
        <p:spPr>
          <a:xfrm>
            <a:off x="152400" y="1205018"/>
            <a:ext cx="8763000" cy="289788"/>
          </a:xfrm>
          <a:prstGeom prst="rect">
            <a:avLst/>
          </a:prstGeom>
          <a:noFill/>
          <a:ln>
            <a:noFill/>
          </a:ln>
        </p:spPr>
        <p:txBody>
          <a:bodyPr spcFirstLastPara="1" wrap="square" lIns="91425" tIns="45700" rIns="91425" bIns="45700" anchor="ctr" anchorCtr="0">
            <a:noAutofit/>
          </a:bodyPr>
          <a:lstStyle>
            <a:lvl1pPr eaLnBrk="1" hangingPunct="1">
              <a:defRPr sz="2000" b="1" i="0">
                <a:solidFill>
                  <a:schemeClr val="tx1"/>
                </a:solidFill>
                <a:latin typeface="Cambria"/>
                <a:ea typeface="+mj-ea"/>
                <a:cs typeface="Cambria"/>
              </a:defRPr>
            </a:lvl1pPr>
          </a:lstStyle>
          <a:p>
            <a:pPr algn="ctr" rtl="0">
              <a:buClr>
                <a:schemeClr val="dk1"/>
              </a:buClr>
              <a:buSzPts val="4400"/>
              <a:buFont typeface="Calibri"/>
              <a:buNone/>
            </a:pPr>
            <a:r>
              <a:rPr lang="en-US" sz="2800" kern="0" dirty="0" smtClean="0"/>
              <a:t>LITERATURE SURVEY</a:t>
            </a:r>
            <a:endParaRPr lang="en-US" sz="2800" kern="0" dirty="0">
              <a:latin typeface="Calibri"/>
              <a:ea typeface="Calibri"/>
              <a:cs typeface="Calibri"/>
              <a:sym typeface="Calibri"/>
            </a:endParaRPr>
          </a:p>
        </p:txBody>
      </p:sp>
      <p:sp>
        <p:nvSpPr>
          <p:cNvPr id="17" name="Google Shape;127;p5"/>
          <p:cNvSpPr txBox="1">
            <a:spLocks noGrp="1"/>
          </p:cNvSpPr>
          <p:nvPr>
            <p:ph type="body" idx="1"/>
          </p:nvPr>
        </p:nvSpPr>
        <p:spPr>
          <a:xfrm>
            <a:off x="190500" y="1601215"/>
            <a:ext cx="8763000" cy="4951985"/>
          </a:xfrm>
          <a:prstGeom prst="rect">
            <a:avLst/>
          </a:prstGeom>
          <a:noFill/>
          <a:ln>
            <a:noFill/>
          </a:ln>
        </p:spPr>
        <p:txBody>
          <a:bodyPr spcFirstLastPara="1" wrap="square" lIns="91425" tIns="45700" rIns="91425" bIns="45700" anchor="t" anchorCtr="0">
            <a:noAutofit/>
          </a:bodyPr>
          <a:lstStyle/>
          <a:p>
            <a:pPr marL="0" lvl="0" indent="0" algn="just" rtl="0">
              <a:lnSpc>
                <a:spcPct val="120000"/>
              </a:lnSpc>
              <a:spcBef>
                <a:spcPts val="2400"/>
              </a:spcBef>
              <a:spcAft>
                <a:spcPts val="0"/>
              </a:spcAft>
              <a:buNone/>
            </a:pPr>
            <a:r>
              <a:rPr lang="en-US" sz="1400" b="1" dirty="0">
                <a:solidFill>
                  <a:srgbClr val="111111"/>
                </a:solidFill>
                <a:highlight>
                  <a:srgbClr val="FFFFFF"/>
                </a:highlight>
                <a:latin typeface="Times New Roman"/>
                <a:ea typeface="Times New Roman"/>
                <a:cs typeface="Times New Roman"/>
                <a:sym typeface="Times New Roman"/>
              </a:rPr>
              <a:t>Static Sign Language Recognition Using Deep </a:t>
            </a:r>
            <a:r>
              <a:rPr lang="en-US" sz="1400" b="1" dirty="0" smtClean="0">
                <a:solidFill>
                  <a:srgbClr val="111111"/>
                </a:solidFill>
                <a:highlight>
                  <a:srgbClr val="FFFFFF"/>
                </a:highlight>
                <a:latin typeface="Times New Roman"/>
                <a:ea typeface="Times New Roman"/>
                <a:cs typeface="Times New Roman"/>
                <a:sym typeface="Times New Roman"/>
              </a:rPr>
              <a:t>Learning</a:t>
            </a:r>
            <a:endParaRPr lang="en-US" sz="1400" b="1" dirty="0">
              <a:solidFill>
                <a:srgbClr val="111111"/>
              </a:solidFill>
              <a:highlight>
                <a:srgbClr val="FFFFFF"/>
              </a:highlight>
              <a:latin typeface="Times New Roman"/>
              <a:ea typeface="Times New Roman"/>
              <a:cs typeface="Times New Roman"/>
              <a:sym typeface="Times New Roman"/>
            </a:endParaRPr>
          </a:p>
          <a:p>
            <a:pPr marL="0" lvl="0" indent="0" algn="just" rtl="0">
              <a:lnSpc>
                <a:spcPct val="120000"/>
              </a:lnSpc>
              <a:spcBef>
                <a:spcPts val="2400"/>
              </a:spcBef>
              <a:spcAft>
                <a:spcPts val="0"/>
              </a:spcAft>
              <a:buNone/>
            </a:pPr>
            <a:r>
              <a:rPr lang="en-US" sz="1400" dirty="0" smtClean="0">
                <a:highlight>
                  <a:srgbClr val="FFFFFF"/>
                </a:highlight>
                <a:latin typeface="Times New Roman"/>
                <a:ea typeface="Times New Roman"/>
                <a:cs typeface="Times New Roman"/>
                <a:sym typeface="Times New Roman"/>
              </a:rPr>
              <a:t>A </a:t>
            </a:r>
            <a:r>
              <a:rPr lang="en-US" sz="1400" dirty="0">
                <a:highlight>
                  <a:srgbClr val="FFFFFF"/>
                </a:highlight>
                <a:latin typeface="Times New Roman"/>
                <a:ea typeface="Times New Roman"/>
                <a:cs typeface="Times New Roman"/>
                <a:sym typeface="Times New Roman"/>
              </a:rPr>
              <a:t>system was developed that will serve as a learning tool for starters in sign language that involves hand detection. This system is based on a skin-color modeling technique, i.e., explicit skin-color space </a:t>
            </a:r>
            <a:r>
              <a:rPr lang="en-US" sz="1400" dirty="0" smtClean="0">
                <a:highlight>
                  <a:srgbClr val="FFFFFF"/>
                </a:highlight>
                <a:latin typeface="Times New Roman"/>
                <a:ea typeface="Times New Roman"/>
                <a:cs typeface="Times New Roman"/>
                <a:sym typeface="Times New Roman"/>
              </a:rPr>
              <a:t>thresholding.</a:t>
            </a:r>
            <a:endParaRPr lang="en-US" sz="1400" dirty="0">
              <a:highlight>
                <a:srgbClr val="FFFFFF"/>
              </a:highlight>
              <a:latin typeface="Times New Roman"/>
              <a:ea typeface="Times New Roman"/>
              <a:cs typeface="Times New Roman"/>
              <a:sym typeface="Times New Roman"/>
            </a:endParaRPr>
          </a:p>
          <a:p>
            <a:pPr marL="0" lvl="0" indent="0" algn="just" rtl="0">
              <a:lnSpc>
                <a:spcPct val="120000"/>
              </a:lnSpc>
              <a:spcBef>
                <a:spcPts val="2400"/>
              </a:spcBef>
              <a:spcAft>
                <a:spcPts val="0"/>
              </a:spcAft>
              <a:buNone/>
            </a:pPr>
            <a:r>
              <a:rPr lang="en-US" sz="1400" b="1" i="1" dirty="0" smtClean="0">
                <a:highlight>
                  <a:srgbClr val="FFFFFF"/>
                </a:highlight>
                <a:latin typeface="Times New Roman"/>
                <a:ea typeface="Times New Roman"/>
                <a:cs typeface="Times New Roman"/>
                <a:sym typeface="Times New Roman"/>
              </a:rPr>
              <a:t>Disadvantage</a:t>
            </a:r>
            <a:r>
              <a:rPr lang="en-US" sz="1400" dirty="0" smtClean="0">
                <a:highlight>
                  <a:srgbClr val="FFFFFF"/>
                </a:highlight>
                <a:latin typeface="Times New Roman"/>
                <a:ea typeface="Times New Roman"/>
                <a:cs typeface="Times New Roman"/>
                <a:sym typeface="Times New Roman"/>
              </a:rPr>
              <a:t>:  </a:t>
            </a:r>
            <a:r>
              <a:rPr lang="en-US" sz="1400" dirty="0">
                <a:highlight>
                  <a:srgbClr val="FFFFFF"/>
                </a:highlight>
                <a:latin typeface="Times New Roman"/>
                <a:ea typeface="Times New Roman"/>
                <a:cs typeface="Times New Roman"/>
                <a:sym typeface="Times New Roman"/>
              </a:rPr>
              <a:t>Involves converting RGB to Binary image files. Leads to extra overhead memory and processing.</a:t>
            </a:r>
            <a:endParaRPr sz="1400" dirty="0">
              <a:highlight>
                <a:srgbClr val="FFFFFF"/>
              </a:highlight>
              <a:latin typeface="Times New Roman"/>
              <a:ea typeface="Times New Roman"/>
              <a:cs typeface="Times New Roman"/>
              <a:sym typeface="Times New Roman"/>
            </a:endParaRPr>
          </a:p>
          <a:p>
            <a:pPr marL="0" lvl="0" indent="0" algn="just" rtl="0">
              <a:lnSpc>
                <a:spcPct val="120000"/>
              </a:lnSpc>
              <a:spcBef>
                <a:spcPts val="2400"/>
              </a:spcBef>
              <a:spcAft>
                <a:spcPts val="0"/>
              </a:spcAft>
              <a:buNone/>
            </a:pPr>
            <a:r>
              <a:rPr lang="en-US" sz="1400" b="1" dirty="0">
                <a:highlight>
                  <a:srgbClr val="FFFFFF"/>
                </a:highlight>
                <a:latin typeface="Times New Roman"/>
                <a:ea typeface="Times New Roman"/>
                <a:cs typeface="Times New Roman"/>
                <a:sym typeface="Times New Roman"/>
              </a:rPr>
              <a:t>Research on the Hand Gesture Recognition Based on Deep </a:t>
            </a:r>
            <a:r>
              <a:rPr lang="en-US" sz="1400" b="1" dirty="0" smtClean="0">
                <a:highlight>
                  <a:srgbClr val="FFFFFF"/>
                </a:highlight>
                <a:latin typeface="Times New Roman"/>
                <a:ea typeface="Times New Roman"/>
                <a:cs typeface="Times New Roman"/>
                <a:sym typeface="Times New Roman"/>
              </a:rPr>
              <a:t>Learning</a:t>
            </a:r>
            <a:endParaRPr lang="en-US" sz="1400" b="1" dirty="0">
              <a:highlight>
                <a:srgbClr val="FFFFFF"/>
              </a:highlight>
              <a:latin typeface="Times New Roman"/>
              <a:ea typeface="Times New Roman"/>
              <a:cs typeface="Times New Roman"/>
              <a:sym typeface="Times New Roman"/>
            </a:endParaRPr>
          </a:p>
          <a:p>
            <a:pPr marL="0" lvl="0" indent="0" algn="just" rtl="0">
              <a:lnSpc>
                <a:spcPct val="120000"/>
              </a:lnSpc>
              <a:spcBef>
                <a:spcPts val="2400"/>
              </a:spcBef>
              <a:spcAft>
                <a:spcPts val="0"/>
              </a:spcAft>
              <a:buNone/>
            </a:pPr>
            <a:r>
              <a:rPr lang="en-US" sz="1400" dirty="0" smtClean="0">
                <a:highlight>
                  <a:srgbClr val="FFFFFF"/>
                </a:highlight>
                <a:latin typeface="Times New Roman"/>
                <a:ea typeface="Times New Roman"/>
                <a:cs typeface="Times New Roman"/>
                <a:sym typeface="Times New Roman"/>
              </a:rPr>
              <a:t>The </a:t>
            </a:r>
            <a:r>
              <a:rPr lang="en-US" sz="1400" dirty="0">
                <a:highlight>
                  <a:srgbClr val="FFFFFF"/>
                </a:highlight>
                <a:latin typeface="Times New Roman"/>
                <a:ea typeface="Times New Roman"/>
                <a:cs typeface="Times New Roman"/>
                <a:sym typeface="Times New Roman"/>
              </a:rPr>
              <a:t>long-term recurrent </a:t>
            </a:r>
            <a:r>
              <a:rPr lang="en-US" sz="1400" dirty="0" smtClean="0">
                <a:highlight>
                  <a:srgbClr val="FFFFFF"/>
                </a:highlight>
                <a:latin typeface="Times New Roman"/>
                <a:ea typeface="Times New Roman"/>
                <a:cs typeface="Times New Roman"/>
                <a:sym typeface="Times New Roman"/>
              </a:rPr>
              <a:t>convolution </a:t>
            </a:r>
            <a:r>
              <a:rPr lang="en-US" sz="1400" dirty="0">
                <a:highlight>
                  <a:srgbClr val="FFFFFF"/>
                </a:highlight>
                <a:latin typeface="Times New Roman"/>
                <a:ea typeface="Times New Roman"/>
                <a:cs typeface="Times New Roman"/>
                <a:sym typeface="Times New Roman"/>
              </a:rPr>
              <a:t>network is used to classify the video sequences of hand gestures. In the standard long-term recurrent convolution network-based action classifier, multiple frames sampled from the video sequence are given as an input to the network, to perform classification.  To extract the representative frames, we propose to use novel tiled image patterns and tiled binary pattern within a semantic segmentation-based deep learning framework, the </a:t>
            </a:r>
            <a:r>
              <a:rPr lang="en-US" sz="1400" dirty="0" smtClean="0">
                <a:highlight>
                  <a:srgbClr val="FFFFFF"/>
                </a:highlight>
                <a:latin typeface="Times New Roman"/>
                <a:ea typeface="Times New Roman"/>
                <a:cs typeface="Times New Roman"/>
                <a:sym typeface="Times New Roman"/>
              </a:rPr>
              <a:t>deconvolution </a:t>
            </a:r>
            <a:r>
              <a:rPr lang="en-US" sz="1400" dirty="0">
                <a:highlight>
                  <a:srgbClr val="FFFFFF"/>
                </a:highlight>
                <a:latin typeface="Times New Roman"/>
                <a:ea typeface="Times New Roman"/>
                <a:cs typeface="Times New Roman"/>
                <a:sym typeface="Times New Roman"/>
              </a:rPr>
              <a:t>neural network. </a:t>
            </a:r>
            <a:endParaRPr lang="en-US" sz="1400" dirty="0">
              <a:highlight>
                <a:srgbClr val="FFFFFF"/>
              </a:highlight>
              <a:latin typeface="Times New Roman"/>
              <a:ea typeface="Times New Roman"/>
              <a:cs typeface="Times New Roman"/>
              <a:sym typeface="Times New Roman"/>
            </a:endParaRPr>
          </a:p>
          <a:p>
            <a:pPr marL="0" lvl="0" indent="0" algn="just" rtl="0">
              <a:lnSpc>
                <a:spcPct val="120000"/>
              </a:lnSpc>
              <a:spcBef>
                <a:spcPts val="2400"/>
              </a:spcBef>
              <a:spcAft>
                <a:spcPts val="0"/>
              </a:spcAft>
              <a:buNone/>
            </a:pPr>
            <a:r>
              <a:rPr lang="en-US" sz="1400" b="1" i="1" dirty="0" smtClean="0">
                <a:highlight>
                  <a:srgbClr val="FFFFFF"/>
                </a:highlight>
                <a:latin typeface="Times New Roman"/>
                <a:ea typeface="Times New Roman"/>
                <a:cs typeface="Times New Roman"/>
                <a:sym typeface="Times New Roman"/>
              </a:rPr>
              <a:t>Disadvantage</a:t>
            </a:r>
            <a:r>
              <a:rPr lang="en-US" sz="1400" dirty="0">
                <a:highlight>
                  <a:srgbClr val="FFFFFF"/>
                </a:highlight>
                <a:latin typeface="Times New Roman"/>
                <a:ea typeface="Times New Roman"/>
                <a:cs typeface="Times New Roman"/>
                <a:sym typeface="Times New Roman"/>
              </a:rPr>
              <a:t>:  Tiling of data frames provides static detection boxes and is not suitable for detecting large sized real time images.</a:t>
            </a:r>
            <a:endParaRPr sz="1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noGrp="1"/>
          </p:cNvSpPr>
          <p:nvPr>
            <p:ph type="title"/>
          </p:nvPr>
        </p:nvSpPr>
        <p:spPr>
          <a:xfrm>
            <a:off x="2101976" y="160146"/>
            <a:ext cx="5584190" cy="330834"/>
          </a:xfrm>
          <a:prstGeom prst="rect">
            <a:avLst/>
          </a:prstGeom>
        </p:spPr>
        <p:txBody>
          <a:bodyPr vert="horz" wrap="square" lIns="0" tIns="12700" rIns="0" bIns="0" rtlCol="0">
            <a:spAutoFit/>
          </a:bodyPr>
          <a:lstStyle/>
          <a:p>
            <a:pPr marL="12700">
              <a:lnSpc>
                <a:spcPct val="100000"/>
              </a:lnSpc>
              <a:spcBef>
                <a:spcPts val="100"/>
              </a:spcBef>
            </a:pPr>
            <a:r>
              <a:rPr spc="-30" dirty="0"/>
              <a:t>Department</a:t>
            </a:r>
            <a:r>
              <a:rPr spc="85" dirty="0"/>
              <a:t> </a:t>
            </a:r>
            <a:r>
              <a:rPr spc="35" dirty="0"/>
              <a:t>of</a:t>
            </a:r>
            <a:r>
              <a:rPr spc="85" dirty="0"/>
              <a:t> </a:t>
            </a:r>
            <a:r>
              <a:rPr spc="5" dirty="0"/>
              <a:t>Computer</a:t>
            </a:r>
            <a:r>
              <a:rPr spc="90" dirty="0"/>
              <a:t> </a:t>
            </a:r>
            <a:r>
              <a:rPr spc="-40" dirty="0"/>
              <a:t>Science</a:t>
            </a:r>
            <a:r>
              <a:rPr spc="80" dirty="0"/>
              <a:t> </a:t>
            </a:r>
            <a:r>
              <a:rPr spc="145" dirty="0"/>
              <a:t>&amp;</a:t>
            </a:r>
            <a:r>
              <a:rPr spc="85" dirty="0"/>
              <a:t> </a:t>
            </a:r>
            <a:r>
              <a:rPr spc="-35" dirty="0"/>
              <a:t>Engineering</a:t>
            </a:r>
          </a:p>
        </p:txBody>
      </p:sp>
      <p:pic>
        <p:nvPicPr>
          <p:cNvPr id="5" name="object 3"/>
          <p:cNvPicPr/>
          <p:nvPr/>
        </p:nvPicPr>
        <p:blipFill>
          <a:blip r:embed="rId2" cstate="print"/>
          <a:stretch>
            <a:fillRect/>
          </a:stretch>
        </p:blipFill>
        <p:spPr>
          <a:xfrm>
            <a:off x="291765" y="198631"/>
            <a:ext cx="892594" cy="844956"/>
          </a:xfrm>
          <a:prstGeom prst="rect">
            <a:avLst/>
          </a:prstGeom>
        </p:spPr>
      </p:pic>
      <p:sp>
        <p:nvSpPr>
          <p:cNvPr id="6" name="object 4"/>
          <p:cNvSpPr txBox="1"/>
          <p:nvPr/>
        </p:nvSpPr>
        <p:spPr>
          <a:xfrm>
            <a:off x="400608" y="466471"/>
            <a:ext cx="8260715" cy="866904"/>
          </a:xfrm>
          <a:prstGeom prst="rect">
            <a:avLst/>
          </a:prstGeom>
        </p:spPr>
        <p:txBody>
          <a:bodyPr vert="horz" wrap="square" lIns="0" tIns="12700" rIns="0" bIns="0" rtlCol="0">
            <a:spAutoFit/>
          </a:bodyPr>
          <a:lstStyle/>
          <a:p>
            <a:pPr marL="732790" algn="ctr">
              <a:lnSpc>
                <a:spcPct val="100000"/>
              </a:lnSpc>
              <a:spcBef>
                <a:spcPts val="100"/>
              </a:spcBef>
            </a:pPr>
            <a:r>
              <a:rPr sz="1800" b="1" spc="5" dirty="0">
                <a:solidFill>
                  <a:srgbClr val="C00000"/>
                </a:solidFill>
                <a:latin typeface="Cambria"/>
                <a:cs typeface="Cambria"/>
              </a:rPr>
              <a:t>Chandigarh</a:t>
            </a:r>
            <a:r>
              <a:rPr sz="1800" b="1" spc="45" dirty="0">
                <a:solidFill>
                  <a:srgbClr val="C00000"/>
                </a:solidFill>
                <a:latin typeface="Cambria"/>
                <a:cs typeface="Cambria"/>
              </a:rPr>
              <a:t> </a:t>
            </a:r>
            <a:r>
              <a:rPr sz="1800" b="1" spc="5" dirty="0">
                <a:solidFill>
                  <a:srgbClr val="C00000"/>
                </a:solidFill>
                <a:latin typeface="Cambria"/>
                <a:cs typeface="Cambria"/>
              </a:rPr>
              <a:t>College</a:t>
            </a:r>
            <a:r>
              <a:rPr sz="1800" b="1" spc="70" dirty="0">
                <a:solidFill>
                  <a:srgbClr val="C00000"/>
                </a:solidFill>
                <a:latin typeface="Cambria"/>
                <a:cs typeface="Cambria"/>
              </a:rPr>
              <a:t> </a:t>
            </a:r>
            <a:r>
              <a:rPr sz="1800" b="1" spc="30" dirty="0">
                <a:solidFill>
                  <a:srgbClr val="C00000"/>
                </a:solidFill>
                <a:latin typeface="Cambria"/>
                <a:cs typeface="Cambria"/>
              </a:rPr>
              <a:t>of</a:t>
            </a:r>
            <a:r>
              <a:rPr sz="1800" b="1" spc="85" dirty="0">
                <a:solidFill>
                  <a:srgbClr val="C00000"/>
                </a:solidFill>
                <a:latin typeface="Cambria"/>
                <a:cs typeface="Cambria"/>
              </a:rPr>
              <a:t> </a:t>
            </a:r>
            <a:r>
              <a:rPr sz="1800" b="1" spc="-35" dirty="0">
                <a:solidFill>
                  <a:srgbClr val="C00000"/>
                </a:solidFill>
                <a:latin typeface="Cambria"/>
                <a:cs typeface="Cambria"/>
              </a:rPr>
              <a:t>Engineering</a:t>
            </a:r>
            <a:r>
              <a:rPr sz="1800" b="1" spc="60" dirty="0">
                <a:solidFill>
                  <a:srgbClr val="C00000"/>
                </a:solidFill>
                <a:latin typeface="Cambria"/>
                <a:cs typeface="Cambria"/>
              </a:rPr>
              <a:t> </a:t>
            </a:r>
            <a:r>
              <a:rPr sz="1800" b="1" spc="125" dirty="0">
                <a:solidFill>
                  <a:srgbClr val="C00000"/>
                </a:solidFill>
                <a:latin typeface="Cambria"/>
                <a:cs typeface="Cambria"/>
              </a:rPr>
              <a:t>&amp;</a:t>
            </a:r>
            <a:r>
              <a:rPr sz="1800" b="1" spc="75" dirty="0">
                <a:solidFill>
                  <a:srgbClr val="C00000"/>
                </a:solidFill>
                <a:latin typeface="Cambria"/>
                <a:cs typeface="Cambria"/>
              </a:rPr>
              <a:t> </a:t>
            </a:r>
            <a:r>
              <a:rPr sz="1800" b="1" spc="-15" dirty="0">
                <a:solidFill>
                  <a:srgbClr val="C00000"/>
                </a:solidFill>
                <a:latin typeface="Cambria"/>
                <a:cs typeface="Cambria"/>
              </a:rPr>
              <a:t>Technology</a:t>
            </a:r>
            <a:r>
              <a:rPr sz="1800" b="1" spc="55" dirty="0">
                <a:solidFill>
                  <a:srgbClr val="C00000"/>
                </a:solidFill>
                <a:latin typeface="Cambria"/>
                <a:cs typeface="Cambria"/>
              </a:rPr>
              <a:t> </a:t>
            </a:r>
            <a:r>
              <a:rPr sz="1800" b="1" spc="170" dirty="0">
                <a:solidFill>
                  <a:srgbClr val="C00000"/>
                </a:solidFill>
                <a:latin typeface="Cambria"/>
                <a:cs typeface="Cambria"/>
              </a:rPr>
              <a:t>(CCET</a:t>
            </a:r>
            <a:r>
              <a:rPr sz="1800" b="1" spc="45" dirty="0">
                <a:solidFill>
                  <a:srgbClr val="C00000"/>
                </a:solidFill>
                <a:latin typeface="Cambria"/>
                <a:cs typeface="Cambria"/>
              </a:rPr>
              <a:t> </a:t>
            </a:r>
            <a:r>
              <a:rPr sz="1800" b="1" spc="-25" dirty="0">
                <a:solidFill>
                  <a:srgbClr val="C00000"/>
                </a:solidFill>
                <a:latin typeface="Cambria"/>
                <a:cs typeface="Cambria"/>
              </a:rPr>
              <a:t>-Degree</a:t>
            </a:r>
            <a:r>
              <a:rPr sz="1800" b="1" spc="105" dirty="0">
                <a:solidFill>
                  <a:srgbClr val="C00000"/>
                </a:solidFill>
                <a:latin typeface="Cambria"/>
                <a:cs typeface="Cambria"/>
              </a:rPr>
              <a:t> </a:t>
            </a:r>
            <a:r>
              <a:rPr sz="1800" b="1" spc="-10" dirty="0">
                <a:solidFill>
                  <a:srgbClr val="C00000"/>
                </a:solidFill>
                <a:latin typeface="Cambria"/>
                <a:cs typeface="Cambria"/>
              </a:rPr>
              <a:t>Wing)</a:t>
            </a:r>
            <a:endParaRPr sz="1800" dirty="0">
              <a:latin typeface="Cambria"/>
              <a:cs typeface="Cambria"/>
            </a:endParaRPr>
          </a:p>
          <a:p>
            <a:pPr marL="732155" algn="ctr">
              <a:lnSpc>
                <a:spcPct val="100000"/>
              </a:lnSpc>
              <a:spcBef>
                <a:spcPts val="35"/>
              </a:spcBef>
            </a:pPr>
            <a:r>
              <a:rPr sz="1200" b="1" spc="55" dirty="0">
                <a:solidFill>
                  <a:srgbClr val="001F5F"/>
                </a:solidFill>
                <a:latin typeface="Cambria"/>
                <a:cs typeface="Cambria"/>
              </a:rPr>
              <a:t>(A</a:t>
            </a:r>
            <a:r>
              <a:rPr sz="1200" b="1" spc="-40" dirty="0">
                <a:solidFill>
                  <a:srgbClr val="001F5F"/>
                </a:solidFill>
                <a:latin typeface="Cambria"/>
                <a:cs typeface="Cambria"/>
              </a:rPr>
              <a:t> </a:t>
            </a:r>
            <a:r>
              <a:rPr sz="1200" b="1" spc="60" dirty="0">
                <a:solidFill>
                  <a:srgbClr val="001F5F"/>
                </a:solidFill>
                <a:latin typeface="Cambria"/>
                <a:cs typeface="Cambria"/>
              </a:rPr>
              <a:t>Govt.</a:t>
            </a:r>
            <a:r>
              <a:rPr sz="1200" b="1" spc="55" dirty="0">
                <a:solidFill>
                  <a:srgbClr val="001F5F"/>
                </a:solidFill>
                <a:latin typeface="Cambria"/>
                <a:cs typeface="Cambria"/>
              </a:rPr>
              <a:t> </a:t>
            </a:r>
            <a:r>
              <a:rPr sz="1200" b="1" dirty="0">
                <a:solidFill>
                  <a:srgbClr val="001F5F"/>
                </a:solidFill>
                <a:latin typeface="Cambria"/>
                <a:cs typeface="Cambria"/>
              </a:rPr>
              <a:t>College</a:t>
            </a:r>
            <a:r>
              <a:rPr sz="1200" b="1" spc="30" dirty="0">
                <a:solidFill>
                  <a:srgbClr val="001F5F"/>
                </a:solidFill>
                <a:latin typeface="Cambria"/>
                <a:cs typeface="Cambria"/>
              </a:rPr>
              <a:t> </a:t>
            </a:r>
            <a:r>
              <a:rPr sz="1200" b="1" spc="-40" dirty="0">
                <a:solidFill>
                  <a:srgbClr val="001F5F"/>
                </a:solidFill>
                <a:latin typeface="Cambria"/>
                <a:cs typeface="Cambria"/>
              </a:rPr>
              <a:t>under</a:t>
            </a:r>
            <a:r>
              <a:rPr sz="1200" b="1" spc="25" dirty="0">
                <a:solidFill>
                  <a:srgbClr val="001F5F"/>
                </a:solidFill>
                <a:latin typeface="Cambria"/>
                <a:cs typeface="Cambria"/>
              </a:rPr>
              <a:t> </a:t>
            </a:r>
            <a:r>
              <a:rPr sz="1200" b="1" dirty="0">
                <a:solidFill>
                  <a:srgbClr val="001F5F"/>
                </a:solidFill>
                <a:latin typeface="Cambria"/>
                <a:cs typeface="Cambria"/>
              </a:rPr>
              <a:t>Chandigarh</a:t>
            </a:r>
            <a:r>
              <a:rPr sz="1200" b="1" spc="15" dirty="0">
                <a:solidFill>
                  <a:srgbClr val="001F5F"/>
                </a:solidFill>
                <a:latin typeface="Cambria"/>
                <a:cs typeface="Cambria"/>
              </a:rPr>
              <a:t> </a:t>
            </a:r>
            <a:r>
              <a:rPr sz="1200" b="1" spc="150" dirty="0">
                <a:solidFill>
                  <a:srgbClr val="001F5F"/>
                </a:solidFill>
                <a:latin typeface="Cambria"/>
                <a:cs typeface="Cambria"/>
              </a:rPr>
              <a:t>UT</a:t>
            </a:r>
            <a:r>
              <a:rPr sz="1200" b="1" spc="35" dirty="0">
                <a:solidFill>
                  <a:srgbClr val="001F5F"/>
                </a:solidFill>
                <a:latin typeface="Cambria"/>
                <a:cs typeface="Cambria"/>
              </a:rPr>
              <a:t> </a:t>
            </a:r>
            <a:r>
              <a:rPr sz="1200" b="1" spc="-10" dirty="0">
                <a:solidFill>
                  <a:srgbClr val="001F5F"/>
                </a:solidFill>
                <a:latin typeface="Cambria"/>
                <a:cs typeface="Cambria"/>
              </a:rPr>
              <a:t>Administration,</a:t>
            </a:r>
            <a:r>
              <a:rPr sz="1200" b="1" spc="15" dirty="0">
                <a:solidFill>
                  <a:srgbClr val="001F5F"/>
                </a:solidFill>
                <a:latin typeface="Cambria"/>
                <a:cs typeface="Cambria"/>
              </a:rPr>
              <a:t> </a:t>
            </a:r>
            <a:r>
              <a:rPr sz="1200" b="1" spc="-5" dirty="0">
                <a:solidFill>
                  <a:srgbClr val="001F5F"/>
                </a:solidFill>
                <a:latin typeface="Cambria"/>
                <a:cs typeface="Cambria"/>
              </a:rPr>
              <a:t>Chandigarh)</a:t>
            </a:r>
            <a:r>
              <a:rPr sz="1200" b="1" spc="5" dirty="0">
                <a:solidFill>
                  <a:srgbClr val="001F5F"/>
                </a:solidFill>
                <a:latin typeface="Cambria"/>
                <a:cs typeface="Cambria"/>
              </a:rPr>
              <a:t> </a:t>
            </a:r>
            <a:r>
              <a:rPr sz="1200" b="1" spc="-10" dirty="0">
                <a:solidFill>
                  <a:srgbClr val="001F5F"/>
                </a:solidFill>
                <a:latin typeface="Cambria"/>
                <a:cs typeface="Cambria"/>
              </a:rPr>
              <a:t>,Sector-26,</a:t>
            </a:r>
            <a:r>
              <a:rPr sz="1200" b="1" spc="20" dirty="0">
                <a:solidFill>
                  <a:srgbClr val="001F5F"/>
                </a:solidFill>
                <a:latin typeface="Cambria"/>
                <a:cs typeface="Cambria"/>
              </a:rPr>
              <a:t> </a:t>
            </a:r>
            <a:r>
              <a:rPr sz="1200" b="1" dirty="0">
                <a:solidFill>
                  <a:srgbClr val="001F5F"/>
                </a:solidFill>
                <a:latin typeface="Cambria"/>
                <a:cs typeface="Cambria"/>
              </a:rPr>
              <a:t>Chandigarh</a:t>
            </a:r>
            <a:r>
              <a:rPr sz="1200" b="1" spc="25" dirty="0">
                <a:solidFill>
                  <a:srgbClr val="001F5F"/>
                </a:solidFill>
                <a:latin typeface="Cambria"/>
                <a:cs typeface="Cambria"/>
              </a:rPr>
              <a:t> </a:t>
            </a:r>
            <a:r>
              <a:rPr sz="1200" b="1" spc="10" dirty="0">
                <a:solidFill>
                  <a:srgbClr val="001F5F"/>
                </a:solidFill>
                <a:latin typeface="Cambria"/>
                <a:cs typeface="Cambria"/>
              </a:rPr>
              <a:t>-</a:t>
            </a:r>
            <a:r>
              <a:rPr sz="1200" b="1" spc="50" dirty="0">
                <a:solidFill>
                  <a:srgbClr val="001F5F"/>
                </a:solidFill>
                <a:latin typeface="Cambria"/>
                <a:cs typeface="Cambria"/>
              </a:rPr>
              <a:t> </a:t>
            </a:r>
            <a:r>
              <a:rPr sz="1200" b="1" spc="-90" dirty="0">
                <a:solidFill>
                  <a:srgbClr val="001F5F"/>
                </a:solidFill>
                <a:latin typeface="Cambria"/>
                <a:cs typeface="Cambria"/>
              </a:rPr>
              <a:t>160019</a:t>
            </a:r>
            <a:endParaRPr sz="1200" dirty="0">
              <a:latin typeface="Cambria"/>
              <a:cs typeface="Cambria"/>
            </a:endParaRPr>
          </a:p>
          <a:p>
            <a:pPr>
              <a:lnSpc>
                <a:spcPct val="100000"/>
              </a:lnSpc>
            </a:pPr>
            <a:endParaRPr sz="1400" dirty="0">
              <a:latin typeface="Cambria"/>
              <a:cs typeface="Cambria"/>
            </a:endParaRPr>
          </a:p>
          <a:p>
            <a:pPr>
              <a:lnSpc>
                <a:spcPct val="100000"/>
              </a:lnSpc>
              <a:spcBef>
                <a:spcPts val="30"/>
              </a:spcBef>
            </a:pPr>
            <a:endParaRPr sz="1150" dirty="0">
              <a:latin typeface="Cambria"/>
              <a:cs typeface="Cambria"/>
            </a:endParaRPr>
          </a:p>
        </p:txBody>
      </p:sp>
      <p:sp>
        <p:nvSpPr>
          <p:cNvPr id="12" name="Google Shape;133;p6"/>
          <p:cNvSpPr txBox="1">
            <a:spLocks/>
          </p:cNvSpPr>
          <p:nvPr/>
        </p:nvSpPr>
        <p:spPr>
          <a:xfrm>
            <a:off x="149465" y="1082435"/>
            <a:ext cx="8763000" cy="557265"/>
          </a:xfrm>
          <a:prstGeom prst="rect">
            <a:avLst/>
          </a:prstGeom>
          <a:noFill/>
          <a:ln>
            <a:noFill/>
          </a:ln>
        </p:spPr>
        <p:txBody>
          <a:bodyPr spcFirstLastPara="1" wrap="square" lIns="91425" tIns="45700" rIns="91425" bIns="45700" anchor="ctr" anchorCtr="0">
            <a:normAutofit/>
          </a:bodyPr>
          <a:lstStyle>
            <a:lvl1pPr eaLnBrk="1" hangingPunct="1">
              <a:defRPr sz="2000" b="1" i="0">
                <a:solidFill>
                  <a:schemeClr val="tx1"/>
                </a:solidFill>
                <a:latin typeface="Cambria"/>
                <a:ea typeface="+mj-ea"/>
                <a:cs typeface="Cambria"/>
              </a:defRPr>
            </a:lvl1pPr>
          </a:lstStyle>
          <a:p>
            <a:pPr algn="ctr" rtl="0">
              <a:buClr>
                <a:schemeClr val="dk1"/>
              </a:buClr>
              <a:buSzPts val="4400"/>
              <a:buFont typeface="Calibri"/>
              <a:buNone/>
            </a:pPr>
            <a:r>
              <a:rPr lang="en-US" sz="2800" kern="0" dirty="0" smtClean="0"/>
              <a:t>MAIN OBJECTIVE</a:t>
            </a:r>
            <a:endParaRPr lang="en-US" sz="2800" kern="0" dirty="0">
              <a:latin typeface="Calibri"/>
              <a:ea typeface="Calibri"/>
              <a:cs typeface="Calibri"/>
              <a:sym typeface="Calibri"/>
            </a:endParaRPr>
          </a:p>
        </p:txBody>
      </p:sp>
      <p:sp>
        <p:nvSpPr>
          <p:cNvPr id="13" name="Google Shape;134;p6"/>
          <p:cNvSpPr txBox="1">
            <a:spLocks noGrp="1"/>
          </p:cNvSpPr>
          <p:nvPr>
            <p:ph type="body" idx="1"/>
          </p:nvPr>
        </p:nvSpPr>
        <p:spPr>
          <a:xfrm>
            <a:off x="190500" y="1601214"/>
            <a:ext cx="8763000" cy="5256786"/>
          </a:xfrm>
          <a:prstGeom prst="rect">
            <a:avLst/>
          </a:prstGeom>
          <a:noFill/>
          <a:ln>
            <a:noFill/>
          </a:ln>
        </p:spPr>
        <p:txBody>
          <a:bodyPr spcFirstLastPara="1" wrap="square" lIns="91425" tIns="45700" rIns="91425" bIns="45700" anchor="t" anchorCtr="0">
            <a:normAutofit fontScale="55000" lnSpcReduction="20000"/>
          </a:bodyPr>
          <a:lstStyle/>
          <a:p>
            <a:pPr marL="0" lvl="0" indent="0" algn="l" rtl="0">
              <a:lnSpc>
                <a:spcPct val="150000"/>
              </a:lnSpc>
              <a:spcBef>
                <a:spcPts val="1200"/>
              </a:spcBef>
              <a:spcAft>
                <a:spcPts val="0"/>
              </a:spcAft>
              <a:buClr>
                <a:schemeClr val="dk1"/>
              </a:buClr>
              <a:buSzPct val="26172"/>
              <a:buFont typeface="Arial"/>
              <a:buNone/>
            </a:pPr>
            <a:r>
              <a:rPr lang="en-US" sz="4202" dirty="0">
                <a:latin typeface="Times New Roman"/>
                <a:ea typeface="Times New Roman"/>
                <a:cs typeface="Times New Roman"/>
                <a:sym typeface="Times New Roman"/>
              </a:rPr>
              <a:t>The objective of this project is to create a sign language detector that does real time sign language detection and train itself continuously based on user images.</a:t>
            </a:r>
            <a:endParaRPr sz="4202" dirty="0">
              <a:latin typeface="Times New Roman"/>
              <a:ea typeface="Times New Roman"/>
              <a:cs typeface="Times New Roman"/>
              <a:sym typeface="Times New Roman"/>
            </a:endParaRPr>
          </a:p>
          <a:p>
            <a:pPr marL="0" lvl="0" indent="0" algn="l" rtl="0">
              <a:lnSpc>
                <a:spcPct val="150000"/>
              </a:lnSpc>
              <a:spcBef>
                <a:spcPts val="1200"/>
              </a:spcBef>
              <a:spcAft>
                <a:spcPts val="0"/>
              </a:spcAft>
              <a:buClr>
                <a:schemeClr val="dk1"/>
              </a:buClr>
              <a:buSzPts val="523"/>
              <a:buFont typeface="Arial"/>
              <a:buNone/>
            </a:pPr>
            <a:r>
              <a:rPr lang="en-US" sz="4550" dirty="0">
                <a:latin typeface="Times New Roman"/>
                <a:ea typeface="Times New Roman"/>
                <a:cs typeface="Times New Roman"/>
                <a:sym typeface="Times New Roman"/>
              </a:rPr>
              <a:t>The main objectives of this project are:</a:t>
            </a:r>
            <a:endParaRPr sz="4550" dirty="0">
              <a:latin typeface="Times New Roman"/>
              <a:ea typeface="Times New Roman"/>
              <a:cs typeface="Times New Roman"/>
              <a:sym typeface="Times New Roman"/>
            </a:endParaRPr>
          </a:p>
          <a:p>
            <a:pPr marL="670402" indent="-571500" algn="l">
              <a:lnSpc>
                <a:spcPct val="115000"/>
              </a:lnSpc>
              <a:spcBef>
                <a:spcPts val="1200"/>
              </a:spcBef>
              <a:buSzPct val="100000"/>
              <a:buFont typeface="Arial" panose="020B0604020202020204" pitchFamily="34" charset="0"/>
              <a:buChar char="•"/>
            </a:pPr>
            <a:r>
              <a:rPr lang="en-US" sz="4242" b="1" dirty="0" smtClean="0">
                <a:latin typeface="Times New Roman"/>
                <a:ea typeface="Times New Roman"/>
                <a:cs typeface="Times New Roman"/>
                <a:sym typeface="Times New Roman"/>
              </a:rPr>
              <a:t>To create </a:t>
            </a:r>
            <a:r>
              <a:rPr lang="en-US" sz="4242" b="1" dirty="0">
                <a:latin typeface="Times New Roman"/>
                <a:ea typeface="Times New Roman"/>
                <a:cs typeface="Times New Roman"/>
                <a:sym typeface="Times New Roman"/>
              </a:rPr>
              <a:t>a dataset by live capturing images of sign language </a:t>
            </a:r>
            <a:r>
              <a:rPr lang="en-US" sz="4242" b="1" dirty="0" smtClean="0">
                <a:latin typeface="Times New Roman"/>
                <a:ea typeface="Times New Roman"/>
                <a:cs typeface="Times New Roman"/>
                <a:sym typeface="Times New Roman"/>
              </a:rPr>
              <a:t>and perform </a:t>
            </a:r>
            <a:r>
              <a:rPr lang="en-US" sz="4242" b="1" dirty="0">
                <a:latin typeface="Times New Roman"/>
                <a:ea typeface="Times New Roman"/>
                <a:cs typeface="Times New Roman"/>
                <a:sym typeface="Times New Roman"/>
              </a:rPr>
              <a:t>Data </a:t>
            </a:r>
            <a:r>
              <a:rPr lang="en-US" sz="4242" b="1" dirty="0" smtClean="0">
                <a:latin typeface="Times New Roman"/>
                <a:ea typeface="Times New Roman"/>
                <a:cs typeface="Times New Roman"/>
                <a:sym typeface="Times New Roman"/>
              </a:rPr>
              <a:t>processing and </a:t>
            </a:r>
            <a:r>
              <a:rPr lang="en-US" sz="4242" b="1" dirty="0">
                <a:latin typeface="Times New Roman"/>
                <a:ea typeface="Times New Roman"/>
                <a:cs typeface="Times New Roman"/>
                <a:sym typeface="Times New Roman"/>
              </a:rPr>
              <a:t>augmentation on </a:t>
            </a:r>
            <a:endParaRPr lang="en-US" sz="4242" b="1" dirty="0">
              <a:latin typeface="Times New Roman"/>
              <a:ea typeface="Times New Roman"/>
              <a:cs typeface="Times New Roman"/>
              <a:sym typeface="Times New Roman"/>
            </a:endParaRPr>
          </a:p>
          <a:p>
            <a:pPr marL="670402" indent="-571500" algn="l">
              <a:lnSpc>
                <a:spcPct val="115000"/>
              </a:lnSpc>
              <a:spcBef>
                <a:spcPts val="1200"/>
              </a:spcBef>
              <a:buSzPct val="100000"/>
              <a:buFont typeface="Arial" panose="020B0604020202020204" pitchFamily="34" charset="0"/>
              <a:buChar char="•"/>
            </a:pPr>
            <a:r>
              <a:rPr lang="en-US" sz="4242" b="1" dirty="0" smtClean="0">
                <a:latin typeface="Times New Roman"/>
                <a:ea typeface="Times New Roman"/>
                <a:cs typeface="Times New Roman"/>
                <a:sym typeface="Times New Roman"/>
              </a:rPr>
              <a:t>T</a:t>
            </a:r>
            <a:r>
              <a:rPr lang="en-US" sz="4242" b="1" dirty="0" smtClean="0">
                <a:latin typeface="Times New Roman"/>
                <a:ea typeface="Times New Roman"/>
                <a:cs typeface="Times New Roman"/>
                <a:sym typeface="Times New Roman"/>
              </a:rPr>
              <a:t>o perform </a:t>
            </a:r>
            <a:r>
              <a:rPr lang="en-US" sz="4242" b="1" dirty="0">
                <a:latin typeface="Times New Roman"/>
                <a:ea typeface="Times New Roman"/>
                <a:cs typeface="Times New Roman"/>
                <a:sym typeface="Times New Roman"/>
              </a:rPr>
              <a:t>live detection of hand signs in real time that can </a:t>
            </a:r>
            <a:r>
              <a:rPr lang="en-US" sz="4242" b="1" dirty="0" smtClean="0">
                <a:latin typeface="Times New Roman"/>
                <a:ea typeface="Times New Roman"/>
                <a:cs typeface="Times New Roman"/>
                <a:sym typeface="Times New Roman"/>
              </a:rPr>
              <a:t>detect deaf </a:t>
            </a:r>
            <a:r>
              <a:rPr lang="en-US" sz="4242" b="1" dirty="0">
                <a:latin typeface="Times New Roman"/>
                <a:ea typeface="Times New Roman"/>
                <a:cs typeface="Times New Roman"/>
                <a:sym typeface="Times New Roman"/>
              </a:rPr>
              <a:t>and dumb signs </a:t>
            </a:r>
            <a:r>
              <a:rPr lang="en-US" sz="4242" b="1" dirty="0" smtClean="0">
                <a:latin typeface="Times New Roman"/>
                <a:ea typeface="Times New Roman"/>
                <a:cs typeface="Times New Roman"/>
                <a:sym typeface="Times New Roman"/>
              </a:rPr>
              <a:t>for </a:t>
            </a:r>
            <a:r>
              <a:rPr lang="en-US" sz="4242" b="1" dirty="0">
                <a:latin typeface="Times New Roman"/>
                <a:ea typeface="Times New Roman"/>
                <a:cs typeface="Times New Roman"/>
                <a:sym typeface="Times New Roman"/>
              </a:rPr>
              <a:t>hello, thank you etc</a:t>
            </a:r>
            <a:r>
              <a:rPr lang="en-US" sz="4242" b="1" dirty="0" smtClean="0">
                <a:latin typeface="Times New Roman"/>
                <a:ea typeface="Times New Roman"/>
                <a:cs typeface="Times New Roman"/>
                <a:sym typeface="Times New Roman"/>
              </a:rPr>
              <a:t>. </a:t>
            </a:r>
          </a:p>
          <a:p>
            <a:pPr marL="670402" indent="-571500" algn="l">
              <a:lnSpc>
                <a:spcPct val="115000"/>
              </a:lnSpc>
              <a:spcBef>
                <a:spcPts val="1200"/>
              </a:spcBef>
              <a:buSzPct val="100000"/>
              <a:buFont typeface="Arial" panose="020B0604020202020204" pitchFamily="34" charset="0"/>
              <a:buChar char="•"/>
            </a:pPr>
            <a:r>
              <a:rPr lang="en-US" sz="4242" b="1" dirty="0" smtClean="0">
                <a:latin typeface="Times New Roman"/>
                <a:ea typeface="Times New Roman"/>
                <a:cs typeface="Times New Roman"/>
                <a:sym typeface="Times New Roman"/>
              </a:rPr>
              <a:t>Extend  the </a:t>
            </a:r>
            <a:r>
              <a:rPr lang="en-US" sz="4242" b="1" dirty="0">
                <a:latin typeface="Times New Roman"/>
                <a:ea typeface="Times New Roman"/>
                <a:cs typeface="Times New Roman"/>
                <a:sym typeface="Times New Roman"/>
              </a:rPr>
              <a:t>working of the trained CNN Model to creation of automatic sign </a:t>
            </a:r>
            <a:r>
              <a:rPr lang="en-US" sz="4242" b="1" dirty="0" smtClean="0">
                <a:latin typeface="Times New Roman"/>
                <a:ea typeface="Times New Roman"/>
                <a:cs typeface="Times New Roman"/>
                <a:sym typeface="Times New Roman"/>
              </a:rPr>
              <a:t>language </a:t>
            </a:r>
            <a:r>
              <a:rPr lang="en-US" sz="4242" b="1" dirty="0">
                <a:latin typeface="Times New Roman"/>
                <a:ea typeface="Times New Roman"/>
                <a:cs typeface="Times New Roman"/>
                <a:sym typeface="Times New Roman"/>
              </a:rPr>
              <a:t>translators in live video conferencing applications.</a:t>
            </a:r>
            <a:br>
              <a:rPr lang="en-US" sz="4242" b="1" dirty="0">
                <a:latin typeface="Times New Roman"/>
                <a:ea typeface="Times New Roman"/>
                <a:cs typeface="Times New Roman"/>
                <a:sym typeface="Times New Roman"/>
              </a:rPr>
            </a:br>
            <a:endParaRP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p:cNvSpPr txBox="1">
            <a:spLocks noGrp="1"/>
          </p:cNvSpPr>
          <p:nvPr>
            <p:ph type="title"/>
          </p:nvPr>
        </p:nvSpPr>
        <p:spPr>
          <a:xfrm>
            <a:off x="2101976" y="160146"/>
            <a:ext cx="5584190" cy="330834"/>
          </a:xfrm>
          <a:prstGeom prst="rect">
            <a:avLst/>
          </a:prstGeom>
        </p:spPr>
        <p:txBody>
          <a:bodyPr vert="horz" wrap="square" lIns="0" tIns="12700" rIns="0" bIns="0" rtlCol="0">
            <a:spAutoFit/>
          </a:bodyPr>
          <a:lstStyle/>
          <a:p>
            <a:pPr marL="12700">
              <a:lnSpc>
                <a:spcPct val="100000"/>
              </a:lnSpc>
              <a:spcBef>
                <a:spcPts val="100"/>
              </a:spcBef>
            </a:pPr>
            <a:r>
              <a:rPr spc="-30" dirty="0"/>
              <a:t>Department</a:t>
            </a:r>
            <a:r>
              <a:rPr spc="85" dirty="0"/>
              <a:t> </a:t>
            </a:r>
            <a:r>
              <a:rPr spc="35" dirty="0"/>
              <a:t>of</a:t>
            </a:r>
            <a:r>
              <a:rPr spc="85" dirty="0"/>
              <a:t> </a:t>
            </a:r>
            <a:r>
              <a:rPr spc="5" dirty="0"/>
              <a:t>Computer</a:t>
            </a:r>
            <a:r>
              <a:rPr spc="90" dirty="0"/>
              <a:t> </a:t>
            </a:r>
            <a:r>
              <a:rPr spc="-40" dirty="0"/>
              <a:t>Science</a:t>
            </a:r>
            <a:r>
              <a:rPr spc="80" dirty="0"/>
              <a:t> </a:t>
            </a:r>
            <a:r>
              <a:rPr spc="145" dirty="0"/>
              <a:t>&amp;</a:t>
            </a:r>
            <a:r>
              <a:rPr spc="85" dirty="0"/>
              <a:t> </a:t>
            </a:r>
            <a:r>
              <a:rPr spc="-35" dirty="0"/>
              <a:t>Engineering</a:t>
            </a:r>
          </a:p>
        </p:txBody>
      </p:sp>
      <p:pic>
        <p:nvPicPr>
          <p:cNvPr id="6" name="object 3"/>
          <p:cNvPicPr/>
          <p:nvPr/>
        </p:nvPicPr>
        <p:blipFill>
          <a:blip r:embed="rId2" cstate="print"/>
          <a:stretch>
            <a:fillRect/>
          </a:stretch>
        </p:blipFill>
        <p:spPr>
          <a:xfrm>
            <a:off x="291765" y="198631"/>
            <a:ext cx="892594" cy="844956"/>
          </a:xfrm>
          <a:prstGeom prst="rect">
            <a:avLst/>
          </a:prstGeom>
        </p:spPr>
      </p:pic>
      <p:sp>
        <p:nvSpPr>
          <p:cNvPr id="7" name="object 4"/>
          <p:cNvSpPr txBox="1"/>
          <p:nvPr/>
        </p:nvSpPr>
        <p:spPr>
          <a:xfrm>
            <a:off x="400608" y="466471"/>
            <a:ext cx="8260715" cy="866904"/>
          </a:xfrm>
          <a:prstGeom prst="rect">
            <a:avLst/>
          </a:prstGeom>
        </p:spPr>
        <p:txBody>
          <a:bodyPr vert="horz" wrap="square" lIns="0" tIns="12700" rIns="0" bIns="0" rtlCol="0">
            <a:spAutoFit/>
          </a:bodyPr>
          <a:lstStyle/>
          <a:p>
            <a:pPr marL="732790" algn="ctr">
              <a:lnSpc>
                <a:spcPct val="100000"/>
              </a:lnSpc>
              <a:spcBef>
                <a:spcPts val="100"/>
              </a:spcBef>
            </a:pPr>
            <a:r>
              <a:rPr sz="1800" b="1" spc="5" dirty="0">
                <a:solidFill>
                  <a:srgbClr val="C00000"/>
                </a:solidFill>
                <a:latin typeface="Cambria"/>
                <a:cs typeface="Cambria"/>
              </a:rPr>
              <a:t>Chandigarh</a:t>
            </a:r>
            <a:r>
              <a:rPr sz="1800" b="1" spc="45" dirty="0">
                <a:solidFill>
                  <a:srgbClr val="C00000"/>
                </a:solidFill>
                <a:latin typeface="Cambria"/>
                <a:cs typeface="Cambria"/>
              </a:rPr>
              <a:t> </a:t>
            </a:r>
            <a:r>
              <a:rPr sz="1800" b="1" spc="5" dirty="0">
                <a:solidFill>
                  <a:srgbClr val="C00000"/>
                </a:solidFill>
                <a:latin typeface="Cambria"/>
                <a:cs typeface="Cambria"/>
              </a:rPr>
              <a:t>College</a:t>
            </a:r>
            <a:r>
              <a:rPr sz="1800" b="1" spc="70" dirty="0">
                <a:solidFill>
                  <a:srgbClr val="C00000"/>
                </a:solidFill>
                <a:latin typeface="Cambria"/>
                <a:cs typeface="Cambria"/>
              </a:rPr>
              <a:t> </a:t>
            </a:r>
            <a:r>
              <a:rPr sz="1800" b="1" spc="30" dirty="0">
                <a:solidFill>
                  <a:srgbClr val="C00000"/>
                </a:solidFill>
                <a:latin typeface="Cambria"/>
                <a:cs typeface="Cambria"/>
              </a:rPr>
              <a:t>of</a:t>
            </a:r>
            <a:r>
              <a:rPr sz="1800" b="1" spc="85" dirty="0">
                <a:solidFill>
                  <a:srgbClr val="C00000"/>
                </a:solidFill>
                <a:latin typeface="Cambria"/>
                <a:cs typeface="Cambria"/>
              </a:rPr>
              <a:t> </a:t>
            </a:r>
            <a:r>
              <a:rPr sz="1800" b="1" spc="-35" dirty="0">
                <a:solidFill>
                  <a:srgbClr val="C00000"/>
                </a:solidFill>
                <a:latin typeface="Cambria"/>
                <a:cs typeface="Cambria"/>
              </a:rPr>
              <a:t>Engineering</a:t>
            </a:r>
            <a:r>
              <a:rPr sz="1800" b="1" spc="60" dirty="0">
                <a:solidFill>
                  <a:srgbClr val="C00000"/>
                </a:solidFill>
                <a:latin typeface="Cambria"/>
                <a:cs typeface="Cambria"/>
              </a:rPr>
              <a:t> </a:t>
            </a:r>
            <a:r>
              <a:rPr sz="1800" b="1" spc="125" dirty="0">
                <a:solidFill>
                  <a:srgbClr val="C00000"/>
                </a:solidFill>
                <a:latin typeface="Cambria"/>
                <a:cs typeface="Cambria"/>
              </a:rPr>
              <a:t>&amp;</a:t>
            </a:r>
            <a:r>
              <a:rPr sz="1800" b="1" spc="75" dirty="0">
                <a:solidFill>
                  <a:srgbClr val="C00000"/>
                </a:solidFill>
                <a:latin typeface="Cambria"/>
                <a:cs typeface="Cambria"/>
              </a:rPr>
              <a:t> </a:t>
            </a:r>
            <a:r>
              <a:rPr sz="1800" b="1" spc="-15" dirty="0">
                <a:solidFill>
                  <a:srgbClr val="C00000"/>
                </a:solidFill>
                <a:latin typeface="Cambria"/>
                <a:cs typeface="Cambria"/>
              </a:rPr>
              <a:t>Technology</a:t>
            </a:r>
            <a:r>
              <a:rPr sz="1800" b="1" spc="55" dirty="0">
                <a:solidFill>
                  <a:srgbClr val="C00000"/>
                </a:solidFill>
                <a:latin typeface="Cambria"/>
                <a:cs typeface="Cambria"/>
              </a:rPr>
              <a:t> </a:t>
            </a:r>
            <a:r>
              <a:rPr sz="1800" b="1" spc="170" dirty="0">
                <a:solidFill>
                  <a:srgbClr val="C00000"/>
                </a:solidFill>
                <a:latin typeface="Cambria"/>
                <a:cs typeface="Cambria"/>
              </a:rPr>
              <a:t>(CCET</a:t>
            </a:r>
            <a:r>
              <a:rPr sz="1800" b="1" spc="45" dirty="0">
                <a:solidFill>
                  <a:srgbClr val="C00000"/>
                </a:solidFill>
                <a:latin typeface="Cambria"/>
                <a:cs typeface="Cambria"/>
              </a:rPr>
              <a:t> </a:t>
            </a:r>
            <a:r>
              <a:rPr sz="1800" b="1" spc="-25" dirty="0">
                <a:solidFill>
                  <a:srgbClr val="C00000"/>
                </a:solidFill>
                <a:latin typeface="Cambria"/>
                <a:cs typeface="Cambria"/>
              </a:rPr>
              <a:t>-Degree</a:t>
            </a:r>
            <a:r>
              <a:rPr sz="1800" b="1" spc="105" dirty="0">
                <a:solidFill>
                  <a:srgbClr val="C00000"/>
                </a:solidFill>
                <a:latin typeface="Cambria"/>
                <a:cs typeface="Cambria"/>
              </a:rPr>
              <a:t> </a:t>
            </a:r>
            <a:r>
              <a:rPr sz="1800" b="1" spc="-10" dirty="0">
                <a:solidFill>
                  <a:srgbClr val="C00000"/>
                </a:solidFill>
                <a:latin typeface="Cambria"/>
                <a:cs typeface="Cambria"/>
              </a:rPr>
              <a:t>Wing)</a:t>
            </a:r>
            <a:endParaRPr sz="1800" dirty="0">
              <a:latin typeface="Cambria"/>
              <a:cs typeface="Cambria"/>
            </a:endParaRPr>
          </a:p>
          <a:p>
            <a:pPr marL="732155" algn="ctr">
              <a:lnSpc>
                <a:spcPct val="100000"/>
              </a:lnSpc>
              <a:spcBef>
                <a:spcPts val="35"/>
              </a:spcBef>
            </a:pPr>
            <a:r>
              <a:rPr sz="1200" b="1" spc="55" dirty="0">
                <a:solidFill>
                  <a:srgbClr val="001F5F"/>
                </a:solidFill>
                <a:latin typeface="Cambria"/>
                <a:cs typeface="Cambria"/>
              </a:rPr>
              <a:t>(A</a:t>
            </a:r>
            <a:r>
              <a:rPr sz="1200" b="1" spc="-40" dirty="0">
                <a:solidFill>
                  <a:srgbClr val="001F5F"/>
                </a:solidFill>
                <a:latin typeface="Cambria"/>
                <a:cs typeface="Cambria"/>
              </a:rPr>
              <a:t> </a:t>
            </a:r>
            <a:r>
              <a:rPr sz="1200" b="1" spc="60" dirty="0">
                <a:solidFill>
                  <a:srgbClr val="001F5F"/>
                </a:solidFill>
                <a:latin typeface="Cambria"/>
                <a:cs typeface="Cambria"/>
              </a:rPr>
              <a:t>Govt.</a:t>
            </a:r>
            <a:r>
              <a:rPr sz="1200" b="1" spc="55" dirty="0">
                <a:solidFill>
                  <a:srgbClr val="001F5F"/>
                </a:solidFill>
                <a:latin typeface="Cambria"/>
                <a:cs typeface="Cambria"/>
              </a:rPr>
              <a:t> </a:t>
            </a:r>
            <a:r>
              <a:rPr sz="1200" b="1" dirty="0">
                <a:solidFill>
                  <a:srgbClr val="001F5F"/>
                </a:solidFill>
                <a:latin typeface="Cambria"/>
                <a:cs typeface="Cambria"/>
              </a:rPr>
              <a:t>College</a:t>
            </a:r>
            <a:r>
              <a:rPr sz="1200" b="1" spc="30" dirty="0">
                <a:solidFill>
                  <a:srgbClr val="001F5F"/>
                </a:solidFill>
                <a:latin typeface="Cambria"/>
                <a:cs typeface="Cambria"/>
              </a:rPr>
              <a:t> </a:t>
            </a:r>
            <a:r>
              <a:rPr sz="1200" b="1" spc="-40" dirty="0">
                <a:solidFill>
                  <a:srgbClr val="001F5F"/>
                </a:solidFill>
                <a:latin typeface="Cambria"/>
                <a:cs typeface="Cambria"/>
              </a:rPr>
              <a:t>under</a:t>
            </a:r>
            <a:r>
              <a:rPr sz="1200" b="1" spc="25" dirty="0">
                <a:solidFill>
                  <a:srgbClr val="001F5F"/>
                </a:solidFill>
                <a:latin typeface="Cambria"/>
                <a:cs typeface="Cambria"/>
              </a:rPr>
              <a:t> </a:t>
            </a:r>
            <a:r>
              <a:rPr sz="1200" b="1" dirty="0">
                <a:solidFill>
                  <a:srgbClr val="001F5F"/>
                </a:solidFill>
                <a:latin typeface="Cambria"/>
                <a:cs typeface="Cambria"/>
              </a:rPr>
              <a:t>Chandigarh</a:t>
            </a:r>
            <a:r>
              <a:rPr sz="1200" b="1" spc="15" dirty="0">
                <a:solidFill>
                  <a:srgbClr val="001F5F"/>
                </a:solidFill>
                <a:latin typeface="Cambria"/>
                <a:cs typeface="Cambria"/>
              </a:rPr>
              <a:t> </a:t>
            </a:r>
            <a:r>
              <a:rPr sz="1200" b="1" spc="150" dirty="0">
                <a:solidFill>
                  <a:srgbClr val="001F5F"/>
                </a:solidFill>
                <a:latin typeface="Cambria"/>
                <a:cs typeface="Cambria"/>
              </a:rPr>
              <a:t>UT</a:t>
            </a:r>
            <a:r>
              <a:rPr sz="1200" b="1" spc="35" dirty="0">
                <a:solidFill>
                  <a:srgbClr val="001F5F"/>
                </a:solidFill>
                <a:latin typeface="Cambria"/>
                <a:cs typeface="Cambria"/>
              </a:rPr>
              <a:t> </a:t>
            </a:r>
            <a:r>
              <a:rPr sz="1200" b="1" spc="-10" dirty="0">
                <a:solidFill>
                  <a:srgbClr val="001F5F"/>
                </a:solidFill>
                <a:latin typeface="Cambria"/>
                <a:cs typeface="Cambria"/>
              </a:rPr>
              <a:t>Administration,</a:t>
            </a:r>
            <a:r>
              <a:rPr sz="1200" b="1" spc="15" dirty="0">
                <a:solidFill>
                  <a:srgbClr val="001F5F"/>
                </a:solidFill>
                <a:latin typeface="Cambria"/>
                <a:cs typeface="Cambria"/>
              </a:rPr>
              <a:t> </a:t>
            </a:r>
            <a:r>
              <a:rPr sz="1200" b="1" spc="-5" dirty="0">
                <a:solidFill>
                  <a:srgbClr val="001F5F"/>
                </a:solidFill>
                <a:latin typeface="Cambria"/>
                <a:cs typeface="Cambria"/>
              </a:rPr>
              <a:t>Chandigarh)</a:t>
            </a:r>
            <a:r>
              <a:rPr sz="1200" b="1" spc="5" dirty="0">
                <a:solidFill>
                  <a:srgbClr val="001F5F"/>
                </a:solidFill>
                <a:latin typeface="Cambria"/>
                <a:cs typeface="Cambria"/>
              </a:rPr>
              <a:t> </a:t>
            </a:r>
            <a:r>
              <a:rPr sz="1200" b="1" spc="-10" dirty="0">
                <a:solidFill>
                  <a:srgbClr val="001F5F"/>
                </a:solidFill>
                <a:latin typeface="Cambria"/>
                <a:cs typeface="Cambria"/>
              </a:rPr>
              <a:t>,Sector-26,</a:t>
            </a:r>
            <a:r>
              <a:rPr sz="1200" b="1" spc="20" dirty="0">
                <a:solidFill>
                  <a:srgbClr val="001F5F"/>
                </a:solidFill>
                <a:latin typeface="Cambria"/>
                <a:cs typeface="Cambria"/>
              </a:rPr>
              <a:t> </a:t>
            </a:r>
            <a:r>
              <a:rPr sz="1200" b="1" dirty="0">
                <a:solidFill>
                  <a:srgbClr val="001F5F"/>
                </a:solidFill>
                <a:latin typeface="Cambria"/>
                <a:cs typeface="Cambria"/>
              </a:rPr>
              <a:t>Chandigarh</a:t>
            </a:r>
            <a:r>
              <a:rPr sz="1200" b="1" spc="25" dirty="0">
                <a:solidFill>
                  <a:srgbClr val="001F5F"/>
                </a:solidFill>
                <a:latin typeface="Cambria"/>
                <a:cs typeface="Cambria"/>
              </a:rPr>
              <a:t> </a:t>
            </a:r>
            <a:r>
              <a:rPr sz="1200" b="1" spc="10" dirty="0">
                <a:solidFill>
                  <a:srgbClr val="001F5F"/>
                </a:solidFill>
                <a:latin typeface="Cambria"/>
                <a:cs typeface="Cambria"/>
              </a:rPr>
              <a:t>-</a:t>
            </a:r>
            <a:r>
              <a:rPr sz="1200" b="1" spc="50" dirty="0">
                <a:solidFill>
                  <a:srgbClr val="001F5F"/>
                </a:solidFill>
                <a:latin typeface="Cambria"/>
                <a:cs typeface="Cambria"/>
              </a:rPr>
              <a:t> </a:t>
            </a:r>
            <a:r>
              <a:rPr sz="1200" b="1" spc="-90" dirty="0">
                <a:solidFill>
                  <a:srgbClr val="001F5F"/>
                </a:solidFill>
                <a:latin typeface="Cambria"/>
                <a:cs typeface="Cambria"/>
              </a:rPr>
              <a:t>160019</a:t>
            </a:r>
            <a:endParaRPr sz="1200" dirty="0">
              <a:latin typeface="Cambria"/>
              <a:cs typeface="Cambria"/>
            </a:endParaRPr>
          </a:p>
          <a:p>
            <a:pPr>
              <a:lnSpc>
                <a:spcPct val="100000"/>
              </a:lnSpc>
            </a:pPr>
            <a:endParaRPr sz="1400" dirty="0">
              <a:latin typeface="Cambria"/>
              <a:cs typeface="Cambria"/>
            </a:endParaRPr>
          </a:p>
          <a:p>
            <a:pPr>
              <a:lnSpc>
                <a:spcPct val="100000"/>
              </a:lnSpc>
              <a:spcBef>
                <a:spcPts val="30"/>
              </a:spcBef>
            </a:pPr>
            <a:endParaRPr sz="1150" dirty="0">
              <a:latin typeface="Cambria"/>
              <a:cs typeface="Cambria"/>
            </a:endParaRPr>
          </a:p>
        </p:txBody>
      </p:sp>
      <p:sp>
        <p:nvSpPr>
          <p:cNvPr id="11" name="Google Shape;140;p7"/>
          <p:cNvSpPr txBox="1">
            <a:spLocks/>
          </p:cNvSpPr>
          <p:nvPr/>
        </p:nvSpPr>
        <p:spPr>
          <a:xfrm>
            <a:off x="228600" y="1197197"/>
            <a:ext cx="8763000" cy="326804"/>
          </a:xfrm>
          <a:prstGeom prst="rect">
            <a:avLst/>
          </a:prstGeom>
          <a:noFill/>
          <a:ln>
            <a:noFill/>
          </a:ln>
        </p:spPr>
        <p:txBody>
          <a:bodyPr spcFirstLastPara="1" wrap="square" lIns="91425" tIns="45700" rIns="91425" bIns="45700" anchor="ctr" anchorCtr="0">
            <a:noAutofit/>
          </a:bodyPr>
          <a:lstStyle>
            <a:lvl1pPr eaLnBrk="1" hangingPunct="1">
              <a:defRPr sz="2000" b="1" i="0">
                <a:solidFill>
                  <a:schemeClr val="tx1"/>
                </a:solidFill>
                <a:latin typeface="Cambria"/>
                <a:ea typeface="+mj-ea"/>
                <a:cs typeface="Cambria"/>
              </a:defRPr>
            </a:lvl1pPr>
          </a:lstStyle>
          <a:p>
            <a:pPr algn="ctr" rtl="0">
              <a:buClr>
                <a:schemeClr val="dk1"/>
              </a:buClr>
              <a:buSzPts val="4400"/>
              <a:buFont typeface="Calibri"/>
              <a:buNone/>
            </a:pPr>
            <a:r>
              <a:rPr lang="en-US" sz="2800" kern="0" dirty="0" smtClean="0"/>
              <a:t>ARCHITECTURE - WORKFLOW PROCESS</a:t>
            </a:r>
            <a:endParaRPr lang="en-US" sz="2800" kern="0" dirty="0">
              <a:latin typeface="Calibri"/>
              <a:ea typeface="Calibri"/>
              <a:cs typeface="Calibri"/>
              <a:sym typeface="Calibri"/>
            </a:endParaRPr>
          </a:p>
        </p:txBody>
      </p:sp>
      <p:pic>
        <p:nvPicPr>
          <p:cNvPr id="13" name="Google Shape;143;p7"/>
          <p:cNvPicPr preferRelativeResize="0"/>
          <p:nvPr/>
        </p:nvPicPr>
        <p:blipFill>
          <a:blip r:embed="rId3">
            <a:alphaModFix/>
          </a:blip>
          <a:stretch>
            <a:fillRect/>
          </a:stretch>
        </p:blipFill>
        <p:spPr>
          <a:xfrm>
            <a:off x="4495801" y="1639700"/>
            <a:ext cx="4457700" cy="4761100"/>
          </a:xfrm>
          <a:prstGeom prst="rect">
            <a:avLst/>
          </a:prstGeom>
          <a:noFill/>
          <a:ln>
            <a:noFill/>
          </a:ln>
        </p:spPr>
      </p:pic>
      <p:pic>
        <p:nvPicPr>
          <p:cNvPr id="14" name="image7.png"/>
          <p:cNvPicPr/>
          <p:nvPr/>
        </p:nvPicPr>
        <p:blipFill>
          <a:blip r:embed="rId4" cstate="print"/>
          <a:stretch>
            <a:fillRect/>
          </a:stretch>
        </p:blipFill>
        <p:spPr>
          <a:xfrm>
            <a:off x="152400" y="1639700"/>
            <a:ext cx="4215765" cy="49135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noGrp="1"/>
          </p:cNvSpPr>
          <p:nvPr>
            <p:ph type="title"/>
          </p:nvPr>
        </p:nvSpPr>
        <p:spPr>
          <a:xfrm>
            <a:off x="2101976" y="160146"/>
            <a:ext cx="5584190" cy="330834"/>
          </a:xfrm>
          <a:prstGeom prst="rect">
            <a:avLst/>
          </a:prstGeom>
        </p:spPr>
        <p:txBody>
          <a:bodyPr vert="horz" wrap="square" lIns="0" tIns="12700" rIns="0" bIns="0" rtlCol="0">
            <a:spAutoFit/>
          </a:bodyPr>
          <a:lstStyle/>
          <a:p>
            <a:pPr marL="12700">
              <a:lnSpc>
                <a:spcPct val="100000"/>
              </a:lnSpc>
              <a:spcBef>
                <a:spcPts val="100"/>
              </a:spcBef>
            </a:pPr>
            <a:r>
              <a:rPr spc="-30" dirty="0"/>
              <a:t>Department</a:t>
            </a:r>
            <a:r>
              <a:rPr spc="85" dirty="0"/>
              <a:t> </a:t>
            </a:r>
            <a:r>
              <a:rPr spc="35" dirty="0"/>
              <a:t>of</a:t>
            </a:r>
            <a:r>
              <a:rPr spc="85" dirty="0"/>
              <a:t> </a:t>
            </a:r>
            <a:r>
              <a:rPr spc="5" dirty="0"/>
              <a:t>Computer</a:t>
            </a:r>
            <a:r>
              <a:rPr spc="90" dirty="0"/>
              <a:t> </a:t>
            </a:r>
            <a:r>
              <a:rPr spc="-40" dirty="0"/>
              <a:t>Science</a:t>
            </a:r>
            <a:r>
              <a:rPr spc="80" dirty="0"/>
              <a:t> </a:t>
            </a:r>
            <a:r>
              <a:rPr spc="145" dirty="0"/>
              <a:t>&amp;</a:t>
            </a:r>
            <a:r>
              <a:rPr spc="85" dirty="0"/>
              <a:t> </a:t>
            </a:r>
            <a:r>
              <a:rPr spc="-35" dirty="0"/>
              <a:t>Engineering</a:t>
            </a:r>
          </a:p>
        </p:txBody>
      </p:sp>
      <p:pic>
        <p:nvPicPr>
          <p:cNvPr id="5" name="object 3"/>
          <p:cNvPicPr/>
          <p:nvPr/>
        </p:nvPicPr>
        <p:blipFill>
          <a:blip r:embed="rId2" cstate="print"/>
          <a:stretch>
            <a:fillRect/>
          </a:stretch>
        </p:blipFill>
        <p:spPr>
          <a:xfrm>
            <a:off x="291765" y="198631"/>
            <a:ext cx="892594" cy="844956"/>
          </a:xfrm>
          <a:prstGeom prst="rect">
            <a:avLst/>
          </a:prstGeom>
        </p:spPr>
      </p:pic>
      <p:sp>
        <p:nvSpPr>
          <p:cNvPr id="6" name="object 4"/>
          <p:cNvSpPr txBox="1"/>
          <p:nvPr/>
        </p:nvSpPr>
        <p:spPr>
          <a:xfrm>
            <a:off x="400608" y="466471"/>
            <a:ext cx="8260715" cy="866904"/>
          </a:xfrm>
          <a:prstGeom prst="rect">
            <a:avLst/>
          </a:prstGeom>
        </p:spPr>
        <p:txBody>
          <a:bodyPr vert="horz" wrap="square" lIns="0" tIns="12700" rIns="0" bIns="0" rtlCol="0">
            <a:spAutoFit/>
          </a:bodyPr>
          <a:lstStyle/>
          <a:p>
            <a:pPr marL="732790" algn="ctr">
              <a:lnSpc>
                <a:spcPct val="100000"/>
              </a:lnSpc>
              <a:spcBef>
                <a:spcPts val="100"/>
              </a:spcBef>
            </a:pPr>
            <a:r>
              <a:rPr sz="1800" b="1" spc="5" dirty="0">
                <a:solidFill>
                  <a:srgbClr val="C00000"/>
                </a:solidFill>
                <a:latin typeface="Cambria"/>
                <a:cs typeface="Cambria"/>
              </a:rPr>
              <a:t>Chandigarh</a:t>
            </a:r>
            <a:r>
              <a:rPr sz="1800" b="1" spc="45" dirty="0">
                <a:solidFill>
                  <a:srgbClr val="C00000"/>
                </a:solidFill>
                <a:latin typeface="Cambria"/>
                <a:cs typeface="Cambria"/>
              </a:rPr>
              <a:t> </a:t>
            </a:r>
            <a:r>
              <a:rPr sz="1800" b="1" spc="5" dirty="0">
                <a:solidFill>
                  <a:srgbClr val="C00000"/>
                </a:solidFill>
                <a:latin typeface="Cambria"/>
                <a:cs typeface="Cambria"/>
              </a:rPr>
              <a:t>College</a:t>
            </a:r>
            <a:r>
              <a:rPr sz="1800" b="1" spc="70" dirty="0">
                <a:solidFill>
                  <a:srgbClr val="C00000"/>
                </a:solidFill>
                <a:latin typeface="Cambria"/>
                <a:cs typeface="Cambria"/>
              </a:rPr>
              <a:t> </a:t>
            </a:r>
            <a:r>
              <a:rPr sz="1800" b="1" spc="30" dirty="0">
                <a:solidFill>
                  <a:srgbClr val="C00000"/>
                </a:solidFill>
                <a:latin typeface="Cambria"/>
                <a:cs typeface="Cambria"/>
              </a:rPr>
              <a:t>of</a:t>
            </a:r>
            <a:r>
              <a:rPr sz="1800" b="1" spc="85" dirty="0">
                <a:solidFill>
                  <a:srgbClr val="C00000"/>
                </a:solidFill>
                <a:latin typeface="Cambria"/>
                <a:cs typeface="Cambria"/>
              </a:rPr>
              <a:t> </a:t>
            </a:r>
            <a:r>
              <a:rPr sz="1800" b="1" spc="-35" dirty="0">
                <a:solidFill>
                  <a:srgbClr val="C00000"/>
                </a:solidFill>
                <a:latin typeface="Cambria"/>
                <a:cs typeface="Cambria"/>
              </a:rPr>
              <a:t>Engineering</a:t>
            </a:r>
            <a:r>
              <a:rPr sz="1800" b="1" spc="60" dirty="0">
                <a:solidFill>
                  <a:srgbClr val="C00000"/>
                </a:solidFill>
                <a:latin typeface="Cambria"/>
                <a:cs typeface="Cambria"/>
              </a:rPr>
              <a:t> </a:t>
            </a:r>
            <a:r>
              <a:rPr sz="1800" b="1" spc="125" dirty="0">
                <a:solidFill>
                  <a:srgbClr val="C00000"/>
                </a:solidFill>
                <a:latin typeface="Cambria"/>
                <a:cs typeface="Cambria"/>
              </a:rPr>
              <a:t>&amp;</a:t>
            </a:r>
            <a:r>
              <a:rPr sz="1800" b="1" spc="75" dirty="0">
                <a:solidFill>
                  <a:srgbClr val="C00000"/>
                </a:solidFill>
                <a:latin typeface="Cambria"/>
                <a:cs typeface="Cambria"/>
              </a:rPr>
              <a:t> </a:t>
            </a:r>
            <a:r>
              <a:rPr sz="1800" b="1" spc="-15" dirty="0">
                <a:solidFill>
                  <a:srgbClr val="C00000"/>
                </a:solidFill>
                <a:latin typeface="Cambria"/>
                <a:cs typeface="Cambria"/>
              </a:rPr>
              <a:t>Technology</a:t>
            </a:r>
            <a:r>
              <a:rPr sz="1800" b="1" spc="55" dirty="0">
                <a:solidFill>
                  <a:srgbClr val="C00000"/>
                </a:solidFill>
                <a:latin typeface="Cambria"/>
                <a:cs typeface="Cambria"/>
              </a:rPr>
              <a:t> </a:t>
            </a:r>
            <a:r>
              <a:rPr sz="1800" b="1" spc="170" dirty="0">
                <a:solidFill>
                  <a:srgbClr val="C00000"/>
                </a:solidFill>
                <a:latin typeface="Cambria"/>
                <a:cs typeface="Cambria"/>
              </a:rPr>
              <a:t>(CCET</a:t>
            </a:r>
            <a:r>
              <a:rPr sz="1800" b="1" spc="45" dirty="0">
                <a:solidFill>
                  <a:srgbClr val="C00000"/>
                </a:solidFill>
                <a:latin typeface="Cambria"/>
                <a:cs typeface="Cambria"/>
              </a:rPr>
              <a:t> </a:t>
            </a:r>
            <a:r>
              <a:rPr sz="1800" b="1" spc="-25" dirty="0">
                <a:solidFill>
                  <a:srgbClr val="C00000"/>
                </a:solidFill>
                <a:latin typeface="Cambria"/>
                <a:cs typeface="Cambria"/>
              </a:rPr>
              <a:t>-Degree</a:t>
            </a:r>
            <a:r>
              <a:rPr sz="1800" b="1" spc="105" dirty="0">
                <a:solidFill>
                  <a:srgbClr val="C00000"/>
                </a:solidFill>
                <a:latin typeface="Cambria"/>
                <a:cs typeface="Cambria"/>
              </a:rPr>
              <a:t> </a:t>
            </a:r>
            <a:r>
              <a:rPr sz="1800" b="1" spc="-10" dirty="0">
                <a:solidFill>
                  <a:srgbClr val="C00000"/>
                </a:solidFill>
                <a:latin typeface="Cambria"/>
                <a:cs typeface="Cambria"/>
              </a:rPr>
              <a:t>Wing)</a:t>
            </a:r>
            <a:endParaRPr sz="1800" dirty="0">
              <a:latin typeface="Cambria"/>
              <a:cs typeface="Cambria"/>
            </a:endParaRPr>
          </a:p>
          <a:p>
            <a:pPr marL="732155" algn="ctr">
              <a:lnSpc>
                <a:spcPct val="100000"/>
              </a:lnSpc>
              <a:spcBef>
                <a:spcPts val="35"/>
              </a:spcBef>
            </a:pPr>
            <a:r>
              <a:rPr sz="1200" b="1" spc="55" dirty="0">
                <a:solidFill>
                  <a:srgbClr val="001F5F"/>
                </a:solidFill>
                <a:latin typeface="Cambria"/>
                <a:cs typeface="Cambria"/>
              </a:rPr>
              <a:t>(A</a:t>
            </a:r>
            <a:r>
              <a:rPr sz="1200" b="1" spc="-40" dirty="0">
                <a:solidFill>
                  <a:srgbClr val="001F5F"/>
                </a:solidFill>
                <a:latin typeface="Cambria"/>
                <a:cs typeface="Cambria"/>
              </a:rPr>
              <a:t> </a:t>
            </a:r>
            <a:r>
              <a:rPr sz="1200" b="1" spc="60" dirty="0">
                <a:solidFill>
                  <a:srgbClr val="001F5F"/>
                </a:solidFill>
                <a:latin typeface="Cambria"/>
                <a:cs typeface="Cambria"/>
              </a:rPr>
              <a:t>Govt.</a:t>
            </a:r>
            <a:r>
              <a:rPr sz="1200" b="1" spc="55" dirty="0">
                <a:solidFill>
                  <a:srgbClr val="001F5F"/>
                </a:solidFill>
                <a:latin typeface="Cambria"/>
                <a:cs typeface="Cambria"/>
              </a:rPr>
              <a:t> </a:t>
            </a:r>
            <a:r>
              <a:rPr sz="1200" b="1" dirty="0">
                <a:solidFill>
                  <a:srgbClr val="001F5F"/>
                </a:solidFill>
                <a:latin typeface="Cambria"/>
                <a:cs typeface="Cambria"/>
              </a:rPr>
              <a:t>College</a:t>
            </a:r>
            <a:r>
              <a:rPr sz="1200" b="1" spc="30" dirty="0">
                <a:solidFill>
                  <a:srgbClr val="001F5F"/>
                </a:solidFill>
                <a:latin typeface="Cambria"/>
                <a:cs typeface="Cambria"/>
              </a:rPr>
              <a:t> </a:t>
            </a:r>
            <a:r>
              <a:rPr sz="1200" b="1" spc="-40" dirty="0">
                <a:solidFill>
                  <a:srgbClr val="001F5F"/>
                </a:solidFill>
                <a:latin typeface="Cambria"/>
                <a:cs typeface="Cambria"/>
              </a:rPr>
              <a:t>under</a:t>
            </a:r>
            <a:r>
              <a:rPr sz="1200" b="1" spc="25" dirty="0">
                <a:solidFill>
                  <a:srgbClr val="001F5F"/>
                </a:solidFill>
                <a:latin typeface="Cambria"/>
                <a:cs typeface="Cambria"/>
              </a:rPr>
              <a:t> </a:t>
            </a:r>
            <a:r>
              <a:rPr sz="1200" b="1" dirty="0">
                <a:solidFill>
                  <a:srgbClr val="001F5F"/>
                </a:solidFill>
                <a:latin typeface="Cambria"/>
                <a:cs typeface="Cambria"/>
              </a:rPr>
              <a:t>Chandigarh</a:t>
            </a:r>
            <a:r>
              <a:rPr sz="1200" b="1" spc="15" dirty="0">
                <a:solidFill>
                  <a:srgbClr val="001F5F"/>
                </a:solidFill>
                <a:latin typeface="Cambria"/>
                <a:cs typeface="Cambria"/>
              </a:rPr>
              <a:t> </a:t>
            </a:r>
            <a:r>
              <a:rPr sz="1200" b="1" spc="150" dirty="0">
                <a:solidFill>
                  <a:srgbClr val="001F5F"/>
                </a:solidFill>
                <a:latin typeface="Cambria"/>
                <a:cs typeface="Cambria"/>
              </a:rPr>
              <a:t>UT</a:t>
            </a:r>
            <a:r>
              <a:rPr sz="1200" b="1" spc="35" dirty="0">
                <a:solidFill>
                  <a:srgbClr val="001F5F"/>
                </a:solidFill>
                <a:latin typeface="Cambria"/>
                <a:cs typeface="Cambria"/>
              </a:rPr>
              <a:t> </a:t>
            </a:r>
            <a:r>
              <a:rPr sz="1200" b="1" spc="-10" dirty="0">
                <a:solidFill>
                  <a:srgbClr val="001F5F"/>
                </a:solidFill>
                <a:latin typeface="Cambria"/>
                <a:cs typeface="Cambria"/>
              </a:rPr>
              <a:t>Administration,</a:t>
            </a:r>
            <a:r>
              <a:rPr sz="1200" b="1" spc="15" dirty="0">
                <a:solidFill>
                  <a:srgbClr val="001F5F"/>
                </a:solidFill>
                <a:latin typeface="Cambria"/>
                <a:cs typeface="Cambria"/>
              </a:rPr>
              <a:t> </a:t>
            </a:r>
            <a:r>
              <a:rPr sz="1200" b="1" spc="-5" dirty="0">
                <a:solidFill>
                  <a:srgbClr val="001F5F"/>
                </a:solidFill>
                <a:latin typeface="Cambria"/>
                <a:cs typeface="Cambria"/>
              </a:rPr>
              <a:t>Chandigarh)</a:t>
            </a:r>
            <a:r>
              <a:rPr sz="1200" b="1" spc="5" dirty="0">
                <a:solidFill>
                  <a:srgbClr val="001F5F"/>
                </a:solidFill>
                <a:latin typeface="Cambria"/>
                <a:cs typeface="Cambria"/>
              </a:rPr>
              <a:t> </a:t>
            </a:r>
            <a:r>
              <a:rPr sz="1200" b="1" spc="-10" dirty="0">
                <a:solidFill>
                  <a:srgbClr val="001F5F"/>
                </a:solidFill>
                <a:latin typeface="Cambria"/>
                <a:cs typeface="Cambria"/>
              </a:rPr>
              <a:t>,Sector-26,</a:t>
            </a:r>
            <a:r>
              <a:rPr sz="1200" b="1" spc="20" dirty="0">
                <a:solidFill>
                  <a:srgbClr val="001F5F"/>
                </a:solidFill>
                <a:latin typeface="Cambria"/>
                <a:cs typeface="Cambria"/>
              </a:rPr>
              <a:t> </a:t>
            </a:r>
            <a:r>
              <a:rPr sz="1200" b="1" dirty="0">
                <a:solidFill>
                  <a:srgbClr val="001F5F"/>
                </a:solidFill>
                <a:latin typeface="Cambria"/>
                <a:cs typeface="Cambria"/>
              </a:rPr>
              <a:t>Chandigarh</a:t>
            </a:r>
            <a:r>
              <a:rPr sz="1200" b="1" spc="25" dirty="0">
                <a:solidFill>
                  <a:srgbClr val="001F5F"/>
                </a:solidFill>
                <a:latin typeface="Cambria"/>
                <a:cs typeface="Cambria"/>
              </a:rPr>
              <a:t> </a:t>
            </a:r>
            <a:r>
              <a:rPr sz="1200" b="1" spc="10" dirty="0">
                <a:solidFill>
                  <a:srgbClr val="001F5F"/>
                </a:solidFill>
                <a:latin typeface="Cambria"/>
                <a:cs typeface="Cambria"/>
              </a:rPr>
              <a:t>-</a:t>
            </a:r>
            <a:r>
              <a:rPr sz="1200" b="1" spc="50" dirty="0">
                <a:solidFill>
                  <a:srgbClr val="001F5F"/>
                </a:solidFill>
                <a:latin typeface="Cambria"/>
                <a:cs typeface="Cambria"/>
              </a:rPr>
              <a:t> </a:t>
            </a:r>
            <a:r>
              <a:rPr sz="1200" b="1" spc="-90" dirty="0">
                <a:solidFill>
                  <a:srgbClr val="001F5F"/>
                </a:solidFill>
                <a:latin typeface="Cambria"/>
                <a:cs typeface="Cambria"/>
              </a:rPr>
              <a:t>160019</a:t>
            </a:r>
            <a:endParaRPr sz="1200" dirty="0">
              <a:latin typeface="Cambria"/>
              <a:cs typeface="Cambria"/>
            </a:endParaRPr>
          </a:p>
          <a:p>
            <a:pPr>
              <a:lnSpc>
                <a:spcPct val="100000"/>
              </a:lnSpc>
            </a:pPr>
            <a:endParaRPr sz="1400" dirty="0">
              <a:latin typeface="Cambria"/>
              <a:cs typeface="Cambria"/>
            </a:endParaRPr>
          </a:p>
          <a:p>
            <a:pPr>
              <a:lnSpc>
                <a:spcPct val="100000"/>
              </a:lnSpc>
              <a:spcBef>
                <a:spcPts val="30"/>
              </a:spcBef>
            </a:pPr>
            <a:endParaRPr sz="1150" dirty="0">
              <a:latin typeface="Cambria"/>
              <a:cs typeface="Cambria"/>
            </a:endParaRPr>
          </a:p>
        </p:txBody>
      </p:sp>
      <p:sp>
        <p:nvSpPr>
          <p:cNvPr id="11" name="Google Shape;149;p8"/>
          <p:cNvSpPr txBox="1">
            <a:spLocks/>
          </p:cNvSpPr>
          <p:nvPr/>
        </p:nvSpPr>
        <p:spPr>
          <a:xfrm>
            <a:off x="430155" y="1164172"/>
            <a:ext cx="7723910" cy="447929"/>
          </a:xfrm>
          <a:prstGeom prst="rect">
            <a:avLst/>
          </a:prstGeom>
          <a:noFill/>
          <a:ln>
            <a:noFill/>
          </a:ln>
        </p:spPr>
        <p:txBody>
          <a:bodyPr spcFirstLastPara="1" wrap="square" lIns="91425" tIns="45700" rIns="91425" bIns="45700" anchor="ctr" anchorCtr="0">
            <a:noAutofit/>
          </a:bodyPr>
          <a:lstStyle>
            <a:lvl1pPr eaLnBrk="1" hangingPunct="1">
              <a:defRPr sz="2000" b="1" i="0">
                <a:solidFill>
                  <a:schemeClr val="tx1"/>
                </a:solidFill>
                <a:latin typeface="Cambria"/>
                <a:ea typeface="+mj-ea"/>
                <a:cs typeface="Cambria"/>
              </a:defRPr>
            </a:lvl1pPr>
          </a:lstStyle>
          <a:p>
            <a:pPr algn="ctr" rtl="0">
              <a:buClr>
                <a:schemeClr val="dk1"/>
              </a:buClr>
              <a:buSzPts val="4400"/>
              <a:buFont typeface="Calibri"/>
              <a:buNone/>
            </a:pPr>
            <a:r>
              <a:rPr lang="en-US" sz="2800" kern="0" dirty="0" smtClean="0"/>
              <a:t>SYSTEM REQUIREMENTS</a:t>
            </a:r>
            <a:endParaRPr lang="en-US" sz="2800" kern="0" dirty="0">
              <a:latin typeface="Calibri"/>
              <a:ea typeface="Calibri"/>
              <a:cs typeface="Calibri"/>
              <a:sym typeface="Calibri"/>
            </a:endParaRPr>
          </a:p>
        </p:txBody>
      </p:sp>
      <p:sp>
        <p:nvSpPr>
          <p:cNvPr id="12" name="Google Shape;150;p8"/>
          <p:cNvSpPr txBox="1">
            <a:spLocks noGrp="1"/>
          </p:cNvSpPr>
          <p:nvPr>
            <p:ph type="body" idx="1"/>
          </p:nvPr>
        </p:nvSpPr>
        <p:spPr>
          <a:xfrm>
            <a:off x="76200" y="1741288"/>
            <a:ext cx="8763000" cy="4811912"/>
          </a:xfrm>
          <a:prstGeom prst="rect">
            <a:avLst/>
          </a:prstGeom>
          <a:noFill/>
          <a:ln>
            <a:noFill/>
          </a:ln>
        </p:spPr>
        <p:txBody>
          <a:bodyPr spcFirstLastPara="1" wrap="square" lIns="91425" tIns="45700" rIns="91425" bIns="45700" anchor="t" anchorCtr="0">
            <a:normAutofit/>
          </a:bodyPr>
          <a:lstStyle/>
          <a:p>
            <a:pPr marL="342900" marR="25400" lvl="0" indent="0" algn="just" rtl="0">
              <a:lnSpc>
                <a:spcPct val="150000"/>
              </a:lnSpc>
              <a:spcBef>
                <a:spcPts val="800"/>
              </a:spcBef>
              <a:spcAft>
                <a:spcPts val="0"/>
              </a:spcAft>
              <a:buNone/>
            </a:pPr>
            <a:r>
              <a:rPr lang="en-US" sz="1600" dirty="0">
                <a:latin typeface="Times New Roman"/>
                <a:ea typeface="Times New Roman"/>
                <a:cs typeface="Times New Roman"/>
                <a:sym typeface="Times New Roman"/>
              </a:rPr>
              <a:t>The project is done on Windows 7(64-bit RAM).  Python version 3.7 is used to implement the code. Object detection API and </a:t>
            </a:r>
            <a:r>
              <a:rPr lang="en-US" sz="1600" dirty="0" err="1">
                <a:latin typeface="Times New Roman"/>
                <a:ea typeface="Times New Roman"/>
                <a:cs typeface="Times New Roman"/>
                <a:sym typeface="Times New Roman"/>
              </a:rPr>
              <a:t>tensorflow</a:t>
            </a:r>
            <a:r>
              <a:rPr lang="en-US" sz="1600" dirty="0">
                <a:latin typeface="Times New Roman"/>
                <a:ea typeface="Times New Roman"/>
                <a:cs typeface="Times New Roman"/>
                <a:sym typeface="Times New Roman"/>
              </a:rPr>
              <a:t> is pre installed. Microsoft Visual C++ Redistributable for Visual Studio 2015, 2017 and 2019 is needed for installation of Object detection API. </a:t>
            </a:r>
            <a:r>
              <a:rPr lang="en-US" sz="1600" dirty="0" err="1">
                <a:latin typeface="Times New Roman"/>
                <a:ea typeface="Times New Roman"/>
                <a:cs typeface="Times New Roman"/>
                <a:sym typeface="Times New Roman"/>
              </a:rPr>
              <a:t>Mobilenet-ssd</a:t>
            </a:r>
            <a:r>
              <a:rPr lang="en-US" sz="1600" dirty="0">
                <a:latin typeface="Times New Roman"/>
                <a:ea typeface="Times New Roman"/>
                <a:cs typeface="Times New Roman"/>
                <a:sym typeface="Times New Roman"/>
              </a:rPr>
              <a:t> model is used as Single-Shot </a:t>
            </a:r>
            <a:r>
              <a:rPr lang="en-US" sz="1600" dirty="0" err="1">
                <a:latin typeface="Times New Roman"/>
                <a:ea typeface="Times New Roman"/>
                <a:cs typeface="Times New Roman"/>
                <a:sym typeface="Times New Roman"/>
              </a:rPr>
              <a:t>multibox</a:t>
            </a:r>
            <a:r>
              <a:rPr lang="en-US" sz="1600" dirty="0">
                <a:latin typeface="Times New Roman"/>
                <a:ea typeface="Times New Roman"/>
                <a:cs typeface="Times New Roman"/>
                <a:sym typeface="Times New Roman"/>
              </a:rPr>
              <a:t> Detection (SSD) network intended to perform object detection.</a:t>
            </a:r>
            <a:endParaRPr sz="1600" dirty="0"/>
          </a:p>
          <a:p>
            <a:pPr marL="342900" marR="25400" lvl="0" indent="0" algn="just" rtl="0">
              <a:lnSpc>
                <a:spcPct val="150000"/>
              </a:lnSpc>
              <a:spcBef>
                <a:spcPts val="800"/>
              </a:spcBef>
              <a:spcAft>
                <a:spcPts val="0"/>
              </a:spcAft>
              <a:buNone/>
            </a:pPr>
            <a:r>
              <a:rPr lang="en-US" sz="1600" dirty="0">
                <a:latin typeface="Times New Roman"/>
                <a:ea typeface="Times New Roman"/>
                <a:cs typeface="Times New Roman"/>
                <a:sym typeface="Times New Roman"/>
              </a:rPr>
              <a:t>A GPU setup is required to train the images using </a:t>
            </a:r>
            <a:r>
              <a:rPr lang="en-US" sz="1600" dirty="0" err="1">
                <a:latin typeface="Times New Roman"/>
                <a:ea typeface="Times New Roman"/>
                <a:cs typeface="Times New Roman"/>
                <a:sym typeface="Times New Roman"/>
              </a:rPr>
              <a:t>cudart</a:t>
            </a:r>
            <a:r>
              <a:rPr lang="en-US" sz="1600" dirty="0">
                <a:latin typeface="Times New Roman"/>
                <a:ea typeface="Times New Roman"/>
                <a:cs typeface="Times New Roman"/>
                <a:sym typeface="Times New Roman"/>
              </a:rPr>
              <a:t> to achieve better accuracy. GPU support requires a CUDA®-enabled card in Windows and Ubuntu systems. </a:t>
            </a:r>
            <a:r>
              <a:rPr lang="en-US" sz="1600" dirty="0" err="1">
                <a:latin typeface="Times New Roman"/>
                <a:ea typeface="Times New Roman"/>
                <a:cs typeface="Times New Roman"/>
                <a:sym typeface="Times New Roman"/>
              </a:rPr>
              <a:t>Tensorflow</a:t>
            </a:r>
            <a:r>
              <a:rPr lang="en-US" sz="1600" dirty="0">
                <a:latin typeface="Times New Roman"/>
                <a:ea typeface="Times New Roman"/>
                <a:cs typeface="Times New Roman"/>
                <a:sym typeface="Times New Roman"/>
              </a:rPr>
              <a:t> GPU has the following requisites:</a:t>
            </a:r>
            <a:endParaRPr sz="1600" dirty="0">
              <a:latin typeface="Times New Roman"/>
              <a:ea typeface="Times New Roman"/>
              <a:cs typeface="Times New Roman"/>
              <a:sym typeface="Times New Roman"/>
            </a:endParaRPr>
          </a:p>
          <a:p>
            <a:pPr marL="342900" lvl="0" indent="0" algn="l" rtl="0">
              <a:lnSpc>
                <a:spcPct val="114000"/>
              </a:lnSpc>
              <a:spcBef>
                <a:spcPts val="480"/>
              </a:spcBef>
              <a:spcAft>
                <a:spcPts val="0"/>
              </a:spcAft>
              <a:buNone/>
            </a:pPr>
            <a:endParaRPr sz="1600" dirty="0"/>
          </a:p>
        </p:txBody>
      </p:sp>
      <p:pic>
        <p:nvPicPr>
          <p:cNvPr id="13" name="Google Shape;151;p8"/>
          <p:cNvPicPr preferRelativeResize="0"/>
          <p:nvPr/>
        </p:nvPicPr>
        <p:blipFill>
          <a:blip r:embed="rId3">
            <a:alphaModFix/>
          </a:blip>
          <a:stretch>
            <a:fillRect/>
          </a:stretch>
        </p:blipFill>
        <p:spPr>
          <a:xfrm>
            <a:off x="3429000" y="4724400"/>
            <a:ext cx="2590800" cy="1752600"/>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noGrp="1"/>
          </p:cNvSpPr>
          <p:nvPr>
            <p:ph type="title"/>
          </p:nvPr>
        </p:nvSpPr>
        <p:spPr>
          <a:xfrm>
            <a:off x="2101976" y="160146"/>
            <a:ext cx="5584190" cy="330834"/>
          </a:xfrm>
          <a:prstGeom prst="rect">
            <a:avLst/>
          </a:prstGeom>
        </p:spPr>
        <p:txBody>
          <a:bodyPr vert="horz" wrap="square" lIns="0" tIns="12700" rIns="0" bIns="0" rtlCol="0">
            <a:spAutoFit/>
          </a:bodyPr>
          <a:lstStyle/>
          <a:p>
            <a:pPr marL="12700">
              <a:lnSpc>
                <a:spcPct val="100000"/>
              </a:lnSpc>
              <a:spcBef>
                <a:spcPts val="100"/>
              </a:spcBef>
            </a:pPr>
            <a:r>
              <a:rPr spc="-30" dirty="0"/>
              <a:t>Department</a:t>
            </a:r>
            <a:r>
              <a:rPr spc="85" dirty="0"/>
              <a:t> </a:t>
            </a:r>
            <a:r>
              <a:rPr spc="35" dirty="0"/>
              <a:t>of</a:t>
            </a:r>
            <a:r>
              <a:rPr spc="85" dirty="0"/>
              <a:t> </a:t>
            </a:r>
            <a:r>
              <a:rPr spc="5" dirty="0"/>
              <a:t>Computer</a:t>
            </a:r>
            <a:r>
              <a:rPr spc="90" dirty="0"/>
              <a:t> </a:t>
            </a:r>
            <a:r>
              <a:rPr spc="-40" dirty="0"/>
              <a:t>Science</a:t>
            </a:r>
            <a:r>
              <a:rPr spc="80" dirty="0"/>
              <a:t> </a:t>
            </a:r>
            <a:r>
              <a:rPr spc="145" dirty="0"/>
              <a:t>&amp;</a:t>
            </a:r>
            <a:r>
              <a:rPr spc="85" dirty="0"/>
              <a:t> </a:t>
            </a:r>
            <a:r>
              <a:rPr spc="-35" dirty="0"/>
              <a:t>Engineering</a:t>
            </a:r>
          </a:p>
        </p:txBody>
      </p:sp>
      <p:pic>
        <p:nvPicPr>
          <p:cNvPr id="5" name="object 3"/>
          <p:cNvPicPr/>
          <p:nvPr/>
        </p:nvPicPr>
        <p:blipFill>
          <a:blip r:embed="rId2" cstate="print"/>
          <a:stretch>
            <a:fillRect/>
          </a:stretch>
        </p:blipFill>
        <p:spPr>
          <a:xfrm>
            <a:off x="291765" y="198631"/>
            <a:ext cx="892594" cy="844956"/>
          </a:xfrm>
          <a:prstGeom prst="rect">
            <a:avLst/>
          </a:prstGeom>
        </p:spPr>
      </p:pic>
      <p:sp>
        <p:nvSpPr>
          <p:cNvPr id="6" name="object 4"/>
          <p:cNvSpPr txBox="1"/>
          <p:nvPr/>
        </p:nvSpPr>
        <p:spPr>
          <a:xfrm>
            <a:off x="400608" y="466471"/>
            <a:ext cx="8260715" cy="866904"/>
          </a:xfrm>
          <a:prstGeom prst="rect">
            <a:avLst/>
          </a:prstGeom>
        </p:spPr>
        <p:txBody>
          <a:bodyPr vert="horz" wrap="square" lIns="0" tIns="12700" rIns="0" bIns="0" rtlCol="0">
            <a:spAutoFit/>
          </a:bodyPr>
          <a:lstStyle/>
          <a:p>
            <a:pPr marL="732790" algn="ctr">
              <a:lnSpc>
                <a:spcPct val="100000"/>
              </a:lnSpc>
              <a:spcBef>
                <a:spcPts val="100"/>
              </a:spcBef>
            </a:pPr>
            <a:r>
              <a:rPr sz="1800" b="1" spc="5" dirty="0">
                <a:solidFill>
                  <a:srgbClr val="C00000"/>
                </a:solidFill>
                <a:latin typeface="Cambria"/>
                <a:cs typeface="Cambria"/>
              </a:rPr>
              <a:t>Chandigarh</a:t>
            </a:r>
            <a:r>
              <a:rPr sz="1800" b="1" spc="45" dirty="0">
                <a:solidFill>
                  <a:srgbClr val="C00000"/>
                </a:solidFill>
                <a:latin typeface="Cambria"/>
                <a:cs typeface="Cambria"/>
              </a:rPr>
              <a:t> </a:t>
            </a:r>
            <a:r>
              <a:rPr sz="1800" b="1" spc="5" dirty="0">
                <a:solidFill>
                  <a:srgbClr val="C00000"/>
                </a:solidFill>
                <a:latin typeface="Cambria"/>
                <a:cs typeface="Cambria"/>
              </a:rPr>
              <a:t>College</a:t>
            </a:r>
            <a:r>
              <a:rPr sz="1800" b="1" spc="70" dirty="0">
                <a:solidFill>
                  <a:srgbClr val="C00000"/>
                </a:solidFill>
                <a:latin typeface="Cambria"/>
                <a:cs typeface="Cambria"/>
              </a:rPr>
              <a:t> </a:t>
            </a:r>
            <a:r>
              <a:rPr sz="1800" b="1" spc="30" dirty="0">
                <a:solidFill>
                  <a:srgbClr val="C00000"/>
                </a:solidFill>
                <a:latin typeface="Cambria"/>
                <a:cs typeface="Cambria"/>
              </a:rPr>
              <a:t>of</a:t>
            </a:r>
            <a:r>
              <a:rPr sz="1800" b="1" spc="85" dirty="0">
                <a:solidFill>
                  <a:srgbClr val="C00000"/>
                </a:solidFill>
                <a:latin typeface="Cambria"/>
                <a:cs typeface="Cambria"/>
              </a:rPr>
              <a:t> </a:t>
            </a:r>
            <a:r>
              <a:rPr sz="1800" b="1" spc="-35" dirty="0">
                <a:solidFill>
                  <a:srgbClr val="C00000"/>
                </a:solidFill>
                <a:latin typeface="Cambria"/>
                <a:cs typeface="Cambria"/>
              </a:rPr>
              <a:t>Engineering</a:t>
            </a:r>
            <a:r>
              <a:rPr sz="1800" b="1" spc="60" dirty="0">
                <a:solidFill>
                  <a:srgbClr val="C00000"/>
                </a:solidFill>
                <a:latin typeface="Cambria"/>
                <a:cs typeface="Cambria"/>
              </a:rPr>
              <a:t> </a:t>
            </a:r>
            <a:r>
              <a:rPr sz="1800" b="1" spc="125" dirty="0">
                <a:solidFill>
                  <a:srgbClr val="C00000"/>
                </a:solidFill>
                <a:latin typeface="Cambria"/>
                <a:cs typeface="Cambria"/>
              </a:rPr>
              <a:t>&amp;</a:t>
            </a:r>
            <a:r>
              <a:rPr sz="1800" b="1" spc="75" dirty="0">
                <a:solidFill>
                  <a:srgbClr val="C00000"/>
                </a:solidFill>
                <a:latin typeface="Cambria"/>
                <a:cs typeface="Cambria"/>
              </a:rPr>
              <a:t> </a:t>
            </a:r>
            <a:r>
              <a:rPr sz="1800" b="1" spc="-15" dirty="0">
                <a:solidFill>
                  <a:srgbClr val="C00000"/>
                </a:solidFill>
                <a:latin typeface="Cambria"/>
                <a:cs typeface="Cambria"/>
              </a:rPr>
              <a:t>Technology</a:t>
            </a:r>
            <a:r>
              <a:rPr sz="1800" b="1" spc="55" dirty="0">
                <a:solidFill>
                  <a:srgbClr val="C00000"/>
                </a:solidFill>
                <a:latin typeface="Cambria"/>
                <a:cs typeface="Cambria"/>
              </a:rPr>
              <a:t> </a:t>
            </a:r>
            <a:r>
              <a:rPr sz="1800" b="1" spc="170" dirty="0">
                <a:solidFill>
                  <a:srgbClr val="C00000"/>
                </a:solidFill>
                <a:latin typeface="Cambria"/>
                <a:cs typeface="Cambria"/>
              </a:rPr>
              <a:t>(CCET</a:t>
            </a:r>
            <a:r>
              <a:rPr sz="1800" b="1" spc="45" dirty="0">
                <a:solidFill>
                  <a:srgbClr val="C00000"/>
                </a:solidFill>
                <a:latin typeface="Cambria"/>
                <a:cs typeface="Cambria"/>
              </a:rPr>
              <a:t> </a:t>
            </a:r>
            <a:r>
              <a:rPr sz="1800" b="1" spc="-25" dirty="0">
                <a:solidFill>
                  <a:srgbClr val="C00000"/>
                </a:solidFill>
                <a:latin typeface="Cambria"/>
                <a:cs typeface="Cambria"/>
              </a:rPr>
              <a:t>-Degree</a:t>
            </a:r>
            <a:r>
              <a:rPr sz="1800" b="1" spc="105" dirty="0">
                <a:solidFill>
                  <a:srgbClr val="C00000"/>
                </a:solidFill>
                <a:latin typeface="Cambria"/>
                <a:cs typeface="Cambria"/>
              </a:rPr>
              <a:t> </a:t>
            </a:r>
            <a:r>
              <a:rPr sz="1800" b="1" spc="-10" dirty="0">
                <a:solidFill>
                  <a:srgbClr val="C00000"/>
                </a:solidFill>
                <a:latin typeface="Cambria"/>
                <a:cs typeface="Cambria"/>
              </a:rPr>
              <a:t>Wing)</a:t>
            </a:r>
            <a:endParaRPr sz="1800" dirty="0">
              <a:latin typeface="Cambria"/>
              <a:cs typeface="Cambria"/>
            </a:endParaRPr>
          </a:p>
          <a:p>
            <a:pPr marL="732155" algn="ctr">
              <a:lnSpc>
                <a:spcPct val="100000"/>
              </a:lnSpc>
              <a:spcBef>
                <a:spcPts val="35"/>
              </a:spcBef>
            </a:pPr>
            <a:r>
              <a:rPr sz="1200" b="1" spc="55" dirty="0">
                <a:solidFill>
                  <a:srgbClr val="001F5F"/>
                </a:solidFill>
                <a:latin typeface="Cambria"/>
                <a:cs typeface="Cambria"/>
              </a:rPr>
              <a:t>(A</a:t>
            </a:r>
            <a:r>
              <a:rPr sz="1200" b="1" spc="-40" dirty="0">
                <a:solidFill>
                  <a:srgbClr val="001F5F"/>
                </a:solidFill>
                <a:latin typeface="Cambria"/>
                <a:cs typeface="Cambria"/>
              </a:rPr>
              <a:t> </a:t>
            </a:r>
            <a:r>
              <a:rPr sz="1200" b="1" spc="60" dirty="0">
                <a:solidFill>
                  <a:srgbClr val="001F5F"/>
                </a:solidFill>
                <a:latin typeface="Cambria"/>
                <a:cs typeface="Cambria"/>
              </a:rPr>
              <a:t>Govt.</a:t>
            </a:r>
            <a:r>
              <a:rPr sz="1200" b="1" spc="55" dirty="0">
                <a:solidFill>
                  <a:srgbClr val="001F5F"/>
                </a:solidFill>
                <a:latin typeface="Cambria"/>
                <a:cs typeface="Cambria"/>
              </a:rPr>
              <a:t> </a:t>
            </a:r>
            <a:r>
              <a:rPr sz="1200" b="1" dirty="0">
                <a:solidFill>
                  <a:srgbClr val="001F5F"/>
                </a:solidFill>
                <a:latin typeface="Cambria"/>
                <a:cs typeface="Cambria"/>
              </a:rPr>
              <a:t>College</a:t>
            </a:r>
            <a:r>
              <a:rPr sz="1200" b="1" spc="30" dirty="0">
                <a:solidFill>
                  <a:srgbClr val="001F5F"/>
                </a:solidFill>
                <a:latin typeface="Cambria"/>
                <a:cs typeface="Cambria"/>
              </a:rPr>
              <a:t> </a:t>
            </a:r>
            <a:r>
              <a:rPr sz="1200" b="1" spc="-40" dirty="0">
                <a:solidFill>
                  <a:srgbClr val="001F5F"/>
                </a:solidFill>
                <a:latin typeface="Cambria"/>
                <a:cs typeface="Cambria"/>
              </a:rPr>
              <a:t>under</a:t>
            </a:r>
            <a:r>
              <a:rPr sz="1200" b="1" spc="25" dirty="0">
                <a:solidFill>
                  <a:srgbClr val="001F5F"/>
                </a:solidFill>
                <a:latin typeface="Cambria"/>
                <a:cs typeface="Cambria"/>
              </a:rPr>
              <a:t> </a:t>
            </a:r>
            <a:r>
              <a:rPr sz="1200" b="1" dirty="0">
                <a:solidFill>
                  <a:srgbClr val="001F5F"/>
                </a:solidFill>
                <a:latin typeface="Cambria"/>
                <a:cs typeface="Cambria"/>
              </a:rPr>
              <a:t>Chandigarh</a:t>
            </a:r>
            <a:r>
              <a:rPr sz="1200" b="1" spc="15" dirty="0">
                <a:solidFill>
                  <a:srgbClr val="001F5F"/>
                </a:solidFill>
                <a:latin typeface="Cambria"/>
                <a:cs typeface="Cambria"/>
              </a:rPr>
              <a:t> </a:t>
            </a:r>
            <a:r>
              <a:rPr sz="1200" b="1" spc="150" dirty="0">
                <a:solidFill>
                  <a:srgbClr val="001F5F"/>
                </a:solidFill>
                <a:latin typeface="Cambria"/>
                <a:cs typeface="Cambria"/>
              </a:rPr>
              <a:t>UT</a:t>
            </a:r>
            <a:r>
              <a:rPr sz="1200" b="1" spc="35" dirty="0">
                <a:solidFill>
                  <a:srgbClr val="001F5F"/>
                </a:solidFill>
                <a:latin typeface="Cambria"/>
                <a:cs typeface="Cambria"/>
              </a:rPr>
              <a:t> </a:t>
            </a:r>
            <a:r>
              <a:rPr sz="1200" b="1" spc="-10" dirty="0">
                <a:solidFill>
                  <a:srgbClr val="001F5F"/>
                </a:solidFill>
                <a:latin typeface="Cambria"/>
                <a:cs typeface="Cambria"/>
              </a:rPr>
              <a:t>Administration,</a:t>
            </a:r>
            <a:r>
              <a:rPr sz="1200" b="1" spc="15" dirty="0">
                <a:solidFill>
                  <a:srgbClr val="001F5F"/>
                </a:solidFill>
                <a:latin typeface="Cambria"/>
                <a:cs typeface="Cambria"/>
              </a:rPr>
              <a:t> </a:t>
            </a:r>
            <a:r>
              <a:rPr sz="1200" b="1" spc="-5" dirty="0">
                <a:solidFill>
                  <a:srgbClr val="001F5F"/>
                </a:solidFill>
                <a:latin typeface="Cambria"/>
                <a:cs typeface="Cambria"/>
              </a:rPr>
              <a:t>Chandigarh)</a:t>
            </a:r>
            <a:r>
              <a:rPr sz="1200" b="1" spc="5" dirty="0">
                <a:solidFill>
                  <a:srgbClr val="001F5F"/>
                </a:solidFill>
                <a:latin typeface="Cambria"/>
                <a:cs typeface="Cambria"/>
              </a:rPr>
              <a:t> </a:t>
            </a:r>
            <a:r>
              <a:rPr sz="1200" b="1" spc="-10" dirty="0">
                <a:solidFill>
                  <a:srgbClr val="001F5F"/>
                </a:solidFill>
                <a:latin typeface="Cambria"/>
                <a:cs typeface="Cambria"/>
              </a:rPr>
              <a:t>,Sector-26,</a:t>
            </a:r>
            <a:r>
              <a:rPr sz="1200" b="1" spc="20" dirty="0">
                <a:solidFill>
                  <a:srgbClr val="001F5F"/>
                </a:solidFill>
                <a:latin typeface="Cambria"/>
                <a:cs typeface="Cambria"/>
              </a:rPr>
              <a:t> </a:t>
            </a:r>
            <a:r>
              <a:rPr sz="1200" b="1" dirty="0">
                <a:solidFill>
                  <a:srgbClr val="001F5F"/>
                </a:solidFill>
                <a:latin typeface="Cambria"/>
                <a:cs typeface="Cambria"/>
              </a:rPr>
              <a:t>Chandigarh</a:t>
            </a:r>
            <a:r>
              <a:rPr sz="1200" b="1" spc="25" dirty="0">
                <a:solidFill>
                  <a:srgbClr val="001F5F"/>
                </a:solidFill>
                <a:latin typeface="Cambria"/>
                <a:cs typeface="Cambria"/>
              </a:rPr>
              <a:t> </a:t>
            </a:r>
            <a:r>
              <a:rPr sz="1200" b="1" spc="10" dirty="0">
                <a:solidFill>
                  <a:srgbClr val="001F5F"/>
                </a:solidFill>
                <a:latin typeface="Cambria"/>
                <a:cs typeface="Cambria"/>
              </a:rPr>
              <a:t>-</a:t>
            </a:r>
            <a:r>
              <a:rPr sz="1200" b="1" spc="50" dirty="0">
                <a:solidFill>
                  <a:srgbClr val="001F5F"/>
                </a:solidFill>
                <a:latin typeface="Cambria"/>
                <a:cs typeface="Cambria"/>
              </a:rPr>
              <a:t> </a:t>
            </a:r>
            <a:r>
              <a:rPr sz="1200" b="1" spc="-90" dirty="0">
                <a:solidFill>
                  <a:srgbClr val="001F5F"/>
                </a:solidFill>
                <a:latin typeface="Cambria"/>
                <a:cs typeface="Cambria"/>
              </a:rPr>
              <a:t>160019</a:t>
            </a:r>
            <a:endParaRPr sz="1200" dirty="0">
              <a:latin typeface="Cambria"/>
              <a:cs typeface="Cambria"/>
            </a:endParaRPr>
          </a:p>
          <a:p>
            <a:pPr>
              <a:lnSpc>
                <a:spcPct val="100000"/>
              </a:lnSpc>
            </a:pPr>
            <a:endParaRPr sz="1400" dirty="0">
              <a:latin typeface="Cambria"/>
              <a:cs typeface="Cambria"/>
            </a:endParaRPr>
          </a:p>
          <a:p>
            <a:pPr>
              <a:lnSpc>
                <a:spcPct val="100000"/>
              </a:lnSpc>
              <a:spcBef>
                <a:spcPts val="30"/>
              </a:spcBef>
            </a:pPr>
            <a:endParaRPr sz="1150" dirty="0">
              <a:latin typeface="Cambria"/>
              <a:cs typeface="Cambria"/>
            </a:endParaRPr>
          </a:p>
        </p:txBody>
      </p:sp>
      <p:sp>
        <p:nvSpPr>
          <p:cNvPr id="11" name="Google Shape;157;p9"/>
          <p:cNvSpPr txBox="1">
            <a:spLocks/>
          </p:cNvSpPr>
          <p:nvPr/>
        </p:nvSpPr>
        <p:spPr>
          <a:xfrm>
            <a:off x="149465" y="1142830"/>
            <a:ext cx="8763000" cy="333397"/>
          </a:xfrm>
          <a:prstGeom prst="rect">
            <a:avLst/>
          </a:prstGeom>
          <a:noFill/>
          <a:ln>
            <a:noFill/>
          </a:ln>
        </p:spPr>
        <p:txBody>
          <a:bodyPr spcFirstLastPara="1" wrap="square" lIns="91425" tIns="45700" rIns="91425" bIns="45700" anchor="ctr" anchorCtr="0">
            <a:noAutofit/>
          </a:bodyPr>
          <a:lstStyle>
            <a:lvl1pPr eaLnBrk="1" hangingPunct="1">
              <a:defRPr sz="2000" b="1" i="0">
                <a:solidFill>
                  <a:schemeClr val="tx1"/>
                </a:solidFill>
                <a:latin typeface="Cambria"/>
                <a:ea typeface="+mj-ea"/>
                <a:cs typeface="Cambria"/>
              </a:defRPr>
            </a:lvl1pPr>
          </a:lstStyle>
          <a:p>
            <a:pPr algn="ctr" rtl="0">
              <a:buClr>
                <a:schemeClr val="dk1"/>
              </a:buClr>
              <a:buSzPts val="4400"/>
              <a:buFont typeface="Calibri"/>
              <a:buNone/>
            </a:pPr>
            <a:r>
              <a:rPr lang="en-US" sz="2800" kern="0" dirty="0" smtClean="0"/>
              <a:t>FUNCTIONAL DESCRIPTION</a:t>
            </a:r>
            <a:endParaRPr lang="en-US" sz="2800" kern="0" dirty="0">
              <a:latin typeface="Calibri"/>
              <a:ea typeface="Calibri"/>
              <a:cs typeface="Calibri"/>
              <a:sym typeface="Calibri"/>
            </a:endParaRPr>
          </a:p>
        </p:txBody>
      </p:sp>
      <p:sp>
        <p:nvSpPr>
          <p:cNvPr id="12" name="Google Shape;158;p9"/>
          <p:cNvSpPr txBox="1">
            <a:spLocks noGrp="1"/>
          </p:cNvSpPr>
          <p:nvPr>
            <p:ph type="body" idx="1"/>
          </p:nvPr>
        </p:nvSpPr>
        <p:spPr>
          <a:xfrm>
            <a:off x="269650" y="1756794"/>
            <a:ext cx="8763000" cy="4948806"/>
          </a:xfrm>
          <a:prstGeom prst="rect">
            <a:avLst/>
          </a:prstGeom>
          <a:noFill/>
          <a:ln>
            <a:noFill/>
          </a:ln>
        </p:spPr>
        <p:txBody>
          <a:bodyPr spcFirstLastPara="1" wrap="square" lIns="91425" tIns="45700" rIns="91425" bIns="45700" anchor="t" anchorCtr="0">
            <a:normAutofit fontScale="92500" lnSpcReduction="10000"/>
          </a:bodyPr>
          <a:lstStyle/>
          <a:p>
            <a:pPr marL="114300" marR="12700" lvl="0" indent="0" algn="just" rtl="0">
              <a:lnSpc>
                <a:spcPct val="150000"/>
              </a:lnSpc>
              <a:spcBef>
                <a:spcPts val="700"/>
              </a:spcBef>
              <a:spcAft>
                <a:spcPts val="0"/>
              </a:spcAft>
              <a:buNone/>
            </a:pPr>
            <a:endParaRPr dirty="0"/>
          </a:p>
          <a:p>
            <a:pPr marL="152400" lvl="0" indent="0" algn="l" rtl="0">
              <a:lnSpc>
                <a:spcPct val="114000"/>
              </a:lnSpc>
              <a:spcBef>
                <a:spcPts val="480"/>
              </a:spcBef>
              <a:spcAft>
                <a:spcPts val="0"/>
              </a:spcAft>
              <a:buClr>
                <a:schemeClr val="dk1"/>
              </a:buClr>
              <a:buSzPct val="100000"/>
              <a:buFont typeface="Noto Sans Symbols"/>
              <a:buNone/>
            </a:pPr>
            <a:endParaRPr dirty="0"/>
          </a:p>
          <a:p>
            <a:pPr marL="342900" lvl="0" indent="-190500" algn="l" rtl="0">
              <a:lnSpc>
                <a:spcPct val="114000"/>
              </a:lnSpc>
              <a:spcBef>
                <a:spcPts val="480"/>
              </a:spcBef>
              <a:spcAft>
                <a:spcPts val="0"/>
              </a:spcAft>
              <a:buClr>
                <a:schemeClr val="dk1"/>
              </a:buClr>
              <a:buSzPct val="100000"/>
              <a:buFont typeface="Noto Sans Symbols"/>
              <a:buNone/>
            </a:pPr>
            <a:endParaRPr dirty="0"/>
          </a:p>
          <a:p>
            <a:pPr marL="342900" lvl="0" indent="-190500" algn="l" rtl="0">
              <a:lnSpc>
                <a:spcPct val="114000"/>
              </a:lnSpc>
              <a:spcBef>
                <a:spcPts val="480"/>
              </a:spcBef>
              <a:spcAft>
                <a:spcPts val="0"/>
              </a:spcAft>
              <a:buClr>
                <a:schemeClr val="dk1"/>
              </a:buClr>
              <a:buSzPct val="100000"/>
              <a:buFont typeface="Noto Sans Symbols"/>
              <a:buNone/>
            </a:pPr>
            <a:endParaRPr dirty="0"/>
          </a:p>
          <a:p>
            <a:pPr marL="342900" lvl="0" indent="-190500" algn="l" rtl="0">
              <a:lnSpc>
                <a:spcPct val="114000"/>
              </a:lnSpc>
              <a:spcBef>
                <a:spcPts val="480"/>
              </a:spcBef>
              <a:spcAft>
                <a:spcPts val="0"/>
              </a:spcAft>
              <a:buClr>
                <a:schemeClr val="dk1"/>
              </a:buClr>
              <a:buSzPct val="100000"/>
              <a:buFont typeface="Noto Sans Symbols"/>
              <a:buNone/>
            </a:pPr>
            <a:endParaRPr dirty="0"/>
          </a:p>
          <a:p>
            <a:pPr marL="114300" lvl="0" indent="0" algn="just" rtl="0">
              <a:lnSpc>
                <a:spcPct val="150000"/>
              </a:lnSpc>
              <a:spcBef>
                <a:spcPts val="100"/>
              </a:spcBef>
              <a:spcAft>
                <a:spcPts val="0"/>
              </a:spcAft>
              <a:buClr>
                <a:schemeClr val="dk1"/>
              </a:buClr>
              <a:buSzPct val="84615"/>
              <a:buFont typeface="Arial"/>
              <a:buNone/>
            </a:pPr>
            <a:endParaRPr sz="1300" dirty="0">
              <a:latin typeface="Times New Roman"/>
              <a:ea typeface="Times New Roman"/>
              <a:cs typeface="Times New Roman"/>
              <a:sym typeface="Times New Roman"/>
            </a:endParaRPr>
          </a:p>
          <a:p>
            <a:pPr marL="114300" lvl="0" indent="0" algn="just" rtl="0">
              <a:lnSpc>
                <a:spcPct val="150000"/>
              </a:lnSpc>
              <a:spcBef>
                <a:spcPts val="100"/>
              </a:spcBef>
              <a:spcAft>
                <a:spcPts val="0"/>
              </a:spcAft>
              <a:buClr>
                <a:schemeClr val="dk1"/>
              </a:buClr>
              <a:buSzPct val="84615"/>
              <a:buFont typeface="Arial"/>
              <a:buNone/>
            </a:pPr>
            <a:endParaRPr sz="1300" dirty="0">
              <a:latin typeface="Times New Roman"/>
              <a:ea typeface="Times New Roman"/>
              <a:cs typeface="Times New Roman"/>
              <a:sym typeface="Times New Roman"/>
            </a:endParaRPr>
          </a:p>
          <a:p>
            <a:pPr marL="114300" lvl="0" indent="0" algn="just" rtl="0">
              <a:lnSpc>
                <a:spcPct val="150000"/>
              </a:lnSpc>
              <a:spcBef>
                <a:spcPts val="100"/>
              </a:spcBef>
              <a:spcAft>
                <a:spcPts val="0"/>
              </a:spcAft>
              <a:buClr>
                <a:schemeClr val="dk1"/>
              </a:buClr>
              <a:buSzPct val="71647"/>
              <a:buFont typeface="Arial"/>
              <a:buNone/>
            </a:pPr>
            <a:endParaRPr sz="1535" dirty="0">
              <a:latin typeface="Times New Roman"/>
              <a:ea typeface="Times New Roman"/>
              <a:cs typeface="Times New Roman"/>
              <a:sym typeface="Times New Roman"/>
            </a:endParaRPr>
          </a:p>
          <a:p>
            <a:pPr marL="457200" lvl="0" indent="-318779" algn="just" rtl="0">
              <a:lnSpc>
                <a:spcPct val="150000"/>
              </a:lnSpc>
              <a:spcBef>
                <a:spcPts val="100"/>
              </a:spcBef>
              <a:spcAft>
                <a:spcPts val="0"/>
              </a:spcAft>
              <a:buSzPct val="100000"/>
              <a:buFont typeface="Times New Roman"/>
              <a:buChar char="❏"/>
            </a:pPr>
            <a:r>
              <a:rPr lang="en-US" sz="1535" dirty="0">
                <a:latin typeface="Times New Roman"/>
                <a:ea typeface="Times New Roman"/>
                <a:cs typeface="Times New Roman"/>
                <a:sym typeface="Times New Roman"/>
              </a:rPr>
              <a:t>The first stage is to segment the skin part from the image, as the remaining part can be regarded as noise.</a:t>
            </a:r>
            <a:endParaRPr sz="1535" dirty="0">
              <a:latin typeface="Times New Roman"/>
              <a:ea typeface="Times New Roman"/>
              <a:cs typeface="Times New Roman"/>
              <a:sym typeface="Times New Roman"/>
            </a:endParaRPr>
          </a:p>
          <a:p>
            <a:pPr marL="457200" lvl="0" indent="-318779" algn="just" rtl="0">
              <a:lnSpc>
                <a:spcPct val="150000"/>
              </a:lnSpc>
              <a:spcBef>
                <a:spcPts val="0"/>
              </a:spcBef>
              <a:spcAft>
                <a:spcPts val="0"/>
              </a:spcAft>
              <a:buSzPct val="100000"/>
              <a:buFont typeface="Times New Roman"/>
              <a:buChar char="❏"/>
            </a:pPr>
            <a:r>
              <a:rPr lang="en-US" sz="1535" dirty="0">
                <a:latin typeface="Times New Roman"/>
                <a:ea typeface="Times New Roman"/>
                <a:cs typeface="Times New Roman"/>
                <a:sym typeface="Times New Roman"/>
              </a:rPr>
              <a:t>The second stage is to extract relevant features from the skin segmented images which can prove significant for the next stage i.e. learning and classification. </a:t>
            </a:r>
            <a:endParaRPr sz="1535" dirty="0">
              <a:latin typeface="Times New Roman"/>
              <a:ea typeface="Times New Roman"/>
              <a:cs typeface="Times New Roman"/>
              <a:sym typeface="Times New Roman"/>
            </a:endParaRPr>
          </a:p>
          <a:p>
            <a:pPr marL="457200" lvl="0" indent="-318779" algn="just" rtl="0">
              <a:lnSpc>
                <a:spcPct val="150000"/>
              </a:lnSpc>
              <a:spcBef>
                <a:spcPts val="0"/>
              </a:spcBef>
              <a:spcAft>
                <a:spcPts val="0"/>
              </a:spcAft>
              <a:buSzPct val="100000"/>
              <a:buFont typeface="Times New Roman"/>
              <a:buChar char="❏"/>
            </a:pPr>
            <a:r>
              <a:rPr lang="en-US" sz="1535" dirty="0">
                <a:latin typeface="Times New Roman"/>
                <a:ea typeface="Times New Roman"/>
                <a:cs typeface="Times New Roman"/>
                <a:sym typeface="Times New Roman"/>
              </a:rPr>
              <a:t>The third stage as mentioned above is to use the extracted features as input into various supervised learning models for training and then finally use the trained models for classification.</a:t>
            </a:r>
            <a:endParaRPr sz="1535" dirty="0">
              <a:latin typeface="Times New Roman"/>
              <a:ea typeface="Times New Roman"/>
              <a:cs typeface="Times New Roman"/>
              <a:sym typeface="Times New Roman"/>
            </a:endParaRPr>
          </a:p>
          <a:p>
            <a:pPr marL="114300" lvl="0" indent="0" algn="just" rtl="0">
              <a:lnSpc>
                <a:spcPct val="150000"/>
              </a:lnSpc>
              <a:spcBef>
                <a:spcPts val="700"/>
              </a:spcBef>
              <a:spcAft>
                <a:spcPts val="0"/>
              </a:spcAft>
              <a:buClr>
                <a:schemeClr val="dk1"/>
              </a:buClr>
              <a:buSzPct val="85363"/>
              <a:buFont typeface="Arial"/>
              <a:buNone/>
            </a:pPr>
            <a:r>
              <a:rPr lang="en-US" sz="1288" b="1" dirty="0" smtClean="0">
                <a:latin typeface="Times New Roman"/>
                <a:ea typeface="Times New Roman"/>
                <a:cs typeface="Times New Roman"/>
                <a:sym typeface="Times New Roman"/>
              </a:rPr>
              <a:t>The </a:t>
            </a:r>
            <a:r>
              <a:rPr lang="en-US" sz="1288" b="1" dirty="0">
                <a:latin typeface="Times New Roman"/>
                <a:ea typeface="Times New Roman"/>
                <a:cs typeface="Times New Roman"/>
                <a:sym typeface="Times New Roman"/>
              </a:rPr>
              <a:t>research method extends to work on creating a system that allows user to train certain signs at any time as per user requirement.</a:t>
            </a:r>
            <a:endParaRPr sz="2388" b="1" dirty="0"/>
          </a:p>
        </p:txBody>
      </p:sp>
      <p:pic>
        <p:nvPicPr>
          <p:cNvPr id="14" name="image3.png"/>
          <p:cNvPicPr/>
          <p:nvPr/>
        </p:nvPicPr>
        <p:blipFill>
          <a:blip r:embed="rId3" cstate="print"/>
          <a:stretch>
            <a:fillRect/>
          </a:stretch>
        </p:blipFill>
        <p:spPr>
          <a:xfrm>
            <a:off x="1858645" y="1575470"/>
            <a:ext cx="5426710" cy="2812697"/>
          </a:xfrm>
          <a:prstGeom prst="rect">
            <a:avLst/>
          </a:prstGeom>
          <a:ln>
            <a:solidFill>
              <a:schemeClr val="tx1"/>
            </a:solidFill>
          </a:ln>
        </p:spPr>
      </p:pic>
    </p:spTree>
    <p:extLst>
      <p:ext uri="{BB962C8B-B14F-4D97-AF65-F5344CB8AC3E}">
        <p14:creationId xmlns:p14="http://schemas.microsoft.com/office/powerpoint/2010/main" val="2184863037"/>
      </p:ext>
    </p:extLst>
  </p:cSld>
  <p:clrMapOvr>
    <a:masterClrMapping/>
  </p:clrMapOvr>
  <p:timing>
    <p:tnLst>
      <p:par>
        <p:cTn id="1" dur="indefinite" restart="never" nodeType="tmRoot"/>
      </p:par>
    </p:tnLst>
  </p:timing>
</p:sld>
</file>

<file path=ppt/theme/theme1.xml><?xml version="1.0" encoding="utf-8"?>
<a:theme xmlns:a="http://schemas.openxmlformats.org/drawingml/2006/main" name="erdos-renyi graphs mode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poisonn and bernouli</Template>
  <TotalTime>243</TotalTime>
  <Words>2139</Words>
  <Application>Microsoft Office PowerPoint</Application>
  <PresentationFormat>On-screen Show (4:3)</PresentationFormat>
  <Paragraphs>176</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Arial Black</vt:lpstr>
      <vt:lpstr>Arial Rounded MT Bold</vt:lpstr>
      <vt:lpstr>Calibri</vt:lpstr>
      <vt:lpstr>Cambria</vt:lpstr>
      <vt:lpstr>Franklin Gothic Medium</vt:lpstr>
      <vt:lpstr>Noto Sans Symbols</vt:lpstr>
      <vt:lpstr>Times New Roman</vt:lpstr>
      <vt:lpstr>erdos-renyi graphs model</vt:lpstr>
      <vt:lpstr>PowerPoint Presentation</vt:lpstr>
      <vt:lpstr>PowerPoint Presentation</vt:lpstr>
      <vt:lpstr>Department of Computer Science &amp; Engineering</vt:lpstr>
      <vt:lpstr>Department of Computer Science &amp; Engineering</vt:lpstr>
      <vt:lpstr>Department of Computer Science &amp; Engineering</vt:lpstr>
      <vt:lpstr>Department of Computer Science &amp; Engineering</vt:lpstr>
      <vt:lpstr>Department of Computer Science &amp; Engineering</vt:lpstr>
      <vt:lpstr>Department of Computer Science &amp; Engineering</vt:lpstr>
      <vt:lpstr>Department of Computer Science &amp; Engineering</vt:lpstr>
      <vt:lpstr>Department of Computer Science &amp; Engineering</vt:lpstr>
      <vt:lpstr>Department of Computer Science &amp; Engineering</vt:lpstr>
      <vt:lpstr>Department of Computer Science &amp; Engineering</vt:lpstr>
      <vt:lpstr>Department of Computer Science &amp; Engineering</vt:lpstr>
      <vt:lpstr>Department of Computer Science &amp; Engineering</vt:lpstr>
      <vt:lpstr>Department of Computer Science &amp; Engineering</vt:lpstr>
      <vt:lpstr>Department of Computer Science &amp; Engineering</vt:lpstr>
      <vt:lpstr>Department of Computer Science &amp; Engineering</vt:lpstr>
      <vt:lpstr>Department of Computer Science &amp; Engineering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degree distribution of a network</dc:title>
  <dc:creator>Shuvam Roy;Abhishek Pant;Kanish Chauhan</dc:creator>
  <cp:keywords>Sign Language Detection;Real-Time</cp:keywords>
  <cp:lastModifiedBy>Shuvam Roy</cp:lastModifiedBy>
  <cp:revision>33</cp:revision>
  <dcterms:created xsi:type="dcterms:W3CDTF">2006-08-16T00:00:00Z</dcterms:created>
  <dcterms:modified xsi:type="dcterms:W3CDTF">2022-07-07T06:34:47Z</dcterms:modified>
</cp:coreProperties>
</file>