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57" r:id="rId4"/>
    <p:sldId id="256" r:id="rId5"/>
    <p:sldId id="259" r:id="rId6"/>
    <p:sldId id="260" r:id="rId7"/>
    <p:sldId id="280" r:id="rId8"/>
    <p:sldId id="263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81" r:id="rId18"/>
    <p:sldId id="282" r:id="rId19"/>
    <p:sldId id="283" r:id="rId20"/>
    <p:sldId id="284" r:id="rId21"/>
    <p:sldId id="285" r:id="rId22"/>
    <p:sldId id="286" r:id="rId23"/>
    <p:sldId id="270" r:id="rId24"/>
    <p:sldId id="287" r:id="rId25"/>
    <p:sldId id="288" r:id="rId26"/>
    <p:sldId id="289" r:id="rId27"/>
    <p:sldId id="290" r:id="rId28"/>
    <p:sldId id="291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1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858E-963E-4E97-8A3B-FD602B0F777C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82DE-6486-4035-A24A-C690A1B04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4bit Arithmetic logic Unit(ALU) and a Shifter unit.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90578"/>
            <a:ext cx="7886700" cy="39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Layout for XOR gate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1825625"/>
            <a:ext cx="5205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2-1 MUX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57" y="1848913"/>
            <a:ext cx="6114286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Quad 2-1 MUX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87217"/>
            <a:ext cx="7886700" cy="32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1-bit full adder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07379"/>
            <a:ext cx="7886700" cy="42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7756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Layout for 1 bit full adder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02" y="1242695"/>
            <a:ext cx="679119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58930" y="5898634"/>
            <a:ext cx="46261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Size: 13.7x9 (</a:t>
            </a:r>
            <a:r>
              <a:rPr lang="en-US" sz="4000" dirty="0" err="1">
                <a:solidFill>
                  <a:schemeClr val="bg1"/>
                </a:solidFill>
              </a:rPr>
              <a:t>umxum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81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 bit ripple carry adder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9355"/>
            <a:ext cx="7886700" cy="43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16-4 MUX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5" y="1825625"/>
            <a:ext cx="54845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Adder/ Subtract decoder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66" y="2225103"/>
            <a:ext cx="7466667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Increment/Decrement function Selection: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92" y="1825625"/>
            <a:ext cx="5758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Carry In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decoder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38" y="1825625"/>
            <a:ext cx="64999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Importance of ALU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c05f01"/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25" y="1322705"/>
            <a:ext cx="738075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1625" y="5783580"/>
            <a:ext cx="7908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chemeClr val="bg1"/>
                </a:solidFill>
              </a:rPr>
              <a:t>The arithmetic/logic unit (ALU): Performs mathematical and logical operations.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16 to 4 MUX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Content Placeholder 1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6" y="1825624"/>
            <a:ext cx="5484589" cy="4351338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2290921"/>
            <a:ext cx="3082290" cy="3420745"/>
          </a:xfrm>
          <a:prstGeom prst="rect">
            <a:avLst/>
          </a:prstGeom>
        </p:spPr>
      </p:pic>
      <p:pic>
        <p:nvPicPr>
          <p:cNvPr id="205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98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98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8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8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98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Logic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79545" y="1176977"/>
            <a:ext cx="5584910" cy="6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Shifter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6350"/>
            <a:ext cx="7886700" cy="31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88900"/>
            <a:ext cx="7886700" cy="177959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ALU with Shifter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53309"/>
            <a:ext cx="7228793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 shift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A=0111, B=0011, h0=0,h1=0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99" y="1825625"/>
            <a:ext cx="6834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Left Shift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A=0111, B=0011, </a:t>
            </a:r>
            <a:r>
              <a:rPr lang="en-US" b="1" dirty="0" smtClean="0">
                <a:solidFill>
                  <a:schemeClr val="bg1"/>
                </a:solidFill>
              </a:rPr>
              <a:t>h0=0,h1=1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5" y="1825625"/>
            <a:ext cx="7328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Right Shift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A=0111, B=0011, </a:t>
            </a:r>
            <a:r>
              <a:rPr lang="en-US" b="1" smtClean="0">
                <a:solidFill>
                  <a:schemeClr val="bg1"/>
                </a:solidFill>
              </a:rPr>
              <a:t>h0=1,h1=0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30" y="1825625"/>
            <a:ext cx="7318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9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Number of MOSFETs in the different Components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013490"/>
              </p:ext>
            </p:extLst>
          </p:nvPr>
        </p:nvGraphicFramePr>
        <p:xfrm>
          <a:off x="877455" y="1884227"/>
          <a:ext cx="7090142" cy="4100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6000"/>
                <a:gridCol w="3534142"/>
              </a:tblGrid>
              <a:tr h="27867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Name of the Elements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 of MOSFETs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Inverter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AND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 to 1 MUX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to 1 MUX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18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Quad 2 to 1 MUX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 bit Full adder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bit ripple carry adder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216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Adder/subtract Selector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Increment/Decrement Selector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Carry In Selector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 bit Logic gates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 to 4 MUX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72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Logic Functions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176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Transfer function Selector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  <a:tr h="212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Shifter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72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897" marR="8189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Total MOSFETs required for “ALU with Shifter” Design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75409"/>
              </p:ext>
            </p:extLst>
          </p:nvPr>
        </p:nvGraphicFramePr>
        <p:xfrm>
          <a:off x="803202" y="1505964"/>
          <a:ext cx="7068846" cy="5011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972"/>
                <a:gridCol w="230806"/>
                <a:gridCol w="1313410"/>
                <a:gridCol w="3399658"/>
              </a:tblGrid>
              <a:tr h="315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Name of the components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No of components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No of MOSFET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Logic Function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Quad 2 to 1 MUX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24x3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 bit ripple carry adder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Shifter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Carry In Selector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Adder/subtract Selector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Transfer function Selector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Increment/Decrement Selector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Total No of MOSFET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rgbClr val="C00000"/>
                          </a:solidFill>
                          <a:effectLst/>
                        </a:rPr>
                        <a:t>598</a:t>
                      </a:r>
                      <a:endParaRPr lang="en-US" sz="3600" b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  <a:tr h="29665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3" marR="1111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2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8800" dirty="0" smtClean="0">
                <a:solidFill>
                  <a:schemeClr val="bg1"/>
                </a:solidFill>
              </a:rPr>
              <a:t>Thank You All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Any Question??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Statement: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9925912"/>
                  </p:ext>
                </p:extLst>
              </p:nvPr>
            </p:nvGraphicFramePr>
            <p:xfrm>
              <a:off x="628649" y="1565910"/>
              <a:ext cx="8115300" cy="46139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28391"/>
                    <a:gridCol w="2028391"/>
                    <a:gridCol w="2029259"/>
                    <a:gridCol w="2029259"/>
                  </a:tblGrid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S3 S2 S1 S0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</a:t>
                          </a:r>
                          <a:r>
                            <a:rPr lang="en-US" sz="1200" baseline="-25000">
                              <a:effectLst/>
                            </a:rPr>
                            <a:t>out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Transfer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A+B+1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(A+B)&gt;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Add A to B with Carry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054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A-B-1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Subtract B from A with Borrow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A+1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A&gt;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Increment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Transfer A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A+B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(A+B)&gt;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Add A to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Subtract B from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A is not equal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Decrement of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A’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Complement of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OR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Bitwise 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AND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Bitwise AND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XOR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Bitwise XOR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9925912"/>
                  </p:ext>
                </p:extLst>
              </p:nvPr>
            </p:nvGraphicFramePr>
            <p:xfrm>
              <a:off x="628649" y="1565910"/>
              <a:ext cx="8115300" cy="461393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28391"/>
                    <a:gridCol w="2028391"/>
                    <a:gridCol w="2029259"/>
                    <a:gridCol w="2029259"/>
                  </a:tblGrid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S3 S2 S1 S0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F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</a:t>
                          </a:r>
                          <a:r>
                            <a:rPr lang="en-US" sz="1200" baseline="-25000">
                              <a:effectLst/>
                            </a:rPr>
                            <a:t>out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Description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Transfer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A+B+1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00" t="-195082" r="-101201" b="-9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Add A to B with Carry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0543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A-B-1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00" t="-272727" r="-101201" b="-78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Subtract B from A with Borrow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0011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A+1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00" t="-403279" r="-101201" b="-752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Increment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Transfer A 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6714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0101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A+B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00" t="-595082" r="-101201" b="-5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Add A to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00300" t="-757143" r="-101201" b="-5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Subtract B from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0111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A-1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 IF A is not equal 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Decrement of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A’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Complement of A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1010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OR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Bitwise 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1100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AND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Bitwise AND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3452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1110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 XOR B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Bitwise XOR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40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927" y="244908"/>
            <a:ext cx="6858000" cy="90040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CMOS NOT 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39273"/>
            <a:ext cx="6858000" cy="51077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33" y="1861128"/>
            <a:ext cx="4192680" cy="392545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545" y="1905117"/>
            <a:ext cx="4166838" cy="38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734"/>
            <a:ext cx="7886700" cy="834231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OR Gate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321503"/>
              </p:ext>
            </p:extLst>
          </p:nvPr>
        </p:nvGraphicFramePr>
        <p:xfrm>
          <a:off x="628650" y="705485"/>
          <a:ext cx="7886700" cy="59696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43350"/>
                <a:gridCol w="3943350"/>
              </a:tblGrid>
              <a:tr h="2706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28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" y="815497"/>
            <a:ext cx="2924175" cy="242062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" y="3931920"/>
            <a:ext cx="2924175" cy="264414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98" y="815497"/>
            <a:ext cx="3755252" cy="2568018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098" y="3931920"/>
            <a:ext cx="3068251" cy="2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Layout of CMOS OR Gate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95" y="1359221"/>
            <a:ext cx="6923809" cy="3619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3150" y="5429250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Size: 3.5x2.07 (</a:t>
            </a:r>
            <a:r>
              <a:rPr lang="en-US" dirty="0" err="1" smtClean="0">
                <a:solidFill>
                  <a:schemeClr val="bg1"/>
                </a:solidFill>
              </a:rPr>
              <a:t>umxum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45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-179543"/>
            <a:ext cx="78867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CMOS AND Gate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5204"/>
              </p:ext>
            </p:extLst>
          </p:nvPr>
        </p:nvGraphicFramePr>
        <p:xfrm>
          <a:off x="628650" y="1162050"/>
          <a:ext cx="7886700" cy="546734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43350"/>
                <a:gridCol w="3943350"/>
              </a:tblGrid>
              <a:tr h="30654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01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1285875"/>
            <a:ext cx="2613660" cy="27717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49" y="4333875"/>
            <a:ext cx="2851785" cy="2236347"/>
          </a:xfrm>
          <a:prstGeom prst="rect">
            <a:avLst/>
          </a:prstGeom>
        </p:spPr>
      </p:pic>
      <p:pic>
        <p:nvPicPr>
          <p:cNvPr id="7" name="Content Placeholder 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0" y="1495631"/>
            <a:ext cx="3663950" cy="23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Layout of AND Gate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36" y="1825625"/>
            <a:ext cx="5125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XOR Gate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38" y="1825625"/>
            <a:ext cx="53953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382</Words>
  <Application>Microsoft Office PowerPoint</Application>
  <PresentationFormat>On-screen Show (4:3)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4bit Arithmetic logic Unit(ALU) and a Shifter unit.  </vt:lpstr>
      <vt:lpstr>Importance of ALU </vt:lpstr>
      <vt:lpstr>Problem Statement: </vt:lpstr>
      <vt:lpstr>CMOS NOT Gate</vt:lpstr>
      <vt:lpstr>OR Gate</vt:lpstr>
      <vt:lpstr>Layout of CMOS OR Gate</vt:lpstr>
      <vt:lpstr>CMOS AND Gate</vt:lpstr>
      <vt:lpstr>Layout of AND Gate </vt:lpstr>
      <vt:lpstr>XOR Gate</vt:lpstr>
      <vt:lpstr>Layout for XOR gate</vt:lpstr>
      <vt:lpstr>2-1 MUX</vt:lpstr>
      <vt:lpstr>Quad 2-1 MUX</vt:lpstr>
      <vt:lpstr>1-bit full adder</vt:lpstr>
      <vt:lpstr>Layout for 1 bit full adder</vt:lpstr>
      <vt:lpstr>4 bit ripple carry adder</vt:lpstr>
      <vt:lpstr>16-4 MUX</vt:lpstr>
      <vt:lpstr>Adder/ Subtract decoder </vt:lpstr>
      <vt:lpstr>Increment/Decrement function Selection:</vt:lpstr>
      <vt:lpstr>Carry In Function decoder</vt:lpstr>
      <vt:lpstr>16 to 4 MUX</vt:lpstr>
      <vt:lpstr>Logic Functions</vt:lpstr>
      <vt:lpstr>Shifter</vt:lpstr>
      <vt:lpstr>ALU with Shifter</vt:lpstr>
      <vt:lpstr>No shift: A=0111, B=0011, h0=0,h1=0</vt:lpstr>
      <vt:lpstr>Left Shift A=0111, B=0011, h0=0,h1=1</vt:lpstr>
      <vt:lpstr>Right Shift A=0111, B=0011, h0=1,h1=0</vt:lpstr>
      <vt:lpstr>Number of MOSFETs in the different Components</vt:lpstr>
      <vt:lpstr>Total MOSFETs required for “ALU with Shifter” Design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SHUVANGKAR</dc:creator>
  <cp:lastModifiedBy>SHUVANGKAR</cp:lastModifiedBy>
  <cp:revision>22</cp:revision>
  <dcterms:created xsi:type="dcterms:W3CDTF">2016-06-08T04:47:34Z</dcterms:created>
  <dcterms:modified xsi:type="dcterms:W3CDTF">2016-06-10T19:42:43Z</dcterms:modified>
</cp:coreProperties>
</file>