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97" r:id="rId2"/>
  </p:sldMasterIdLst>
  <p:notesMasterIdLst>
    <p:notesMasterId r:id="rId24"/>
  </p:notesMasterIdLst>
  <p:sldIdLst>
    <p:sldId id="271" r:id="rId3"/>
    <p:sldId id="350" r:id="rId4"/>
    <p:sldId id="365" r:id="rId5"/>
    <p:sldId id="324" r:id="rId6"/>
    <p:sldId id="276" r:id="rId7"/>
    <p:sldId id="367" r:id="rId8"/>
    <p:sldId id="368" r:id="rId9"/>
    <p:sldId id="339" r:id="rId10"/>
    <p:sldId id="335" r:id="rId11"/>
    <p:sldId id="369" r:id="rId12"/>
    <p:sldId id="336" r:id="rId13"/>
    <p:sldId id="353" r:id="rId14"/>
    <p:sldId id="370" r:id="rId15"/>
    <p:sldId id="371" r:id="rId16"/>
    <p:sldId id="363" r:id="rId17"/>
    <p:sldId id="357" r:id="rId18"/>
    <p:sldId id="361" r:id="rId19"/>
    <p:sldId id="372" r:id="rId20"/>
    <p:sldId id="358" r:id="rId21"/>
    <p:sldId id="359" r:id="rId22"/>
    <p:sldId id="331" r:id="rId23"/>
  </p:sldIdLst>
  <p:sldSz cx="9144000" cy="6858000" type="screen4x3"/>
  <p:notesSz cx="6858000" cy="9144000"/>
  <p:defaultTextStyle>
    <a:defPPr>
      <a:defRPr lang="en-GB"/>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26" autoAdjust="0"/>
    <p:restoredTop sz="84560" autoAdjust="0"/>
  </p:normalViewPr>
  <p:slideViewPr>
    <p:cSldViewPr>
      <p:cViewPr varScale="1">
        <p:scale>
          <a:sx n="62" d="100"/>
          <a:sy n="62" d="100"/>
        </p:scale>
        <p:origin x="-672" y="-90"/>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F8DAB79B-61A6-47BC-992C-9B7B2F9E2BE0}" type="datetimeFigureOut">
              <a:rPr lang="en-US"/>
              <a:pPr>
                <a:defRPr/>
              </a:pPr>
              <a:t>3/3/2020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D4C96A56-E255-4789-97D7-CA5F2437D474}" type="slidenum">
              <a:rPr lang="en-US"/>
              <a:pPr>
                <a:defRPr/>
              </a:pPr>
              <a:t>‹#›</a:t>
            </a:fld>
            <a:endParaRPr lang="en-US"/>
          </a:p>
        </p:txBody>
      </p:sp>
    </p:spTree>
    <p:extLst>
      <p:ext uri="{BB962C8B-B14F-4D97-AF65-F5344CB8AC3E}">
        <p14:creationId xmlns:p14="http://schemas.microsoft.com/office/powerpoint/2010/main" val="475859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n.wikipedia.org/wiki/Frequency"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en.wikipedia.org/wiki/Attenuate"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solidFill>
                  <a:schemeClr val="tx1"/>
                </a:solidFill>
                <a:latin typeface="Times New Roman" pitchFamily="18" charset="0"/>
                <a:cs typeface="Times New Roman" pitchFamily="18" charset="0"/>
              </a:rPr>
              <a:t>1) It changes the original signal</a:t>
            </a:r>
          </a:p>
          <a:p>
            <a:r>
              <a:rPr lang="en-US" dirty="0" smtClean="0">
                <a:solidFill>
                  <a:schemeClr val="tx1"/>
                </a:solidFill>
                <a:latin typeface="Times New Roman" pitchFamily="18" charset="0"/>
                <a:cs typeface="Times New Roman" pitchFamily="18" charset="0"/>
              </a:rPr>
              <a:t>2) Limiting factor: It limits capacity and increases the number of dropped calls.</a:t>
            </a:r>
          </a:p>
          <a:p>
            <a:endParaRPr lang="en-US" dirty="0" smtClean="0">
              <a:solidFill>
                <a:schemeClr val="tx1"/>
              </a:solidFill>
              <a:latin typeface="Times New Roman" pitchFamily="18" charset="0"/>
              <a:cs typeface="Times New Roman" pitchFamily="18" charset="0"/>
            </a:endParaRPr>
          </a:p>
          <a:p>
            <a:r>
              <a:rPr lang="en-US" dirty="0" smtClean="0">
                <a:solidFill>
                  <a:schemeClr val="tx1"/>
                </a:solidFill>
                <a:latin typeface="Times New Roman" pitchFamily="18" charset="0"/>
                <a:cs typeface="Times New Roman" pitchFamily="18" charset="0"/>
              </a:rPr>
              <a:t>Source</a:t>
            </a:r>
            <a:r>
              <a:rPr lang="en-US" baseline="0" dirty="0" smtClean="0">
                <a:solidFill>
                  <a:schemeClr val="tx1"/>
                </a:solidFill>
                <a:latin typeface="Times New Roman" pitchFamily="18" charset="0"/>
                <a:cs typeface="Times New Roman" pitchFamily="18" charset="0"/>
              </a:rPr>
              <a:t> of interference details in </a:t>
            </a:r>
            <a:r>
              <a:rPr lang="en-US" baseline="0" smtClean="0">
                <a:solidFill>
                  <a:schemeClr val="tx1"/>
                </a:solidFill>
                <a:latin typeface="Times New Roman" pitchFamily="18" charset="0"/>
                <a:cs typeface="Times New Roman" pitchFamily="18" charset="0"/>
              </a:rPr>
              <a:t>Interference folder .doc file</a:t>
            </a:r>
            <a:endParaRPr lang="en-US" dirty="0"/>
          </a:p>
        </p:txBody>
      </p:sp>
      <p:sp>
        <p:nvSpPr>
          <p:cNvPr id="4" name="Slide Number Placeholder 3"/>
          <p:cNvSpPr>
            <a:spLocks noGrp="1"/>
          </p:cNvSpPr>
          <p:nvPr>
            <p:ph type="sldNum" sz="quarter" idx="10"/>
          </p:nvPr>
        </p:nvSpPr>
        <p:spPr/>
        <p:txBody>
          <a:bodyPr/>
          <a:lstStyle/>
          <a:p>
            <a:pPr>
              <a:defRPr/>
            </a:pPr>
            <a:fld id="{D4C96A56-E255-4789-97D7-CA5F2437D474}" type="slidenum">
              <a:rPr lang="en-US" smtClean="0"/>
              <a:pPr>
                <a:defRPr/>
              </a:pPr>
              <a:t>2</a:t>
            </a:fld>
            <a:endParaRPr lang="en-US"/>
          </a:p>
        </p:txBody>
      </p:sp>
    </p:spTree>
    <p:extLst>
      <p:ext uri="{BB962C8B-B14F-4D97-AF65-F5344CB8AC3E}">
        <p14:creationId xmlns:p14="http://schemas.microsoft.com/office/powerpoint/2010/main" val="21759230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Symbol" panose="05050102010706020507" pitchFamily="18" charset="2"/>
              <a:buChar char="Þ"/>
            </a:pPr>
            <a:r>
              <a:rPr lang="en-SG" dirty="0" smtClean="0"/>
              <a:t>This interference is not from adjacent cell</a:t>
            </a:r>
            <a:r>
              <a:rPr lang="en-SG" baseline="0" dirty="0" smtClean="0"/>
              <a:t> mobile signal. It is within the cell allocating channel which could be interfere.</a:t>
            </a:r>
          </a:p>
          <a:p>
            <a:pPr marL="171450" indent="-171450">
              <a:buFont typeface="Symbol" panose="05050102010706020507" pitchFamily="18" charset="2"/>
              <a:buChar char="Þ"/>
            </a:pPr>
            <a:r>
              <a:rPr lang="en-SG" baseline="0" dirty="0" smtClean="0"/>
              <a:t> We know that </a:t>
            </a:r>
            <a:r>
              <a:rPr lang="en-US" sz="1200" b="0" i="0" u="none" strike="noStrike" kern="1200" baseline="0" dirty="0" smtClean="0">
                <a:solidFill>
                  <a:schemeClr val="tx1"/>
                </a:solidFill>
                <a:latin typeface="+mn-lt"/>
                <a:ea typeface="+mn-ea"/>
                <a:cs typeface="+mn-cs"/>
              </a:rPr>
              <a:t>each cell is given only a fraction of the available channels. This channels are called adjacent channel.</a:t>
            </a:r>
          </a:p>
          <a:p>
            <a:pPr marL="171450" indent="-171450">
              <a:buFont typeface="Symbol" panose="05050102010706020507" pitchFamily="18" charset="2"/>
              <a:buChar char="Þ"/>
            </a:pPr>
            <a:endParaRPr lang="en-US" sz="1200" b="0" i="0" u="none" strike="noStrike" kern="1200" baseline="0" dirty="0" smtClean="0">
              <a:solidFill>
                <a:schemeClr val="tx1"/>
              </a:solidFill>
              <a:latin typeface="+mn-lt"/>
              <a:ea typeface="+mn-ea"/>
              <a:cs typeface="+mn-cs"/>
            </a:endParaRPr>
          </a:p>
          <a:p>
            <a:pPr marL="171450" indent="-171450">
              <a:buFont typeface="Symbol" panose="05050102010706020507" pitchFamily="18" charset="2"/>
              <a:buChar char="Þ"/>
            </a:pPr>
            <a:r>
              <a:rPr lang="en-US" sz="1200" b="0" i="0" kern="1200" dirty="0" smtClean="0">
                <a:solidFill>
                  <a:schemeClr val="tx1"/>
                </a:solidFill>
                <a:effectLst/>
                <a:latin typeface="+mn-lt"/>
                <a:ea typeface="+mn-ea"/>
                <a:cs typeface="+mn-cs"/>
              </a:rPr>
              <a:t>A </a:t>
            </a:r>
            <a:r>
              <a:rPr lang="en-US" sz="1200" b="1" i="0" kern="1200" dirty="0" smtClean="0">
                <a:solidFill>
                  <a:schemeClr val="tx1"/>
                </a:solidFill>
                <a:effectLst/>
                <a:latin typeface="+mn-lt"/>
                <a:ea typeface="+mn-ea"/>
                <a:cs typeface="+mn-cs"/>
              </a:rPr>
              <a:t>band-pass filter</a:t>
            </a:r>
            <a:r>
              <a:rPr lang="en-US" sz="1200" b="0" i="0" kern="1200" dirty="0" smtClean="0">
                <a:solidFill>
                  <a:schemeClr val="tx1"/>
                </a:solidFill>
                <a:effectLst/>
                <a:latin typeface="+mn-lt"/>
                <a:ea typeface="+mn-ea"/>
                <a:cs typeface="+mn-cs"/>
              </a:rPr>
              <a:t>, also </a:t>
            </a:r>
            <a:r>
              <a:rPr lang="en-US" sz="1200" b="1" i="0" kern="1200" dirty="0" err="1" smtClean="0">
                <a:solidFill>
                  <a:schemeClr val="tx1"/>
                </a:solidFill>
                <a:effectLst/>
                <a:latin typeface="+mn-lt"/>
                <a:ea typeface="+mn-ea"/>
                <a:cs typeface="+mn-cs"/>
              </a:rPr>
              <a:t>bandpass</a:t>
            </a:r>
            <a:r>
              <a:rPr lang="en-US" sz="1200" b="1" i="0" kern="1200" dirty="0" smtClean="0">
                <a:solidFill>
                  <a:schemeClr val="tx1"/>
                </a:solidFill>
                <a:effectLst/>
                <a:latin typeface="+mn-lt"/>
                <a:ea typeface="+mn-ea"/>
                <a:cs typeface="+mn-cs"/>
              </a:rPr>
              <a:t> filter</a:t>
            </a:r>
            <a:r>
              <a:rPr lang="en-US" sz="1200" b="0" i="0" kern="1200" dirty="0" smtClean="0">
                <a:solidFill>
                  <a:schemeClr val="tx1"/>
                </a:solidFill>
                <a:effectLst/>
                <a:latin typeface="+mn-lt"/>
                <a:ea typeface="+mn-ea"/>
                <a:cs typeface="+mn-cs"/>
              </a:rPr>
              <a:t> or </a:t>
            </a:r>
            <a:r>
              <a:rPr lang="en-US" sz="1200" b="1" i="0" kern="1200" dirty="0" smtClean="0">
                <a:solidFill>
                  <a:schemeClr val="tx1"/>
                </a:solidFill>
                <a:effectLst/>
                <a:latin typeface="+mn-lt"/>
                <a:ea typeface="+mn-ea"/>
                <a:cs typeface="+mn-cs"/>
              </a:rPr>
              <a:t>BPF</a:t>
            </a:r>
            <a:r>
              <a:rPr lang="en-US" sz="1200" b="0" i="0" kern="1200" dirty="0" smtClean="0">
                <a:solidFill>
                  <a:schemeClr val="tx1"/>
                </a:solidFill>
                <a:effectLst/>
                <a:latin typeface="+mn-lt"/>
                <a:ea typeface="+mn-ea"/>
                <a:cs typeface="+mn-cs"/>
              </a:rPr>
              <a:t>, is a device that passes </a:t>
            </a:r>
            <a:r>
              <a:rPr lang="en-US" sz="1200" b="0" i="0" u="none" strike="noStrike" kern="1200" dirty="0" smtClean="0">
                <a:solidFill>
                  <a:schemeClr val="tx1"/>
                </a:solidFill>
                <a:effectLst/>
                <a:latin typeface="+mn-lt"/>
                <a:ea typeface="+mn-ea"/>
                <a:cs typeface="+mn-cs"/>
                <a:hlinkClick r:id="rId3" tooltip="Frequency"/>
              </a:rPr>
              <a:t>frequencies</a:t>
            </a:r>
            <a:r>
              <a:rPr lang="en-US" sz="1200" b="0" i="0" kern="1200" dirty="0" smtClean="0">
                <a:solidFill>
                  <a:schemeClr val="tx1"/>
                </a:solidFill>
                <a:effectLst/>
                <a:latin typeface="+mn-lt"/>
                <a:ea typeface="+mn-ea"/>
                <a:cs typeface="+mn-cs"/>
              </a:rPr>
              <a:t> within a certain range and rejects (</a:t>
            </a:r>
            <a:r>
              <a:rPr lang="en-US" sz="1200" b="0" i="0" u="none" strike="noStrike" kern="1200" dirty="0" smtClean="0">
                <a:solidFill>
                  <a:schemeClr val="tx1"/>
                </a:solidFill>
                <a:effectLst/>
                <a:latin typeface="+mn-lt"/>
                <a:ea typeface="+mn-ea"/>
                <a:cs typeface="+mn-cs"/>
                <a:hlinkClick r:id="rId4" tooltip="Attenuate"/>
              </a:rPr>
              <a:t>attenuates</a:t>
            </a:r>
            <a:r>
              <a:rPr lang="en-US" sz="1200" b="0" i="0" kern="1200" dirty="0" smtClean="0">
                <a:solidFill>
                  <a:schemeClr val="tx1"/>
                </a:solidFill>
                <a:effectLst/>
                <a:latin typeface="+mn-lt"/>
                <a:ea typeface="+mn-ea"/>
                <a:cs typeface="+mn-cs"/>
              </a:rPr>
              <a:t>) frequencies outside that range.</a:t>
            </a:r>
            <a:endParaRPr lang="en-SG" dirty="0" smtClean="0"/>
          </a:p>
        </p:txBody>
      </p:sp>
      <p:sp>
        <p:nvSpPr>
          <p:cNvPr id="4" name="Slide Number Placeholder 3"/>
          <p:cNvSpPr>
            <a:spLocks noGrp="1"/>
          </p:cNvSpPr>
          <p:nvPr>
            <p:ph type="sldNum" sz="quarter" idx="10"/>
          </p:nvPr>
        </p:nvSpPr>
        <p:spPr/>
        <p:txBody>
          <a:bodyPr/>
          <a:lstStyle/>
          <a:p>
            <a:pPr>
              <a:defRPr/>
            </a:pPr>
            <a:fld id="{D4C96A56-E255-4789-97D7-CA5F2437D474}" type="slidenum">
              <a:rPr lang="en-US" smtClean="0"/>
              <a:pPr>
                <a:defRPr/>
              </a:pPr>
              <a:t>12</a:t>
            </a:fld>
            <a:endParaRPr lang="en-US"/>
          </a:p>
        </p:txBody>
      </p:sp>
    </p:spTree>
    <p:extLst>
      <p:ext uri="{BB962C8B-B14F-4D97-AF65-F5344CB8AC3E}">
        <p14:creationId xmlns:p14="http://schemas.microsoft.com/office/powerpoint/2010/main" val="34992232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Real filters never have zero‐width transition bands (the width of the region between the </a:t>
            </a:r>
            <a:r>
              <a:rPr lang="en-US" sz="1200" b="0" i="0" u="none" strike="noStrike" kern="1200" baseline="0" dirty="0" err="1" smtClean="0">
                <a:solidFill>
                  <a:schemeClr val="tx1"/>
                </a:solidFill>
                <a:latin typeface="+mn-lt"/>
                <a:ea typeface="+mn-ea"/>
                <a:cs typeface="+mn-cs"/>
              </a:rPr>
              <a:t>passband</a:t>
            </a:r>
            <a:r>
              <a:rPr lang="en-US" sz="1200" b="0" i="0" u="none" strike="noStrike" kern="1200" baseline="0" dirty="0" smtClean="0">
                <a:solidFill>
                  <a:schemeClr val="tx1"/>
                </a:solidFill>
                <a:latin typeface="+mn-lt"/>
                <a:ea typeface="+mn-ea"/>
                <a:cs typeface="+mn-cs"/>
              </a:rPr>
              <a:t> and the </a:t>
            </a:r>
            <a:r>
              <a:rPr lang="en-US" sz="1200" b="0" i="0" u="none" strike="noStrike" kern="1200" baseline="0" dirty="0" err="1" smtClean="0">
                <a:solidFill>
                  <a:schemeClr val="tx1"/>
                </a:solidFill>
                <a:latin typeface="+mn-lt"/>
                <a:ea typeface="+mn-ea"/>
                <a:cs typeface="+mn-cs"/>
              </a:rPr>
              <a:t>stopband</a:t>
            </a:r>
            <a:r>
              <a:rPr lang="en-US" sz="1200" b="0" i="0" u="none" strike="noStrike" kern="1200" baseline="0" dirty="0" smtClean="0">
                <a:solidFill>
                  <a:schemeClr val="tx1"/>
                </a:solidFill>
                <a:latin typeface="+mn-lt"/>
                <a:ea typeface="+mn-ea"/>
                <a:cs typeface="+mn-cs"/>
              </a:rPr>
              <a:t> is never equal to zero) and their </a:t>
            </a:r>
            <a:r>
              <a:rPr lang="en-US" sz="1200" b="0" i="0" u="none" strike="noStrike" kern="1200" baseline="0" dirty="0" err="1" smtClean="0">
                <a:solidFill>
                  <a:schemeClr val="tx1"/>
                </a:solidFill>
                <a:latin typeface="+mn-lt"/>
                <a:ea typeface="+mn-ea"/>
                <a:cs typeface="+mn-cs"/>
              </a:rPr>
              <a:t>stopband</a:t>
            </a:r>
            <a:r>
              <a:rPr lang="en-US" sz="1200" b="0" i="0" u="none" strike="noStrike" kern="1200" baseline="0" dirty="0" smtClean="0">
                <a:solidFill>
                  <a:schemeClr val="tx1"/>
                </a:solidFill>
                <a:latin typeface="+mn-lt"/>
                <a:ea typeface="+mn-ea"/>
                <a:cs typeface="+mn-cs"/>
              </a:rPr>
              <a:t> levels are never zero (the filters attenuate the undesired signals but not completely).</a:t>
            </a:r>
            <a:endParaRPr lang="en-SG" dirty="0" smtClean="0"/>
          </a:p>
        </p:txBody>
      </p:sp>
      <p:sp>
        <p:nvSpPr>
          <p:cNvPr id="4" name="Slide Number Placeholder 3"/>
          <p:cNvSpPr>
            <a:spLocks noGrp="1"/>
          </p:cNvSpPr>
          <p:nvPr>
            <p:ph type="sldNum" sz="quarter" idx="10"/>
          </p:nvPr>
        </p:nvSpPr>
        <p:spPr/>
        <p:txBody>
          <a:bodyPr/>
          <a:lstStyle/>
          <a:p>
            <a:pPr>
              <a:defRPr/>
            </a:pPr>
            <a:fld id="{D4C96A56-E255-4789-97D7-CA5F2437D474}" type="slidenum">
              <a:rPr lang="en-US" smtClean="0"/>
              <a:pPr>
                <a:defRPr/>
              </a:pPr>
              <a:t>13</a:t>
            </a:fld>
            <a:endParaRPr lang="en-US"/>
          </a:p>
        </p:txBody>
      </p:sp>
    </p:spTree>
    <p:extLst>
      <p:ext uri="{BB962C8B-B14F-4D97-AF65-F5344CB8AC3E}">
        <p14:creationId xmlns:p14="http://schemas.microsoft.com/office/powerpoint/2010/main" val="34992232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smtClean="0"/>
          </a:p>
        </p:txBody>
      </p:sp>
      <p:sp>
        <p:nvSpPr>
          <p:cNvPr id="4" name="Slide Number Placeholder 3"/>
          <p:cNvSpPr>
            <a:spLocks noGrp="1"/>
          </p:cNvSpPr>
          <p:nvPr>
            <p:ph type="sldNum" sz="quarter" idx="10"/>
          </p:nvPr>
        </p:nvSpPr>
        <p:spPr/>
        <p:txBody>
          <a:bodyPr/>
          <a:lstStyle/>
          <a:p>
            <a:pPr>
              <a:defRPr/>
            </a:pPr>
            <a:fld id="{D4C96A56-E255-4789-97D7-CA5F2437D474}" type="slidenum">
              <a:rPr lang="en-US" smtClean="0"/>
              <a:pPr>
                <a:defRPr/>
              </a:pPr>
              <a:t>14</a:t>
            </a:fld>
            <a:endParaRPr lang="en-US"/>
          </a:p>
        </p:txBody>
      </p:sp>
    </p:spTree>
    <p:extLst>
      <p:ext uri="{BB962C8B-B14F-4D97-AF65-F5344CB8AC3E}">
        <p14:creationId xmlns:p14="http://schemas.microsoft.com/office/powerpoint/2010/main" val="34992232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smtClean="0"/>
          </a:p>
        </p:txBody>
      </p:sp>
      <p:sp>
        <p:nvSpPr>
          <p:cNvPr id="4" name="Slide Number Placeholder 3"/>
          <p:cNvSpPr>
            <a:spLocks noGrp="1"/>
          </p:cNvSpPr>
          <p:nvPr>
            <p:ph type="sldNum" sz="quarter" idx="10"/>
          </p:nvPr>
        </p:nvSpPr>
        <p:spPr/>
        <p:txBody>
          <a:bodyPr/>
          <a:lstStyle/>
          <a:p>
            <a:pPr>
              <a:defRPr/>
            </a:pPr>
            <a:fld id="{D4C96A56-E255-4789-97D7-CA5F2437D474}" type="slidenum">
              <a:rPr lang="en-US" smtClean="0">
                <a:solidFill>
                  <a:prstClr val="black"/>
                </a:solidFill>
              </a:rPr>
              <a:pPr>
                <a:defRPr/>
              </a:pPr>
              <a:t>15</a:t>
            </a:fld>
            <a:endParaRPr lang="en-US">
              <a:solidFill>
                <a:prstClr val="black"/>
              </a:solidFill>
            </a:endParaRPr>
          </a:p>
        </p:txBody>
      </p:sp>
    </p:spTree>
    <p:extLst>
      <p:ext uri="{BB962C8B-B14F-4D97-AF65-F5344CB8AC3E}">
        <p14:creationId xmlns:p14="http://schemas.microsoft.com/office/powerpoint/2010/main" val="10623989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500"/>
              </a:spcBef>
              <a:buClrTx/>
              <a:buFontTx/>
              <a:buNone/>
              <a:defRPr/>
            </a:pPr>
            <a:r>
              <a:rPr lang="en-US" sz="1200" b="0" dirty="0" smtClean="0">
                <a:solidFill>
                  <a:srgbClr val="66FF33"/>
                </a:solidFill>
                <a:effectLst>
                  <a:outerShdw blurRad="38100" dist="38100" dir="2700000" algn="tl">
                    <a:srgbClr val="000000"/>
                  </a:outerShdw>
                </a:effectLst>
                <a:ea typeface="DejaVu Sans" charset="0"/>
                <a:cs typeface="DejaVu Sans" charset="0"/>
              </a:rPr>
              <a:t>How to reduce?</a:t>
            </a:r>
          </a:p>
          <a:p>
            <a:pPr>
              <a:spcBef>
                <a:spcPts val="500"/>
              </a:spcBef>
              <a:buClr>
                <a:srgbClr val="CC0000"/>
              </a:buClr>
              <a:buFont typeface="Comic Sans MS" pitchFamily="64" charset="0"/>
              <a:buChar char="•"/>
              <a:defRPr/>
            </a:pPr>
            <a:r>
              <a:rPr lang="en-US" sz="1200" b="0" dirty="0" smtClean="0">
                <a:solidFill>
                  <a:srgbClr val="FFFFFF"/>
                </a:solidFill>
                <a:effectLst>
                  <a:outerShdw blurRad="38100" dist="38100" dir="2700000" algn="tl">
                    <a:srgbClr val="000000"/>
                  </a:outerShdw>
                </a:effectLst>
                <a:ea typeface="DejaVu Sans" charset="0"/>
                <a:cs typeface="DejaVu Sans" charset="0"/>
              </a:rPr>
              <a:t>Careful filtering</a:t>
            </a:r>
          </a:p>
          <a:p>
            <a:pPr>
              <a:spcBef>
                <a:spcPts val="500"/>
              </a:spcBef>
              <a:buClr>
                <a:srgbClr val="CC0000"/>
              </a:buClr>
              <a:buFont typeface="Comic Sans MS" pitchFamily="64" charset="0"/>
              <a:buChar char="•"/>
              <a:defRPr/>
            </a:pPr>
            <a:r>
              <a:rPr lang="en-US" sz="1200" b="0" dirty="0" smtClean="0">
                <a:solidFill>
                  <a:srgbClr val="FFFFFF"/>
                </a:solidFill>
                <a:effectLst>
                  <a:outerShdw blurRad="38100" dist="38100" dir="2700000" algn="tl">
                    <a:srgbClr val="000000"/>
                  </a:outerShdw>
                </a:effectLst>
                <a:ea typeface="DejaVu Sans" charset="0"/>
                <a:cs typeface="DejaVu Sans" charset="0"/>
              </a:rPr>
              <a:t>Channel assignment</a:t>
            </a:r>
            <a:r>
              <a:rPr lang="en-US" sz="1200" b="0" dirty="0" smtClean="0">
                <a:solidFill>
                  <a:srgbClr val="FFFF00"/>
                </a:solidFill>
                <a:effectLst>
                  <a:outerShdw blurRad="38100" dist="38100" dir="2700000" algn="tl">
                    <a:srgbClr val="000000"/>
                  </a:outerShdw>
                </a:effectLst>
                <a:latin typeface="Wingdings" charset="2"/>
                <a:ea typeface="DejaVu Sans" charset="0"/>
                <a:cs typeface="DejaVu Sans" charset="0"/>
              </a:rPr>
              <a:t></a:t>
            </a:r>
            <a:r>
              <a:rPr lang="en-US" sz="1200" b="0" dirty="0" smtClean="0">
                <a:solidFill>
                  <a:srgbClr val="FFFF00"/>
                </a:solidFill>
                <a:effectLst>
                  <a:outerShdw blurRad="38100" dist="38100" dir="2700000" algn="tl">
                    <a:srgbClr val="000000"/>
                  </a:outerShdw>
                </a:effectLst>
                <a:ea typeface="DejaVu Sans" charset="0"/>
                <a:cs typeface="DejaVu Sans" charset="0"/>
              </a:rPr>
              <a:t> no channel assignment which are all adjacent in frequency.</a:t>
            </a:r>
          </a:p>
          <a:p>
            <a:pPr>
              <a:spcBef>
                <a:spcPts val="500"/>
              </a:spcBef>
              <a:buClr>
                <a:srgbClr val="CC0000"/>
              </a:buClr>
              <a:buFont typeface="Comic Sans MS" pitchFamily="64" charset="0"/>
              <a:buChar char="•"/>
              <a:defRPr/>
            </a:pPr>
            <a:r>
              <a:rPr lang="en-US" sz="1200" b="0" dirty="0" smtClean="0">
                <a:solidFill>
                  <a:srgbClr val="FFFFFF"/>
                </a:solidFill>
                <a:effectLst>
                  <a:outerShdw blurRad="38100" dist="38100" dir="2700000" algn="tl">
                    <a:srgbClr val="000000"/>
                  </a:outerShdw>
                </a:effectLst>
                <a:ea typeface="DejaVu Sans" charset="0"/>
                <a:cs typeface="DejaVu Sans" charset="0"/>
              </a:rPr>
              <a:t>Keeping frequency separation</a:t>
            </a:r>
            <a:r>
              <a:rPr lang="en-US" sz="1200" b="0" dirty="0" smtClean="0">
                <a:solidFill>
                  <a:srgbClr val="FFFF00"/>
                </a:solidFill>
                <a:effectLst>
                  <a:outerShdw blurRad="38100" dist="38100" dir="2700000" algn="tl">
                    <a:srgbClr val="000000"/>
                  </a:outerShdw>
                </a:effectLst>
                <a:ea typeface="DejaVu Sans" charset="0"/>
                <a:cs typeface="DejaVu Sans" charset="0"/>
              </a:rPr>
              <a:t> between each channel in a given cell as large as possible.</a:t>
            </a:r>
          </a:p>
          <a:p>
            <a:endParaRPr lang="en-SG" dirty="0" smtClean="0"/>
          </a:p>
        </p:txBody>
      </p:sp>
      <p:sp>
        <p:nvSpPr>
          <p:cNvPr id="4" name="Slide Number Placeholder 3"/>
          <p:cNvSpPr>
            <a:spLocks noGrp="1"/>
          </p:cNvSpPr>
          <p:nvPr>
            <p:ph type="sldNum" sz="quarter" idx="10"/>
          </p:nvPr>
        </p:nvSpPr>
        <p:spPr/>
        <p:txBody>
          <a:bodyPr/>
          <a:lstStyle/>
          <a:p>
            <a:pPr>
              <a:defRPr/>
            </a:pPr>
            <a:fld id="{D4C96A56-E255-4789-97D7-CA5F2437D474}" type="slidenum">
              <a:rPr lang="en-US" smtClean="0"/>
              <a:pPr>
                <a:defRPr/>
              </a:pPr>
              <a:t>16</a:t>
            </a:fld>
            <a:endParaRPr lang="en-US"/>
          </a:p>
        </p:txBody>
      </p:sp>
    </p:spTree>
    <p:extLst>
      <p:ext uri="{BB962C8B-B14F-4D97-AF65-F5344CB8AC3E}">
        <p14:creationId xmlns:p14="http://schemas.microsoft.com/office/powerpoint/2010/main" val="37231927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smtClean="0"/>
          </a:p>
        </p:txBody>
      </p:sp>
      <p:sp>
        <p:nvSpPr>
          <p:cNvPr id="4" name="Slide Number Placeholder 3"/>
          <p:cNvSpPr>
            <a:spLocks noGrp="1"/>
          </p:cNvSpPr>
          <p:nvPr>
            <p:ph type="sldNum" sz="quarter" idx="10"/>
          </p:nvPr>
        </p:nvSpPr>
        <p:spPr/>
        <p:txBody>
          <a:bodyPr/>
          <a:lstStyle/>
          <a:p>
            <a:pPr>
              <a:defRPr/>
            </a:pPr>
            <a:fld id="{D4C96A56-E255-4789-97D7-CA5F2437D474}" type="slidenum">
              <a:rPr lang="en-US" smtClean="0"/>
              <a:pPr>
                <a:defRPr/>
              </a:pPr>
              <a:t>17</a:t>
            </a:fld>
            <a:endParaRPr lang="en-US"/>
          </a:p>
        </p:txBody>
      </p:sp>
    </p:spTree>
    <p:extLst>
      <p:ext uri="{BB962C8B-B14F-4D97-AF65-F5344CB8AC3E}">
        <p14:creationId xmlns:p14="http://schemas.microsoft.com/office/powerpoint/2010/main" val="41589491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smtClean="0"/>
          </a:p>
        </p:txBody>
      </p:sp>
      <p:sp>
        <p:nvSpPr>
          <p:cNvPr id="4" name="Slide Number Placeholder 3"/>
          <p:cNvSpPr>
            <a:spLocks noGrp="1"/>
          </p:cNvSpPr>
          <p:nvPr>
            <p:ph type="sldNum" sz="quarter" idx="10"/>
          </p:nvPr>
        </p:nvSpPr>
        <p:spPr/>
        <p:txBody>
          <a:bodyPr/>
          <a:lstStyle/>
          <a:p>
            <a:pPr>
              <a:defRPr/>
            </a:pPr>
            <a:fld id="{D4C96A56-E255-4789-97D7-CA5F2437D474}" type="slidenum">
              <a:rPr lang="en-US" smtClean="0"/>
              <a:pPr>
                <a:defRPr/>
              </a:pPr>
              <a:t>18</a:t>
            </a:fld>
            <a:endParaRPr lang="en-US"/>
          </a:p>
        </p:txBody>
      </p:sp>
    </p:spTree>
    <p:extLst>
      <p:ext uri="{BB962C8B-B14F-4D97-AF65-F5344CB8AC3E}">
        <p14:creationId xmlns:p14="http://schemas.microsoft.com/office/powerpoint/2010/main" val="41589491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Reverse channel = MS to BS</a:t>
            </a:r>
          </a:p>
          <a:p>
            <a:r>
              <a:rPr lang="en-SG" dirty="0" smtClean="0"/>
              <a:t>Forward channel = BS to MS</a:t>
            </a:r>
            <a:endParaRPr lang="en-SG" dirty="0"/>
          </a:p>
        </p:txBody>
      </p:sp>
      <p:sp>
        <p:nvSpPr>
          <p:cNvPr id="4" name="Slide Number Placeholder 3"/>
          <p:cNvSpPr>
            <a:spLocks noGrp="1"/>
          </p:cNvSpPr>
          <p:nvPr>
            <p:ph type="sldNum" sz="quarter" idx="10"/>
          </p:nvPr>
        </p:nvSpPr>
        <p:spPr/>
        <p:txBody>
          <a:bodyPr/>
          <a:lstStyle/>
          <a:p>
            <a:fld id="{B4348B96-59DA-4C06-9690-F7735864B0B7}" type="slidenum">
              <a:rPr lang="en-US" smtClean="0"/>
              <a:pPr/>
              <a:t>19</a:t>
            </a:fld>
            <a:endParaRPr lang="en-US"/>
          </a:p>
        </p:txBody>
      </p:sp>
    </p:spTree>
    <p:extLst>
      <p:ext uri="{BB962C8B-B14F-4D97-AF65-F5344CB8AC3E}">
        <p14:creationId xmlns:p14="http://schemas.microsoft.com/office/powerpoint/2010/main" val="37284001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4C96A56-E255-4789-97D7-CA5F2437D474}" type="slidenum">
              <a:rPr lang="en-US" smtClean="0"/>
              <a:pPr>
                <a:defRPr/>
              </a:pPr>
              <a:t>21</a:t>
            </a:fld>
            <a:endParaRPr lang="en-US"/>
          </a:p>
        </p:txBody>
      </p:sp>
    </p:spTree>
    <p:extLst>
      <p:ext uri="{BB962C8B-B14F-4D97-AF65-F5344CB8AC3E}">
        <p14:creationId xmlns:p14="http://schemas.microsoft.com/office/powerpoint/2010/main" val="3399872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solidFill>
                  <a:schemeClr val="tx1"/>
                </a:solidFill>
                <a:latin typeface="Times New Roman" pitchFamily="18" charset="0"/>
                <a:cs typeface="Times New Roman" pitchFamily="18" charset="0"/>
              </a:rPr>
              <a:t>Limiting factor: It limits capacity and increases the number of dropped calls.</a:t>
            </a:r>
            <a:endParaRPr lang="en-US" dirty="0"/>
          </a:p>
        </p:txBody>
      </p:sp>
      <p:sp>
        <p:nvSpPr>
          <p:cNvPr id="4" name="Slide Number Placeholder 3"/>
          <p:cNvSpPr>
            <a:spLocks noGrp="1"/>
          </p:cNvSpPr>
          <p:nvPr>
            <p:ph type="sldNum" sz="quarter" idx="10"/>
          </p:nvPr>
        </p:nvSpPr>
        <p:spPr/>
        <p:txBody>
          <a:bodyPr/>
          <a:lstStyle/>
          <a:p>
            <a:pPr>
              <a:defRPr/>
            </a:pPr>
            <a:fld id="{D4C96A56-E255-4789-97D7-CA5F2437D474}" type="slidenum">
              <a:rPr lang="en-US" smtClean="0"/>
              <a:pPr>
                <a:defRPr/>
              </a:pPr>
              <a:t>3</a:t>
            </a:fld>
            <a:endParaRPr lang="en-US"/>
          </a:p>
        </p:txBody>
      </p:sp>
    </p:spTree>
    <p:extLst>
      <p:ext uri="{BB962C8B-B14F-4D97-AF65-F5344CB8AC3E}">
        <p14:creationId xmlns:p14="http://schemas.microsoft.com/office/powerpoint/2010/main" val="796396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400" kern="1200" baseline="0" dirty="0" smtClean="0">
                <a:solidFill>
                  <a:schemeClr val="tx1"/>
                </a:solidFill>
                <a:latin typeface="+mn-lt"/>
                <a:ea typeface="+mn-ea"/>
                <a:cs typeface="+mn-cs"/>
              </a:rPr>
              <a:t>Unlike thermal noise which can be overcome by increasing the signal-to-noise ratio (SNR), co-channel interference cannot be combated by simply increasing the carrier power of a transmitter.</a:t>
            </a:r>
            <a:endParaRPr lang="en-US" sz="1400" dirty="0"/>
          </a:p>
        </p:txBody>
      </p:sp>
      <p:sp>
        <p:nvSpPr>
          <p:cNvPr id="4" name="Slide Number Placeholder 3"/>
          <p:cNvSpPr>
            <a:spLocks noGrp="1"/>
          </p:cNvSpPr>
          <p:nvPr>
            <p:ph type="sldNum" sz="quarter" idx="10"/>
          </p:nvPr>
        </p:nvSpPr>
        <p:spPr/>
        <p:txBody>
          <a:bodyPr/>
          <a:lstStyle/>
          <a:p>
            <a:pPr>
              <a:defRPr/>
            </a:pPr>
            <a:fld id="{D4C96A56-E255-4789-97D7-CA5F2437D474}" type="slidenum">
              <a:rPr lang="en-US" smtClean="0"/>
              <a:pPr>
                <a:defRPr/>
              </a:pPr>
              <a:t>4</a:t>
            </a:fld>
            <a:endParaRPr lang="en-US"/>
          </a:p>
        </p:txBody>
      </p:sp>
    </p:spTree>
    <p:extLst>
      <p:ext uri="{BB962C8B-B14F-4D97-AF65-F5344CB8AC3E}">
        <p14:creationId xmlns:p14="http://schemas.microsoft.com/office/powerpoint/2010/main" val="3812643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4C96A56-E255-4789-97D7-CA5F2437D474}" type="slidenum">
              <a:rPr lang="en-US" smtClean="0"/>
              <a:pPr>
                <a:defRPr/>
              </a:pPr>
              <a:t>5</a:t>
            </a:fld>
            <a:endParaRPr lang="en-US"/>
          </a:p>
        </p:txBody>
      </p:sp>
    </p:spTree>
    <p:extLst>
      <p:ext uri="{BB962C8B-B14F-4D97-AF65-F5344CB8AC3E}">
        <p14:creationId xmlns:p14="http://schemas.microsoft.com/office/powerpoint/2010/main" val="13682992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small value of </a:t>
            </a:r>
            <a:r>
              <a:rPr lang="en-US" sz="1200" i="1" kern="1200" baseline="0" dirty="0" smtClean="0">
                <a:solidFill>
                  <a:schemeClr val="tx1"/>
                </a:solidFill>
                <a:latin typeface="+mn-lt"/>
                <a:ea typeface="+mn-ea"/>
                <a:cs typeface="+mn-cs"/>
              </a:rPr>
              <a:t>Q provides larger capacity since the cluster size N is small, </a:t>
            </a:r>
          </a:p>
          <a:p>
            <a:r>
              <a:rPr lang="en-US" sz="1200" i="1" kern="1200" baseline="0" dirty="0" smtClean="0">
                <a:solidFill>
                  <a:schemeClr val="tx1"/>
                </a:solidFill>
                <a:latin typeface="+mn-lt"/>
                <a:ea typeface="+mn-ea"/>
                <a:cs typeface="+mn-cs"/>
              </a:rPr>
              <a:t>whereas a </a:t>
            </a:r>
            <a:r>
              <a:rPr lang="en-US" sz="1200" kern="1200" baseline="0" dirty="0" smtClean="0">
                <a:solidFill>
                  <a:schemeClr val="tx1"/>
                </a:solidFill>
                <a:latin typeface="+mn-lt"/>
                <a:ea typeface="+mn-ea"/>
                <a:cs typeface="+mn-cs"/>
              </a:rPr>
              <a:t>large value of </a:t>
            </a:r>
            <a:r>
              <a:rPr lang="en-US" sz="1200" i="1" kern="1200" baseline="0" dirty="0" smtClean="0">
                <a:solidFill>
                  <a:schemeClr val="tx1"/>
                </a:solidFill>
                <a:latin typeface="+mn-lt"/>
                <a:ea typeface="+mn-ea"/>
                <a:cs typeface="+mn-cs"/>
              </a:rPr>
              <a:t>Q improves the transmission quality, due to a smaller level of co-channel interference.</a:t>
            </a:r>
            <a:endParaRPr lang="en-US" dirty="0"/>
          </a:p>
        </p:txBody>
      </p:sp>
      <p:sp>
        <p:nvSpPr>
          <p:cNvPr id="4" name="Slide Number Placeholder 3"/>
          <p:cNvSpPr>
            <a:spLocks noGrp="1"/>
          </p:cNvSpPr>
          <p:nvPr>
            <p:ph type="sldNum" sz="quarter" idx="10"/>
          </p:nvPr>
        </p:nvSpPr>
        <p:spPr/>
        <p:txBody>
          <a:bodyPr/>
          <a:lstStyle/>
          <a:p>
            <a:pPr>
              <a:defRPr/>
            </a:pPr>
            <a:fld id="{D4C96A56-E255-4789-97D7-CA5F2437D474}" type="slidenum">
              <a:rPr lang="en-US" smtClean="0"/>
              <a:pPr>
                <a:defRPr/>
              </a:pPr>
              <a:t>6</a:t>
            </a:fld>
            <a:endParaRPr lang="en-US"/>
          </a:p>
        </p:txBody>
      </p:sp>
    </p:spTree>
    <p:extLst>
      <p:ext uri="{BB962C8B-B14F-4D97-AF65-F5344CB8AC3E}">
        <p14:creationId xmlns:p14="http://schemas.microsoft.com/office/powerpoint/2010/main" val="1368299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4C96A56-E255-4789-97D7-CA5F2437D474}" type="slidenum">
              <a:rPr lang="en-US" smtClean="0"/>
              <a:pPr>
                <a:defRPr/>
              </a:pPr>
              <a:t>7</a:t>
            </a:fld>
            <a:endParaRPr lang="en-US"/>
          </a:p>
        </p:txBody>
      </p:sp>
    </p:spTree>
    <p:extLst>
      <p:ext uri="{BB962C8B-B14F-4D97-AF65-F5344CB8AC3E}">
        <p14:creationId xmlns:p14="http://schemas.microsoft.com/office/powerpoint/2010/main" val="38539290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Symbol" panose="05050102010706020507" pitchFamily="18" charset="2"/>
              <a:buChar char="Þ"/>
            </a:pPr>
            <a:endParaRPr lang="en-US" dirty="0"/>
          </a:p>
        </p:txBody>
      </p:sp>
      <p:sp>
        <p:nvSpPr>
          <p:cNvPr id="4" name="Slide Number Placeholder 3"/>
          <p:cNvSpPr>
            <a:spLocks noGrp="1"/>
          </p:cNvSpPr>
          <p:nvPr>
            <p:ph type="sldNum" sz="quarter" idx="10"/>
          </p:nvPr>
        </p:nvSpPr>
        <p:spPr/>
        <p:txBody>
          <a:bodyPr/>
          <a:lstStyle/>
          <a:p>
            <a:pPr>
              <a:defRPr/>
            </a:pPr>
            <a:fld id="{D4C96A56-E255-4789-97D7-CA5F2437D474}" type="slidenum">
              <a:rPr lang="en-US" smtClean="0"/>
              <a:pPr>
                <a:defRPr/>
              </a:pPr>
              <a:t>9</a:t>
            </a:fld>
            <a:endParaRPr lang="en-US"/>
          </a:p>
        </p:txBody>
      </p:sp>
    </p:spTree>
    <p:extLst>
      <p:ext uri="{BB962C8B-B14F-4D97-AF65-F5344CB8AC3E}">
        <p14:creationId xmlns:p14="http://schemas.microsoft.com/office/powerpoint/2010/main" val="2956000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Symbol" panose="05050102010706020507" pitchFamily="18" charset="2"/>
              <a:buChar char="Þ"/>
            </a:pPr>
            <a:endParaRPr lang="en-US" dirty="0"/>
          </a:p>
        </p:txBody>
      </p:sp>
      <p:sp>
        <p:nvSpPr>
          <p:cNvPr id="4" name="Slide Number Placeholder 3"/>
          <p:cNvSpPr>
            <a:spLocks noGrp="1"/>
          </p:cNvSpPr>
          <p:nvPr>
            <p:ph type="sldNum" sz="quarter" idx="10"/>
          </p:nvPr>
        </p:nvSpPr>
        <p:spPr/>
        <p:txBody>
          <a:bodyPr/>
          <a:lstStyle/>
          <a:p>
            <a:pPr>
              <a:defRPr/>
            </a:pPr>
            <a:fld id="{D4C96A56-E255-4789-97D7-CA5F2437D474}" type="slidenum">
              <a:rPr lang="en-US" smtClean="0"/>
              <a:pPr>
                <a:defRPr/>
              </a:pPr>
              <a:t>10</a:t>
            </a:fld>
            <a:endParaRPr lang="en-US"/>
          </a:p>
        </p:txBody>
      </p:sp>
    </p:spTree>
    <p:extLst>
      <p:ext uri="{BB962C8B-B14F-4D97-AF65-F5344CB8AC3E}">
        <p14:creationId xmlns:p14="http://schemas.microsoft.com/office/powerpoint/2010/main" val="16599558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S = desired signal power.</a:t>
            </a:r>
          </a:p>
          <a:p>
            <a:r>
              <a:rPr lang="en-SG" dirty="0" smtClean="0"/>
              <a:t>d</a:t>
            </a:r>
            <a:r>
              <a:rPr lang="en-SG" baseline="-25000" dirty="0" smtClean="0"/>
              <a:t>o </a:t>
            </a:r>
            <a:r>
              <a:rPr lang="en-SG" baseline="0" dirty="0" smtClean="0"/>
              <a:t>= R because mobile is R distance apart at picture.</a:t>
            </a:r>
            <a:endParaRPr lang="en-SG" baseline="-25000" dirty="0"/>
          </a:p>
        </p:txBody>
      </p:sp>
      <p:sp>
        <p:nvSpPr>
          <p:cNvPr id="4" name="Slide Number Placeholder 3"/>
          <p:cNvSpPr>
            <a:spLocks noGrp="1"/>
          </p:cNvSpPr>
          <p:nvPr>
            <p:ph type="sldNum" sz="quarter" idx="10"/>
          </p:nvPr>
        </p:nvSpPr>
        <p:spPr/>
        <p:txBody>
          <a:bodyPr/>
          <a:lstStyle/>
          <a:p>
            <a:pPr>
              <a:defRPr/>
            </a:pPr>
            <a:fld id="{D4C96A56-E255-4789-97D7-CA5F2437D474}" type="slidenum">
              <a:rPr lang="en-US" smtClean="0"/>
              <a:pPr>
                <a:defRPr/>
              </a:pPr>
              <a:t>11</a:t>
            </a:fld>
            <a:endParaRPr lang="en-US"/>
          </a:p>
        </p:txBody>
      </p:sp>
    </p:spTree>
    <p:extLst>
      <p:ext uri="{BB962C8B-B14F-4D97-AF65-F5344CB8AC3E}">
        <p14:creationId xmlns:p14="http://schemas.microsoft.com/office/powerpoint/2010/main" val="3587380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7"/>
          <p:cNvGrpSpPr>
            <a:grpSpLocks/>
          </p:cNvGrpSpPr>
          <p:nvPr/>
        </p:nvGrpSpPr>
        <p:grpSpPr bwMode="auto">
          <a:xfrm>
            <a:off x="0" y="-7938"/>
            <a:ext cx="9144000" cy="6865938"/>
            <a:chOff x="0" y="-8467"/>
            <a:chExt cx="12192000" cy="6866467"/>
          </a:xfrm>
        </p:grpSpPr>
        <p:cxnSp>
          <p:nvCxnSpPr>
            <p:cNvPr id="5" name="Straight Connector 4"/>
            <p:cNvCxnSpPr/>
            <p:nvPr/>
          </p:nvCxnSpPr>
          <p:spPr>
            <a:xfrm>
              <a:off x="9370484" y="-528"/>
              <a:ext cx="1219200" cy="6858528"/>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H="1">
              <a:off x="7425267" y="3681168"/>
              <a:ext cx="4764617" cy="3176832"/>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 name="Rectangle 23"/>
            <p:cNvSpPr/>
            <p:nvPr/>
          </p:nvSpPr>
          <p:spPr>
            <a:xfrm>
              <a:off x="9182100" y="-8467"/>
              <a:ext cx="3007784"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Rectangle 25"/>
            <p:cNvSpPr/>
            <p:nvPr/>
          </p:nvSpPr>
          <p:spPr>
            <a:xfrm>
              <a:off x="9603317" y="-8467"/>
              <a:ext cx="2588683"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Isosceles Triangle 8"/>
            <p:cNvSpPr/>
            <p:nvPr/>
          </p:nvSpPr>
          <p:spPr>
            <a:xfrm>
              <a:off x="8932333" y="3047706"/>
              <a:ext cx="3259667" cy="3810294"/>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27"/>
            <p:cNvSpPr/>
            <p:nvPr/>
          </p:nvSpPr>
          <p:spPr>
            <a:xfrm>
              <a:off x="9334500" y="-8467"/>
              <a:ext cx="2855384"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28"/>
            <p:cNvSpPr/>
            <p:nvPr/>
          </p:nvSpPr>
          <p:spPr>
            <a:xfrm>
              <a:off x="10898717" y="-8467"/>
              <a:ext cx="1289049"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9"/>
            <p:cNvSpPr/>
            <p:nvPr/>
          </p:nvSpPr>
          <p:spPr>
            <a:xfrm>
              <a:off x="10938933" y="-8467"/>
              <a:ext cx="1248833"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p:cNvSpPr/>
            <p:nvPr/>
          </p:nvSpPr>
          <p:spPr>
            <a:xfrm>
              <a:off x="10371667" y="3589086"/>
              <a:ext cx="1818217" cy="3268914"/>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p:cNvSpPr/>
            <p:nvPr/>
          </p:nvSpPr>
          <p:spPr>
            <a:xfrm rot="10800000">
              <a:off x="0" y="-528"/>
              <a:ext cx="842433" cy="5666225"/>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2404534"/>
            <a:ext cx="5825202"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300" y="4050834"/>
            <a:ext cx="5825202" cy="1096899"/>
          </a:xfrm>
        </p:spPr>
        <p:txBody>
          <a:bodyPr/>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Date Placeholder 3"/>
          <p:cNvSpPr>
            <a:spLocks noGrp="1"/>
          </p:cNvSpPr>
          <p:nvPr>
            <p:ph type="dt" sz="half" idx="10"/>
          </p:nvPr>
        </p:nvSpPr>
        <p:spPr/>
        <p:txBody>
          <a:bodyPr/>
          <a:lstStyle>
            <a:lvl1pPr>
              <a:defRPr/>
            </a:lvl1pPr>
          </a:lstStyle>
          <a:p>
            <a:pPr>
              <a:defRPr/>
            </a:pPr>
            <a:endParaRPr lang="en-GB"/>
          </a:p>
        </p:txBody>
      </p:sp>
      <p:sp>
        <p:nvSpPr>
          <p:cNvPr id="16" name="Footer Placeholder 4"/>
          <p:cNvSpPr>
            <a:spLocks noGrp="1"/>
          </p:cNvSpPr>
          <p:nvPr>
            <p:ph type="ftr" sz="quarter" idx="11"/>
          </p:nvPr>
        </p:nvSpPr>
        <p:spPr/>
        <p:txBody>
          <a:bodyPr/>
          <a:lstStyle>
            <a:lvl1pPr>
              <a:defRPr/>
            </a:lvl1pPr>
          </a:lstStyle>
          <a:p>
            <a:pPr>
              <a:defRPr/>
            </a:pPr>
            <a:endParaRPr lang="en-GB"/>
          </a:p>
        </p:txBody>
      </p:sp>
      <p:sp>
        <p:nvSpPr>
          <p:cNvPr id="17" name="Slide Number Placeholder 5"/>
          <p:cNvSpPr>
            <a:spLocks noGrp="1"/>
          </p:cNvSpPr>
          <p:nvPr>
            <p:ph type="sldNum" sz="quarter" idx="12"/>
          </p:nvPr>
        </p:nvSpPr>
        <p:spPr/>
        <p:txBody>
          <a:bodyPr/>
          <a:lstStyle>
            <a:lvl1pPr>
              <a:defRPr/>
            </a:lvl1pPr>
          </a:lstStyle>
          <a:p>
            <a:pPr>
              <a:defRPr/>
            </a:pPr>
            <a:fld id="{A9FBB8D3-0C10-439B-8334-BDA88F06C498}" type="slidenum">
              <a:rPr lang="en-GB"/>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4470400"/>
            <a:ext cx="6447501"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CCF4A8DA-AB6D-48A7-B2DD-F298AC0DF802}"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TextBox 4"/>
          <p:cNvSpPr txBox="1"/>
          <p:nvPr/>
        </p:nvSpPr>
        <p:spPr>
          <a:xfrm>
            <a:off x="406400" y="790575"/>
            <a:ext cx="457200" cy="584200"/>
          </a:xfrm>
          <a:prstGeom prst="rect">
            <a:avLst/>
          </a:prstGeom>
        </p:spPr>
        <p:txBody>
          <a:bodyPr anchor="ctr"/>
          <a:lstStyle/>
          <a:p>
            <a:pPr>
              <a:defRPr/>
            </a:pPr>
            <a:r>
              <a:rPr lang="en-US" sz="8000" dirty="0">
                <a:ln w="3175" cmpd="sng">
                  <a:noFill/>
                </a:ln>
                <a:solidFill>
                  <a:schemeClr val="accent1">
                    <a:lumMod val="60000"/>
                    <a:lumOff val="40000"/>
                  </a:schemeClr>
                </a:solidFill>
                <a:latin typeface="Arial"/>
              </a:rPr>
              <a:t>“</a:t>
            </a:r>
          </a:p>
        </p:txBody>
      </p:sp>
      <p:sp>
        <p:nvSpPr>
          <p:cNvPr id="6" name="TextBox 5"/>
          <p:cNvSpPr txBox="1"/>
          <p:nvPr/>
        </p:nvSpPr>
        <p:spPr>
          <a:xfrm>
            <a:off x="6669088" y="2886075"/>
            <a:ext cx="457200" cy="585788"/>
          </a:xfrm>
          <a:prstGeom prst="rect">
            <a:avLst/>
          </a:prstGeom>
        </p:spPr>
        <p:txBody>
          <a:bodyPr anchor="ctr"/>
          <a:lstStyle/>
          <a:p>
            <a:pPr>
              <a:defRPr/>
            </a:pPr>
            <a:r>
              <a:rPr lang="en-US" sz="800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
        <p:nvSpPr>
          <p:cNvPr id="2" name="Title 1"/>
          <p:cNvSpPr>
            <a:spLocks noGrp="1"/>
          </p:cNvSpPr>
          <p:nvPr>
            <p:ph type="title"/>
          </p:nvPr>
        </p:nvSpPr>
        <p:spPr>
          <a:xfrm>
            <a:off x="698500" y="609600"/>
            <a:ext cx="6070601"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024604" y="3632200"/>
            <a:ext cx="5418393"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4470400"/>
            <a:ext cx="6447501"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3"/>
          <p:cNvSpPr>
            <a:spLocks noGrp="1"/>
          </p:cNvSpPr>
          <p:nvPr>
            <p:ph type="dt" sz="half" idx="14"/>
          </p:nvPr>
        </p:nvSpPr>
        <p:spPr/>
        <p:txBody>
          <a:bodyPr/>
          <a:lstStyle>
            <a:lvl1pPr>
              <a:defRPr/>
            </a:lvl1pPr>
          </a:lstStyle>
          <a:p>
            <a:pPr>
              <a:defRPr/>
            </a:pPr>
            <a:endParaRPr lang="en-GB"/>
          </a:p>
        </p:txBody>
      </p:sp>
      <p:sp>
        <p:nvSpPr>
          <p:cNvPr id="8" name="Footer Placeholder 4"/>
          <p:cNvSpPr>
            <a:spLocks noGrp="1"/>
          </p:cNvSpPr>
          <p:nvPr>
            <p:ph type="ftr" sz="quarter" idx="15"/>
          </p:nvPr>
        </p:nvSpPr>
        <p:spPr/>
        <p:txBody>
          <a:bodyPr/>
          <a:lstStyle>
            <a:lvl1pPr>
              <a:defRPr/>
            </a:lvl1pPr>
          </a:lstStyle>
          <a:p>
            <a:pPr>
              <a:defRPr/>
            </a:pPr>
            <a:endParaRPr lang="en-GB"/>
          </a:p>
        </p:txBody>
      </p:sp>
      <p:sp>
        <p:nvSpPr>
          <p:cNvPr id="9" name="Slide Number Placeholder 5"/>
          <p:cNvSpPr>
            <a:spLocks noGrp="1"/>
          </p:cNvSpPr>
          <p:nvPr>
            <p:ph type="sldNum" sz="quarter" idx="16"/>
          </p:nvPr>
        </p:nvSpPr>
        <p:spPr/>
        <p:txBody>
          <a:bodyPr/>
          <a:lstStyle>
            <a:lvl1pPr>
              <a:defRPr/>
            </a:lvl1pPr>
          </a:lstStyle>
          <a:p>
            <a:pPr>
              <a:defRPr/>
            </a:pPr>
            <a:fld id="{27BBD39D-23EC-4885-B85D-F9F103DEBA11}" type="slidenum">
              <a:rPr lang="en-GB"/>
              <a:pPr>
                <a:defRPr/>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931988"/>
            <a:ext cx="6447501"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4527448"/>
            <a:ext cx="6447501" cy="1513914"/>
          </a:xfrm>
        </p:spPr>
        <p:txBody>
          <a:bodyP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EA91CB01-36E0-4444-86D0-957BA831DC79}" type="slidenum">
              <a:rPr lang="en-GB"/>
              <a:pPr>
                <a:defRPr/>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TextBox 4"/>
          <p:cNvSpPr txBox="1"/>
          <p:nvPr/>
        </p:nvSpPr>
        <p:spPr>
          <a:xfrm>
            <a:off x="406400" y="790575"/>
            <a:ext cx="457200" cy="584200"/>
          </a:xfrm>
          <a:prstGeom prst="rect">
            <a:avLst/>
          </a:prstGeom>
        </p:spPr>
        <p:txBody>
          <a:bodyPr anchor="ctr"/>
          <a:lstStyle/>
          <a:p>
            <a:pPr>
              <a:defRPr/>
            </a:pPr>
            <a:r>
              <a:rPr lang="en-US" sz="8000" dirty="0">
                <a:ln w="3175" cmpd="sng">
                  <a:noFill/>
                </a:ln>
                <a:solidFill>
                  <a:schemeClr val="accent1">
                    <a:lumMod val="60000"/>
                    <a:lumOff val="40000"/>
                  </a:schemeClr>
                </a:solidFill>
                <a:latin typeface="Arial"/>
              </a:rPr>
              <a:t>“</a:t>
            </a:r>
          </a:p>
        </p:txBody>
      </p:sp>
      <p:sp>
        <p:nvSpPr>
          <p:cNvPr id="6" name="TextBox 5"/>
          <p:cNvSpPr txBox="1"/>
          <p:nvPr/>
        </p:nvSpPr>
        <p:spPr>
          <a:xfrm>
            <a:off x="6669088" y="2886075"/>
            <a:ext cx="457200" cy="585788"/>
          </a:xfrm>
          <a:prstGeom prst="rect">
            <a:avLst/>
          </a:prstGeom>
        </p:spPr>
        <p:txBody>
          <a:bodyPr anchor="ctr"/>
          <a:lstStyle/>
          <a:p>
            <a:pPr>
              <a:defRPr/>
            </a:pPr>
            <a:r>
              <a:rPr lang="en-US" sz="8000" dirty="0">
                <a:ln w="3175" cmpd="sng">
                  <a:noFill/>
                </a:ln>
                <a:solidFill>
                  <a:schemeClr val="accent1">
                    <a:lumMod val="60000"/>
                    <a:lumOff val="40000"/>
                  </a:schemeClr>
                </a:solidFill>
                <a:latin typeface="Arial"/>
              </a:rPr>
              <a:t>”</a:t>
            </a:r>
          </a:p>
        </p:txBody>
      </p:sp>
      <p:sp>
        <p:nvSpPr>
          <p:cNvPr id="2" name="Title 1"/>
          <p:cNvSpPr>
            <a:spLocks noGrp="1"/>
          </p:cNvSpPr>
          <p:nvPr>
            <p:ph type="title"/>
          </p:nvPr>
        </p:nvSpPr>
        <p:spPr>
          <a:xfrm>
            <a:off x="698500" y="609600"/>
            <a:ext cx="6070601"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4013200"/>
            <a:ext cx="6447502"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4527448"/>
            <a:ext cx="6447501"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3"/>
          <p:cNvSpPr>
            <a:spLocks noGrp="1"/>
          </p:cNvSpPr>
          <p:nvPr>
            <p:ph type="dt" sz="half" idx="14"/>
          </p:nvPr>
        </p:nvSpPr>
        <p:spPr/>
        <p:txBody>
          <a:bodyPr/>
          <a:lstStyle>
            <a:lvl1pPr>
              <a:defRPr/>
            </a:lvl1pPr>
          </a:lstStyle>
          <a:p>
            <a:pPr>
              <a:defRPr/>
            </a:pPr>
            <a:endParaRPr lang="en-GB"/>
          </a:p>
        </p:txBody>
      </p:sp>
      <p:sp>
        <p:nvSpPr>
          <p:cNvPr id="8" name="Footer Placeholder 4"/>
          <p:cNvSpPr>
            <a:spLocks noGrp="1"/>
          </p:cNvSpPr>
          <p:nvPr>
            <p:ph type="ftr" sz="quarter" idx="15"/>
          </p:nvPr>
        </p:nvSpPr>
        <p:spPr/>
        <p:txBody>
          <a:bodyPr/>
          <a:lstStyle>
            <a:lvl1pPr>
              <a:defRPr/>
            </a:lvl1pPr>
          </a:lstStyle>
          <a:p>
            <a:pPr>
              <a:defRPr/>
            </a:pPr>
            <a:endParaRPr lang="en-GB"/>
          </a:p>
        </p:txBody>
      </p:sp>
      <p:sp>
        <p:nvSpPr>
          <p:cNvPr id="9" name="Slide Number Placeholder 5"/>
          <p:cNvSpPr>
            <a:spLocks noGrp="1"/>
          </p:cNvSpPr>
          <p:nvPr>
            <p:ph type="sldNum" sz="quarter" idx="16"/>
          </p:nvPr>
        </p:nvSpPr>
        <p:spPr/>
        <p:txBody>
          <a:bodyPr/>
          <a:lstStyle>
            <a:lvl1pPr>
              <a:defRPr/>
            </a:lvl1pPr>
          </a:lstStyle>
          <a:p>
            <a:pPr>
              <a:defRPr/>
            </a:pPr>
            <a:fld id="{66320462-AAA4-4C20-BC02-4356A2EA1A9A}" type="slidenum">
              <a:rPr lang="en-GB"/>
              <a:pPr>
                <a:defRPr/>
              </a:pPr>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609600"/>
            <a:ext cx="644115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4013200"/>
            <a:ext cx="6447502"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4527448"/>
            <a:ext cx="6447501"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Date Placeholder 3"/>
          <p:cNvSpPr>
            <a:spLocks noGrp="1"/>
          </p:cNvSpPr>
          <p:nvPr>
            <p:ph type="dt" sz="half" idx="14"/>
          </p:nvPr>
        </p:nvSpPr>
        <p:spPr/>
        <p:txBody>
          <a:bodyPr/>
          <a:lstStyle>
            <a:lvl1pPr>
              <a:defRPr/>
            </a:lvl1pPr>
          </a:lstStyle>
          <a:p>
            <a:pPr>
              <a:defRPr/>
            </a:pPr>
            <a:endParaRPr lang="en-GB"/>
          </a:p>
        </p:txBody>
      </p:sp>
      <p:sp>
        <p:nvSpPr>
          <p:cNvPr id="6" name="Footer Placeholder 4"/>
          <p:cNvSpPr>
            <a:spLocks noGrp="1"/>
          </p:cNvSpPr>
          <p:nvPr>
            <p:ph type="ftr" sz="quarter" idx="15"/>
          </p:nvPr>
        </p:nvSpPr>
        <p:spPr/>
        <p:txBody>
          <a:bodyPr/>
          <a:lstStyle>
            <a:lvl1pPr>
              <a:defRPr/>
            </a:lvl1pPr>
          </a:lstStyle>
          <a:p>
            <a:pPr>
              <a:defRPr/>
            </a:pPr>
            <a:endParaRPr lang="en-GB"/>
          </a:p>
        </p:txBody>
      </p:sp>
      <p:sp>
        <p:nvSpPr>
          <p:cNvPr id="7" name="Slide Number Placeholder 5"/>
          <p:cNvSpPr>
            <a:spLocks noGrp="1"/>
          </p:cNvSpPr>
          <p:nvPr>
            <p:ph type="sldNum" sz="quarter" idx="16"/>
          </p:nvPr>
        </p:nvSpPr>
        <p:spPr/>
        <p:txBody>
          <a:bodyPr/>
          <a:lstStyle>
            <a:lvl1pPr>
              <a:defRPr/>
            </a:lvl1pPr>
          </a:lstStyle>
          <a:p>
            <a:pPr>
              <a:defRPr/>
            </a:pPr>
            <a:fld id="{0A087FB3-22DE-40E9-BD38-C63A74DC5B0E}" type="slidenum">
              <a:rPr lang="en-GB"/>
              <a:pPr>
                <a:defRPr/>
              </a:pPr>
              <a:t>‹#›</a:t>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20765A4E-0111-41B9-9497-CFCD52016FE5}" type="slidenum">
              <a:rPr lang="en-GB"/>
              <a:pPr>
                <a:defRPr/>
              </a:pPr>
              <a:t>‹#›</a:t>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609600"/>
            <a:ext cx="978557"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08001" y="609600"/>
            <a:ext cx="5295113"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AF4480FB-ED1F-4388-BC90-D29A8CCC5C40}" type="slidenum">
              <a:rPr lang="en-GB"/>
              <a:pPr>
                <a:defRPr/>
              </a:pPr>
              <a:t>‹#›</a:t>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7"/>
          <p:cNvGrpSpPr>
            <a:grpSpLocks/>
          </p:cNvGrpSpPr>
          <p:nvPr/>
        </p:nvGrpSpPr>
        <p:grpSpPr bwMode="auto">
          <a:xfrm>
            <a:off x="0" y="-7938"/>
            <a:ext cx="9144000" cy="6865938"/>
            <a:chOff x="0" y="-8467"/>
            <a:chExt cx="12192000" cy="6866467"/>
          </a:xfrm>
        </p:grpSpPr>
        <p:cxnSp>
          <p:nvCxnSpPr>
            <p:cNvPr id="5" name="Straight Connector 4"/>
            <p:cNvCxnSpPr/>
            <p:nvPr/>
          </p:nvCxnSpPr>
          <p:spPr>
            <a:xfrm>
              <a:off x="9370484" y="-528"/>
              <a:ext cx="1219200" cy="6858528"/>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H="1">
              <a:off x="7425267" y="3681168"/>
              <a:ext cx="4764617" cy="3176832"/>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 name="Rectangle 23"/>
            <p:cNvSpPr/>
            <p:nvPr/>
          </p:nvSpPr>
          <p:spPr>
            <a:xfrm>
              <a:off x="9182100" y="-8467"/>
              <a:ext cx="3007784"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Rectangle 25"/>
            <p:cNvSpPr/>
            <p:nvPr/>
          </p:nvSpPr>
          <p:spPr>
            <a:xfrm>
              <a:off x="9603317" y="-8467"/>
              <a:ext cx="2588683"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Isosceles Triangle 8"/>
            <p:cNvSpPr/>
            <p:nvPr/>
          </p:nvSpPr>
          <p:spPr>
            <a:xfrm>
              <a:off x="8932333" y="3047706"/>
              <a:ext cx="3259667" cy="3810294"/>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27"/>
            <p:cNvSpPr/>
            <p:nvPr/>
          </p:nvSpPr>
          <p:spPr>
            <a:xfrm>
              <a:off x="9334500" y="-8467"/>
              <a:ext cx="2855384"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28"/>
            <p:cNvSpPr/>
            <p:nvPr/>
          </p:nvSpPr>
          <p:spPr>
            <a:xfrm>
              <a:off x="10898717" y="-8467"/>
              <a:ext cx="1289049"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9"/>
            <p:cNvSpPr/>
            <p:nvPr/>
          </p:nvSpPr>
          <p:spPr>
            <a:xfrm>
              <a:off x="10938933" y="-8467"/>
              <a:ext cx="1248833"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p:cNvSpPr/>
            <p:nvPr/>
          </p:nvSpPr>
          <p:spPr>
            <a:xfrm>
              <a:off x="10371667" y="3589086"/>
              <a:ext cx="1818217" cy="3268914"/>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p:cNvSpPr/>
            <p:nvPr/>
          </p:nvSpPr>
          <p:spPr>
            <a:xfrm rot="10800000">
              <a:off x="0" y="-528"/>
              <a:ext cx="842433" cy="5666225"/>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2404534"/>
            <a:ext cx="5825202"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300" y="4050834"/>
            <a:ext cx="5825202" cy="1096899"/>
          </a:xfrm>
        </p:spPr>
        <p:txBody>
          <a:bodyPr/>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Date Placeholder 3"/>
          <p:cNvSpPr>
            <a:spLocks noGrp="1"/>
          </p:cNvSpPr>
          <p:nvPr>
            <p:ph type="dt" sz="half" idx="10"/>
          </p:nvPr>
        </p:nvSpPr>
        <p:spPr/>
        <p:txBody>
          <a:bodyPr/>
          <a:lstStyle>
            <a:lvl1pPr>
              <a:defRPr/>
            </a:lvl1pPr>
          </a:lstStyle>
          <a:p>
            <a:pPr>
              <a:defRPr/>
            </a:pPr>
            <a:endParaRPr lang="en-GB">
              <a:solidFill>
                <a:prstClr val="black">
                  <a:tint val="75000"/>
                </a:prstClr>
              </a:solidFill>
            </a:endParaRPr>
          </a:p>
        </p:txBody>
      </p:sp>
      <p:sp>
        <p:nvSpPr>
          <p:cNvPr id="16"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17" name="Slide Number Placeholder 5"/>
          <p:cNvSpPr>
            <a:spLocks noGrp="1"/>
          </p:cNvSpPr>
          <p:nvPr>
            <p:ph type="sldNum" sz="quarter" idx="12"/>
          </p:nvPr>
        </p:nvSpPr>
        <p:spPr/>
        <p:txBody>
          <a:bodyPr/>
          <a:lstStyle>
            <a:lvl1pPr>
              <a:defRPr/>
            </a:lvl1pPr>
          </a:lstStyle>
          <a:p>
            <a:pPr>
              <a:defRPr/>
            </a:pPr>
            <a:fld id="{A9FBB8D3-0C10-439B-8334-BDA88F06C498}" type="slidenum">
              <a:rPr lang="en-GB">
                <a:solidFill>
                  <a:srgbClr val="90C226"/>
                </a:solidFill>
              </a:rPr>
              <a:pPr>
                <a:defRPr/>
              </a:pPr>
              <a:t>‹#›</a:t>
            </a:fld>
            <a:endParaRPr lang="en-GB">
              <a:solidFill>
                <a:srgbClr val="90C226"/>
              </a:solidFill>
            </a:endParaRPr>
          </a:p>
        </p:txBody>
      </p:sp>
    </p:spTree>
    <p:extLst>
      <p:ext uri="{BB962C8B-B14F-4D97-AF65-F5344CB8AC3E}">
        <p14:creationId xmlns:p14="http://schemas.microsoft.com/office/powerpoint/2010/main" val="27241510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GB">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8CCFD3CB-9CE8-45B7-B683-1AFBF60DB86A}" type="slidenum">
              <a:rPr lang="en-GB">
                <a:solidFill>
                  <a:srgbClr val="90C226"/>
                </a:solidFill>
              </a:rPr>
              <a:pPr>
                <a:defRPr/>
              </a:pPr>
              <a:t>‹#›</a:t>
            </a:fld>
            <a:endParaRPr lang="en-GB">
              <a:solidFill>
                <a:srgbClr val="90C226"/>
              </a:solidFill>
            </a:endParaRPr>
          </a:p>
        </p:txBody>
      </p:sp>
    </p:spTree>
    <p:extLst>
      <p:ext uri="{BB962C8B-B14F-4D97-AF65-F5344CB8AC3E}">
        <p14:creationId xmlns:p14="http://schemas.microsoft.com/office/powerpoint/2010/main" val="7128363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700868"/>
            <a:ext cx="6447501"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4527448"/>
            <a:ext cx="6447501" cy="860400"/>
          </a:xfrm>
        </p:spPr>
        <p:txBody>
          <a:bodyPr/>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GB">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24712D8-0688-4CD1-A105-E90F33A0626D}" type="slidenum">
              <a:rPr lang="en-GB">
                <a:solidFill>
                  <a:srgbClr val="90C226"/>
                </a:solidFill>
              </a:rPr>
              <a:pPr>
                <a:defRPr/>
              </a:pPr>
              <a:t>‹#›</a:t>
            </a:fld>
            <a:endParaRPr lang="en-GB">
              <a:solidFill>
                <a:srgbClr val="90C226"/>
              </a:solidFill>
            </a:endParaRPr>
          </a:p>
        </p:txBody>
      </p:sp>
    </p:spTree>
    <p:extLst>
      <p:ext uri="{BB962C8B-B14F-4D97-AF65-F5344CB8AC3E}">
        <p14:creationId xmlns:p14="http://schemas.microsoft.com/office/powerpoint/2010/main" val="2438563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8CCFD3CB-9CE8-45B7-B683-1AFBF60DB86A}" type="slidenum">
              <a:rPr lang="en-GB"/>
              <a:pPr>
                <a:defRPr/>
              </a:pPr>
              <a:t>‹#›</a:t>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8001" y="2160589"/>
            <a:ext cx="3138026"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17477" y="2160590"/>
            <a:ext cx="3138026"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GB">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AC0F4DF2-7AAB-451C-A85B-3D3B2B029F15}" type="slidenum">
              <a:rPr lang="en-GB">
                <a:solidFill>
                  <a:srgbClr val="90C226"/>
                </a:solidFill>
              </a:rPr>
              <a:pPr>
                <a:defRPr/>
              </a:pPr>
              <a:t>‹#›</a:t>
            </a:fld>
            <a:endParaRPr lang="en-GB">
              <a:solidFill>
                <a:srgbClr val="90C226"/>
              </a:solidFill>
            </a:endParaRPr>
          </a:p>
        </p:txBody>
      </p:sp>
    </p:spTree>
    <p:extLst>
      <p:ext uri="{BB962C8B-B14F-4D97-AF65-F5344CB8AC3E}">
        <p14:creationId xmlns:p14="http://schemas.microsoft.com/office/powerpoint/2010/main" val="13408159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06809" y="2160983"/>
            <a:ext cx="3139217"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6809" y="2737246"/>
            <a:ext cx="31392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16287" y="2160983"/>
            <a:ext cx="3139214"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16288" y="2737246"/>
            <a:ext cx="313921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GB">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E4AEAD9E-C900-477D-97BD-ED2C35914E0F}" type="slidenum">
              <a:rPr lang="en-GB">
                <a:solidFill>
                  <a:srgbClr val="90C226"/>
                </a:solidFill>
              </a:rPr>
              <a:pPr>
                <a:defRPr/>
              </a:pPr>
              <a:t>‹#›</a:t>
            </a:fld>
            <a:endParaRPr lang="en-GB">
              <a:solidFill>
                <a:srgbClr val="90C226"/>
              </a:solidFill>
            </a:endParaRPr>
          </a:p>
        </p:txBody>
      </p:sp>
    </p:spTree>
    <p:extLst>
      <p:ext uri="{BB962C8B-B14F-4D97-AF65-F5344CB8AC3E}">
        <p14:creationId xmlns:p14="http://schemas.microsoft.com/office/powerpoint/2010/main" val="36485655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1320800"/>
          </a:xfrm>
        </p:spPr>
        <p:txBody>
          <a:bodyPr/>
          <a:lstStyle/>
          <a:p>
            <a:r>
              <a:rPr lang="en-US"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endParaRPr lang="en-GB">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5CEDBD2E-2720-4AB8-B418-BD7CE40D7E65}" type="slidenum">
              <a:rPr lang="en-GB">
                <a:solidFill>
                  <a:srgbClr val="90C226"/>
                </a:solidFill>
              </a:rPr>
              <a:pPr>
                <a:defRPr/>
              </a:pPr>
              <a:t>‹#›</a:t>
            </a:fld>
            <a:endParaRPr lang="en-GB">
              <a:solidFill>
                <a:srgbClr val="90C226"/>
              </a:solidFill>
            </a:endParaRPr>
          </a:p>
        </p:txBody>
      </p:sp>
    </p:spTree>
    <p:extLst>
      <p:ext uri="{BB962C8B-B14F-4D97-AF65-F5344CB8AC3E}">
        <p14:creationId xmlns:p14="http://schemas.microsoft.com/office/powerpoint/2010/main" val="10535070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GB">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FD520FE8-4BBB-4D9A-A67A-7D5903573B63}" type="slidenum">
              <a:rPr lang="en-GB">
                <a:solidFill>
                  <a:srgbClr val="90C226"/>
                </a:solidFill>
              </a:rPr>
              <a:pPr>
                <a:defRPr/>
              </a:pPr>
              <a:t>‹#›</a:t>
            </a:fld>
            <a:endParaRPr lang="en-GB">
              <a:solidFill>
                <a:srgbClr val="90C226"/>
              </a:solidFill>
            </a:endParaRPr>
          </a:p>
        </p:txBody>
      </p:sp>
    </p:spTree>
    <p:extLst>
      <p:ext uri="{BB962C8B-B14F-4D97-AF65-F5344CB8AC3E}">
        <p14:creationId xmlns:p14="http://schemas.microsoft.com/office/powerpoint/2010/main" val="252250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498604"/>
            <a:ext cx="2890896"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0346" y="514925"/>
            <a:ext cx="3385156"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8001" y="2777069"/>
            <a:ext cx="2890896"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GB">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166F4BB0-1EE4-4722-B080-A7A8C8C6781B}" type="slidenum">
              <a:rPr lang="en-GB">
                <a:solidFill>
                  <a:srgbClr val="90C226"/>
                </a:solidFill>
              </a:rPr>
              <a:pPr>
                <a:defRPr/>
              </a:pPr>
              <a:t>‹#›</a:t>
            </a:fld>
            <a:endParaRPr lang="en-GB">
              <a:solidFill>
                <a:srgbClr val="90C226"/>
              </a:solidFill>
            </a:endParaRPr>
          </a:p>
        </p:txBody>
      </p:sp>
    </p:spTree>
    <p:extLst>
      <p:ext uri="{BB962C8B-B14F-4D97-AF65-F5344CB8AC3E}">
        <p14:creationId xmlns:p14="http://schemas.microsoft.com/office/powerpoint/2010/main" val="14481212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800600"/>
            <a:ext cx="64475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08001" y="609600"/>
            <a:ext cx="6447501" cy="3845718"/>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508001" y="5367338"/>
            <a:ext cx="6447500"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GB">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A26C5759-2A90-4BD9-9B9C-EB44D3F47F3E}" type="slidenum">
              <a:rPr lang="en-GB">
                <a:solidFill>
                  <a:srgbClr val="90C226"/>
                </a:solidFill>
              </a:rPr>
              <a:pPr>
                <a:defRPr/>
              </a:pPr>
              <a:t>‹#›</a:t>
            </a:fld>
            <a:endParaRPr lang="en-GB">
              <a:solidFill>
                <a:srgbClr val="90C226"/>
              </a:solidFill>
            </a:endParaRPr>
          </a:p>
        </p:txBody>
      </p:sp>
    </p:spTree>
    <p:extLst>
      <p:ext uri="{BB962C8B-B14F-4D97-AF65-F5344CB8AC3E}">
        <p14:creationId xmlns:p14="http://schemas.microsoft.com/office/powerpoint/2010/main" val="41394017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4470400"/>
            <a:ext cx="6447501"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GB">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CCF4A8DA-AB6D-48A7-B2DD-F298AC0DF802}" type="slidenum">
              <a:rPr lang="en-GB">
                <a:solidFill>
                  <a:srgbClr val="90C226"/>
                </a:solidFill>
              </a:rPr>
              <a:pPr>
                <a:defRPr/>
              </a:pPr>
              <a:t>‹#›</a:t>
            </a:fld>
            <a:endParaRPr lang="en-GB">
              <a:solidFill>
                <a:srgbClr val="90C226"/>
              </a:solidFill>
            </a:endParaRPr>
          </a:p>
        </p:txBody>
      </p:sp>
    </p:spTree>
    <p:extLst>
      <p:ext uri="{BB962C8B-B14F-4D97-AF65-F5344CB8AC3E}">
        <p14:creationId xmlns:p14="http://schemas.microsoft.com/office/powerpoint/2010/main" val="30929950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TextBox 4"/>
          <p:cNvSpPr txBox="1"/>
          <p:nvPr/>
        </p:nvSpPr>
        <p:spPr>
          <a:xfrm>
            <a:off x="406400" y="790575"/>
            <a:ext cx="457200" cy="584200"/>
          </a:xfrm>
          <a:prstGeom prst="rect">
            <a:avLst/>
          </a:prstGeom>
        </p:spPr>
        <p:txBody>
          <a:bodyPr anchor="ctr"/>
          <a:lstStyle/>
          <a:p>
            <a:pPr>
              <a:defRPr/>
            </a:pPr>
            <a:r>
              <a:rPr lang="en-US" sz="8000" dirty="0">
                <a:ln w="3175" cmpd="sng">
                  <a:noFill/>
                </a:ln>
                <a:solidFill>
                  <a:srgbClr val="90C226">
                    <a:lumMod val="60000"/>
                    <a:lumOff val="40000"/>
                  </a:srgbClr>
                </a:solidFill>
                <a:latin typeface="Arial"/>
              </a:rPr>
              <a:t>“</a:t>
            </a:r>
          </a:p>
        </p:txBody>
      </p:sp>
      <p:sp>
        <p:nvSpPr>
          <p:cNvPr id="6" name="TextBox 5"/>
          <p:cNvSpPr txBox="1"/>
          <p:nvPr/>
        </p:nvSpPr>
        <p:spPr>
          <a:xfrm>
            <a:off x="6669088" y="2886075"/>
            <a:ext cx="457200" cy="585788"/>
          </a:xfrm>
          <a:prstGeom prst="rect">
            <a:avLst/>
          </a:prstGeom>
        </p:spPr>
        <p:txBody>
          <a:bodyPr anchor="ctr"/>
          <a:lstStyle/>
          <a:p>
            <a:pPr>
              <a:defRPr/>
            </a:pPr>
            <a:r>
              <a:rPr lang="en-US" sz="8000" dirty="0">
                <a:ln w="3175" cmpd="sng">
                  <a:noFill/>
                </a:ln>
                <a:solidFill>
                  <a:srgbClr val="90C226">
                    <a:lumMod val="60000"/>
                    <a:lumOff val="40000"/>
                  </a:srgbClr>
                </a:solidFill>
                <a:latin typeface="Arial"/>
              </a:rPr>
              <a:t>”</a:t>
            </a:r>
            <a:endParaRPr lang="en-US" dirty="0">
              <a:solidFill>
                <a:srgbClr val="90C226">
                  <a:lumMod val="60000"/>
                  <a:lumOff val="40000"/>
                </a:srgbClr>
              </a:solidFill>
              <a:latin typeface="Arial"/>
            </a:endParaRPr>
          </a:p>
        </p:txBody>
      </p:sp>
      <p:sp>
        <p:nvSpPr>
          <p:cNvPr id="2" name="Title 1"/>
          <p:cNvSpPr>
            <a:spLocks noGrp="1"/>
          </p:cNvSpPr>
          <p:nvPr>
            <p:ph type="title"/>
          </p:nvPr>
        </p:nvSpPr>
        <p:spPr>
          <a:xfrm>
            <a:off x="698500" y="609600"/>
            <a:ext cx="6070601"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024604" y="3632200"/>
            <a:ext cx="5418393"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4470400"/>
            <a:ext cx="6447501"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3"/>
          <p:cNvSpPr>
            <a:spLocks noGrp="1"/>
          </p:cNvSpPr>
          <p:nvPr>
            <p:ph type="dt" sz="half" idx="14"/>
          </p:nvPr>
        </p:nvSpPr>
        <p:spPr/>
        <p:txBody>
          <a:bodyPr/>
          <a:lstStyle>
            <a:lvl1pPr>
              <a:defRPr/>
            </a:lvl1pPr>
          </a:lstStyle>
          <a:p>
            <a:pPr>
              <a:defRPr/>
            </a:pPr>
            <a:endParaRPr lang="en-GB">
              <a:solidFill>
                <a:prstClr val="black">
                  <a:tint val="75000"/>
                </a:prstClr>
              </a:solidFill>
            </a:endParaRPr>
          </a:p>
        </p:txBody>
      </p:sp>
      <p:sp>
        <p:nvSpPr>
          <p:cNvPr id="8" name="Footer Placeholder 4"/>
          <p:cNvSpPr>
            <a:spLocks noGrp="1"/>
          </p:cNvSpPr>
          <p:nvPr>
            <p:ph type="ftr" sz="quarter" idx="15"/>
          </p:nvPr>
        </p:nvSpPr>
        <p:spPr/>
        <p:txBody>
          <a:bodyPr/>
          <a:lstStyle>
            <a:lvl1pPr>
              <a:defRPr/>
            </a:lvl1pPr>
          </a:lstStyle>
          <a:p>
            <a:pPr>
              <a:defRPr/>
            </a:pPr>
            <a:endParaRPr lang="en-GB">
              <a:solidFill>
                <a:prstClr val="black">
                  <a:tint val="75000"/>
                </a:prstClr>
              </a:solidFill>
            </a:endParaRPr>
          </a:p>
        </p:txBody>
      </p:sp>
      <p:sp>
        <p:nvSpPr>
          <p:cNvPr id="9" name="Slide Number Placeholder 5"/>
          <p:cNvSpPr>
            <a:spLocks noGrp="1"/>
          </p:cNvSpPr>
          <p:nvPr>
            <p:ph type="sldNum" sz="quarter" idx="16"/>
          </p:nvPr>
        </p:nvSpPr>
        <p:spPr/>
        <p:txBody>
          <a:bodyPr/>
          <a:lstStyle>
            <a:lvl1pPr>
              <a:defRPr/>
            </a:lvl1pPr>
          </a:lstStyle>
          <a:p>
            <a:pPr>
              <a:defRPr/>
            </a:pPr>
            <a:fld id="{27BBD39D-23EC-4885-B85D-F9F103DEBA11}" type="slidenum">
              <a:rPr lang="en-GB">
                <a:solidFill>
                  <a:srgbClr val="90C226"/>
                </a:solidFill>
              </a:rPr>
              <a:pPr>
                <a:defRPr/>
              </a:pPr>
              <a:t>‹#›</a:t>
            </a:fld>
            <a:endParaRPr lang="en-GB">
              <a:solidFill>
                <a:srgbClr val="90C226"/>
              </a:solidFill>
            </a:endParaRPr>
          </a:p>
        </p:txBody>
      </p:sp>
    </p:spTree>
    <p:extLst>
      <p:ext uri="{BB962C8B-B14F-4D97-AF65-F5344CB8AC3E}">
        <p14:creationId xmlns:p14="http://schemas.microsoft.com/office/powerpoint/2010/main" val="42272553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931988"/>
            <a:ext cx="6447501"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4527448"/>
            <a:ext cx="6447501" cy="1513914"/>
          </a:xfrm>
        </p:spPr>
        <p:txBody>
          <a:bodyP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GB">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EA91CB01-36E0-4444-86D0-957BA831DC79}" type="slidenum">
              <a:rPr lang="en-GB">
                <a:solidFill>
                  <a:srgbClr val="90C226"/>
                </a:solidFill>
              </a:rPr>
              <a:pPr>
                <a:defRPr/>
              </a:pPr>
              <a:t>‹#›</a:t>
            </a:fld>
            <a:endParaRPr lang="en-GB">
              <a:solidFill>
                <a:srgbClr val="90C226"/>
              </a:solidFill>
            </a:endParaRPr>
          </a:p>
        </p:txBody>
      </p:sp>
    </p:spTree>
    <p:extLst>
      <p:ext uri="{BB962C8B-B14F-4D97-AF65-F5344CB8AC3E}">
        <p14:creationId xmlns:p14="http://schemas.microsoft.com/office/powerpoint/2010/main" val="3121908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TextBox 4"/>
          <p:cNvSpPr txBox="1"/>
          <p:nvPr/>
        </p:nvSpPr>
        <p:spPr>
          <a:xfrm>
            <a:off x="406400" y="790575"/>
            <a:ext cx="457200" cy="584200"/>
          </a:xfrm>
          <a:prstGeom prst="rect">
            <a:avLst/>
          </a:prstGeom>
        </p:spPr>
        <p:txBody>
          <a:bodyPr anchor="ctr"/>
          <a:lstStyle/>
          <a:p>
            <a:pPr>
              <a:defRPr/>
            </a:pPr>
            <a:r>
              <a:rPr lang="en-US" sz="8000" dirty="0">
                <a:ln w="3175" cmpd="sng">
                  <a:noFill/>
                </a:ln>
                <a:solidFill>
                  <a:srgbClr val="90C226">
                    <a:lumMod val="60000"/>
                    <a:lumOff val="40000"/>
                  </a:srgbClr>
                </a:solidFill>
                <a:latin typeface="Arial"/>
              </a:rPr>
              <a:t>“</a:t>
            </a:r>
          </a:p>
        </p:txBody>
      </p:sp>
      <p:sp>
        <p:nvSpPr>
          <p:cNvPr id="6" name="TextBox 5"/>
          <p:cNvSpPr txBox="1"/>
          <p:nvPr/>
        </p:nvSpPr>
        <p:spPr>
          <a:xfrm>
            <a:off x="6669088" y="2886075"/>
            <a:ext cx="457200" cy="585788"/>
          </a:xfrm>
          <a:prstGeom prst="rect">
            <a:avLst/>
          </a:prstGeom>
        </p:spPr>
        <p:txBody>
          <a:bodyPr anchor="ctr"/>
          <a:lstStyle/>
          <a:p>
            <a:pPr>
              <a:defRPr/>
            </a:pPr>
            <a:r>
              <a:rPr lang="en-US" sz="8000" dirty="0">
                <a:ln w="3175" cmpd="sng">
                  <a:noFill/>
                </a:ln>
                <a:solidFill>
                  <a:srgbClr val="90C226">
                    <a:lumMod val="60000"/>
                    <a:lumOff val="40000"/>
                  </a:srgbClr>
                </a:solidFill>
                <a:latin typeface="Arial"/>
              </a:rPr>
              <a:t>”</a:t>
            </a:r>
          </a:p>
        </p:txBody>
      </p:sp>
      <p:sp>
        <p:nvSpPr>
          <p:cNvPr id="2" name="Title 1"/>
          <p:cNvSpPr>
            <a:spLocks noGrp="1"/>
          </p:cNvSpPr>
          <p:nvPr>
            <p:ph type="title"/>
          </p:nvPr>
        </p:nvSpPr>
        <p:spPr>
          <a:xfrm>
            <a:off x="698500" y="609600"/>
            <a:ext cx="6070601"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4013200"/>
            <a:ext cx="6447502"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4527448"/>
            <a:ext cx="6447501"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3"/>
          <p:cNvSpPr>
            <a:spLocks noGrp="1"/>
          </p:cNvSpPr>
          <p:nvPr>
            <p:ph type="dt" sz="half" idx="14"/>
          </p:nvPr>
        </p:nvSpPr>
        <p:spPr/>
        <p:txBody>
          <a:bodyPr/>
          <a:lstStyle>
            <a:lvl1pPr>
              <a:defRPr/>
            </a:lvl1pPr>
          </a:lstStyle>
          <a:p>
            <a:pPr>
              <a:defRPr/>
            </a:pPr>
            <a:endParaRPr lang="en-GB">
              <a:solidFill>
                <a:prstClr val="black">
                  <a:tint val="75000"/>
                </a:prstClr>
              </a:solidFill>
            </a:endParaRPr>
          </a:p>
        </p:txBody>
      </p:sp>
      <p:sp>
        <p:nvSpPr>
          <p:cNvPr id="8" name="Footer Placeholder 4"/>
          <p:cNvSpPr>
            <a:spLocks noGrp="1"/>
          </p:cNvSpPr>
          <p:nvPr>
            <p:ph type="ftr" sz="quarter" idx="15"/>
          </p:nvPr>
        </p:nvSpPr>
        <p:spPr/>
        <p:txBody>
          <a:bodyPr/>
          <a:lstStyle>
            <a:lvl1pPr>
              <a:defRPr/>
            </a:lvl1pPr>
          </a:lstStyle>
          <a:p>
            <a:pPr>
              <a:defRPr/>
            </a:pPr>
            <a:endParaRPr lang="en-GB">
              <a:solidFill>
                <a:prstClr val="black">
                  <a:tint val="75000"/>
                </a:prstClr>
              </a:solidFill>
            </a:endParaRPr>
          </a:p>
        </p:txBody>
      </p:sp>
      <p:sp>
        <p:nvSpPr>
          <p:cNvPr id="9" name="Slide Number Placeholder 5"/>
          <p:cNvSpPr>
            <a:spLocks noGrp="1"/>
          </p:cNvSpPr>
          <p:nvPr>
            <p:ph type="sldNum" sz="quarter" idx="16"/>
          </p:nvPr>
        </p:nvSpPr>
        <p:spPr/>
        <p:txBody>
          <a:bodyPr/>
          <a:lstStyle>
            <a:lvl1pPr>
              <a:defRPr/>
            </a:lvl1pPr>
          </a:lstStyle>
          <a:p>
            <a:pPr>
              <a:defRPr/>
            </a:pPr>
            <a:fld id="{66320462-AAA4-4C20-BC02-4356A2EA1A9A}" type="slidenum">
              <a:rPr lang="en-GB">
                <a:solidFill>
                  <a:srgbClr val="90C226"/>
                </a:solidFill>
              </a:rPr>
              <a:pPr>
                <a:defRPr/>
              </a:pPr>
              <a:t>‹#›</a:t>
            </a:fld>
            <a:endParaRPr lang="en-GB">
              <a:solidFill>
                <a:srgbClr val="90C226"/>
              </a:solidFill>
            </a:endParaRPr>
          </a:p>
        </p:txBody>
      </p:sp>
    </p:spTree>
    <p:extLst>
      <p:ext uri="{BB962C8B-B14F-4D97-AF65-F5344CB8AC3E}">
        <p14:creationId xmlns:p14="http://schemas.microsoft.com/office/powerpoint/2010/main" val="3933297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700868"/>
            <a:ext cx="6447501"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4527448"/>
            <a:ext cx="6447501" cy="860400"/>
          </a:xfrm>
        </p:spPr>
        <p:txBody>
          <a:bodyPr/>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F24712D8-0688-4CD1-A105-E90F33A0626D}" type="slidenum">
              <a:rPr lang="en-GB"/>
              <a:pPr>
                <a:defRPr/>
              </a:pPr>
              <a:t>‹#›</a:t>
            </a:fld>
            <a:endParaRPr lang="en-GB"/>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609600"/>
            <a:ext cx="644115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4013200"/>
            <a:ext cx="6447502"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4527448"/>
            <a:ext cx="6447501"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Date Placeholder 3"/>
          <p:cNvSpPr>
            <a:spLocks noGrp="1"/>
          </p:cNvSpPr>
          <p:nvPr>
            <p:ph type="dt" sz="half" idx="14"/>
          </p:nvPr>
        </p:nvSpPr>
        <p:spPr/>
        <p:txBody>
          <a:bodyPr/>
          <a:lstStyle>
            <a:lvl1pPr>
              <a:defRPr/>
            </a:lvl1pPr>
          </a:lstStyle>
          <a:p>
            <a:pPr>
              <a:defRPr/>
            </a:pPr>
            <a:endParaRPr lang="en-GB">
              <a:solidFill>
                <a:prstClr val="black">
                  <a:tint val="75000"/>
                </a:prstClr>
              </a:solidFill>
            </a:endParaRPr>
          </a:p>
        </p:txBody>
      </p:sp>
      <p:sp>
        <p:nvSpPr>
          <p:cNvPr id="6" name="Footer Placeholder 4"/>
          <p:cNvSpPr>
            <a:spLocks noGrp="1"/>
          </p:cNvSpPr>
          <p:nvPr>
            <p:ph type="ftr" sz="quarter" idx="15"/>
          </p:nvPr>
        </p:nvSpPr>
        <p:spPr/>
        <p:txBody>
          <a:bodyPr/>
          <a:lstStyle>
            <a:lvl1pPr>
              <a:defRPr/>
            </a:lvl1pPr>
          </a:lstStyle>
          <a:p>
            <a:pPr>
              <a:defRPr/>
            </a:pPr>
            <a:endParaRPr lang="en-GB">
              <a:solidFill>
                <a:prstClr val="black">
                  <a:tint val="75000"/>
                </a:prstClr>
              </a:solidFill>
            </a:endParaRPr>
          </a:p>
        </p:txBody>
      </p:sp>
      <p:sp>
        <p:nvSpPr>
          <p:cNvPr id="7" name="Slide Number Placeholder 5"/>
          <p:cNvSpPr>
            <a:spLocks noGrp="1"/>
          </p:cNvSpPr>
          <p:nvPr>
            <p:ph type="sldNum" sz="quarter" idx="16"/>
          </p:nvPr>
        </p:nvSpPr>
        <p:spPr/>
        <p:txBody>
          <a:bodyPr/>
          <a:lstStyle>
            <a:lvl1pPr>
              <a:defRPr/>
            </a:lvl1pPr>
          </a:lstStyle>
          <a:p>
            <a:pPr>
              <a:defRPr/>
            </a:pPr>
            <a:fld id="{0A087FB3-22DE-40E9-BD38-C63A74DC5B0E}" type="slidenum">
              <a:rPr lang="en-GB">
                <a:solidFill>
                  <a:srgbClr val="90C226"/>
                </a:solidFill>
              </a:rPr>
              <a:pPr>
                <a:defRPr/>
              </a:pPr>
              <a:t>‹#›</a:t>
            </a:fld>
            <a:endParaRPr lang="en-GB">
              <a:solidFill>
                <a:srgbClr val="90C226"/>
              </a:solidFill>
            </a:endParaRPr>
          </a:p>
        </p:txBody>
      </p:sp>
    </p:spTree>
    <p:extLst>
      <p:ext uri="{BB962C8B-B14F-4D97-AF65-F5344CB8AC3E}">
        <p14:creationId xmlns:p14="http://schemas.microsoft.com/office/powerpoint/2010/main" val="34758161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GB">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20765A4E-0111-41B9-9497-CFCD52016FE5}" type="slidenum">
              <a:rPr lang="en-GB">
                <a:solidFill>
                  <a:srgbClr val="90C226"/>
                </a:solidFill>
              </a:rPr>
              <a:pPr>
                <a:defRPr/>
              </a:pPr>
              <a:t>‹#›</a:t>
            </a:fld>
            <a:endParaRPr lang="en-GB">
              <a:solidFill>
                <a:srgbClr val="90C226"/>
              </a:solidFill>
            </a:endParaRPr>
          </a:p>
        </p:txBody>
      </p:sp>
    </p:spTree>
    <p:extLst>
      <p:ext uri="{BB962C8B-B14F-4D97-AF65-F5344CB8AC3E}">
        <p14:creationId xmlns:p14="http://schemas.microsoft.com/office/powerpoint/2010/main" val="15096677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609600"/>
            <a:ext cx="978557"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08001" y="609600"/>
            <a:ext cx="5295113"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GB">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AF4480FB-ED1F-4388-BC90-D29A8CCC5C40}" type="slidenum">
              <a:rPr lang="en-GB">
                <a:solidFill>
                  <a:srgbClr val="90C226"/>
                </a:solidFill>
              </a:rPr>
              <a:pPr>
                <a:defRPr/>
              </a:pPr>
              <a:t>‹#›</a:t>
            </a:fld>
            <a:endParaRPr lang="en-GB">
              <a:solidFill>
                <a:srgbClr val="90C226"/>
              </a:solidFill>
            </a:endParaRPr>
          </a:p>
        </p:txBody>
      </p:sp>
    </p:spTree>
    <p:extLst>
      <p:ext uri="{BB962C8B-B14F-4D97-AF65-F5344CB8AC3E}">
        <p14:creationId xmlns:p14="http://schemas.microsoft.com/office/powerpoint/2010/main" val="3045544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8001" y="2160589"/>
            <a:ext cx="3138026"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17477" y="2160590"/>
            <a:ext cx="3138026"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AC0F4DF2-7AAB-451C-A85B-3D3B2B029F15}"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06809" y="2160983"/>
            <a:ext cx="3139217"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6809" y="2737246"/>
            <a:ext cx="31392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16287" y="2160983"/>
            <a:ext cx="3139214"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16288" y="2737246"/>
            <a:ext cx="313921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GB"/>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pPr>
              <a:defRPr/>
            </a:pPr>
            <a:fld id="{E4AEAD9E-C900-477D-97BD-ED2C35914E0F}"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1320800"/>
          </a:xfrm>
        </p:spPr>
        <p:txBody>
          <a:bodyPr/>
          <a:lstStyle/>
          <a:p>
            <a:r>
              <a:rPr lang="en-US"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endParaRPr lang="en-GB"/>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pPr>
              <a:defRPr/>
            </a:pPr>
            <a:fld id="{5CEDBD2E-2720-4AB8-B418-BD7CE40D7E65}"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GB"/>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pPr>
              <a:defRPr/>
            </a:pPr>
            <a:fld id="{FD520FE8-4BBB-4D9A-A67A-7D5903573B63}"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498604"/>
            <a:ext cx="2890896"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0346" y="514925"/>
            <a:ext cx="3385156"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8001" y="2777069"/>
            <a:ext cx="2890896"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166F4BB0-1EE4-4722-B080-A7A8C8C6781B}"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800600"/>
            <a:ext cx="64475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08001" y="609600"/>
            <a:ext cx="6447501" cy="3845718"/>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508001" y="5367338"/>
            <a:ext cx="6447500"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A26C5759-2A90-4BD9-9B9C-EB44D3F47F3E}"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074" name="Group 6"/>
          <p:cNvGrpSpPr>
            <a:grpSpLocks/>
          </p:cNvGrpSpPr>
          <p:nvPr/>
        </p:nvGrpSpPr>
        <p:grpSpPr bwMode="auto">
          <a:xfrm>
            <a:off x="0" y="-7938"/>
            <a:ext cx="9144000" cy="6865938"/>
            <a:chOff x="0" y="-8467"/>
            <a:chExt cx="12192000" cy="6866467"/>
          </a:xfrm>
        </p:grpSpPr>
        <p:cxnSp>
          <p:nvCxnSpPr>
            <p:cNvPr id="20" name="Straight Connector 19"/>
            <p:cNvCxnSpPr/>
            <p:nvPr/>
          </p:nvCxnSpPr>
          <p:spPr>
            <a:xfrm>
              <a:off x="9370484" y="-528"/>
              <a:ext cx="1219200" cy="6858528"/>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168"/>
              <a:ext cx="4764617" cy="3176832"/>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2100" y="-8467"/>
              <a:ext cx="3007784"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317" y="-8467"/>
              <a:ext cx="2588683"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7706"/>
              <a:ext cx="3259667" cy="3810294"/>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5384"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17" y="-8467"/>
              <a:ext cx="1289049"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33" y="-8467"/>
              <a:ext cx="1248833"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7" y="3589086"/>
              <a:ext cx="1818217" cy="3268914"/>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2981"/>
              <a:ext cx="448733" cy="2845019"/>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075" name="Title Placeholder 1"/>
          <p:cNvSpPr>
            <a:spLocks noGrp="1"/>
          </p:cNvSpPr>
          <p:nvPr>
            <p:ph type="title"/>
          </p:nvPr>
        </p:nvSpPr>
        <p:spPr bwMode="auto">
          <a:xfrm>
            <a:off x="508000" y="609600"/>
            <a:ext cx="6446838" cy="1320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3076" name="Text Placeholder 2"/>
          <p:cNvSpPr>
            <a:spLocks noGrp="1"/>
          </p:cNvSpPr>
          <p:nvPr>
            <p:ph type="body" idx="1"/>
          </p:nvPr>
        </p:nvSpPr>
        <p:spPr bwMode="auto">
          <a:xfrm>
            <a:off x="508000" y="2160588"/>
            <a:ext cx="6446838" cy="3881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5403850" y="6042025"/>
            <a:ext cx="684213"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endParaRPr lang="en-GB"/>
          </a:p>
        </p:txBody>
      </p:sp>
      <p:sp>
        <p:nvSpPr>
          <p:cNvPr id="5" name="Footer Placeholder 4"/>
          <p:cNvSpPr>
            <a:spLocks noGrp="1"/>
          </p:cNvSpPr>
          <p:nvPr>
            <p:ph type="ftr" sz="quarter" idx="3"/>
          </p:nvPr>
        </p:nvSpPr>
        <p:spPr>
          <a:xfrm>
            <a:off x="508000" y="6042025"/>
            <a:ext cx="4722813"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GB"/>
          </a:p>
        </p:txBody>
      </p:sp>
      <p:sp>
        <p:nvSpPr>
          <p:cNvPr id="6" name="Slide Number Placeholder 5"/>
          <p:cNvSpPr>
            <a:spLocks noGrp="1"/>
          </p:cNvSpPr>
          <p:nvPr>
            <p:ph type="sldNum" sz="quarter" idx="4"/>
          </p:nvPr>
        </p:nvSpPr>
        <p:spPr>
          <a:xfrm>
            <a:off x="6443663" y="6042025"/>
            <a:ext cx="511175" cy="365125"/>
          </a:xfrm>
          <a:prstGeom prst="rect">
            <a:avLst/>
          </a:prstGeom>
        </p:spPr>
        <p:txBody>
          <a:bodyPr vert="horz" lIns="91440" tIns="45720" rIns="91440" bIns="45720" rtlCol="0" anchor="ctr"/>
          <a:lstStyle>
            <a:lvl1pPr algn="r">
              <a:defRPr sz="900" smtClean="0">
                <a:solidFill>
                  <a:schemeClr val="accent1"/>
                </a:solidFill>
              </a:defRPr>
            </a:lvl1pPr>
          </a:lstStyle>
          <a:p>
            <a:pPr>
              <a:defRPr/>
            </a:pPr>
            <a:fld id="{4741540D-B1A8-4D97-88AA-04FD8EEEF2EE}"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694"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5" r:id="rId11"/>
    <p:sldLayoutId id="2147483690" r:id="rId12"/>
    <p:sldLayoutId id="2147483696" r:id="rId13"/>
    <p:sldLayoutId id="2147483691" r:id="rId14"/>
    <p:sldLayoutId id="2147483692" r:id="rId15"/>
    <p:sldLayoutId id="2147483693" r:id="rId16"/>
  </p:sldLayoutIdLst>
  <p:txStyles>
    <p:titleStyle>
      <a:lvl1pPr algn="l" defTabSz="457200" rtl="0" fontAlgn="base">
        <a:spcBef>
          <a:spcPct val="0"/>
        </a:spcBef>
        <a:spcAft>
          <a:spcPct val="0"/>
        </a:spcAft>
        <a:defRPr sz="3600" kern="1200">
          <a:solidFill>
            <a:schemeClr val="accent1"/>
          </a:solidFill>
          <a:latin typeface="+mj-lt"/>
          <a:ea typeface="+mj-ea"/>
          <a:cs typeface="+mj-cs"/>
        </a:defRPr>
      </a:lvl1pPr>
      <a:lvl2pPr algn="l" defTabSz="457200" rtl="0" fontAlgn="base">
        <a:spcBef>
          <a:spcPct val="0"/>
        </a:spcBef>
        <a:spcAft>
          <a:spcPct val="0"/>
        </a:spcAft>
        <a:defRPr sz="3600">
          <a:solidFill>
            <a:schemeClr val="accent1"/>
          </a:solidFill>
          <a:latin typeface="Trebuchet MS" pitchFamily="34" charset="0"/>
        </a:defRPr>
      </a:lvl2pPr>
      <a:lvl3pPr algn="l" defTabSz="457200" rtl="0" fontAlgn="base">
        <a:spcBef>
          <a:spcPct val="0"/>
        </a:spcBef>
        <a:spcAft>
          <a:spcPct val="0"/>
        </a:spcAft>
        <a:defRPr sz="3600">
          <a:solidFill>
            <a:schemeClr val="accent1"/>
          </a:solidFill>
          <a:latin typeface="Trebuchet MS" pitchFamily="34" charset="0"/>
        </a:defRPr>
      </a:lvl3pPr>
      <a:lvl4pPr algn="l" defTabSz="457200" rtl="0" fontAlgn="base">
        <a:spcBef>
          <a:spcPct val="0"/>
        </a:spcBef>
        <a:spcAft>
          <a:spcPct val="0"/>
        </a:spcAft>
        <a:defRPr sz="3600">
          <a:solidFill>
            <a:schemeClr val="accent1"/>
          </a:solidFill>
          <a:latin typeface="Trebuchet MS" pitchFamily="34" charset="0"/>
        </a:defRPr>
      </a:lvl4pPr>
      <a:lvl5pPr algn="l" defTabSz="457200" rtl="0" fontAlgn="base">
        <a:spcBef>
          <a:spcPct val="0"/>
        </a:spcBef>
        <a:spcAft>
          <a:spcPct val="0"/>
        </a:spcAft>
        <a:defRPr sz="3600">
          <a:solidFill>
            <a:schemeClr val="accent1"/>
          </a:solidFill>
          <a:latin typeface="Trebuchet MS"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fontAlgn="base">
        <a:spcBef>
          <a:spcPts val="1000"/>
        </a:spcBef>
        <a:spcAft>
          <a:spcPct val="0"/>
        </a:spcAft>
        <a:buClr>
          <a:schemeClr val="accent1"/>
        </a:buClr>
        <a:buSzPct val="80000"/>
        <a:buFont typeface="Wingdings 3"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074" name="Group 6"/>
          <p:cNvGrpSpPr>
            <a:grpSpLocks/>
          </p:cNvGrpSpPr>
          <p:nvPr/>
        </p:nvGrpSpPr>
        <p:grpSpPr bwMode="auto">
          <a:xfrm>
            <a:off x="0" y="-7938"/>
            <a:ext cx="9144000" cy="6865938"/>
            <a:chOff x="0" y="-8467"/>
            <a:chExt cx="12192000" cy="6866467"/>
          </a:xfrm>
        </p:grpSpPr>
        <p:cxnSp>
          <p:nvCxnSpPr>
            <p:cNvPr id="20" name="Straight Connector 19"/>
            <p:cNvCxnSpPr/>
            <p:nvPr/>
          </p:nvCxnSpPr>
          <p:spPr>
            <a:xfrm>
              <a:off x="9370484" y="-528"/>
              <a:ext cx="1219200" cy="6858528"/>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168"/>
              <a:ext cx="4764617" cy="3176832"/>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2100" y="-8467"/>
              <a:ext cx="3007784"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317" y="-8467"/>
              <a:ext cx="2588683"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7706"/>
              <a:ext cx="3259667" cy="3810294"/>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5384"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17" y="-8467"/>
              <a:ext cx="1289049"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33" y="-8467"/>
              <a:ext cx="1248833"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7" y="3589086"/>
              <a:ext cx="1818217" cy="3268914"/>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2981"/>
              <a:ext cx="448733" cy="2845019"/>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075" name="Title Placeholder 1"/>
          <p:cNvSpPr>
            <a:spLocks noGrp="1"/>
          </p:cNvSpPr>
          <p:nvPr>
            <p:ph type="title"/>
          </p:nvPr>
        </p:nvSpPr>
        <p:spPr bwMode="auto">
          <a:xfrm>
            <a:off x="508000" y="609600"/>
            <a:ext cx="6446838" cy="1320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3076" name="Text Placeholder 2"/>
          <p:cNvSpPr>
            <a:spLocks noGrp="1"/>
          </p:cNvSpPr>
          <p:nvPr>
            <p:ph type="body" idx="1"/>
          </p:nvPr>
        </p:nvSpPr>
        <p:spPr bwMode="auto">
          <a:xfrm>
            <a:off x="508000" y="2160588"/>
            <a:ext cx="6446838" cy="3881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5403850" y="6042025"/>
            <a:ext cx="684213"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endParaRPr lang="en-GB">
              <a:solidFill>
                <a:prstClr val="black">
                  <a:tint val="75000"/>
                </a:prstClr>
              </a:solidFill>
            </a:endParaRPr>
          </a:p>
        </p:txBody>
      </p:sp>
      <p:sp>
        <p:nvSpPr>
          <p:cNvPr id="5" name="Footer Placeholder 4"/>
          <p:cNvSpPr>
            <a:spLocks noGrp="1"/>
          </p:cNvSpPr>
          <p:nvPr>
            <p:ph type="ftr" sz="quarter" idx="3"/>
          </p:nvPr>
        </p:nvSpPr>
        <p:spPr>
          <a:xfrm>
            <a:off x="508000" y="6042025"/>
            <a:ext cx="4722813"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GB">
              <a:solidFill>
                <a:prstClr val="black">
                  <a:tint val="75000"/>
                </a:prstClr>
              </a:solidFill>
            </a:endParaRPr>
          </a:p>
        </p:txBody>
      </p:sp>
      <p:sp>
        <p:nvSpPr>
          <p:cNvPr id="6" name="Slide Number Placeholder 5"/>
          <p:cNvSpPr>
            <a:spLocks noGrp="1"/>
          </p:cNvSpPr>
          <p:nvPr>
            <p:ph type="sldNum" sz="quarter" idx="4"/>
          </p:nvPr>
        </p:nvSpPr>
        <p:spPr>
          <a:xfrm>
            <a:off x="6443663" y="6042025"/>
            <a:ext cx="511175" cy="365125"/>
          </a:xfrm>
          <a:prstGeom prst="rect">
            <a:avLst/>
          </a:prstGeom>
        </p:spPr>
        <p:txBody>
          <a:bodyPr vert="horz" lIns="91440" tIns="45720" rIns="91440" bIns="45720" rtlCol="0" anchor="ctr"/>
          <a:lstStyle>
            <a:lvl1pPr algn="r">
              <a:defRPr sz="900" smtClean="0">
                <a:solidFill>
                  <a:schemeClr val="accent1"/>
                </a:solidFill>
              </a:defRPr>
            </a:lvl1pPr>
          </a:lstStyle>
          <a:p>
            <a:pPr>
              <a:defRPr/>
            </a:pPr>
            <a:fld id="{4741540D-B1A8-4D97-88AA-04FD8EEEF2EE}" type="slidenum">
              <a:rPr lang="en-GB">
                <a:solidFill>
                  <a:srgbClr val="90C226"/>
                </a:solidFill>
              </a:rPr>
              <a:pPr>
                <a:defRPr/>
              </a:pPr>
              <a:t>‹#›</a:t>
            </a:fld>
            <a:endParaRPr lang="en-GB">
              <a:solidFill>
                <a:srgbClr val="90C226"/>
              </a:solidFill>
            </a:endParaRPr>
          </a:p>
        </p:txBody>
      </p:sp>
    </p:spTree>
    <p:extLst>
      <p:ext uri="{BB962C8B-B14F-4D97-AF65-F5344CB8AC3E}">
        <p14:creationId xmlns:p14="http://schemas.microsoft.com/office/powerpoint/2010/main" val="3024312117"/>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Lst>
  <p:txStyles>
    <p:titleStyle>
      <a:lvl1pPr algn="l" defTabSz="457200" rtl="0" fontAlgn="base">
        <a:spcBef>
          <a:spcPct val="0"/>
        </a:spcBef>
        <a:spcAft>
          <a:spcPct val="0"/>
        </a:spcAft>
        <a:defRPr sz="3600" kern="1200">
          <a:solidFill>
            <a:schemeClr val="accent1"/>
          </a:solidFill>
          <a:latin typeface="+mj-lt"/>
          <a:ea typeface="+mj-ea"/>
          <a:cs typeface="+mj-cs"/>
        </a:defRPr>
      </a:lvl1pPr>
      <a:lvl2pPr algn="l" defTabSz="457200" rtl="0" fontAlgn="base">
        <a:spcBef>
          <a:spcPct val="0"/>
        </a:spcBef>
        <a:spcAft>
          <a:spcPct val="0"/>
        </a:spcAft>
        <a:defRPr sz="3600">
          <a:solidFill>
            <a:schemeClr val="accent1"/>
          </a:solidFill>
          <a:latin typeface="Trebuchet MS" pitchFamily="34" charset="0"/>
        </a:defRPr>
      </a:lvl2pPr>
      <a:lvl3pPr algn="l" defTabSz="457200" rtl="0" fontAlgn="base">
        <a:spcBef>
          <a:spcPct val="0"/>
        </a:spcBef>
        <a:spcAft>
          <a:spcPct val="0"/>
        </a:spcAft>
        <a:defRPr sz="3600">
          <a:solidFill>
            <a:schemeClr val="accent1"/>
          </a:solidFill>
          <a:latin typeface="Trebuchet MS" pitchFamily="34" charset="0"/>
        </a:defRPr>
      </a:lvl3pPr>
      <a:lvl4pPr algn="l" defTabSz="457200" rtl="0" fontAlgn="base">
        <a:spcBef>
          <a:spcPct val="0"/>
        </a:spcBef>
        <a:spcAft>
          <a:spcPct val="0"/>
        </a:spcAft>
        <a:defRPr sz="3600">
          <a:solidFill>
            <a:schemeClr val="accent1"/>
          </a:solidFill>
          <a:latin typeface="Trebuchet MS" pitchFamily="34" charset="0"/>
        </a:defRPr>
      </a:lvl4pPr>
      <a:lvl5pPr algn="l" defTabSz="457200" rtl="0" fontAlgn="base">
        <a:spcBef>
          <a:spcPct val="0"/>
        </a:spcBef>
        <a:spcAft>
          <a:spcPct val="0"/>
        </a:spcAft>
        <a:defRPr sz="3600">
          <a:solidFill>
            <a:schemeClr val="accent1"/>
          </a:solidFill>
          <a:latin typeface="Trebuchet MS"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fontAlgn="base">
        <a:spcBef>
          <a:spcPts val="1000"/>
        </a:spcBef>
        <a:spcAft>
          <a:spcPct val="0"/>
        </a:spcAft>
        <a:buClr>
          <a:schemeClr val="accent1"/>
        </a:buClr>
        <a:buSzPct val="80000"/>
        <a:buFont typeface="Wingdings 3"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4.wmf"/><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1130300" y="2405063"/>
            <a:ext cx="5824538" cy="1646237"/>
          </a:xfrm>
        </p:spPr>
        <p:txBody>
          <a:bodyPr/>
          <a:lstStyle/>
          <a:p>
            <a:r>
              <a:rPr lang="en-GB" altLang="en-US" sz="3200" dirty="0" smtClean="0">
                <a:latin typeface="Times New Roman" pitchFamily="18" charset="0"/>
                <a:cs typeface="Times New Roman" pitchFamily="18" charset="0"/>
              </a:rPr>
              <a:t>CSE4255</a:t>
            </a:r>
            <a:br>
              <a:rPr lang="en-GB" altLang="en-US" sz="3200" dirty="0" smtClean="0">
                <a:latin typeface="Times New Roman" pitchFamily="18" charset="0"/>
                <a:cs typeface="Times New Roman" pitchFamily="18" charset="0"/>
              </a:rPr>
            </a:br>
            <a:r>
              <a:rPr lang="en-GB" altLang="en-US" sz="3200" dirty="0" smtClean="0">
                <a:latin typeface="Times New Roman" pitchFamily="18" charset="0"/>
                <a:cs typeface="Times New Roman" pitchFamily="18" charset="0"/>
              </a:rPr>
              <a:t>Cellular Network</a:t>
            </a:r>
          </a:p>
        </p:txBody>
      </p:sp>
      <p:sp>
        <p:nvSpPr>
          <p:cNvPr id="17411" name="Rectangle 3"/>
          <p:cNvSpPr>
            <a:spLocks noGrp="1" noChangeArrowheads="1"/>
          </p:cNvSpPr>
          <p:nvPr>
            <p:ph type="subTitle" idx="1"/>
          </p:nvPr>
        </p:nvSpPr>
        <p:spPr>
          <a:xfrm>
            <a:off x="1130300" y="4051300"/>
            <a:ext cx="5824538" cy="1096963"/>
          </a:xfrm>
        </p:spPr>
        <p:txBody>
          <a:bodyPr rtlCol="0">
            <a:normAutofit/>
          </a:bodyPr>
          <a:lstStyle/>
          <a:p>
            <a:pPr fontAlgn="auto">
              <a:spcAft>
                <a:spcPts val="0"/>
              </a:spcAft>
              <a:buFont typeface="Wingdings 3" charset="2"/>
              <a:buNone/>
              <a:defRPr/>
            </a:pPr>
            <a:r>
              <a:rPr lang="en-GB" altLang="en-US" sz="2800" dirty="0" smtClean="0">
                <a:solidFill>
                  <a:schemeClr val="tx1"/>
                </a:solidFill>
                <a:latin typeface="Times New Roman" pitchFamily="18" charset="0"/>
                <a:cs typeface="Times New Roman" pitchFamily="18" charset="0"/>
              </a:rPr>
              <a:t>Lecture 6</a:t>
            </a:r>
          </a:p>
          <a:p>
            <a:pPr fontAlgn="auto">
              <a:spcAft>
                <a:spcPts val="0"/>
              </a:spcAft>
              <a:defRPr/>
            </a:pPr>
            <a:r>
              <a:rPr lang="en-GB" altLang="en-US" sz="2800" dirty="0" smtClean="0">
                <a:solidFill>
                  <a:schemeClr val="tx1"/>
                </a:solidFill>
                <a:latin typeface="Times New Roman" pitchFamily="18" charset="0"/>
                <a:cs typeface="Times New Roman" pitchFamily="18" charset="0"/>
              </a:rPr>
              <a:t>Interference and System Capacity</a:t>
            </a:r>
            <a:endParaRPr lang="en-GB" altLang="en-US" sz="280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7721600" cy="609600"/>
          </a:xfrm>
        </p:spPr>
        <p:txBody>
          <a:bodyPr rtlCol="0">
            <a:normAutofit fontScale="90000"/>
          </a:bodyPr>
          <a:lstStyle/>
          <a:p>
            <a:pPr fontAlgn="auto">
              <a:spcAft>
                <a:spcPts val="0"/>
              </a:spcAft>
              <a:defRPr/>
            </a:pPr>
            <a:r>
              <a:rPr lang="en-US" dirty="0" smtClean="0"/>
              <a:t>Example-2:</a:t>
            </a:r>
            <a:endParaRPr lang="en-US" dirty="0"/>
          </a:p>
        </p:txBody>
      </p:sp>
      <p:sp>
        <p:nvSpPr>
          <p:cNvPr id="30723"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F120B5D3-2964-432D-943E-20394E4F995D}" type="slidenum">
              <a:rPr lang="en-US"/>
              <a:pPr/>
              <a:t>10</a:t>
            </a:fld>
            <a:endParaRPr lang="en-US"/>
          </a:p>
        </p:txBody>
      </p:sp>
      <p:sp>
        <p:nvSpPr>
          <p:cNvPr id="6" name="Content Placeholder 2"/>
          <p:cNvSpPr>
            <a:spLocks noGrp="1"/>
          </p:cNvSpPr>
          <p:nvPr>
            <p:ph idx="1"/>
          </p:nvPr>
        </p:nvSpPr>
        <p:spPr>
          <a:xfrm>
            <a:off x="76200" y="609600"/>
            <a:ext cx="7340600" cy="1798320"/>
          </a:xfrm>
        </p:spPr>
        <p:txBody>
          <a:bodyPr/>
          <a:lstStyle/>
          <a:p>
            <a:pPr algn="just"/>
            <a:r>
              <a:rPr lang="en-US" dirty="0" smtClean="0">
                <a:solidFill>
                  <a:schemeClr val="tx1"/>
                </a:solidFill>
                <a:latin typeface="Times New Roman" pitchFamily="18" charset="0"/>
                <a:cs typeface="Times New Roman" pitchFamily="18" charset="0"/>
              </a:rPr>
              <a:t>If a SIR of 15 dB is required for satisfactory forward channel performance of a cellular system, what is the frequency reuse factor and cluster size that should be used for maximum capacity if the path loss exponent is (a) n = 4, (b) n = 3? Assume that there are six co-channel cells in the first tier, and all of them are at the same distance from the mobile. Use suitable approximation.</a:t>
            </a:r>
            <a:endParaRPr lang="en-US" dirty="0">
              <a:solidFill>
                <a:schemeClr val="tx1"/>
              </a:solidFill>
              <a:latin typeface="Times New Roman" pitchFamily="18" charset="0"/>
              <a:cs typeface="Times New Roman" pitchFamily="18" charset="0"/>
            </a:endParaRPr>
          </a:p>
        </p:txBody>
      </p:sp>
      <p:pic>
        <p:nvPicPr>
          <p:cNvPr id="4" name="Picture 3"/>
          <p:cNvPicPr>
            <a:picLocks noChangeAspect="1"/>
          </p:cNvPicPr>
          <p:nvPr/>
        </p:nvPicPr>
        <p:blipFill>
          <a:blip r:embed="rId3"/>
          <a:stretch>
            <a:fillRect/>
          </a:stretch>
        </p:blipFill>
        <p:spPr>
          <a:xfrm>
            <a:off x="304800" y="2362200"/>
            <a:ext cx="6667500" cy="4495800"/>
          </a:xfrm>
          <a:prstGeom prst="rect">
            <a:avLst/>
          </a:prstGeom>
        </p:spPr>
      </p:pic>
    </p:spTree>
    <p:extLst>
      <p:ext uri="{BB962C8B-B14F-4D97-AF65-F5344CB8AC3E}">
        <p14:creationId xmlns:p14="http://schemas.microsoft.com/office/powerpoint/2010/main" val="25926971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203200" y="304800"/>
            <a:ext cx="7874000" cy="762000"/>
          </a:xfrm>
        </p:spPr>
        <p:txBody>
          <a:bodyPr>
            <a:normAutofit fontScale="90000"/>
          </a:bodyPr>
          <a:lstStyle/>
          <a:p>
            <a:r>
              <a:rPr lang="en-US" dirty="0" smtClean="0"/>
              <a:t>SIR for MS at the boundary of the cell:</a:t>
            </a:r>
          </a:p>
        </p:txBody>
      </p:sp>
      <p:sp>
        <p:nvSpPr>
          <p:cNvPr id="31747"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853D2483-CD22-44DE-93D6-28BD6DAD7705}" type="slidenum">
              <a:rPr lang="en-US"/>
              <a:pPr/>
              <a:t>11</a:t>
            </a:fld>
            <a:endParaRPr lang="en-US"/>
          </a:p>
        </p:txBody>
      </p:sp>
      <p:pic>
        <p:nvPicPr>
          <p:cNvPr id="10" name="Picture 3"/>
          <p:cNvPicPr>
            <a:picLocks noChangeAspect="1" noChangeArrowheads="1"/>
          </p:cNvPicPr>
          <p:nvPr/>
        </p:nvPicPr>
        <p:blipFill>
          <a:blip r:embed="rId3"/>
          <a:srcRect/>
          <a:stretch>
            <a:fillRect/>
          </a:stretch>
        </p:blipFill>
        <p:spPr bwMode="auto">
          <a:xfrm>
            <a:off x="227172" y="5410200"/>
            <a:ext cx="4038600" cy="1136650"/>
          </a:xfrm>
          <a:prstGeom prst="rect">
            <a:avLst/>
          </a:prstGeom>
          <a:noFill/>
          <a:ln w="9525">
            <a:noFill/>
            <a:miter lim="800000"/>
            <a:headEnd/>
            <a:tailEnd/>
          </a:ln>
        </p:spPr>
      </p:pic>
      <p:pic>
        <p:nvPicPr>
          <p:cNvPr id="11" name="Picture 4"/>
          <p:cNvPicPr>
            <a:picLocks noChangeAspect="1" noChangeArrowheads="1"/>
          </p:cNvPicPr>
          <p:nvPr/>
        </p:nvPicPr>
        <p:blipFill>
          <a:blip r:embed="rId4"/>
          <a:srcRect/>
          <a:stretch>
            <a:fillRect/>
          </a:stretch>
        </p:blipFill>
        <p:spPr bwMode="auto">
          <a:xfrm>
            <a:off x="670560" y="1333500"/>
            <a:ext cx="5349240" cy="4076700"/>
          </a:xfrm>
          <a:prstGeom prst="rect">
            <a:avLst/>
          </a:prstGeom>
          <a:noFill/>
          <a:ln w="9525">
            <a:noFill/>
            <a:miter lim="800000"/>
            <a:headEnd/>
            <a:tailEnd/>
          </a:ln>
        </p:spPr>
      </p:pic>
      <p:pic>
        <p:nvPicPr>
          <p:cNvPr id="12" name="Picture 3"/>
          <p:cNvPicPr>
            <a:picLocks noChangeAspect="1" noChangeArrowheads="1"/>
          </p:cNvPicPr>
          <p:nvPr/>
        </p:nvPicPr>
        <p:blipFill>
          <a:blip r:embed="rId5"/>
          <a:srcRect/>
          <a:stretch>
            <a:fillRect/>
          </a:stretch>
        </p:blipFill>
        <p:spPr bwMode="auto">
          <a:xfrm>
            <a:off x="5638800" y="5621336"/>
            <a:ext cx="3371850" cy="100806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8"/>
          <p:cNvSpPr>
            <a:spLocks noGrp="1"/>
          </p:cNvSpPr>
          <p:nvPr>
            <p:ph type="title"/>
          </p:nvPr>
        </p:nvSpPr>
        <p:spPr>
          <a:xfrm>
            <a:off x="457200" y="457200"/>
            <a:ext cx="6858000" cy="533400"/>
          </a:xfrm>
        </p:spPr>
        <p:txBody>
          <a:bodyPr>
            <a:noAutofit/>
          </a:bodyPr>
          <a:lstStyle/>
          <a:p>
            <a:r>
              <a:rPr lang="en-US" sz="3200" dirty="0" smtClean="0"/>
              <a:t>Adjacent Channel Interference (ACI)</a:t>
            </a:r>
          </a:p>
        </p:txBody>
      </p:sp>
      <p:sp>
        <p:nvSpPr>
          <p:cNvPr id="32771"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0E4C10BF-73E6-48A2-8B02-30F4C3E03D00}" type="slidenum">
              <a:rPr lang="en-US"/>
              <a:pPr/>
              <a:t>12</a:t>
            </a:fld>
            <a:endParaRPr lang="en-US"/>
          </a:p>
        </p:txBody>
      </p:sp>
      <p:sp>
        <p:nvSpPr>
          <p:cNvPr id="32772" name="Content Placeholder 2"/>
          <p:cNvSpPr>
            <a:spLocks noGrp="1"/>
          </p:cNvSpPr>
          <p:nvPr>
            <p:ph sz="quarter" idx="1"/>
          </p:nvPr>
        </p:nvSpPr>
        <p:spPr>
          <a:xfrm>
            <a:off x="355600" y="1219200"/>
            <a:ext cx="7112000" cy="4343400"/>
          </a:xfrm>
        </p:spPr>
        <p:txBody>
          <a:bodyPr/>
          <a:lstStyle/>
          <a:p>
            <a:pPr algn="just"/>
            <a:r>
              <a:rPr lang="en-US" sz="3200" dirty="0">
                <a:solidFill>
                  <a:schemeClr val="tx1"/>
                </a:solidFill>
                <a:latin typeface="Times New Roman" pitchFamily="18" charset="0"/>
                <a:cs typeface="Times New Roman" pitchFamily="18" charset="0"/>
              </a:rPr>
              <a:t>Interference resulting from signals which are adjacent in frequency to the desired signal is </a:t>
            </a:r>
            <a:r>
              <a:rPr lang="en-US" sz="3200" dirty="0" smtClean="0">
                <a:solidFill>
                  <a:schemeClr val="tx1"/>
                </a:solidFill>
                <a:latin typeface="Times New Roman" pitchFamily="18" charset="0"/>
                <a:cs typeface="Times New Roman" pitchFamily="18" charset="0"/>
              </a:rPr>
              <a:t>called adjacent </a:t>
            </a:r>
            <a:r>
              <a:rPr lang="en-US" sz="3200" dirty="0">
                <a:solidFill>
                  <a:schemeClr val="tx1"/>
                </a:solidFill>
                <a:latin typeface="Times New Roman" pitchFamily="18" charset="0"/>
                <a:cs typeface="Times New Roman" pitchFamily="18" charset="0"/>
              </a:rPr>
              <a:t>channel interference.</a:t>
            </a:r>
          </a:p>
          <a:p>
            <a:pPr algn="just"/>
            <a:r>
              <a:rPr lang="en-US" sz="3200" dirty="0" smtClean="0">
                <a:solidFill>
                  <a:schemeClr val="tx1"/>
                </a:solidFill>
                <a:latin typeface="Times New Roman" pitchFamily="18" charset="0"/>
                <a:cs typeface="Times New Roman" pitchFamily="18" charset="0"/>
              </a:rPr>
              <a:t>It </a:t>
            </a:r>
            <a:r>
              <a:rPr lang="en-US" sz="3200" dirty="0">
                <a:solidFill>
                  <a:schemeClr val="tx1"/>
                </a:solidFill>
                <a:latin typeface="Times New Roman" pitchFamily="18" charset="0"/>
                <a:cs typeface="Times New Roman" pitchFamily="18" charset="0"/>
              </a:rPr>
              <a:t>occurs </a:t>
            </a:r>
            <a:r>
              <a:rPr lang="en-US" sz="3200" dirty="0" smtClean="0">
                <a:solidFill>
                  <a:schemeClr val="tx1"/>
                </a:solidFill>
                <a:latin typeface="Times New Roman" pitchFamily="18" charset="0"/>
                <a:cs typeface="Times New Roman" pitchFamily="18" charset="0"/>
              </a:rPr>
              <a:t>when </a:t>
            </a:r>
            <a:r>
              <a:rPr lang="en-US" sz="3200" dirty="0">
                <a:solidFill>
                  <a:schemeClr val="tx1"/>
                </a:solidFill>
                <a:latin typeface="Times New Roman" pitchFamily="18" charset="0"/>
                <a:cs typeface="Times New Roman" pitchFamily="18" charset="0"/>
              </a:rPr>
              <a:t>mobile phones in the same cell transmitting signals </a:t>
            </a:r>
            <a:r>
              <a:rPr lang="en-US" sz="3200" dirty="0" smtClean="0">
                <a:solidFill>
                  <a:schemeClr val="tx1"/>
                </a:solidFill>
                <a:latin typeface="Times New Roman" pitchFamily="18" charset="0"/>
                <a:cs typeface="Times New Roman" pitchFamily="18" charset="0"/>
              </a:rPr>
              <a:t>at different </a:t>
            </a:r>
            <a:r>
              <a:rPr lang="en-US" sz="3200" dirty="0">
                <a:solidFill>
                  <a:schemeClr val="tx1"/>
                </a:solidFill>
                <a:latin typeface="Times New Roman" pitchFamily="18" charset="0"/>
                <a:cs typeface="Times New Roman" pitchFamily="18" charset="0"/>
              </a:rPr>
              <a:t>but close (adjacent) </a:t>
            </a:r>
            <a:r>
              <a:rPr lang="en-US" sz="3200" dirty="0" smtClean="0">
                <a:solidFill>
                  <a:schemeClr val="tx1"/>
                </a:solidFill>
                <a:latin typeface="Times New Roman" pitchFamily="18" charset="0"/>
                <a:cs typeface="Times New Roman" pitchFamily="18" charset="0"/>
              </a:rPr>
              <a:t>frequencies.</a:t>
            </a:r>
            <a:endParaRPr lang="en-US" sz="3200" dirty="0">
              <a:solidFill>
                <a:schemeClr val="tx1"/>
              </a:solidFill>
              <a:latin typeface="Times New Roman" pitchFamily="18" charset="0"/>
              <a:cs typeface="Times New Roman" pitchFamily="18" charset="0"/>
            </a:endParaRPr>
          </a:p>
          <a:p>
            <a:pPr algn="just"/>
            <a:r>
              <a:rPr lang="en-US" sz="3200" dirty="0" smtClean="0">
                <a:solidFill>
                  <a:schemeClr val="tx1"/>
                </a:solidFill>
                <a:latin typeface="Times New Roman" pitchFamily="18" charset="0"/>
                <a:cs typeface="Times New Roman" pitchFamily="18" charset="0"/>
              </a:rPr>
              <a:t>Adjacent </a:t>
            </a:r>
            <a:r>
              <a:rPr lang="en-US" sz="3200" dirty="0">
                <a:solidFill>
                  <a:schemeClr val="tx1"/>
                </a:solidFill>
                <a:latin typeface="Times New Roman" pitchFamily="18" charset="0"/>
                <a:cs typeface="Times New Roman" pitchFamily="18" charset="0"/>
              </a:rPr>
              <a:t>Channel interference is only a reverse channel problem.</a:t>
            </a:r>
            <a:endParaRPr lang="en-US" sz="3200" dirty="0"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385794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8"/>
          <p:cNvSpPr>
            <a:spLocks noGrp="1"/>
          </p:cNvSpPr>
          <p:nvPr>
            <p:ph type="title"/>
          </p:nvPr>
        </p:nvSpPr>
        <p:spPr>
          <a:xfrm>
            <a:off x="457200" y="228600"/>
            <a:ext cx="6446838" cy="533400"/>
          </a:xfrm>
        </p:spPr>
        <p:txBody>
          <a:bodyPr>
            <a:noAutofit/>
          </a:bodyPr>
          <a:lstStyle/>
          <a:p>
            <a:r>
              <a:rPr lang="en-US" sz="3200" dirty="0" smtClean="0"/>
              <a:t>Reason for ACI</a:t>
            </a:r>
          </a:p>
        </p:txBody>
      </p:sp>
      <p:sp>
        <p:nvSpPr>
          <p:cNvPr id="32771"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0E4C10BF-73E6-48A2-8B02-30F4C3E03D00}" type="slidenum">
              <a:rPr lang="en-US"/>
              <a:pPr/>
              <a:t>13</a:t>
            </a:fld>
            <a:endParaRPr lang="en-US"/>
          </a:p>
        </p:txBody>
      </p:sp>
      <p:sp>
        <p:nvSpPr>
          <p:cNvPr id="32772" name="Content Placeholder 2"/>
          <p:cNvSpPr>
            <a:spLocks noGrp="1"/>
          </p:cNvSpPr>
          <p:nvPr>
            <p:ph sz="quarter" idx="1"/>
          </p:nvPr>
        </p:nvSpPr>
        <p:spPr>
          <a:xfrm>
            <a:off x="304800" y="762000"/>
            <a:ext cx="7493000" cy="1219200"/>
          </a:xfrm>
        </p:spPr>
        <p:txBody>
          <a:bodyPr/>
          <a:lstStyle/>
          <a:p>
            <a:pPr algn="just"/>
            <a:r>
              <a:rPr lang="en-US" sz="2800" dirty="0">
                <a:solidFill>
                  <a:schemeClr val="tx1"/>
                </a:solidFill>
                <a:latin typeface="Times New Roman" pitchFamily="18" charset="0"/>
                <a:cs typeface="Times New Roman" pitchFamily="18" charset="0"/>
              </a:rPr>
              <a:t>Adjacent channel interference results from imperfect receiver </a:t>
            </a:r>
            <a:r>
              <a:rPr lang="en-US" sz="2800" dirty="0" smtClean="0">
                <a:solidFill>
                  <a:schemeClr val="tx1"/>
                </a:solidFill>
                <a:latin typeface="Times New Roman" pitchFamily="18" charset="0"/>
                <a:cs typeface="Times New Roman" pitchFamily="18" charset="0"/>
              </a:rPr>
              <a:t>filters which </a:t>
            </a:r>
            <a:r>
              <a:rPr lang="en-US" sz="2800" dirty="0">
                <a:solidFill>
                  <a:schemeClr val="tx1"/>
                </a:solidFill>
                <a:latin typeface="Times New Roman" pitchFamily="18" charset="0"/>
                <a:cs typeface="Times New Roman" pitchFamily="18" charset="0"/>
              </a:rPr>
              <a:t>allow nearby frequencies to leak into the </a:t>
            </a:r>
            <a:r>
              <a:rPr lang="en-US" sz="2800" dirty="0" err="1">
                <a:solidFill>
                  <a:schemeClr val="tx1"/>
                </a:solidFill>
                <a:latin typeface="Times New Roman" pitchFamily="18" charset="0"/>
                <a:cs typeface="Times New Roman" pitchFamily="18" charset="0"/>
              </a:rPr>
              <a:t>passband</a:t>
            </a:r>
            <a:r>
              <a:rPr lang="en-US" sz="2800" dirty="0">
                <a:solidFill>
                  <a:schemeClr val="tx1"/>
                </a:solidFill>
                <a:latin typeface="Times New Roman" pitchFamily="18" charset="0"/>
                <a:cs typeface="Times New Roman" pitchFamily="18" charset="0"/>
              </a:rPr>
              <a:t>.</a:t>
            </a:r>
            <a:endParaRPr lang="en-US" sz="3200" dirty="0" smtClean="0"/>
          </a:p>
        </p:txBody>
      </p:sp>
      <p:pic>
        <p:nvPicPr>
          <p:cNvPr id="2" name="Picture 1"/>
          <p:cNvPicPr>
            <a:picLocks noChangeAspect="1"/>
          </p:cNvPicPr>
          <p:nvPr/>
        </p:nvPicPr>
        <p:blipFill>
          <a:blip r:embed="rId3"/>
          <a:stretch>
            <a:fillRect/>
          </a:stretch>
        </p:blipFill>
        <p:spPr>
          <a:xfrm>
            <a:off x="152400" y="2438399"/>
            <a:ext cx="6629400" cy="4419601"/>
          </a:xfrm>
          <a:prstGeom prst="rect">
            <a:avLst/>
          </a:prstGeom>
        </p:spPr>
      </p:pic>
    </p:spTree>
    <p:extLst>
      <p:ext uri="{BB962C8B-B14F-4D97-AF65-F5344CB8AC3E}">
        <p14:creationId xmlns:p14="http://schemas.microsoft.com/office/powerpoint/2010/main" val="3322831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8"/>
          <p:cNvSpPr>
            <a:spLocks noGrp="1"/>
          </p:cNvSpPr>
          <p:nvPr>
            <p:ph type="title"/>
          </p:nvPr>
        </p:nvSpPr>
        <p:spPr>
          <a:xfrm>
            <a:off x="457200" y="228600"/>
            <a:ext cx="6446838" cy="533400"/>
          </a:xfrm>
        </p:spPr>
        <p:txBody>
          <a:bodyPr>
            <a:noAutofit/>
          </a:bodyPr>
          <a:lstStyle/>
          <a:p>
            <a:r>
              <a:rPr lang="en-US" sz="3200" dirty="0" smtClean="0"/>
              <a:t>ACI Problem: </a:t>
            </a:r>
            <a:r>
              <a:rPr lang="en-US" sz="3200" b="1" dirty="0">
                <a:solidFill>
                  <a:srgbClr val="0070C0"/>
                </a:solidFill>
                <a:latin typeface="Times New Roman" pitchFamily="18" charset="0"/>
                <a:cs typeface="Times New Roman" pitchFamily="18" charset="0"/>
              </a:rPr>
              <a:t>Near-Far Effect:</a:t>
            </a:r>
            <a:r>
              <a:rPr lang="en-US" sz="3200" dirty="0">
                <a:solidFill>
                  <a:schemeClr val="bg2">
                    <a:lumMod val="60000"/>
                    <a:lumOff val="40000"/>
                  </a:schemeClr>
                </a:solidFill>
                <a:latin typeface="Times New Roman" pitchFamily="18" charset="0"/>
                <a:cs typeface="Times New Roman" pitchFamily="18" charset="0"/>
              </a:rPr>
              <a:t> </a:t>
            </a:r>
            <a:endParaRPr lang="en-US" sz="3200" dirty="0" smtClean="0"/>
          </a:p>
        </p:txBody>
      </p:sp>
      <p:sp>
        <p:nvSpPr>
          <p:cNvPr id="32771"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0E4C10BF-73E6-48A2-8B02-30F4C3E03D00}" type="slidenum">
              <a:rPr lang="en-US"/>
              <a:pPr/>
              <a:t>14</a:t>
            </a:fld>
            <a:endParaRPr lang="en-US"/>
          </a:p>
        </p:txBody>
      </p:sp>
      <p:sp>
        <p:nvSpPr>
          <p:cNvPr id="32772" name="Content Placeholder 2"/>
          <p:cNvSpPr>
            <a:spLocks noGrp="1"/>
          </p:cNvSpPr>
          <p:nvPr>
            <p:ph sz="quarter" idx="1"/>
          </p:nvPr>
        </p:nvSpPr>
        <p:spPr>
          <a:xfrm>
            <a:off x="304800" y="762000"/>
            <a:ext cx="7493000" cy="1219200"/>
          </a:xfrm>
        </p:spPr>
        <p:txBody>
          <a:bodyPr/>
          <a:lstStyle/>
          <a:p>
            <a:pPr algn="just">
              <a:defRPr/>
            </a:pPr>
            <a:r>
              <a:rPr lang="en-US" sz="2800" dirty="0" smtClean="0">
                <a:solidFill>
                  <a:schemeClr val="tx1"/>
                </a:solidFill>
                <a:latin typeface="Times New Roman" pitchFamily="18" charset="0"/>
                <a:cs typeface="Times New Roman" pitchFamily="18" charset="0"/>
              </a:rPr>
              <a:t>When </a:t>
            </a:r>
            <a:r>
              <a:rPr lang="en-US" sz="2800" dirty="0">
                <a:solidFill>
                  <a:schemeClr val="tx1"/>
                </a:solidFill>
                <a:latin typeface="Times New Roman" pitchFamily="18" charset="0"/>
                <a:cs typeface="Times New Roman" pitchFamily="18" charset="0"/>
              </a:rPr>
              <a:t>an interferer close to the base station radiates in the adjacent channel while the subscriber is actually far away from the base station</a:t>
            </a:r>
            <a:r>
              <a:rPr lang="en-US" sz="2800" dirty="0" smtClean="0">
                <a:solidFill>
                  <a:schemeClr val="tx1"/>
                </a:solidFill>
                <a:latin typeface="Times New Roman" pitchFamily="18" charset="0"/>
                <a:cs typeface="Times New Roman" pitchFamily="18" charset="0"/>
              </a:rPr>
              <a:t>.</a:t>
            </a:r>
          </a:p>
          <a:p>
            <a:pPr algn="just">
              <a:defRPr/>
            </a:pPr>
            <a:endParaRPr lang="en-US" sz="2800" dirty="0">
              <a:solidFill>
                <a:schemeClr val="tx2">
                  <a:lumMod val="95000"/>
                  <a:lumOff val="5000"/>
                </a:schemeClr>
              </a:solidFill>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2971800"/>
            <a:ext cx="39624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28600" y="2667000"/>
            <a:ext cx="4419600" cy="3913892"/>
          </a:xfrm>
          <a:prstGeom prst="rect">
            <a:avLst/>
          </a:prstGeom>
          <a:noFill/>
        </p:spPr>
        <p:txBody>
          <a:bodyPr wrap="square" rtlCol="0">
            <a:spAutoFit/>
          </a:bodyPr>
          <a:lstStyle/>
          <a:p>
            <a:pPr marL="342900" lvl="0" indent="-342900" algn="just" defTabSz="457200">
              <a:spcBef>
                <a:spcPts val="1000"/>
              </a:spcBef>
              <a:buClr>
                <a:srgbClr val="90C226"/>
              </a:buClr>
              <a:buSzPct val="80000"/>
              <a:buFont typeface="Wingdings 3" pitchFamily="18" charset="2"/>
              <a:buChar char=""/>
              <a:defRPr/>
            </a:pPr>
            <a:r>
              <a:rPr lang="en-US" sz="2800" dirty="0">
                <a:solidFill>
                  <a:prstClr val="black"/>
                </a:solidFill>
                <a:cs typeface="Times New Roman" pitchFamily="18" charset="0"/>
              </a:rPr>
              <a:t>If a subscriber is at a distance </a:t>
            </a:r>
            <a:r>
              <a:rPr lang="en-US" sz="2800" dirty="0" smtClean="0">
                <a:solidFill>
                  <a:prstClr val="black"/>
                </a:solidFill>
                <a:cs typeface="Times New Roman" pitchFamily="18" charset="0"/>
              </a:rPr>
              <a:t>d</a:t>
            </a:r>
            <a:r>
              <a:rPr lang="en-US" sz="2800" baseline="-25000" dirty="0" smtClean="0">
                <a:solidFill>
                  <a:prstClr val="black"/>
                </a:solidFill>
                <a:cs typeface="Times New Roman" pitchFamily="18" charset="0"/>
              </a:rPr>
              <a:t>o</a:t>
            </a:r>
            <a:r>
              <a:rPr lang="en-US" sz="2800" dirty="0" smtClean="0">
                <a:solidFill>
                  <a:prstClr val="black"/>
                </a:solidFill>
                <a:cs typeface="Times New Roman" pitchFamily="18" charset="0"/>
              </a:rPr>
              <a:t> </a:t>
            </a:r>
            <a:r>
              <a:rPr lang="en-US" sz="2800" dirty="0">
                <a:solidFill>
                  <a:prstClr val="black"/>
                </a:solidFill>
                <a:cs typeface="Times New Roman" pitchFamily="18" charset="0"/>
              </a:rPr>
              <a:t>and the interferer is at a distance </a:t>
            </a:r>
            <a:r>
              <a:rPr lang="en-US" sz="2800" dirty="0" smtClean="0">
                <a:solidFill>
                  <a:prstClr val="black"/>
                </a:solidFill>
                <a:cs typeface="Times New Roman" pitchFamily="18" charset="0"/>
              </a:rPr>
              <a:t>d</a:t>
            </a:r>
            <a:r>
              <a:rPr lang="en-US" sz="2800" baseline="-25000" dirty="0" smtClean="0">
                <a:solidFill>
                  <a:prstClr val="black"/>
                </a:solidFill>
                <a:cs typeface="Times New Roman" pitchFamily="18" charset="0"/>
              </a:rPr>
              <a:t>1</a:t>
            </a:r>
            <a:r>
              <a:rPr lang="en-US" sz="2800" dirty="0" smtClean="0">
                <a:solidFill>
                  <a:prstClr val="black"/>
                </a:solidFill>
                <a:cs typeface="Times New Roman" pitchFamily="18" charset="0"/>
              </a:rPr>
              <a:t>, </a:t>
            </a:r>
            <a:r>
              <a:rPr lang="en-US" sz="2800" dirty="0">
                <a:solidFill>
                  <a:prstClr val="black"/>
                </a:solidFill>
                <a:cs typeface="Times New Roman" pitchFamily="18" charset="0"/>
              </a:rPr>
              <a:t>then the signal to interference ratio prior to filtering is given by </a:t>
            </a:r>
            <a:endParaRPr lang="en-US" sz="2800" dirty="0" smtClean="0">
              <a:solidFill>
                <a:prstClr val="black"/>
              </a:solidFill>
              <a:cs typeface="Times New Roman" pitchFamily="18" charset="0"/>
            </a:endParaRPr>
          </a:p>
          <a:p>
            <a:pPr marL="342900" lvl="0" indent="-342900" algn="just" defTabSz="457200">
              <a:spcBef>
                <a:spcPts val="1000"/>
              </a:spcBef>
              <a:buClr>
                <a:srgbClr val="90C226"/>
              </a:buClr>
              <a:buSzPct val="80000"/>
              <a:buFont typeface="Wingdings 3" pitchFamily="18" charset="2"/>
              <a:buChar char=""/>
              <a:defRPr/>
            </a:pPr>
            <a:endParaRPr lang="en-US" dirty="0" smtClean="0">
              <a:solidFill>
                <a:schemeClr val="tx2">
                  <a:lumMod val="95000"/>
                  <a:lumOff val="5000"/>
                </a:schemeClr>
              </a:solidFill>
              <a:cs typeface="Times New Roman" pitchFamily="18" charset="0"/>
            </a:endParaRPr>
          </a:p>
          <a:p>
            <a:endParaRPr lang="en-US" dirty="0">
              <a:solidFill>
                <a:schemeClr val="tx2">
                  <a:lumMod val="95000"/>
                  <a:lumOff val="5000"/>
                </a:schemeClr>
              </a:solidFill>
              <a:cs typeface="Times New Roman" pitchFamily="18" charset="0"/>
            </a:endParaRPr>
          </a:p>
          <a:p>
            <a:endParaRPr lang="en-US" dirty="0"/>
          </a:p>
        </p:txBody>
      </p:sp>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7310" y="5495925"/>
            <a:ext cx="1219200" cy="116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5590292"/>
            <a:ext cx="59055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73430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0E4C10BF-73E6-48A2-8B02-30F4C3E03D00}" type="slidenum">
              <a:rPr lang="en-US">
                <a:solidFill>
                  <a:srgbClr val="90C226"/>
                </a:solidFill>
              </a:rPr>
              <a:pPr/>
              <a:t>15</a:t>
            </a:fld>
            <a:endParaRPr lang="en-US">
              <a:solidFill>
                <a:srgbClr val="90C226"/>
              </a:solidFill>
            </a:endParaRPr>
          </a:p>
        </p:txBody>
      </p:sp>
      <p:sp>
        <p:nvSpPr>
          <p:cNvPr id="32772" name="Content Placeholder 2"/>
          <p:cNvSpPr>
            <a:spLocks noGrp="1"/>
          </p:cNvSpPr>
          <p:nvPr>
            <p:ph sz="quarter" idx="1"/>
          </p:nvPr>
        </p:nvSpPr>
        <p:spPr>
          <a:xfrm>
            <a:off x="508000" y="304800"/>
            <a:ext cx="7493000" cy="5638800"/>
          </a:xfrm>
        </p:spPr>
        <p:txBody>
          <a:bodyPr/>
          <a:lstStyle/>
          <a:p>
            <a:pPr algn="just">
              <a:defRPr/>
            </a:pPr>
            <a:r>
              <a:rPr lang="en-US" sz="2800" dirty="0" smtClean="0">
                <a:solidFill>
                  <a:schemeClr val="tx2">
                    <a:lumMod val="95000"/>
                    <a:lumOff val="5000"/>
                  </a:schemeClr>
                </a:solidFill>
                <a:latin typeface="Times New Roman" pitchFamily="18" charset="0"/>
                <a:cs typeface="Times New Roman" pitchFamily="18" charset="0"/>
              </a:rPr>
              <a:t>Example-3: </a:t>
            </a:r>
          </a:p>
          <a:p>
            <a:pPr algn="just">
              <a:defRPr/>
            </a:pPr>
            <a:endParaRPr lang="en-US" sz="2400" dirty="0">
              <a:solidFill>
                <a:schemeClr val="tx2">
                  <a:lumMod val="95000"/>
                  <a:lumOff val="5000"/>
                </a:schemeClr>
              </a:solidFill>
              <a:latin typeface="Times New Roman" pitchFamily="18" charset="0"/>
              <a:cs typeface="Times New Roman" pitchFamily="18" charset="0"/>
            </a:endParaRPr>
          </a:p>
          <a:p>
            <a:pPr algn="just">
              <a:defRPr/>
            </a:pPr>
            <a:r>
              <a:rPr lang="en-US" sz="2400" dirty="0" smtClean="0">
                <a:solidFill>
                  <a:schemeClr val="tx2">
                    <a:lumMod val="95000"/>
                    <a:lumOff val="5000"/>
                  </a:schemeClr>
                </a:solidFill>
                <a:latin typeface="Times New Roman" pitchFamily="18" charset="0"/>
                <a:cs typeface="Times New Roman" pitchFamily="18" charset="0"/>
              </a:rPr>
              <a:t>Suppose the </a:t>
            </a:r>
            <a:r>
              <a:rPr lang="en-US" sz="2400" dirty="0">
                <a:solidFill>
                  <a:schemeClr val="tx2">
                    <a:lumMod val="95000"/>
                    <a:lumOff val="5000"/>
                  </a:schemeClr>
                </a:solidFill>
                <a:latin typeface="Times New Roman" pitchFamily="18" charset="0"/>
                <a:cs typeface="Times New Roman" pitchFamily="18" charset="0"/>
              </a:rPr>
              <a:t>subscriber is at a distance of 1000 m from the </a:t>
            </a:r>
            <a:r>
              <a:rPr lang="en-US" sz="2400" dirty="0" smtClean="0">
                <a:solidFill>
                  <a:schemeClr val="tx2">
                    <a:lumMod val="95000"/>
                    <a:lumOff val="5000"/>
                  </a:schemeClr>
                </a:solidFill>
                <a:latin typeface="Times New Roman" pitchFamily="18" charset="0"/>
                <a:cs typeface="Times New Roman" pitchFamily="18" charset="0"/>
              </a:rPr>
              <a:t>BS </a:t>
            </a:r>
            <a:r>
              <a:rPr lang="en-US" sz="2400" dirty="0">
                <a:solidFill>
                  <a:schemeClr val="tx2">
                    <a:lumMod val="95000"/>
                    <a:lumOff val="5000"/>
                  </a:schemeClr>
                </a:solidFill>
                <a:latin typeface="Times New Roman" pitchFamily="18" charset="0"/>
                <a:cs typeface="Times New Roman" pitchFamily="18" charset="0"/>
              </a:rPr>
              <a:t>and another mobile which is using </a:t>
            </a:r>
            <a:r>
              <a:rPr lang="en-US" sz="2400" dirty="0" smtClean="0">
                <a:solidFill>
                  <a:schemeClr val="tx2">
                    <a:lumMod val="95000"/>
                    <a:lumOff val="5000"/>
                  </a:schemeClr>
                </a:solidFill>
                <a:latin typeface="Times New Roman" pitchFamily="18" charset="0"/>
                <a:cs typeface="Times New Roman" pitchFamily="18" charset="0"/>
              </a:rPr>
              <a:t>an adjacent </a:t>
            </a:r>
            <a:r>
              <a:rPr lang="en-US" sz="2400" dirty="0">
                <a:solidFill>
                  <a:schemeClr val="tx2">
                    <a:lumMod val="95000"/>
                    <a:lumOff val="5000"/>
                  </a:schemeClr>
                </a:solidFill>
                <a:latin typeface="Times New Roman" pitchFamily="18" charset="0"/>
                <a:cs typeface="Times New Roman" pitchFamily="18" charset="0"/>
              </a:rPr>
              <a:t>channel is unfortunately at a distance of only 100 m from the </a:t>
            </a:r>
            <a:r>
              <a:rPr lang="en-US" sz="2400" dirty="0" smtClean="0">
                <a:solidFill>
                  <a:schemeClr val="tx2">
                    <a:lumMod val="95000"/>
                    <a:lumOff val="5000"/>
                  </a:schemeClr>
                </a:solidFill>
                <a:latin typeface="Times New Roman" pitchFamily="18" charset="0"/>
                <a:cs typeface="Times New Roman" pitchFamily="18" charset="0"/>
              </a:rPr>
              <a:t>base </a:t>
            </a:r>
            <a:r>
              <a:rPr lang="en-US" sz="2400" dirty="0">
                <a:solidFill>
                  <a:schemeClr val="tx2">
                    <a:lumMod val="95000"/>
                    <a:lumOff val="5000"/>
                  </a:schemeClr>
                </a:solidFill>
                <a:latin typeface="Times New Roman" pitchFamily="18" charset="0"/>
                <a:cs typeface="Times New Roman" pitchFamily="18" charset="0"/>
              </a:rPr>
              <a:t>station</a:t>
            </a:r>
            <a:r>
              <a:rPr lang="en-US" sz="2400" dirty="0" smtClean="0">
                <a:solidFill>
                  <a:schemeClr val="tx2">
                    <a:lumMod val="95000"/>
                    <a:lumOff val="5000"/>
                  </a:schemeClr>
                </a:solidFill>
                <a:latin typeface="Times New Roman" pitchFamily="18" charset="0"/>
                <a:cs typeface="Times New Roman" pitchFamily="18" charset="0"/>
              </a:rPr>
              <a:t>.</a:t>
            </a:r>
          </a:p>
          <a:p>
            <a:pPr algn="just">
              <a:defRPr/>
            </a:pPr>
            <a:endParaRPr lang="en-US" sz="2400" dirty="0" smtClean="0">
              <a:solidFill>
                <a:schemeClr val="tx2">
                  <a:lumMod val="95000"/>
                  <a:lumOff val="5000"/>
                </a:schemeClr>
              </a:solidFill>
              <a:latin typeface="Times New Roman" pitchFamily="18" charset="0"/>
              <a:cs typeface="Times New Roman" pitchFamily="18"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4298732"/>
            <a:ext cx="5334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352800" y="4563199"/>
            <a:ext cx="954107" cy="461665"/>
          </a:xfrm>
          <a:prstGeom prst="rect">
            <a:avLst/>
          </a:prstGeom>
          <a:noFill/>
        </p:spPr>
        <p:txBody>
          <a:bodyPr wrap="none" rtlCol="0">
            <a:spAutoFit/>
          </a:bodyPr>
          <a:lstStyle/>
          <a:p>
            <a:r>
              <a:rPr lang="en-US" dirty="0" smtClean="0"/>
              <a:t>-40dB</a:t>
            </a:r>
            <a:endParaRPr lang="en-US" dirty="0"/>
          </a:p>
        </p:txBody>
      </p:sp>
    </p:spTree>
    <p:extLst>
      <p:ext uri="{BB962C8B-B14F-4D97-AF65-F5344CB8AC3E}">
        <p14:creationId xmlns:p14="http://schemas.microsoft.com/office/powerpoint/2010/main" val="42219888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8"/>
          <p:cNvSpPr>
            <a:spLocks noGrp="1"/>
          </p:cNvSpPr>
          <p:nvPr>
            <p:ph type="title"/>
          </p:nvPr>
        </p:nvSpPr>
        <p:spPr>
          <a:xfrm>
            <a:off x="508000" y="457200"/>
            <a:ext cx="6959600" cy="533400"/>
          </a:xfrm>
        </p:spPr>
        <p:txBody>
          <a:bodyPr>
            <a:normAutofit/>
          </a:bodyPr>
          <a:lstStyle/>
          <a:p>
            <a:r>
              <a:rPr lang="en-US" sz="2800" dirty="0" smtClean="0"/>
              <a:t>Solving ACI: Channel Assignment</a:t>
            </a:r>
          </a:p>
        </p:txBody>
      </p:sp>
      <p:sp>
        <p:nvSpPr>
          <p:cNvPr id="32771"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0E4C10BF-73E6-48A2-8B02-30F4C3E03D00}" type="slidenum">
              <a:rPr lang="en-US"/>
              <a:pPr/>
              <a:t>16</a:t>
            </a:fld>
            <a:endParaRPr lang="en-US"/>
          </a:p>
        </p:txBody>
      </p:sp>
      <p:sp>
        <p:nvSpPr>
          <p:cNvPr id="32772" name="Content Placeholder 2"/>
          <p:cNvSpPr>
            <a:spLocks noGrp="1"/>
          </p:cNvSpPr>
          <p:nvPr>
            <p:ph sz="quarter" idx="1"/>
          </p:nvPr>
        </p:nvSpPr>
        <p:spPr>
          <a:xfrm>
            <a:off x="508000" y="1143000"/>
            <a:ext cx="7493000" cy="5562600"/>
          </a:xfrm>
        </p:spPr>
        <p:txBody>
          <a:bodyPr/>
          <a:lstStyle/>
          <a:p>
            <a:pPr algn="just">
              <a:defRPr/>
            </a:pPr>
            <a:r>
              <a:rPr lang="en-US" sz="2400" dirty="0">
                <a:solidFill>
                  <a:schemeClr val="tx2">
                    <a:lumMod val="95000"/>
                    <a:lumOff val="5000"/>
                  </a:schemeClr>
                </a:solidFill>
                <a:latin typeface="Calibri" pitchFamily="34" charset="0"/>
              </a:rPr>
              <a:t>The </a:t>
            </a:r>
            <a:r>
              <a:rPr lang="en-US" sz="2400" dirty="0" smtClean="0">
                <a:solidFill>
                  <a:schemeClr val="tx2">
                    <a:lumMod val="95000"/>
                    <a:lumOff val="5000"/>
                  </a:schemeClr>
                </a:solidFill>
                <a:latin typeface="Calibri" pitchFamily="34" charset="0"/>
              </a:rPr>
              <a:t>solution to </a:t>
            </a:r>
            <a:r>
              <a:rPr lang="en-US" sz="2400" dirty="0">
                <a:solidFill>
                  <a:schemeClr val="tx2">
                    <a:lumMod val="95000"/>
                    <a:lumOff val="5000"/>
                  </a:schemeClr>
                </a:solidFill>
                <a:latin typeface="Calibri" pitchFamily="34" charset="0"/>
              </a:rPr>
              <a:t>the problem of ACI is to insure that non of the channels assigned to a specific cell are adjacent. </a:t>
            </a:r>
            <a:endParaRPr lang="en-US" sz="2400" dirty="0" smtClean="0">
              <a:solidFill>
                <a:schemeClr val="tx2">
                  <a:lumMod val="95000"/>
                  <a:lumOff val="5000"/>
                </a:schemeClr>
              </a:solidFill>
              <a:latin typeface="Calibri" pitchFamily="34" charset="0"/>
            </a:endParaRPr>
          </a:p>
          <a:p>
            <a:pPr algn="just">
              <a:defRPr/>
            </a:pPr>
            <a:r>
              <a:rPr lang="en-US" sz="2400" dirty="0" smtClean="0">
                <a:solidFill>
                  <a:schemeClr val="tx2">
                    <a:lumMod val="95000"/>
                    <a:lumOff val="5000"/>
                  </a:schemeClr>
                </a:solidFill>
                <a:latin typeface="Calibri" pitchFamily="34" charset="0"/>
              </a:rPr>
              <a:t>For a cluster </a:t>
            </a:r>
            <a:r>
              <a:rPr lang="en-US" sz="2400" dirty="0">
                <a:solidFill>
                  <a:schemeClr val="tx2">
                    <a:lumMod val="95000"/>
                    <a:lumOff val="5000"/>
                  </a:schemeClr>
                </a:solidFill>
                <a:latin typeface="Calibri" pitchFamily="34" charset="0"/>
              </a:rPr>
              <a:t>size of N = 7 , for example, distribute the channels of the system among different cells in </a:t>
            </a:r>
            <a:r>
              <a:rPr lang="en-US" sz="2400" dirty="0" smtClean="0">
                <a:solidFill>
                  <a:schemeClr val="tx2">
                    <a:lumMod val="95000"/>
                    <a:lumOff val="5000"/>
                  </a:schemeClr>
                </a:solidFill>
                <a:latin typeface="Calibri" pitchFamily="34" charset="0"/>
              </a:rPr>
              <a:t>the cluster </a:t>
            </a:r>
            <a:r>
              <a:rPr lang="en-US" sz="2400" dirty="0">
                <a:solidFill>
                  <a:schemeClr val="tx2">
                    <a:lumMod val="95000"/>
                    <a:lumOff val="5000"/>
                  </a:schemeClr>
                </a:solidFill>
                <a:latin typeface="Calibri" pitchFamily="34" charset="0"/>
              </a:rPr>
              <a:t>such that the following channels are allocated to the different cells</a:t>
            </a:r>
            <a:r>
              <a:rPr lang="en-US" sz="2400" dirty="0" smtClean="0">
                <a:solidFill>
                  <a:schemeClr val="tx2">
                    <a:lumMod val="95000"/>
                    <a:lumOff val="5000"/>
                  </a:schemeClr>
                </a:solidFill>
                <a:latin typeface="Calibri" pitchFamily="34" charset="0"/>
              </a:rPr>
              <a:t>:</a:t>
            </a:r>
          </a:p>
          <a:p>
            <a:pPr lvl="1" algn="just">
              <a:defRPr/>
            </a:pPr>
            <a:r>
              <a:rPr lang="en-US" sz="1800" dirty="0">
                <a:solidFill>
                  <a:schemeClr val="tx2">
                    <a:lumMod val="95000"/>
                    <a:lumOff val="5000"/>
                  </a:schemeClr>
                </a:solidFill>
                <a:latin typeface="Calibri" pitchFamily="34" charset="0"/>
              </a:rPr>
              <a:t>Cell 1 gets Channels 1, 8, 15, 22, 29, 36, </a:t>
            </a:r>
            <a:r>
              <a:rPr lang="en-US" sz="1800" dirty="0" smtClean="0">
                <a:solidFill>
                  <a:schemeClr val="tx2">
                    <a:lumMod val="95000"/>
                    <a:lumOff val="5000"/>
                  </a:schemeClr>
                </a:solidFill>
                <a:latin typeface="Calibri" pitchFamily="34" charset="0"/>
              </a:rPr>
              <a:t>…</a:t>
            </a:r>
          </a:p>
          <a:p>
            <a:pPr lvl="1" algn="just">
              <a:defRPr/>
            </a:pPr>
            <a:r>
              <a:rPr lang="en-US" sz="1800" dirty="0">
                <a:solidFill>
                  <a:schemeClr val="tx2">
                    <a:lumMod val="95000"/>
                    <a:lumOff val="5000"/>
                  </a:schemeClr>
                </a:solidFill>
                <a:latin typeface="Calibri" pitchFamily="34" charset="0"/>
              </a:rPr>
              <a:t>Cell 2 gets Channels 2, 9, 16, 23, 30, 37, …</a:t>
            </a:r>
          </a:p>
          <a:p>
            <a:pPr lvl="1" algn="just">
              <a:defRPr/>
            </a:pPr>
            <a:r>
              <a:rPr lang="en-US" sz="1800" dirty="0">
                <a:solidFill>
                  <a:schemeClr val="tx2">
                    <a:lumMod val="95000"/>
                    <a:lumOff val="5000"/>
                  </a:schemeClr>
                </a:solidFill>
                <a:latin typeface="Calibri" pitchFamily="34" charset="0"/>
              </a:rPr>
              <a:t>Cell 3 gets Channels 3, 10, 17, 24, 31, 38, …</a:t>
            </a:r>
          </a:p>
          <a:p>
            <a:pPr lvl="1" algn="just">
              <a:defRPr/>
            </a:pPr>
            <a:r>
              <a:rPr lang="en-US" sz="1800" dirty="0">
                <a:solidFill>
                  <a:schemeClr val="tx2">
                    <a:lumMod val="95000"/>
                    <a:lumOff val="5000"/>
                  </a:schemeClr>
                </a:solidFill>
                <a:latin typeface="Calibri" pitchFamily="34" charset="0"/>
              </a:rPr>
              <a:t>Cell 4 gets Channels 4, 11, 18, 25, 32, 39, …</a:t>
            </a:r>
          </a:p>
          <a:p>
            <a:pPr lvl="1" algn="just">
              <a:defRPr/>
            </a:pPr>
            <a:r>
              <a:rPr lang="en-US" sz="1800" dirty="0">
                <a:solidFill>
                  <a:schemeClr val="tx2">
                    <a:lumMod val="95000"/>
                    <a:lumOff val="5000"/>
                  </a:schemeClr>
                </a:solidFill>
                <a:latin typeface="Calibri" pitchFamily="34" charset="0"/>
              </a:rPr>
              <a:t>Cell 5 gets Channels 5, 12, 19, 26, 33, 40, …</a:t>
            </a:r>
          </a:p>
          <a:p>
            <a:pPr lvl="1" algn="just">
              <a:defRPr/>
            </a:pPr>
            <a:r>
              <a:rPr lang="en-US" sz="1800" dirty="0">
                <a:solidFill>
                  <a:schemeClr val="tx2">
                    <a:lumMod val="95000"/>
                    <a:lumOff val="5000"/>
                  </a:schemeClr>
                </a:solidFill>
                <a:latin typeface="Calibri" pitchFamily="34" charset="0"/>
              </a:rPr>
              <a:t>Cell 6 gets Channels 6, 13, 20, 27, 34, 41, …</a:t>
            </a:r>
          </a:p>
          <a:p>
            <a:pPr lvl="1" algn="just">
              <a:defRPr/>
            </a:pPr>
            <a:r>
              <a:rPr lang="en-US" sz="1800" dirty="0">
                <a:solidFill>
                  <a:schemeClr val="tx2">
                    <a:lumMod val="95000"/>
                    <a:lumOff val="5000"/>
                  </a:schemeClr>
                </a:solidFill>
                <a:latin typeface="Calibri" pitchFamily="34" charset="0"/>
              </a:rPr>
              <a:t>Cell </a:t>
            </a:r>
            <a:r>
              <a:rPr lang="en-US" sz="1800" dirty="0" smtClean="0">
                <a:solidFill>
                  <a:schemeClr val="tx2">
                    <a:lumMod val="95000"/>
                    <a:lumOff val="5000"/>
                  </a:schemeClr>
                </a:solidFill>
                <a:latin typeface="Calibri" pitchFamily="34" charset="0"/>
              </a:rPr>
              <a:t>7 </a:t>
            </a:r>
            <a:r>
              <a:rPr lang="en-US" sz="1800" dirty="0">
                <a:solidFill>
                  <a:schemeClr val="tx2">
                    <a:lumMod val="95000"/>
                    <a:lumOff val="5000"/>
                  </a:schemeClr>
                </a:solidFill>
                <a:latin typeface="Calibri" pitchFamily="34" charset="0"/>
              </a:rPr>
              <a:t>gets Channels 7, 14, 21, 28, 35, 42, …</a:t>
            </a:r>
          </a:p>
        </p:txBody>
      </p:sp>
    </p:spTree>
    <p:extLst>
      <p:ext uri="{BB962C8B-B14F-4D97-AF65-F5344CB8AC3E}">
        <p14:creationId xmlns:p14="http://schemas.microsoft.com/office/powerpoint/2010/main" val="28275061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8"/>
          <p:cNvSpPr>
            <a:spLocks noGrp="1"/>
          </p:cNvSpPr>
          <p:nvPr>
            <p:ph type="title"/>
          </p:nvPr>
        </p:nvSpPr>
        <p:spPr>
          <a:xfrm>
            <a:off x="508000" y="457200"/>
            <a:ext cx="6959600" cy="533400"/>
          </a:xfrm>
        </p:spPr>
        <p:txBody>
          <a:bodyPr>
            <a:normAutofit/>
          </a:bodyPr>
          <a:lstStyle/>
          <a:p>
            <a:r>
              <a:rPr lang="en-US" sz="2800" dirty="0" smtClean="0"/>
              <a:t>Power Control for Reducing Interference</a:t>
            </a:r>
          </a:p>
        </p:txBody>
      </p:sp>
      <p:sp>
        <p:nvSpPr>
          <p:cNvPr id="32771"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0E4C10BF-73E6-48A2-8B02-30F4C3E03D00}" type="slidenum">
              <a:rPr lang="en-US"/>
              <a:pPr/>
              <a:t>17</a:t>
            </a:fld>
            <a:endParaRPr lang="en-US"/>
          </a:p>
        </p:txBody>
      </p:sp>
      <p:sp>
        <p:nvSpPr>
          <p:cNvPr id="32772" name="Content Placeholder 2"/>
          <p:cNvSpPr>
            <a:spLocks noGrp="1"/>
          </p:cNvSpPr>
          <p:nvPr>
            <p:ph sz="quarter" idx="1"/>
          </p:nvPr>
        </p:nvSpPr>
        <p:spPr>
          <a:xfrm>
            <a:off x="304800" y="1143000"/>
            <a:ext cx="6959600" cy="5562600"/>
          </a:xfrm>
        </p:spPr>
        <p:txBody>
          <a:bodyPr/>
          <a:lstStyle/>
          <a:p>
            <a:pPr algn="just">
              <a:defRPr/>
            </a:pPr>
            <a:r>
              <a:rPr lang="en-US" sz="2800" dirty="0">
                <a:solidFill>
                  <a:schemeClr val="tx2">
                    <a:lumMod val="95000"/>
                    <a:lumOff val="5000"/>
                  </a:schemeClr>
                </a:solidFill>
                <a:latin typeface="Times New Roman" pitchFamily="18" charset="0"/>
                <a:cs typeface="Times New Roman" pitchFamily="18" charset="0"/>
              </a:rPr>
              <a:t>Ensure each mobile transmits the smallest power necessary to </a:t>
            </a:r>
            <a:r>
              <a:rPr lang="en-US" sz="2800" dirty="0" smtClean="0">
                <a:solidFill>
                  <a:schemeClr val="tx2">
                    <a:lumMod val="95000"/>
                    <a:lumOff val="5000"/>
                  </a:schemeClr>
                </a:solidFill>
                <a:latin typeface="Times New Roman" pitchFamily="18" charset="0"/>
                <a:cs typeface="Times New Roman" pitchFamily="18" charset="0"/>
              </a:rPr>
              <a:t>maintain a </a:t>
            </a:r>
            <a:r>
              <a:rPr lang="en-US" sz="2800" dirty="0">
                <a:solidFill>
                  <a:schemeClr val="tx2">
                    <a:lumMod val="95000"/>
                    <a:lumOff val="5000"/>
                  </a:schemeClr>
                </a:solidFill>
                <a:latin typeface="Times New Roman" pitchFamily="18" charset="0"/>
                <a:cs typeface="Times New Roman" pitchFamily="18" charset="0"/>
              </a:rPr>
              <a:t>good quality link on the reverse channel</a:t>
            </a:r>
          </a:p>
          <a:p>
            <a:pPr marL="800100" lvl="2" indent="0" algn="just">
              <a:buNone/>
              <a:defRPr/>
            </a:pPr>
            <a:r>
              <a:rPr lang="en-US" sz="2400" dirty="0">
                <a:solidFill>
                  <a:schemeClr val="tx2">
                    <a:lumMod val="95000"/>
                    <a:lumOff val="5000"/>
                  </a:schemeClr>
                </a:solidFill>
                <a:latin typeface="Times New Roman" pitchFamily="18" charset="0"/>
                <a:cs typeface="Times New Roman" pitchFamily="18" charset="0"/>
              </a:rPr>
              <a:t>– long battery life</a:t>
            </a:r>
          </a:p>
          <a:p>
            <a:pPr marL="800100" lvl="2" indent="0" algn="just">
              <a:buNone/>
              <a:defRPr/>
            </a:pPr>
            <a:r>
              <a:rPr lang="en-US" sz="2400" dirty="0">
                <a:solidFill>
                  <a:schemeClr val="tx2">
                    <a:lumMod val="95000"/>
                    <a:lumOff val="5000"/>
                  </a:schemeClr>
                </a:solidFill>
                <a:latin typeface="Times New Roman" pitchFamily="18" charset="0"/>
                <a:cs typeface="Times New Roman" pitchFamily="18" charset="0"/>
              </a:rPr>
              <a:t>– increase SIR</a:t>
            </a:r>
          </a:p>
          <a:p>
            <a:pPr marL="800100" lvl="2" indent="0" algn="just">
              <a:buNone/>
              <a:defRPr/>
            </a:pPr>
            <a:r>
              <a:rPr lang="en-US" sz="2400" dirty="0">
                <a:solidFill>
                  <a:schemeClr val="tx2">
                    <a:lumMod val="95000"/>
                    <a:lumOff val="5000"/>
                  </a:schemeClr>
                </a:solidFill>
                <a:latin typeface="Times New Roman" pitchFamily="18" charset="0"/>
                <a:cs typeface="Times New Roman" pitchFamily="18" charset="0"/>
              </a:rPr>
              <a:t>– solve the near-far </a:t>
            </a:r>
            <a:r>
              <a:rPr lang="en-US" sz="2400" dirty="0" smtClean="0">
                <a:solidFill>
                  <a:schemeClr val="tx2">
                    <a:lumMod val="95000"/>
                    <a:lumOff val="5000"/>
                  </a:schemeClr>
                </a:solidFill>
                <a:latin typeface="Times New Roman" pitchFamily="18" charset="0"/>
                <a:cs typeface="Times New Roman" pitchFamily="18" charset="0"/>
              </a:rPr>
              <a:t>problem</a:t>
            </a:r>
          </a:p>
          <a:p>
            <a:pPr algn="just">
              <a:defRPr/>
            </a:pPr>
            <a:endParaRPr lang="en-US" sz="2800" dirty="0">
              <a:solidFill>
                <a:schemeClr val="tx2">
                  <a:lumMod val="95000"/>
                  <a:lumOff val="5000"/>
                </a:schemeClr>
              </a:solidFill>
              <a:latin typeface="Times New Roman" pitchFamily="18" charset="0"/>
              <a:cs typeface="Times New Roman" pitchFamily="18" charset="0"/>
            </a:endParaRPr>
          </a:p>
          <a:p>
            <a:pPr algn="just">
              <a:defRPr/>
            </a:pPr>
            <a:r>
              <a:rPr lang="en-US" sz="2800" dirty="0" smtClean="0">
                <a:solidFill>
                  <a:schemeClr val="tx2">
                    <a:lumMod val="95000"/>
                    <a:lumOff val="5000"/>
                  </a:schemeClr>
                </a:solidFill>
                <a:latin typeface="Times New Roman" pitchFamily="18" charset="0"/>
                <a:cs typeface="Times New Roman" pitchFamily="18" charset="0"/>
              </a:rPr>
              <a:t>Types </a:t>
            </a:r>
            <a:r>
              <a:rPr lang="en-US" sz="2800" dirty="0">
                <a:solidFill>
                  <a:schemeClr val="tx2">
                    <a:lumMod val="95000"/>
                    <a:lumOff val="5000"/>
                  </a:schemeClr>
                </a:solidFill>
                <a:latin typeface="Times New Roman" pitchFamily="18" charset="0"/>
                <a:cs typeface="Times New Roman" pitchFamily="18" charset="0"/>
              </a:rPr>
              <a:t>of Power Control:</a:t>
            </a:r>
          </a:p>
          <a:p>
            <a:pPr lvl="1" algn="just">
              <a:defRPr/>
            </a:pPr>
            <a:r>
              <a:rPr lang="en-US" sz="2400" dirty="0" smtClean="0">
                <a:solidFill>
                  <a:schemeClr val="tx2">
                    <a:lumMod val="95000"/>
                    <a:lumOff val="5000"/>
                  </a:schemeClr>
                </a:solidFill>
                <a:latin typeface="Times New Roman" pitchFamily="18" charset="0"/>
                <a:cs typeface="Times New Roman" pitchFamily="18" charset="0"/>
              </a:rPr>
              <a:t>Closed </a:t>
            </a:r>
            <a:r>
              <a:rPr lang="en-US" sz="2400" dirty="0">
                <a:solidFill>
                  <a:schemeClr val="tx2">
                    <a:lumMod val="95000"/>
                    <a:lumOff val="5000"/>
                  </a:schemeClr>
                </a:solidFill>
                <a:latin typeface="Times New Roman" pitchFamily="18" charset="0"/>
                <a:cs typeface="Times New Roman" pitchFamily="18" charset="0"/>
              </a:rPr>
              <a:t>Loop Power Control</a:t>
            </a:r>
          </a:p>
          <a:p>
            <a:pPr lvl="1" algn="just">
              <a:defRPr/>
            </a:pPr>
            <a:r>
              <a:rPr lang="en-US" sz="2400" dirty="0">
                <a:solidFill>
                  <a:schemeClr val="tx2">
                    <a:lumMod val="95000"/>
                    <a:lumOff val="5000"/>
                  </a:schemeClr>
                </a:solidFill>
                <a:latin typeface="Times New Roman" pitchFamily="18" charset="0"/>
                <a:cs typeface="Times New Roman" pitchFamily="18" charset="0"/>
              </a:rPr>
              <a:t>Open Loop Power Control</a:t>
            </a:r>
          </a:p>
          <a:p>
            <a:pPr algn="just">
              <a:defRPr/>
            </a:pPr>
            <a:endParaRPr lang="en-US" sz="2400" dirty="0">
              <a:solidFill>
                <a:schemeClr val="tx2">
                  <a:lumMod val="95000"/>
                  <a:lumOff val="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0154165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0E4C10BF-73E6-48A2-8B02-30F4C3E03D00}" type="slidenum">
              <a:rPr lang="en-US"/>
              <a:pPr/>
              <a:t>18</a:t>
            </a:fld>
            <a:endParaRPr lang="en-US"/>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687" y="111125"/>
            <a:ext cx="8748713" cy="668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5100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xfrm>
            <a:off x="533399" y="228600"/>
            <a:ext cx="6422103" cy="457200"/>
          </a:xfrm>
        </p:spPr>
        <p:txBody>
          <a:bodyPr>
            <a:normAutofit fontScale="90000"/>
          </a:bodyPr>
          <a:lstStyle/>
          <a:p>
            <a:r>
              <a:rPr lang="en-US" altLang="en-US" dirty="0" smtClean="0">
                <a:latin typeface="Times New Roman" pitchFamily="18" charset="0"/>
                <a:cs typeface="Times New Roman" pitchFamily="18" charset="0"/>
              </a:rPr>
              <a:t>Closed-loop Power Control</a:t>
            </a:r>
          </a:p>
        </p:txBody>
      </p:sp>
      <p:sp>
        <p:nvSpPr>
          <p:cNvPr id="155651" name="Rectangle 3"/>
          <p:cNvSpPr>
            <a:spLocks noGrp="1" noChangeArrowheads="1"/>
          </p:cNvSpPr>
          <p:nvPr>
            <p:ph idx="1"/>
          </p:nvPr>
        </p:nvSpPr>
        <p:spPr>
          <a:xfrm>
            <a:off x="508001" y="990600"/>
            <a:ext cx="6447501" cy="4669763"/>
          </a:xfrm>
        </p:spPr>
        <p:txBody>
          <a:bodyPr>
            <a:noAutofit/>
          </a:bodyPr>
          <a:lstStyle/>
          <a:p>
            <a:pPr algn="just" eaLnBrk="1" hangingPunct="1"/>
            <a:r>
              <a:rPr lang="en-US" altLang="en-US" sz="2800" dirty="0" smtClean="0">
                <a:solidFill>
                  <a:schemeClr val="tx1"/>
                </a:solidFill>
                <a:latin typeface="Times New Roman" pitchFamily="18" charset="0"/>
                <a:cs typeface="Times New Roman" pitchFamily="18" charset="0"/>
              </a:rPr>
              <a:t>Adjusts signal strength in reverse channel  (MU to BS) based on some metric of performance  in that reverse channel, such as</a:t>
            </a:r>
          </a:p>
          <a:p>
            <a:pPr lvl="1" algn="just"/>
            <a:r>
              <a:rPr lang="en-US" altLang="en-US" sz="2400" dirty="0" smtClean="0">
                <a:solidFill>
                  <a:schemeClr val="tx1"/>
                </a:solidFill>
                <a:latin typeface="Times New Roman" pitchFamily="18" charset="0"/>
                <a:cs typeface="Times New Roman" pitchFamily="18" charset="0"/>
              </a:rPr>
              <a:t>Received signal power level</a:t>
            </a:r>
          </a:p>
          <a:p>
            <a:pPr lvl="1" algn="just" eaLnBrk="1" hangingPunct="1"/>
            <a:r>
              <a:rPr lang="en-US" altLang="en-US" sz="2400" dirty="0" smtClean="0">
                <a:solidFill>
                  <a:schemeClr val="tx1"/>
                </a:solidFill>
                <a:latin typeface="Times New Roman" pitchFamily="18" charset="0"/>
                <a:cs typeface="Times New Roman" pitchFamily="18" charset="0"/>
              </a:rPr>
              <a:t>Received signal-to-noise ratio, or</a:t>
            </a:r>
          </a:p>
          <a:p>
            <a:pPr lvl="1" algn="just" eaLnBrk="1" hangingPunct="1"/>
            <a:r>
              <a:rPr lang="en-US" altLang="en-US" sz="2400" dirty="0" smtClean="0">
                <a:solidFill>
                  <a:schemeClr val="tx1"/>
                </a:solidFill>
                <a:latin typeface="Times New Roman" pitchFamily="18" charset="0"/>
                <a:cs typeface="Times New Roman" pitchFamily="18" charset="0"/>
              </a:rPr>
              <a:t>Received bit error rate</a:t>
            </a:r>
          </a:p>
          <a:p>
            <a:pPr algn="just" eaLnBrk="1" hangingPunct="1"/>
            <a:r>
              <a:rPr lang="en-US" altLang="en-US" sz="2800" dirty="0" smtClean="0">
                <a:solidFill>
                  <a:schemeClr val="tx1"/>
                </a:solidFill>
                <a:latin typeface="Times New Roman" pitchFamily="18" charset="0"/>
                <a:cs typeface="Times New Roman" pitchFamily="18" charset="0"/>
              </a:rPr>
              <a:t>BS makes power adjustment decision and communicates to MU on control channel</a:t>
            </a:r>
          </a:p>
          <a:p>
            <a:pPr algn="just">
              <a:lnSpc>
                <a:spcPct val="90000"/>
              </a:lnSpc>
            </a:pPr>
            <a:r>
              <a:rPr lang="en-US" altLang="en-US" sz="2800" dirty="0" smtClean="0">
                <a:solidFill>
                  <a:schemeClr val="tx1"/>
                </a:solidFill>
                <a:latin typeface="Times New Roman" pitchFamily="18" charset="0"/>
                <a:cs typeface="Times New Roman" pitchFamily="18" charset="0"/>
              </a:rPr>
              <a:t>Closed loop power control is also used to adjust power in the forward channel.</a:t>
            </a:r>
          </a:p>
        </p:txBody>
      </p:sp>
    </p:spTree>
    <p:extLst>
      <p:ext uri="{BB962C8B-B14F-4D97-AF65-F5344CB8AC3E}">
        <p14:creationId xmlns:p14="http://schemas.microsoft.com/office/powerpoint/2010/main" val="39156000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6573838" cy="533400"/>
          </a:xfrm>
        </p:spPr>
        <p:txBody>
          <a:bodyPr>
            <a:noAutofit/>
          </a:bodyPr>
          <a:lstStyle/>
          <a:p>
            <a:r>
              <a:rPr lang="en-US" sz="3200" dirty="0" smtClean="0"/>
              <a:t>Interference</a:t>
            </a:r>
            <a:endParaRPr lang="en-US" sz="3200" dirty="0"/>
          </a:p>
        </p:txBody>
      </p:sp>
      <p:sp>
        <p:nvSpPr>
          <p:cNvPr id="3" name="Content Placeholder 2"/>
          <p:cNvSpPr>
            <a:spLocks noGrp="1"/>
          </p:cNvSpPr>
          <p:nvPr>
            <p:ph idx="1"/>
          </p:nvPr>
        </p:nvSpPr>
        <p:spPr>
          <a:xfrm>
            <a:off x="457200" y="838200"/>
            <a:ext cx="7315200" cy="5562600"/>
          </a:xfrm>
        </p:spPr>
        <p:txBody>
          <a:bodyPr/>
          <a:lstStyle/>
          <a:p>
            <a:pPr algn="just"/>
            <a:r>
              <a:rPr lang="en-US" sz="3200" dirty="0" smtClean="0">
                <a:solidFill>
                  <a:schemeClr val="tx1"/>
                </a:solidFill>
                <a:latin typeface="Times New Roman" pitchFamily="18" charset="0"/>
                <a:cs typeface="Times New Roman" pitchFamily="18" charset="0"/>
              </a:rPr>
              <a:t>Interference is </a:t>
            </a:r>
            <a:r>
              <a:rPr lang="en-US" sz="3200" dirty="0">
                <a:solidFill>
                  <a:schemeClr val="tx1"/>
                </a:solidFill>
                <a:latin typeface="Times New Roman" pitchFamily="18" charset="0"/>
                <a:cs typeface="Times New Roman" pitchFamily="18" charset="0"/>
              </a:rPr>
              <a:t>anything which alters, </a:t>
            </a:r>
            <a:r>
              <a:rPr lang="en-US" sz="3200" dirty="0" smtClean="0">
                <a:solidFill>
                  <a:schemeClr val="tx1"/>
                </a:solidFill>
                <a:latin typeface="Times New Roman" pitchFamily="18" charset="0"/>
                <a:cs typeface="Times New Roman" pitchFamily="18" charset="0"/>
              </a:rPr>
              <a:t>modifies</a:t>
            </a:r>
            <a:r>
              <a:rPr lang="en-US" sz="3200" dirty="0">
                <a:solidFill>
                  <a:schemeClr val="tx1"/>
                </a:solidFill>
                <a:latin typeface="Times New Roman" pitchFamily="18" charset="0"/>
                <a:cs typeface="Times New Roman" pitchFamily="18" charset="0"/>
              </a:rPr>
              <a:t>, or disrupts a </a:t>
            </a:r>
            <a:r>
              <a:rPr lang="en-US" sz="3200" dirty="0" smtClean="0">
                <a:solidFill>
                  <a:schemeClr val="tx1"/>
                </a:solidFill>
                <a:latin typeface="Times New Roman" pitchFamily="18" charset="0"/>
                <a:cs typeface="Times New Roman" pitchFamily="18" charset="0"/>
              </a:rPr>
              <a:t>signal.</a:t>
            </a:r>
            <a:endParaRPr lang="en-US" sz="3200" dirty="0">
              <a:solidFill>
                <a:schemeClr val="tx1"/>
              </a:solidFill>
              <a:latin typeface="Times New Roman" pitchFamily="18" charset="0"/>
              <a:cs typeface="Times New Roman" pitchFamily="18" charset="0"/>
            </a:endParaRPr>
          </a:p>
          <a:p>
            <a:pPr algn="just"/>
            <a:r>
              <a:rPr lang="en-US" sz="3200" dirty="0">
                <a:solidFill>
                  <a:schemeClr val="tx1"/>
                </a:solidFill>
                <a:latin typeface="Times New Roman" pitchFamily="18" charset="0"/>
                <a:cs typeface="Times New Roman" pitchFamily="18" charset="0"/>
              </a:rPr>
              <a:t>It limits capacity and increases the number of dropped calls. </a:t>
            </a:r>
            <a:endParaRPr lang="en-US" sz="3200" dirty="0" smtClean="0">
              <a:solidFill>
                <a:schemeClr val="tx1"/>
              </a:solidFill>
              <a:latin typeface="Times New Roman" pitchFamily="18" charset="0"/>
              <a:cs typeface="Times New Roman" pitchFamily="18" charset="0"/>
            </a:endParaRPr>
          </a:p>
          <a:p>
            <a:pPr algn="just"/>
            <a:r>
              <a:rPr lang="en-US" sz="3200" dirty="0" smtClean="0">
                <a:solidFill>
                  <a:schemeClr val="tx1"/>
                </a:solidFill>
                <a:latin typeface="Times New Roman" pitchFamily="18" charset="0"/>
                <a:cs typeface="Times New Roman" pitchFamily="18" charset="0"/>
              </a:rPr>
              <a:t>Sources of interference include </a:t>
            </a:r>
          </a:p>
          <a:p>
            <a:pPr lvl="1" algn="just"/>
            <a:r>
              <a:rPr lang="en-US" sz="2800" dirty="0">
                <a:solidFill>
                  <a:schemeClr val="tx1"/>
                </a:solidFill>
                <a:latin typeface="Times New Roman" pitchFamily="18" charset="0"/>
                <a:cs typeface="Times New Roman" pitchFamily="18" charset="0"/>
              </a:rPr>
              <a:t>A</a:t>
            </a:r>
            <a:r>
              <a:rPr lang="en-US" sz="2800" dirty="0" smtClean="0">
                <a:solidFill>
                  <a:schemeClr val="tx1"/>
                </a:solidFill>
                <a:latin typeface="Times New Roman" pitchFamily="18" charset="0"/>
                <a:cs typeface="Times New Roman" pitchFamily="18" charset="0"/>
              </a:rPr>
              <a:t>nother mobile in the same cell</a:t>
            </a:r>
            <a:r>
              <a:rPr lang="en-US" sz="2800" dirty="0">
                <a:solidFill>
                  <a:schemeClr val="tx1"/>
                </a:solidFill>
                <a:latin typeface="Times New Roman" pitchFamily="18" charset="0"/>
                <a:cs typeface="Times New Roman" pitchFamily="18" charset="0"/>
              </a:rPr>
              <a:t>.</a:t>
            </a:r>
            <a:endParaRPr lang="en-US" sz="2800" dirty="0" smtClean="0">
              <a:solidFill>
                <a:schemeClr val="tx1"/>
              </a:solidFill>
              <a:latin typeface="Times New Roman" pitchFamily="18" charset="0"/>
              <a:cs typeface="Times New Roman" pitchFamily="18" charset="0"/>
            </a:endParaRPr>
          </a:p>
          <a:p>
            <a:pPr lvl="1" algn="just"/>
            <a:r>
              <a:rPr lang="en-US" sz="2800" dirty="0">
                <a:solidFill>
                  <a:schemeClr val="tx1"/>
                </a:solidFill>
                <a:latin typeface="Times New Roman" pitchFamily="18" charset="0"/>
                <a:cs typeface="Times New Roman" pitchFamily="18" charset="0"/>
              </a:rPr>
              <a:t>A</a:t>
            </a:r>
            <a:r>
              <a:rPr lang="en-US" sz="2800" dirty="0" smtClean="0">
                <a:solidFill>
                  <a:schemeClr val="tx1"/>
                </a:solidFill>
                <a:latin typeface="Times New Roman" pitchFamily="18" charset="0"/>
                <a:cs typeface="Times New Roman" pitchFamily="18" charset="0"/>
              </a:rPr>
              <a:t> call in progress in a neighboring cell.</a:t>
            </a:r>
          </a:p>
          <a:p>
            <a:pPr lvl="1" algn="just"/>
            <a:r>
              <a:rPr lang="en-US" sz="2800" dirty="0">
                <a:solidFill>
                  <a:schemeClr val="tx1"/>
                </a:solidFill>
                <a:latin typeface="Times New Roman" pitchFamily="18" charset="0"/>
                <a:cs typeface="Times New Roman" pitchFamily="18" charset="0"/>
              </a:rPr>
              <a:t>O</a:t>
            </a:r>
            <a:r>
              <a:rPr lang="en-US" sz="2800" dirty="0" smtClean="0">
                <a:solidFill>
                  <a:schemeClr val="tx1"/>
                </a:solidFill>
                <a:latin typeface="Times New Roman" pitchFamily="18" charset="0"/>
                <a:cs typeface="Times New Roman" pitchFamily="18" charset="0"/>
              </a:rPr>
              <a:t>ther base stations operating in the same frequency band.</a:t>
            </a:r>
          </a:p>
          <a:p>
            <a:pPr lvl="1" algn="just"/>
            <a:r>
              <a:rPr lang="en-US" sz="2800" dirty="0" smtClean="0">
                <a:solidFill>
                  <a:schemeClr val="tx1"/>
                </a:solidFill>
                <a:latin typeface="Times New Roman" pitchFamily="18" charset="0"/>
                <a:cs typeface="Times New Roman" pitchFamily="18" charset="0"/>
              </a:rPr>
              <a:t> Non-cellular </a:t>
            </a:r>
            <a:r>
              <a:rPr lang="en-US" sz="2800" dirty="0">
                <a:solidFill>
                  <a:schemeClr val="tx1"/>
                </a:solidFill>
                <a:latin typeface="Times New Roman" pitchFamily="18" charset="0"/>
                <a:cs typeface="Times New Roman" pitchFamily="18" charset="0"/>
              </a:rPr>
              <a:t>systems leaking energy into cellular frequency </a:t>
            </a:r>
            <a:r>
              <a:rPr lang="en-US" sz="2800" dirty="0" smtClean="0">
                <a:solidFill>
                  <a:schemeClr val="tx1"/>
                </a:solidFill>
                <a:latin typeface="Times New Roman" pitchFamily="18" charset="0"/>
                <a:cs typeface="Times New Roman" pitchFamily="18" charset="0"/>
              </a:rPr>
              <a:t>band.</a:t>
            </a:r>
            <a:endParaRPr lang="en-US" sz="2800" dirty="0">
              <a:solidFill>
                <a:schemeClr val="tx1"/>
              </a:solidFill>
              <a:latin typeface="Times New Roman" pitchFamily="18" charset="0"/>
              <a:cs typeface="Times New Roman" pitchFamily="18" charset="0"/>
            </a:endParaRPr>
          </a:p>
          <a:p>
            <a:pPr lvl="1" algn="just"/>
            <a:endParaRPr lang="en-US" sz="2800" dirty="0" smtClean="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508001" y="228600"/>
            <a:ext cx="6447501" cy="762000"/>
          </a:xfrm>
        </p:spPr>
        <p:txBody>
          <a:bodyPr/>
          <a:lstStyle/>
          <a:p>
            <a:r>
              <a:rPr lang="en-US" altLang="en-US" b="1" dirty="0" smtClean="0"/>
              <a:t>Open-loop Power Control</a:t>
            </a:r>
            <a:endParaRPr lang="en-US" altLang="en-US" dirty="0" smtClean="0"/>
          </a:p>
        </p:txBody>
      </p:sp>
      <p:sp>
        <p:nvSpPr>
          <p:cNvPr id="1008643" name="Rectangle 3"/>
          <p:cNvSpPr>
            <a:spLocks noGrp="1" noChangeArrowheads="1"/>
          </p:cNvSpPr>
          <p:nvPr>
            <p:ph idx="1"/>
          </p:nvPr>
        </p:nvSpPr>
        <p:spPr>
          <a:xfrm>
            <a:off x="508001" y="1273837"/>
            <a:ext cx="6959599" cy="4364963"/>
          </a:xfrm>
        </p:spPr>
        <p:txBody>
          <a:bodyPr>
            <a:noAutofit/>
          </a:bodyPr>
          <a:lstStyle/>
          <a:p>
            <a:pPr algn="just" eaLnBrk="1" hangingPunct="1">
              <a:lnSpc>
                <a:spcPct val="90000"/>
              </a:lnSpc>
            </a:pPr>
            <a:r>
              <a:rPr lang="en-US" altLang="en-US" sz="2800" dirty="0" smtClean="0">
                <a:solidFill>
                  <a:schemeClr val="tx1"/>
                </a:solidFill>
                <a:latin typeface="Times New Roman" pitchFamily="18" charset="0"/>
                <a:cs typeface="Times New Roman" pitchFamily="18" charset="0"/>
              </a:rPr>
              <a:t>Depends solely on mobile unit with no feedback from BS </a:t>
            </a:r>
          </a:p>
          <a:p>
            <a:pPr algn="just" eaLnBrk="1" hangingPunct="1">
              <a:lnSpc>
                <a:spcPct val="90000"/>
              </a:lnSpc>
            </a:pPr>
            <a:r>
              <a:rPr lang="en-US" altLang="en-US" sz="2800" dirty="0" smtClean="0">
                <a:solidFill>
                  <a:schemeClr val="tx1"/>
                </a:solidFill>
                <a:latin typeface="Times New Roman" pitchFamily="18" charset="0"/>
                <a:cs typeface="Times New Roman" pitchFamily="18" charset="0"/>
                <a:sym typeface="Wingdings" pitchFamily="2" charset="2"/>
              </a:rPr>
              <a:t>Use spread spectrum systems (SSS) where the BS continuously transmits an un modulated signal known as a </a:t>
            </a:r>
            <a:r>
              <a:rPr lang="en-US" altLang="en-US" sz="2800" b="1" dirty="0" smtClean="0">
                <a:solidFill>
                  <a:schemeClr val="tx1"/>
                </a:solidFill>
                <a:latin typeface="Times New Roman" pitchFamily="18" charset="0"/>
                <a:cs typeface="Times New Roman" pitchFamily="18" charset="0"/>
                <a:sym typeface="Wingdings" pitchFamily="2" charset="2"/>
              </a:rPr>
              <a:t>pilot</a:t>
            </a:r>
            <a:r>
              <a:rPr lang="en-US" altLang="en-US" sz="2800" dirty="0" smtClean="0">
                <a:solidFill>
                  <a:schemeClr val="tx1"/>
                </a:solidFill>
                <a:latin typeface="Times New Roman" pitchFamily="18" charset="0"/>
                <a:cs typeface="Times New Roman" pitchFamily="18" charset="0"/>
                <a:sym typeface="Wingdings" pitchFamily="2" charset="2"/>
              </a:rPr>
              <a:t>.</a:t>
            </a:r>
          </a:p>
          <a:p>
            <a:pPr algn="just"/>
            <a:r>
              <a:rPr lang="en-US" altLang="en-US" sz="2800" dirty="0" smtClean="0">
                <a:solidFill>
                  <a:schemeClr val="tx1"/>
                </a:solidFill>
                <a:latin typeface="Times New Roman" pitchFamily="18" charset="0"/>
                <a:cs typeface="Times New Roman" pitchFamily="18" charset="0"/>
              </a:rPr>
              <a:t>The MU monitors the RSS of the pilot and sets the transmitted power in the reverse (mobile to BS) channel.</a:t>
            </a:r>
          </a:p>
          <a:p>
            <a:pPr algn="just"/>
            <a:r>
              <a:rPr lang="en-US" altLang="en-US" sz="2800" dirty="0" smtClean="0">
                <a:solidFill>
                  <a:schemeClr val="tx1"/>
                </a:solidFill>
                <a:latin typeface="Times New Roman" pitchFamily="18" charset="0"/>
                <a:cs typeface="Times New Roman" pitchFamily="18" charset="0"/>
              </a:rPr>
              <a:t>Not as accurate as closed-loop, but can react quicker to fluctuations in signal strength</a:t>
            </a:r>
          </a:p>
          <a:p>
            <a:pPr algn="just"/>
            <a:endParaRPr lang="en-US" altLang="en-US" sz="2800" dirty="0" smtClean="0">
              <a:latin typeface="Times New Roman" pitchFamily="18" charset="0"/>
              <a:cs typeface="Times New Roman" pitchFamily="18" charset="0"/>
            </a:endParaRPr>
          </a:p>
          <a:p>
            <a:pPr algn="just" eaLnBrk="1" hangingPunct="1">
              <a:lnSpc>
                <a:spcPct val="90000"/>
              </a:lnSpc>
            </a:pPr>
            <a:endParaRPr lang="en-US" altLang="en-US" sz="2800" dirty="0" smtClean="0"/>
          </a:p>
        </p:txBody>
      </p:sp>
    </p:spTree>
    <p:extLst>
      <p:ext uri="{BB962C8B-B14F-4D97-AF65-F5344CB8AC3E}">
        <p14:creationId xmlns:p14="http://schemas.microsoft.com/office/powerpoint/2010/main" val="17068397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smtClean="0"/>
              <a:t>Problem 1:</a:t>
            </a:r>
          </a:p>
        </p:txBody>
      </p:sp>
      <p:sp>
        <p:nvSpPr>
          <p:cNvPr id="34819" name="Slide Number Placeholder 2"/>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D0BCF782-EF8F-45EA-AC6F-ACD858FA73CB}" type="slidenum">
              <a:rPr lang="en-US"/>
              <a:pPr/>
              <a:t>21</a:t>
            </a:fld>
            <a:endParaRPr lang="en-US"/>
          </a:p>
        </p:txBody>
      </p:sp>
      <p:sp>
        <p:nvSpPr>
          <p:cNvPr id="4" name="Content Placeholder 3"/>
          <p:cNvSpPr>
            <a:spLocks noGrp="1"/>
          </p:cNvSpPr>
          <p:nvPr>
            <p:ph sz="quarter" idx="1"/>
          </p:nvPr>
        </p:nvSpPr>
        <p:spPr>
          <a:xfrm>
            <a:off x="152400" y="1295400"/>
            <a:ext cx="7162800" cy="5105400"/>
          </a:xfrm>
        </p:spPr>
        <p:txBody>
          <a:bodyPr rtlCol="0">
            <a:normAutofit fontScale="47500" lnSpcReduction="20000"/>
          </a:bodyPr>
          <a:lstStyle/>
          <a:p>
            <a:pPr algn="just" fontAlgn="auto">
              <a:lnSpc>
                <a:spcPct val="120000"/>
              </a:lnSpc>
              <a:spcBef>
                <a:spcPts val="0"/>
              </a:spcBef>
              <a:spcAft>
                <a:spcPts val="0"/>
              </a:spcAft>
              <a:buNone/>
              <a:defRPr/>
            </a:pPr>
            <a:r>
              <a:rPr lang="en-US" sz="3800" dirty="0" smtClean="0">
                <a:solidFill>
                  <a:schemeClr val="tx1"/>
                </a:solidFill>
                <a:latin typeface="Times New Roman" pitchFamily="18" charset="0"/>
                <a:cs typeface="Times New Roman" pitchFamily="18" charset="0"/>
              </a:rPr>
              <a:t>      Consider two different cellular systems that share the following characteristics. The frequency bands are 825 to 845 MHz for mobile unit transmission and 870 to 890 MHz for base station transmission. A duplex circuit consists of one 30-kHz channel in each direction. The systems are distinguished by the reuse factor, which is 4, and 19, respectively. </a:t>
            </a:r>
          </a:p>
          <a:p>
            <a:pPr marL="742950" indent="-742950" algn="just" fontAlgn="auto">
              <a:lnSpc>
                <a:spcPct val="120000"/>
              </a:lnSpc>
              <a:spcBef>
                <a:spcPts val="0"/>
              </a:spcBef>
              <a:spcAft>
                <a:spcPts val="0"/>
              </a:spcAft>
              <a:buFont typeface="+mj-lt"/>
              <a:buAutoNum type="alphaLcParenR"/>
              <a:defRPr/>
            </a:pPr>
            <a:r>
              <a:rPr lang="en-US" sz="3800" dirty="0" smtClean="0">
                <a:solidFill>
                  <a:schemeClr val="tx1"/>
                </a:solidFill>
                <a:latin typeface="Times New Roman" pitchFamily="18" charset="0"/>
                <a:cs typeface="Times New Roman" pitchFamily="18" charset="0"/>
              </a:rPr>
              <a:t>Suppose that in each of the systems, the cluster of cells (4, 19) is duplicated 16 times. Find the number of simultaneous communications that can be supported by each system. </a:t>
            </a:r>
          </a:p>
          <a:p>
            <a:pPr marL="742950" indent="-742950" algn="just" fontAlgn="auto">
              <a:lnSpc>
                <a:spcPct val="120000"/>
              </a:lnSpc>
              <a:spcBef>
                <a:spcPts val="0"/>
              </a:spcBef>
              <a:spcAft>
                <a:spcPts val="0"/>
              </a:spcAft>
              <a:buFont typeface="+mj-lt"/>
              <a:buAutoNum type="alphaLcParenR"/>
              <a:defRPr/>
            </a:pPr>
            <a:r>
              <a:rPr lang="en-US" sz="3800" dirty="0" smtClean="0">
                <a:solidFill>
                  <a:schemeClr val="tx1"/>
                </a:solidFill>
                <a:latin typeface="Times New Roman" pitchFamily="18" charset="0"/>
                <a:cs typeface="Times New Roman" pitchFamily="18" charset="0"/>
              </a:rPr>
              <a:t>Find the number of simultaneous communications that can be supported by a single cell in each system. </a:t>
            </a:r>
          </a:p>
          <a:p>
            <a:pPr marL="742950" indent="-742950" algn="just" fontAlgn="auto">
              <a:lnSpc>
                <a:spcPct val="120000"/>
              </a:lnSpc>
              <a:spcBef>
                <a:spcPts val="0"/>
              </a:spcBef>
              <a:spcAft>
                <a:spcPts val="0"/>
              </a:spcAft>
              <a:buFont typeface="+mj-lt"/>
              <a:buAutoNum type="alphaLcParenR"/>
              <a:defRPr/>
            </a:pPr>
            <a:r>
              <a:rPr lang="en-US" sz="3800" dirty="0" smtClean="0">
                <a:solidFill>
                  <a:schemeClr val="tx1"/>
                </a:solidFill>
                <a:latin typeface="Times New Roman" pitchFamily="18" charset="0"/>
                <a:cs typeface="Times New Roman" pitchFamily="18" charset="0"/>
              </a:rPr>
              <a:t>What is the area covered, in cells, by each system? </a:t>
            </a:r>
          </a:p>
          <a:p>
            <a:pPr marL="742950" indent="-742950" fontAlgn="auto">
              <a:lnSpc>
                <a:spcPct val="120000"/>
              </a:lnSpc>
              <a:spcBef>
                <a:spcPts val="0"/>
              </a:spcBef>
              <a:spcAft>
                <a:spcPts val="0"/>
              </a:spcAft>
              <a:buFont typeface="+mj-lt"/>
              <a:buAutoNum type="alphaLcParenR"/>
              <a:defRPr/>
            </a:pPr>
            <a:r>
              <a:rPr lang="en-US" sz="3800" dirty="0" smtClean="0">
                <a:solidFill>
                  <a:schemeClr val="tx1"/>
                </a:solidFill>
                <a:latin typeface="Times New Roman" pitchFamily="18" charset="0"/>
                <a:cs typeface="Times New Roman" pitchFamily="18" charset="0"/>
              </a:rPr>
              <a:t>Suppose the cell size is the same in all two systems and a fixed area of 100 cells is covered by each system. Find the number of simultaneous communications that can be supported by each system.</a:t>
            </a:r>
            <a:r>
              <a:rPr lang="en-US" sz="5000" dirty="0" smtClean="0">
                <a:solidFill>
                  <a:schemeClr val="tx1">
                    <a:lumMod val="75000"/>
                    <a:lumOff val="25000"/>
                  </a:schemeClr>
                </a:solidFill>
              </a:rPr>
              <a:t/>
            </a:r>
            <a:br>
              <a:rPr lang="en-US" sz="5000" dirty="0" smtClean="0">
                <a:solidFill>
                  <a:schemeClr val="tx1">
                    <a:lumMod val="75000"/>
                    <a:lumOff val="25000"/>
                  </a:schemeClr>
                </a:solidFill>
              </a:rPr>
            </a:br>
            <a:r>
              <a:rPr lang="en-US" dirty="0" smtClean="0">
                <a:solidFill>
                  <a:schemeClr val="tx1">
                    <a:lumMod val="75000"/>
                    <a:lumOff val="25000"/>
                  </a:schemeClr>
                </a:solidFill>
              </a:rPr>
              <a:t/>
            </a:r>
            <a:br>
              <a:rPr lang="en-US" dirty="0" smtClean="0">
                <a:solidFill>
                  <a:schemeClr val="tx1">
                    <a:lumMod val="75000"/>
                    <a:lumOff val="25000"/>
                  </a:schemeClr>
                </a:solidFill>
              </a:rPr>
            </a:br>
            <a:endParaRPr lang="en-US"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533400"/>
            <a:ext cx="6858000" cy="1371600"/>
          </a:xfrm>
        </p:spPr>
        <p:txBody>
          <a:bodyPr/>
          <a:lstStyle/>
          <a:p>
            <a:pPr algn="just"/>
            <a:r>
              <a:rPr lang="en-US" sz="3200" dirty="0">
                <a:solidFill>
                  <a:schemeClr val="tx1"/>
                </a:solidFill>
                <a:latin typeface="Times New Roman" pitchFamily="18" charset="0"/>
                <a:cs typeface="Times New Roman" pitchFamily="18" charset="0"/>
              </a:rPr>
              <a:t>Effects of interference:</a:t>
            </a:r>
          </a:p>
          <a:p>
            <a:pPr lvl="1" algn="just"/>
            <a:r>
              <a:rPr lang="en-US" sz="2800" dirty="0">
                <a:solidFill>
                  <a:schemeClr val="tx1"/>
                </a:solidFill>
                <a:latin typeface="Times New Roman" pitchFamily="18" charset="0"/>
                <a:cs typeface="Times New Roman" pitchFamily="18" charset="0"/>
              </a:rPr>
              <a:t>Interference on voice channels can cause cross-talks and noise in the background.</a:t>
            </a:r>
          </a:p>
          <a:p>
            <a:pPr lvl="1" algn="just"/>
            <a:r>
              <a:rPr lang="en-US" sz="2800" dirty="0">
                <a:solidFill>
                  <a:schemeClr val="tx1"/>
                </a:solidFill>
                <a:latin typeface="Times New Roman" pitchFamily="18" charset="0"/>
                <a:cs typeface="Times New Roman" pitchFamily="18" charset="0"/>
              </a:rPr>
              <a:t>Interference on control channels causes missed calls and blocked calls due to errors in the digital signaling.</a:t>
            </a:r>
          </a:p>
          <a:p>
            <a:pPr marL="0" indent="0">
              <a:buNone/>
            </a:pPr>
            <a:r>
              <a:rPr lang="en-US" sz="3200" dirty="0">
                <a:solidFill>
                  <a:schemeClr val="tx1"/>
                </a:solidFill>
                <a:latin typeface="Times New Roman" pitchFamily="18" charset="0"/>
                <a:cs typeface="Times New Roman" pitchFamily="18" charset="0"/>
              </a:rPr>
              <a:t> </a:t>
            </a:r>
            <a:endParaRPr lang="en-US" sz="3200" dirty="0" smtClean="0">
              <a:solidFill>
                <a:schemeClr val="tx1"/>
              </a:solidFill>
              <a:latin typeface="Times New Roman" pitchFamily="18" charset="0"/>
              <a:cs typeface="Times New Roman" pitchFamily="18" charset="0"/>
            </a:endParaRPr>
          </a:p>
          <a:p>
            <a:r>
              <a:rPr lang="en-US" sz="3200" dirty="0" smtClean="0">
                <a:solidFill>
                  <a:schemeClr val="tx1"/>
                </a:solidFill>
                <a:latin typeface="Times New Roman" pitchFamily="18" charset="0"/>
                <a:cs typeface="Times New Roman" pitchFamily="18" charset="0"/>
              </a:rPr>
              <a:t>Types </a:t>
            </a:r>
            <a:r>
              <a:rPr lang="en-US" sz="3200" dirty="0">
                <a:solidFill>
                  <a:schemeClr val="tx1"/>
                </a:solidFill>
                <a:latin typeface="Times New Roman" pitchFamily="18" charset="0"/>
                <a:cs typeface="Times New Roman" pitchFamily="18" charset="0"/>
              </a:rPr>
              <a:t>of Interference</a:t>
            </a:r>
            <a:endParaRPr lang="en-US" sz="3200" dirty="0" smtClean="0">
              <a:solidFill>
                <a:schemeClr val="tx1"/>
              </a:solidFill>
              <a:latin typeface="Times New Roman" pitchFamily="18" charset="0"/>
              <a:cs typeface="Times New Roman" pitchFamily="18" charset="0"/>
            </a:endParaRPr>
          </a:p>
          <a:p>
            <a:pPr lvl="2"/>
            <a:r>
              <a:rPr lang="en-US" sz="2800" dirty="0" smtClean="0">
                <a:solidFill>
                  <a:schemeClr val="tx1"/>
                </a:solidFill>
                <a:latin typeface="Times New Roman" pitchFamily="18" charset="0"/>
                <a:cs typeface="Times New Roman" pitchFamily="18" charset="0"/>
              </a:rPr>
              <a:t> Co-channel Interference (CCI)</a:t>
            </a:r>
          </a:p>
          <a:p>
            <a:pPr lvl="2"/>
            <a:r>
              <a:rPr lang="en-US" sz="2800" dirty="0" smtClean="0">
                <a:solidFill>
                  <a:schemeClr val="tx1"/>
                </a:solidFill>
                <a:latin typeface="Times New Roman" pitchFamily="18" charset="0"/>
                <a:cs typeface="Times New Roman" pitchFamily="18" charset="0"/>
              </a:rPr>
              <a:t>  Adjacent Channel Interference (ACI)</a:t>
            </a: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479175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533400" y="228600"/>
            <a:ext cx="6421438" cy="533400"/>
          </a:xfrm>
        </p:spPr>
        <p:txBody>
          <a:bodyPr>
            <a:noAutofit/>
          </a:bodyPr>
          <a:lstStyle/>
          <a:p>
            <a:r>
              <a:rPr lang="en-US" sz="3200" dirty="0" smtClean="0"/>
              <a:t>Co-channel Interference (CCI)</a:t>
            </a:r>
          </a:p>
        </p:txBody>
      </p:sp>
      <p:sp>
        <p:nvSpPr>
          <p:cNvPr id="19459"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0C13CDF1-3C94-4F9B-B41F-5D4CAF4F1089}" type="slidenum">
              <a:rPr lang="en-US"/>
              <a:pPr/>
              <a:t>4</a:t>
            </a:fld>
            <a:endParaRPr lang="en-US"/>
          </a:p>
        </p:txBody>
      </p:sp>
      <p:sp>
        <p:nvSpPr>
          <p:cNvPr id="19460" name="Content Placeholder 2"/>
          <p:cNvSpPr>
            <a:spLocks noGrp="1"/>
          </p:cNvSpPr>
          <p:nvPr>
            <p:ph sz="quarter" idx="1"/>
          </p:nvPr>
        </p:nvSpPr>
        <p:spPr>
          <a:xfrm>
            <a:off x="228600" y="1066800"/>
            <a:ext cx="6781800" cy="3048000"/>
          </a:xfrm>
        </p:spPr>
        <p:txBody>
          <a:bodyPr/>
          <a:lstStyle/>
          <a:p>
            <a:pPr algn="just"/>
            <a:r>
              <a:rPr lang="en-US" sz="2800" dirty="0" smtClean="0">
                <a:solidFill>
                  <a:schemeClr val="tx1"/>
                </a:solidFill>
                <a:latin typeface="Times New Roman" pitchFamily="18" charset="0"/>
                <a:cs typeface="Times New Roman" pitchFamily="18" charset="0"/>
              </a:rPr>
              <a:t>The cells that use the same set of frequencies are called co-channel cells.</a:t>
            </a:r>
          </a:p>
          <a:p>
            <a:pPr algn="just"/>
            <a:r>
              <a:rPr lang="en-US" sz="2800" dirty="0" smtClean="0">
                <a:solidFill>
                  <a:schemeClr val="tx1"/>
                </a:solidFill>
                <a:latin typeface="Times New Roman" pitchFamily="18" charset="0"/>
                <a:cs typeface="Times New Roman" pitchFamily="18" charset="0"/>
              </a:rPr>
              <a:t>The interference between signals from these cells is called Co-Channel Interference (CCI).</a:t>
            </a:r>
          </a:p>
          <a:p>
            <a:pPr algn="just"/>
            <a:r>
              <a:rPr lang="en-US" sz="2800" dirty="0" smtClean="0">
                <a:solidFill>
                  <a:schemeClr val="tx1"/>
                </a:solidFill>
                <a:latin typeface="Times New Roman" pitchFamily="18" charset="0"/>
                <a:cs typeface="Times New Roman" pitchFamily="18" charset="0"/>
              </a:rPr>
              <a:t>Cannot be controlled by increasing carrier power of a transmitter. Rather, this will increase CCI.</a:t>
            </a:r>
          </a:p>
          <a:p>
            <a:pPr algn="just"/>
            <a:r>
              <a:rPr lang="en-US" sz="2800" dirty="0">
                <a:solidFill>
                  <a:schemeClr val="tx1"/>
                </a:solidFill>
                <a:latin typeface="Times New Roman" pitchFamily="18" charset="0"/>
                <a:cs typeface="Times New Roman" pitchFamily="18" charset="0"/>
              </a:rPr>
              <a:t>To reduce co-channel interference, co-channel cells must be physically separated by a minimum distance.</a:t>
            </a:r>
          </a:p>
          <a:p>
            <a:pPr marL="0" indent="0" algn="just">
              <a:buNone/>
            </a:pPr>
            <a:endParaRPr lang="en-US" sz="2800" dirty="0" smtClean="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title"/>
          </p:nvPr>
        </p:nvSpPr>
        <p:spPr>
          <a:xfrm>
            <a:off x="381000" y="76200"/>
            <a:ext cx="7391400" cy="609600"/>
          </a:xfrm>
        </p:spPr>
        <p:txBody>
          <a:bodyPr>
            <a:normAutofit fontScale="90000"/>
          </a:bodyPr>
          <a:lstStyle/>
          <a:p>
            <a:r>
              <a:rPr lang="en-US" dirty="0" smtClean="0"/>
              <a:t>Co-channel Distance Calculation</a:t>
            </a:r>
            <a:endParaRPr lang="en-GB" altLang="en-US" dirty="0" smtClean="0"/>
          </a:p>
        </p:txBody>
      </p:sp>
      <p:sp>
        <p:nvSpPr>
          <p:cNvPr id="24581" name="Rectangle 5"/>
          <p:cNvSpPr>
            <a:spLocks noGrp="1" noChangeArrowheads="1"/>
          </p:cNvSpPr>
          <p:nvPr>
            <p:ph idx="1"/>
          </p:nvPr>
        </p:nvSpPr>
        <p:spPr>
          <a:xfrm>
            <a:off x="304800" y="685800"/>
            <a:ext cx="6781800" cy="1905000"/>
          </a:xfrm>
        </p:spPr>
        <p:txBody>
          <a:bodyPr rtlCol="0">
            <a:noAutofit/>
          </a:bodyPr>
          <a:lstStyle/>
          <a:p>
            <a:pPr algn="just" fontAlgn="auto">
              <a:spcAft>
                <a:spcPts val="0"/>
              </a:spcAft>
              <a:buFont typeface="Wingdings 3" charset="2"/>
              <a:buChar char=""/>
              <a:defRPr/>
            </a:pPr>
            <a:r>
              <a:rPr lang="en-US" sz="2400" dirty="0" smtClean="0">
                <a:solidFill>
                  <a:schemeClr val="tx1"/>
                </a:solidFill>
                <a:latin typeface="Times New Roman" pitchFamily="18" charset="0"/>
                <a:cs typeface="Times New Roman" pitchFamily="18" charset="0"/>
              </a:rPr>
              <a:t>When the size of each cell is the same, and the BSs transmit the same power. The co-channel interference ratio depends on:</a:t>
            </a:r>
          </a:p>
          <a:p>
            <a:pPr lvl="1" algn="just" fontAlgn="auto">
              <a:spcAft>
                <a:spcPts val="0"/>
              </a:spcAft>
              <a:buFont typeface="Wingdings 3" charset="2"/>
              <a:buChar char=""/>
              <a:defRPr/>
            </a:pPr>
            <a:r>
              <a:rPr lang="en-US" sz="2000" dirty="0" smtClean="0">
                <a:solidFill>
                  <a:schemeClr val="tx1"/>
                </a:solidFill>
                <a:latin typeface="Times New Roman" pitchFamily="18" charset="0"/>
                <a:cs typeface="Times New Roman" pitchFamily="18" charset="0"/>
              </a:rPr>
              <a:t>The radius of the cell (R) and</a:t>
            </a:r>
          </a:p>
          <a:p>
            <a:pPr lvl="1" algn="just" fontAlgn="auto">
              <a:spcAft>
                <a:spcPts val="0"/>
              </a:spcAft>
              <a:buFont typeface="Wingdings 3" charset="2"/>
              <a:buChar char=""/>
              <a:defRPr/>
            </a:pPr>
            <a:r>
              <a:rPr lang="en-US" sz="2000" dirty="0" smtClean="0">
                <a:solidFill>
                  <a:schemeClr val="tx1"/>
                </a:solidFill>
                <a:latin typeface="Times New Roman" pitchFamily="18" charset="0"/>
                <a:cs typeface="Times New Roman" pitchFamily="18" charset="0"/>
              </a:rPr>
              <a:t>The distance between centers of the nearest co-channel cells (D).</a:t>
            </a:r>
          </a:p>
        </p:txBody>
      </p:sp>
      <p:pic>
        <p:nvPicPr>
          <p:cNvPr id="6" name="Picture 2"/>
          <p:cNvPicPr>
            <a:picLocks noChangeAspect="1" noChangeArrowheads="1"/>
          </p:cNvPicPr>
          <p:nvPr/>
        </p:nvPicPr>
        <p:blipFill>
          <a:blip r:embed="rId3"/>
          <a:srcRect/>
          <a:stretch>
            <a:fillRect/>
          </a:stretch>
        </p:blipFill>
        <p:spPr bwMode="auto">
          <a:xfrm>
            <a:off x="381001" y="3200400"/>
            <a:ext cx="7162800" cy="3657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title"/>
          </p:nvPr>
        </p:nvSpPr>
        <p:spPr>
          <a:xfrm>
            <a:off x="381000" y="152400"/>
            <a:ext cx="7391400" cy="609600"/>
          </a:xfrm>
        </p:spPr>
        <p:txBody>
          <a:bodyPr>
            <a:normAutofit fontScale="90000"/>
          </a:bodyPr>
          <a:lstStyle/>
          <a:p>
            <a:r>
              <a:rPr lang="en-US" dirty="0" smtClean="0"/>
              <a:t>Co-channel Reuse Ratio</a:t>
            </a:r>
            <a:endParaRPr lang="en-GB" altLang="en-US" dirty="0" smtClean="0"/>
          </a:p>
        </p:txBody>
      </p:sp>
      <p:sp>
        <p:nvSpPr>
          <p:cNvPr id="24581" name="Rectangle 5"/>
          <p:cNvSpPr>
            <a:spLocks noGrp="1" noChangeArrowheads="1"/>
          </p:cNvSpPr>
          <p:nvPr>
            <p:ph idx="1"/>
          </p:nvPr>
        </p:nvSpPr>
        <p:spPr>
          <a:xfrm>
            <a:off x="457200" y="800100"/>
            <a:ext cx="6705600" cy="4686300"/>
          </a:xfrm>
        </p:spPr>
        <p:txBody>
          <a:bodyPr rtlCol="0">
            <a:noAutofit/>
          </a:bodyPr>
          <a:lstStyle/>
          <a:p>
            <a:pPr algn="just" fontAlgn="auto">
              <a:spcAft>
                <a:spcPts val="0"/>
              </a:spcAft>
              <a:buFont typeface="Wingdings 3" charset="2"/>
              <a:buChar char=""/>
              <a:defRPr/>
            </a:pPr>
            <a:r>
              <a:rPr lang="en-US" sz="2800" dirty="0" smtClean="0">
                <a:solidFill>
                  <a:schemeClr val="tx1"/>
                </a:solidFill>
                <a:latin typeface="Times New Roman" pitchFamily="18" charset="0"/>
                <a:cs typeface="Times New Roman" pitchFamily="18" charset="0"/>
              </a:rPr>
              <a:t>Q = D/R = co channel reuse ratio = the spatial separation between co-channel cells relative to the coverage distance of a cell.</a:t>
            </a:r>
          </a:p>
          <a:p>
            <a:pPr algn="just" fontAlgn="auto">
              <a:spcAft>
                <a:spcPts val="0"/>
              </a:spcAft>
              <a:buFont typeface="Wingdings 3" charset="2"/>
              <a:buChar char=""/>
              <a:defRPr/>
            </a:pPr>
            <a:r>
              <a:rPr lang="en-US" sz="2800" dirty="0" smtClean="0">
                <a:solidFill>
                  <a:schemeClr val="tx1"/>
                </a:solidFill>
                <a:latin typeface="Times New Roman" pitchFamily="18" charset="0"/>
                <a:cs typeface="Times New Roman" pitchFamily="18" charset="0"/>
              </a:rPr>
              <a:t>Q is related to the cluster size(N) for a hexagonal geometry,  Q = D/R =</a:t>
            </a:r>
          </a:p>
          <a:p>
            <a:pPr algn="just" fontAlgn="auto">
              <a:spcAft>
                <a:spcPts val="0"/>
              </a:spcAft>
              <a:buFont typeface="Wingdings 3" charset="2"/>
              <a:buChar char=""/>
              <a:defRPr/>
            </a:pPr>
            <a:r>
              <a:rPr lang="en-US" altLang="en-US" sz="2800" dirty="0" smtClean="0">
                <a:solidFill>
                  <a:schemeClr val="tx1"/>
                </a:solidFill>
                <a:latin typeface="Times New Roman" pitchFamily="18" charset="0"/>
                <a:cs typeface="Times New Roman" pitchFamily="18" charset="0"/>
              </a:rPr>
              <a:t>A smaller value of Q provides a larger capacity but a higher co-channel interference.</a:t>
            </a:r>
            <a:endParaRPr lang="en-GB" altLang="en-US" sz="2800" dirty="0">
              <a:solidFill>
                <a:schemeClr val="tx1"/>
              </a:solidFill>
              <a:latin typeface="Times New Roman" pitchFamily="18" charset="0"/>
              <a:cs typeface="Times New Roman" pitchFamily="18" charset="0"/>
            </a:endParaRPr>
          </a:p>
        </p:txBody>
      </p:sp>
      <p:graphicFrame>
        <p:nvGraphicFramePr>
          <p:cNvPr id="2050" name="Object 6"/>
          <p:cNvGraphicFramePr>
            <a:graphicFrameLocks noChangeAspect="1"/>
          </p:cNvGraphicFramePr>
          <p:nvPr>
            <p:extLst>
              <p:ext uri="{D42A27DB-BD31-4B8C-83A1-F6EECF244321}">
                <p14:modId xmlns:p14="http://schemas.microsoft.com/office/powerpoint/2010/main" val="2071938462"/>
              </p:ext>
            </p:extLst>
          </p:nvPr>
        </p:nvGraphicFramePr>
        <p:xfrm>
          <a:off x="5562600" y="2752725"/>
          <a:ext cx="635000" cy="368300"/>
        </p:xfrm>
        <a:graphic>
          <a:graphicData uri="http://schemas.openxmlformats.org/presentationml/2006/ole">
            <mc:AlternateContent xmlns:mc="http://schemas.openxmlformats.org/markup-compatibility/2006">
              <mc:Choice xmlns:v="urn:schemas-microsoft-com:vml" Requires="v">
                <p:oleObj spid="_x0000_s3109" name="Equation" r:id="rId4" imgW="634680" imgH="368280" progId="Equation.3">
                  <p:embed/>
                </p:oleObj>
              </mc:Choice>
              <mc:Fallback>
                <p:oleObj name="Equation" r:id="rId4" imgW="634680" imgH="368280" progId="Equation.3">
                  <p:embed/>
                  <p:pic>
                    <p:nvPicPr>
                      <p:cNvPr id="0" name=""/>
                      <p:cNvPicPr>
                        <a:picLocks noChangeAspect="1" noChangeArrowheads="1"/>
                      </p:cNvPicPr>
                      <p:nvPr/>
                    </p:nvPicPr>
                    <p:blipFill>
                      <a:blip r:embed="rId5"/>
                      <a:srcRect/>
                      <a:stretch>
                        <a:fillRect/>
                      </a:stretch>
                    </p:blipFill>
                    <p:spPr bwMode="auto">
                      <a:xfrm>
                        <a:off x="5562600" y="2752725"/>
                        <a:ext cx="635000"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061" name="Picture 13"/>
          <p:cNvPicPr>
            <a:picLocks noChangeAspect="1" noChangeArrowheads="1"/>
          </p:cNvPicPr>
          <p:nvPr/>
        </p:nvPicPr>
        <p:blipFill>
          <a:blip r:embed="rId6"/>
          <a:srcRect/>
          <a:stretch>
            <a:fillRect/>
          </a:stretch>
        </p:blipFill>
        <p:spPr bwMode="auto">
          <a:xfrm>
            <a:off x="838200" y="4800600"/>
            <a:ext cx="6477000" cy="1752600"/>
          </a:xfrm>
          <a:prstGeom prst="rect">
            <a:avLst/>
          </a:prstGeom>
          <a:noFill/>
        </p:spPr>
      </p:pic>
    </p:spTree>
    <p:extLst>
      <p:ext uri="{BB962C8B-B14F-4D97-AF65-F5344CB8AC3E}">
        <p14:creationId xmlns:p14="http://schemas.microsoft.com/office/powerpoint/2010/main" val="26260600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title"/>
          </p:nvPr>
        </p:nvSpPr>
        <p:spPr>
          <a:xfrm>
            <a:off x="381000" y="152400"/>
            <a:ext cx="7391400" cy="609600"/>
          </a:xfrm>
        </p:spPr>
        <p:txBody>
          <a:bodyPr>
            <a:normAutofit fontScale="90000"/>
          </a:bodyPr>
          <a:lstStyle/>
          <a:p>
            <a:r>
              <a:rPr lang="en-US" dirty="0" smtClean="0"/>
              <a:t>Example: 1</a:t>
            </a:r>
            <a:endParaRPr lang="en-GB" altLang="en-US" dirty="0" smtClean="0"/>
          </a:p>
        </p:txBody>
      </p:sp>
      <p:sp>
        <p:nvSpPr>
          <p:cNvPr id="9" name="Rectangle 6"/>
          <p:cNvSpPr txBox="1">
            <a:spLocks noChangeArrowheads="1"/>
          </p:cNvSpPr>
          <p:nvPr/>
        </p:nvSpPr>
        <p:spPr bwMode="auto">
          <a:xfrm>
            <a:off x="0" y="762000"/>
            <a:ext cx="9144000" cy="181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6000" b="1" kern="1200">
                <a:solidFill>
                  <a:schemeClr val="tx2"/>
                </a:solidFill>
                <a:latin typeface="+mj-lt"/>
                <a:ea typeface="+mj-ea"/>
                <a:cs typeface="+mj-cs"/>
              </a:defRPr>
            </a:lvl1pPr>
            <a:lvl2pPr algn="ctr" rtl="0" fontAlgn="base">
              <a:spcBef>
                <a:spcPct val="0"/>
              </a:spcBef>
              <a:spcAft>
                <a:spcPct val="0"/>
              </a:spcAft>
              <a:defRPr sz="3600" b="1">
                <a:solidFill>
                  <a:schemeClr val="tx2"/>
                </a:solidFill>
                <a:latin typeface="Times New Roman" panose="02020603050405020304" pitchFamily="18" charset="0"/>
              </a:defRPr>
            </a:lvl2pPr>
            <a:lvl3pPr algn="ctr" rtl="0" fontAlgn="base">
              <a:spcBef>
                <a:spcPct val="0"/>
              </a:spcBef>
              <a:spcAft>
                <a:spcPct val="0"/>
              </a:spcAft>
              <a:defRPr sz="3600" b="1">
                <a:solidFill>
                  <a:schemeClr val="tx2"/>
                </a:solidFill>
                <a:latin typeface="Times New Roman" panose="02020603050405020304" pitchFamily="18" charset="0"/>
              </a:defRPr>
            </a:lvl3pPr>
            <a:lvl4pPr algn="ctr" rtl="0" fontAlgn="base">
              <a:spcBef>
                <a:spcPct val="0"/>
              </a:spcBef>
              <a:spcAft>
                <a:spcPct val="0"/>
              </a:spcAft>
              <a:defRPr sz="3600" b="1">
                <a:solidFill>
                  <a:schemeClr val="tx2"/>
                </a:solidFill>
                <a:latin typeface="Times New Roman" panose="02020603050405020304" pitchFamily="18" charset="0"/>
              </a:defRPr>
            </a:lvl4pPr>
            <a:lvl5pPr algn="ctr" rtl="0" fontAlgn="base">
              <a:spcBef>
                <a:spcPct val="0"/>
              </a:spcBef>
              <a:spcAft>
                <a:spcPct val="0"/>
              </a:spcAft>
              <a:defRPr sz="3600" b="1">
                <a:solidFill>
                  <a:schemeClr val="tx2"/>
                </a:solidFill>
                <a:latin typeface="Times New Roman" panose="02020603050405020304" pitchFamily="18" charset="0"/>
              </a:defRPr>
            </a:lvl5pPr>
            <a:lvl6pPr marL="457200" algn="ctr" rtl="0" fontAlgn="base">
              <a:spcBef>
                <a:spcPct val="0"/>
              </a:spcBef>
              <a:spcAft>
                <a:spcPct val="0"/>
              </a:spcAft>
              <a:defRPr sz="3600" b="1">
                <a:solidFill>
                  <a:schemeClr val="tx2"/>
                </a:solidFill>
                <a:latin typeface="Times New Roman" panose="02020603050405020304" pitchFamily="18" charset="0"/>
              </a:defRPr>
            </a:lvl6pPr>
            <a:lvl7pPr marL="914400" algn="ctr" rtl="0" fontAlgn="base">
              <a:spcBef>
                <a:spcPct val="0"/>
              </a:spcBef>
              <a:spcAft>
                <a:spcPct val="0"/>
              </a:spcAft>
              <a:defRPr sz="3600" b="1">
                <a:solidFill>
                  <a:schemeClr val="tx2"/>
                </a:solidFill>
                <a:latin typeface="Times New Roman" panose="02020603050405020304" pitchFamily="18" charset="0"/>
              </a:defRPr>
            </a:lvl7pPr>
            <a:lvl8pPr marL="1371600" algn="ctr" rtl="0" fontAlgn="base">
              <a:spcBef>
                <a:spcPct val="0"/>
              </a:spcBef>
              <a:spcAft>
                <a:spcPct val="0"/>
              </a:spcAft>
              <a:defRPr sz="3600" b="1">
                <a:solidFill>
                  <a:schemeClr val="tx2"/>
                </a:solidFill>
                <a:latin typeface="Times New Roman" panose="02020603050405020304" pitchFamily="18" charset="0"/>
              </a:defRPr>
            </a:lvl8pPr>
            <a:lvl9pPr marL="1828800" algn="ctr" rtl="0" fontAlgn="base">
              <a:spcBef>
                <a:spcPct val="0"/>
              </a:spcBef>
              <a:spcAft>
                <a:spcPct val="0"/>
              </a:spcAft>
              <a:defRPr sz="3600" b="1">
                <a:solidFill>
                  <a:schemeClr val="tx2"/>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altLang="en-US" sz="2400" b="0" i="0" u="none" strike="noStrike" kern="1200" cap="none" spc="0" normalizeH="0" baseline="0" noProof="0" dirty="0" smtClean="0">
                <a:ln>
                  <a:noFill/>
                </a:ln>
                <a:solidFill>
                  <a:srgbClr val="000000"/>
                </a:solidFill>
                <a:effectLst/>
                <a:uLnTx/>
                <a:uFillTx/>
                <a:latin typeface="Times New Roman"/>
                <a:ea typeface="+mj-ea"/>
                <a:cs typeface="+mj-cs"/>
              </a:rPr>
              <a:t>You are trying to design a cellular network that will cover an area of at least 2800 km</a:t>
            </a:r>
            <a:r>
              <a:rPr kumimoji="0" lang="en-GB" altLang="en-US" sz="2400" b="0" i="0" u="none" strike="noStrike" kern="1200" cap="none" spc="0" normalizeH="0" baseline="30000" noProof="0" dirty="0" smtClean="0">
                <a:ln>
                  <a:noFill/>
                </a:ln>
                <a:solidFill>
                  <a:srgbClr val="000000"/>
                </a:solidFill>
                <a:effectLst/>
                <a:uLnTx/>
                <a:uFillTx/>
                <a:latin typeface="Times New Roman"/>
                <a:ea typeface="+mj-ea"/>
                <a:cs typeface="+mj-cs"/>
              </a:rPr>
              <a:t>2</a:t>
            </a:r>
            <a:r>
              <a:rPr kumimoji="0" lang="en-GB" altLang="en-US" sz="2400" b="0" i="0" u="none" strike="noStrike" kern="1200" cap="none" spc="0" normalizeH="0" baseline="0" noProof="0" dirty="0" smtClean="0">
                <a:ln>
                  <a:noFill/>
                </a:ln>
                <a:solidFill>
                  <a:srgbClr val="000000"/>
                </a:solidFill>
                <a:effectLst/>
                <a:uLnTx/>
                <a:uFillTx/>
                <a:latin typeface="Times New Roman"/>
                <a:ea typeface="+mj-ea"/>
                <a:cs typeface="+mj-cs"/>
              </a:rPr>
              <a:t>. There are K=300 available voice channels. Your design is required to support at least 100 concurrent calls in each cell. If the co-channel cell centre distance is required to be 9 km, how many base stations will you need in this network?</a:t>
            </a:r>
            <a:r>
              <a:rPr kumimoji="0" lang="en-GB" altLang="en-US" sz="2800" b="1" i="0" u="none" strike="noStrike" kern="1200" cap="none" spc="0" normalizeH="0" baseline="0" noProof="0" dirty="0" smtClean="0">
                <a:ln>
                  <a:noFill/>
                </a:ln>
                <a:solidFill>
                  <a:srgbClr val="000000"/>
                </a:solidFill>
                <a:effectLst/>
                <a:uLnTx/>
                <a:uFillTx/>
                <a:latin typeface="Times New Roman"/>
                <a:ea typeface="+mj-ea"/>
                <a:cs typeface="+mj-cs"/>
              </a:rPr>
              <a:t> </a:t>
            </a:r>
          </a:p>
        </p:txBody>
      </p:sp>
      <p:sp>
        <p:nvSpPr>
          <p:cNvPr id="10" name="Rectangle 7"/>
          <p:cNvSpPr txBox="1">
            <a:spLocks noChangeArrowheads="1"/>
          </p:cNvSpPr>
          <p:nvPr/>
        </p:nvSpPr>
        <p:spPr bwMode="auto">
          <a:xfrm>
            <a:off x="228600" y="2819400"/>
            <a:ext cx="87630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fontAlgn="base">
              <a:spcBef>
                <a:spcPct val="20000"/>
              </a:spcBef>
              <a:spcAft>
                <a:spcPct val="0"/>
              </a:spcAft>
              <a:buNone/>
              <a:defRPr sz="2400" kern="1200">
                <a:solidFill>
                  <a:schemeClr val="tx1"/>
                </a:solidFill>
                <a:latin typeface="+mn-lt"/>
                <a:ea typeface="+mn-ea"/>
                <a:cs typeface="+mn-cs"/>
              </a:defRPr>
            </a:lvl1pPr>
            <a:lvl2pPr marL="457200" indent="0" algn="ctr" rtl="0" fontAlgn="base">
              <a:spcBef>
                <a:spcPct val="20000"/>
              </a:spcBef>
              <a:spcAft>
                <a:spcPct val="0"/>
              </a:spcAft>
              <a:buNone/>
              <a:defRPr sz="2000" kern="1200">
                <a:solidFill>
                  <a:schemeClr val="tx1"/>
                </a:solidFill>
                <a:latin typeface="+mn-lt"/>
                <a:ea typeface="+mn-ea"/>
                <a:cs typeface="+mn-cs"/>
              </a:defRPr>
            </a:lvl2pPr>
            <a:lvl3pPr marL="914400" indent="0" algn="ctr" rtl="0" fontAlgn="base">
              <a:spcBef>
                <a:spcPct val="20000"/>
              </a:spcBef>
              <a:spcAft>
                <a:spcPct val="0"/>
              </a:spcAft>
              <a:buNone/>
              <a:defRPr sz="1800" kern="1200">
                <a:solidFill>
                  <a:schemeClr val="tx1"/>
                </a:solidFill>
                <a:latin typeface="+mn-lt"/>
                <a:ea typeface="+mn-ea"/>
                <a:cs typeface="+mn-cs"/>
              </a:defRPr>
            </a:lvl3pPr>
            <a:lvl4pPr marL="1371600" indent="0" algn="ctr" rtl="0" fontAlgn="base">
              <a:spcBef>
                <a:spcPct val="20000"/>
              </a:spcBef>
              <a:spcAft>
                <a:spcPct val="0"/>
              </a:spcAft>
              <a:buNone/>
              <a:defRPr sz="1600" kern="1200">
                <a:solidFill>
                  <a:schemeClr val="tx1"/>
                </a:solidFill>
                <a:latin typeface="+mn-lt"/>
                <a:ea typeface="+mn-ea"/>
                <a:cs typeface="+mn-cs"/>
              </a:defRPr>
            </a:lvl4pPr>
            <a:lvl5pPr marL="1828800" indent="0" algn="ctr" rtl="0" fontAlgn="base">
              <a:spcBef>
                <a:spcPct val="20000"/>
              </a:spcBef>
              <a:spcAft>
                <a:spcPct val="0"/>
              </a:spcAft>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base" latinLnBrk="0" hangingPunct="1">
              <a:lnSpc>
                <a:spcPct val="90000"/>
              </a:lnSpc>
              <a:spcBef>
                <a:spcPct val="20000"/>
              </a:spcBef>
              <a:spcAft>
                <a:spcPct val="0"/>
              </a:spcAft>
              <a:buClrTx/>
              <a:buSzTx/>
              <a:tabLst/>
              <a:defRPr/>
            </a:pPr>
            <a:r>
              <a:rPr kumimoji="0" lang="en-US" altLang="en-US" sz="2000" b="1" i="0" u="sng" strike="noStrike" kern="1200" cap="none" spc="0" normalizeH="0" baseline="0" noProof="0" dirty="0" smtClean="0">
                <a:ln>
                  <a:noFill/>
                </a:ln>
                <a:solidFill>
                  <a:srgbClr val="000000"/>
                </a:solidFill>
                <a:effectLst/>
                <a:uLnTx/>
                <a:uFillTx/>
                <a:latin typeface="Times New Roman"/>
                <a:ea typeface="+mn-ea"/>
                <a:cs typeface="+mn-cs"/>
              </a:rPr>
              <a:t>Solution:</a:t>
            </a:r>
          </a:p>
          <a:p>
            <a:pPr marL="0" marR="0" lvl="0" indent="0" algn="l" defTabSz="914400" rtl="0" eaLnBrk="1" fontAlgn="base" latinLnBrk="0" hangingPunct="1">
              <a:lnSpc>
                <a:spcPct val="90000"/>
              </a:lnSpc>
              <a:spcBef>
                <a:spcPct val="20000"/>
              </a:spcBef>
              <a:spcAft>
                <a:spcPct val="0"/>
              </a:spcAft>
              <a:buClrTx/>
              <a:buSzTx/>
              <a:tabLst/>
              <a:defRPr/>
            </a:pPr>
            <a:r>
              <a:rPr kumimoji="0" lang="en-US" altLang="en-US" sz="2000" b="0" i="0" u="none" strike="noStrike" kern="1200" cap="none" spc="0" normalizeH="0" baseline="0" noProof="0" dirty="0" smtClean="0">
                <a:ln>
                  <a:noFill/>
                </a:ln>
                <a:solidFill>
                  <a:srgbClr val="000000"/>
                </a:solidFill>
                <a:effectLst/>
                <a:uLnTx/>
                <a:uFillTx/>
                <a:latin typeface="Times New Roman"/>
                <a:ea typeface="+mn-ea"/>
                <a:cs typeface="+mn-cs"/>
              </a:rPr>
              <a:t>If 100 concurrent voice calls must be supported in each cell, each cell must be allocated 100 voice channels.</a:t>
            </a:r>
          </a:p>
          <a:p>
            <a:pPr marL="0" marR="0" lvl="0" indent="0" algn="l" defTabSz="914400" rtl="0" eaLnBrk="1" fontAlgn="base" latinLnBrk="0" hangingPunct="1">
              <a:lnSpc>
                <a:spcPct val="90000"/>
              </a:lnSpc>
              <a:spcBef>
                <a:spcPct val="20000"/>
              </a:spcBef>
              <a:spcAft>
                <a:spcPct val="0"/>
              </a:spcAft>
              <a:buClrTx/>
              <a:buSzTx/>
              <a:tabLst/>
              <a:defRPr/>
            </a:pPr>
            <a:r>
              <a:rPr kumimoji="0" lang="en-US" altLang="en-US" sz="2000" b="0" i="0" u="none" strike="noStrike" kern="1200" cap="none" spc="0" normalizeH="0" baseline="0" noProof="0" dirty="0" smtClean="0">
                <a:ln>
                  <a:noFill/>
                </a:ln>
                <a:solidFill>
                  <a:srgbClr val="000000"/>
                </a:solidFill>
                <a:effectLst/>
                <a:uLnTx/>
                <a:uFillTx/>
                <a:latin typeface="Times New Roman"/>
                <a:ea typeface="+mn-ea"/>
                <a:cs typeface="+mn-cs"/>
              </a:rPr>
              <a:t>This necessitates the frequency re-use factor, N, to be 300/100=3. </a:t>
            </a:r>
          </a:p>
          <a:p>
            <a:pPr marL="0" marR="0" lvl="0" indent="0" algn="l" defTabSz="914400" rtl="0" eaLnBrk="1" fontAlgn="base" latinLnBrk="0" hangingPunct="1">
              <a:lnSpc>
                <a:spcPct val="90000"/>
              </a:lnSpc>
              <a:spcBef>
                <a:spcPct val="20000"/>
              </a:spcBef>
              <a:spcAft>
                <a:spcPct val="0"/>
              </a:spcAft>
              <a:buClrTx/>
              <a:buSzTx/>
              <a:tabLst/>
              <a:defRPr/>
            </a:pPr>
            <a:r>
              <a:rPr kumimoji="0" lang="en-US" altLang="en-US" sz="2000" b="0" i="0" u="none" strike="noStrike" kern="1200" cap="none" spc="0" normalizeH="0" baseline="0" noProof="0" dirty="0" smtClean="0">
                <a:ln>
                  <a:noFill/>
                </a:ln>
                <a:solidFill>
                  <a:srgbClr val="000000"/>
                </a:solidFill>
                <a:effectLst/>
                <a:uLnTx/>
                <a:uFillTx/>
                <a:latin typeface="Times New Roman"/>
                <a:ea typeface="+mn-ea"/>
                <a:cs typeface="+mn-cs"/>
              </a:rPr>
              <a:t>The distance between co-channel cell centers D is related to R and N via the formula:</a:t>
            </a:r>
          </a:p>
          <a:p>
            <a:pPr marL="0" marR="0" lvl="0" indent="0" algn="l" defTabSz="914400" rtl="0" eaLnBrk="1" fontAlgn="base" latinLnBrk="0" hangingPunct="1">
              <a:lnSpc>
                <a:spcPct val="90000"/>
              </a:lnSpc>
              <a:spcBef>
                <a:spcPct val="20000"/>
              </a:spcBef>
              <a:spcAft>
                <a:spcPct val="0"/>
              </a:spcAft>
              <a:buClrTx/>
              <a:buSzTx/>
              <a:tabLst/>
              <a:defRPr/>
            </a:pPr>
            <a:endParaRPr kumimoji="0" lang="en-GB" altLang="en-US" sz="2000" b="0" i="0" u="none" strike="noStrike" kern="1200" cap="none" spc="0" normalizeH="0" baseline="0" noProof="0" dirty="0" smtClean="0">
              <a:ln>
                <a:noFill/>
              </a:ln>
              <a:solidFill>
                <a:srgbClr val="000000"/>
              </a:solidFill>
              <a:effectLst/>
              <a:uLnTx/>
              <a:uFillTx/>
              <a:latin typeface="Times New Roman"/>
              <a:ea typeface="+mn-ea"/>
              <a:cs typeface="+mn-cs"/>
            </a:endParaRPr>
          </a:p>
          <a:p>
            <a:pPr marL="0" marR="0" lvl="0" indent="0" algn="l" defTabSz="914400" rtl="0" eaLnBrk="1" fontAlgn="base" latinLnBrk="0" hangingPunct="1">
              <a:lnSpc>
                <a:spcPct val="90000"/>
              </a:lnSpc>
              <a:spcBef>
                <a:spcPct val="20000"/>
              </a:spcBef>
              <a:spcAft>
                <a:spcPct val="0"/>
              </a:spcAft>
              <a:buClrTx/>
              <a:buSzTx/>
              <a:tabLst/>
              <a:defRPr/>
            </a:pPr>
            <a:endParaRPr kumimoji="0" lang="en-GB" altLang="en-US" sz="2000" b="0" i="0" u="none" strike="noStrike" kern="1200" cap="none" spc="0" normalizeH="0" baseline="0" noProof="0" dirty="0" smtClean="0">
              <a:ln>
                <a:noFill/>
              </a:ln>
              <a:solidFill>
                <a:srgbClr val="000000"/>
              </a:solidFill>
              <a:effectLst/>
              <a:uLnTx/>
              <a:uFillTx/>
              <a:latin typeface="Times New Roman"/>
              <a:ea typeface="+mn-ea"/>
              <a:cs typeface="+mn-cs"/>
            </a:endParaRPr>
          </a:p>
          <a:p>
            <a:pPr marL="0" marR="0" lvl="0" indent="0" algn="l" defTabSz="914400" rtl="0" eaLnBrk="1" fontAlgn="base" latinLnBrk="0" hangingPunct="1">
              <a:lnSpc>
                <a:spcPct val="90000"/>
              </a:lnSpc>
              <a:spcBef>
                <a:spcPct val="20000"/>
              </a:spcBef>
              <a:spcAft>
                <a:spcPct val="0"/>
              </a:spcAft>
              <a:buClrTx/>
              <a:buSzTx/>
              <a:tabLst/>
              <a:defRPr/>
            </a:pPr>
            <a:r>
              <a:rPr kumimoji="0" lang="en-GB" altLang="en-US" sz="2000" b="0" i="0" u="none" strike="noStrike" kern="1200" cap="none" spc="0" normalizeH="0" baseline="0" noProof="0" dirty="0" smtClean="0">
                <a:ln>
                  <a:noFill/>
                </a:ln>
                <a:solidFill>
                  <a:srgbClr val="000000"/>
                </a:solidFill>
                <a:effectLst/>
                <a:uLnTx/>
                <a:uFillTx/>
                <a:latin typeface="Times New Roman"/>
                <a:ea typeface="+mn-ea"/>
                <a:cs typeface="+mn-cs"/>
              </a:rPr>
              <a:t>D = 9 km, then, R = 3 km</a:t>
            </a:r>
          </a:p>
          <a:p>
            <a:pPr marL="0" marR="0" lvl="0" indent="0" algn="l" defTabSz="914400" rtl="0" eaLnBrk="1" fontAlgn="base" latinLnBrk="0" hangingPunct="1">
              <a:lnSpc>
                <a:spcPct val="90000"/>
              </a:lnSpc>
              <a:spcBef>
                <a:spcPct val="20000"/>
              </a:spcBef>
              <a:spcAft>
                <a:spcPct val="0"/>
              </a:spcAft>
              <a:buClrTx/>
              <a:buSzTx/>
              <a:tabLst/>
              <a:defRPr/>
            </a:pPr>
            <a:r>
              <a:rPr kumimoji="0" lang="en-US" altLang="en-US" sz="2000" b="0" i="0" u="none" strike="noStrike" kern="1200" cap="none" spc="0" normalizeH="0" baseline="0" noProof="0" dirty="0" smtClean="0">
                <a:ln>
                  <a:noFill/>
                </a:ln>
                <a:solidFill>
                  <a:srgbClr val="000000"/>
                </a:solidFill>
                <a:effectLst/>
                <a:uLnTx/>
                <a:uFillTx/>
                <a:latin typeface="Times New Roman"/>
                <a:ea typeface="+mn-ea"/>
                <a:cs typeface="+mn-cs"/>
              </a:rPr>
              <a:t>cell area is</a:t>
            </a:r>
            <a:r>
              <a:rPr kumimoji="0" lang="en-GB" altLang="en-US" sz="2000" b="0" i="0" u="none" strike="noStrike" kern="1200" cap="none" spc="0" normalizeH="0" baseline="0" noProof="0" dirty="0" smtClean="0">
                <a:ln>
                  <a:noFill/>
                </a:ln>
                <a:solidFill>
                  <a:srgbClr val="000000"/>
                </a:solidFill>
                <a:effectLst/>
                <a:uLnTx/>
                <a:uFillTx/>
                <a:latin typeface="Times New Roman"/>
                <a:ea typeface="+mn-ea"/>
                <a:cs typeface="+mn-cs"/>
              </a:rPr>
              <a:t> </a:t>
            </a:r>
            <a:r>
              <a:rPr kumimoji="0" lang="en-US" altLang="en-US" sz="2000" b="0" i="0" u="none" strike="noStrike" kern="1200" cap="none" spc="0" normalizeH="0" baseline="0" noProof="0" dirty="0" smtClean="0">
                <a:ln>
                  <a:noFill/>
                </a:ln>
                <a:solidFill>
                  <a:srgbClr val="000000"/>
                </a:solidFill>
                <a:effectLst/>
                <a:uLnTx/>
                <a:uFillTx/>
                <a:latin typeface="Times New Roman"/>
                <a:ea typeface="+mn-ea"/>
                <a:cs typeface="+mn-cs"/>
              </a:rPr>
              <a:t> </a:t>
            </a:r>
          </a:p>
          <a:p>
            <a:pPr marL="0" marR="0" lvl="0" indent="0" algn="l" defTabSz="914400" rtl="0" eaLnBrk="1" fontAlgn="base" latinLnBrk="0" hangingPunct="1">
              <a:lnSpc>
                <a:spcPct val="90000"/>
              </a:lnSpc>
              <a:spcBef>
                <a:spcPct val="20000"/>
              </a:spcBef>
              <a:spcAft>
                <a:spcPct val="0"/>
              </a:spcAft>
              <a:buClrTx/>
              <a:buSzTx/>
              <a:tabLst/>
              <a:defRPr/>
            </a:pPr>
            <a:endParaRPr kumimoji="0" lang="en-US" altLang="en-US" sz="2000" b="0" i="0" u="none" strike="noStrike" kern="1200" cap="none" spc="0" normalizeH="0" baseline="0" noProof="0" dirty="0" smtClean="0">
              <a:ln>
                <a:noFill/>
              </a:ln>
              <a:solidFill>
                <a:srgbClr val="000000"/>
              </a:solidFill>
              <a:effectLst/>
              <a:uLnTx/>
              <a:uFillTx/>
              <a:latin typeface="Times New Roman"/>
              <a:ea typeface="+mn-ea"/>
              <a:cs typeface="+mn-cs"/>
            </a:endParaRPr>
          </a:p>
          <a:p>
            <a:pPr marL="0" marR="0" lvl="0" indent="0" algn="l" defTabSz="914400" rtl="0" eaLnBrk="1" fontAlgn="base" latinLnBrk="0" hangingPunct="1">
              <a:lnSpc>
                <a:spcPct val="90000"/>
              </a:lnSpc>
              <a:spcBef>
                <a:spcPct val="20000"/>
              </a:spcBef>
              <a:spcAft>
                <a:spcPct val="0"/>
              </a:spcAft>
              <a:buClrTx/>
              <a:buSzTx/>
              <a:tabLst/>
              <a:defRPr/>
            </a:pPr>
            <a:r>
              <a:rPr kumimoji="0" lang="en-US" altLang="en-US" sz="2000" b="0" i="0" u="none" strike="noStrike" kern="1200" cap="none" spc="0" normalizeH="0" baseline="0" noProof="0" dirty="0" smtClean="0">
                <a:ln>
                  <a:noFill/>
                </a:ln>
                <a:solidFill>
                  <a:srgbClr val="000000"/>
                </a:solidFill>
                <a:effectLst/>
                <a:uLnTx/>
                <a:uFillTx/>
                <a:latin typeface="Times New Roman"/>
                <a:ea typeface="+mn-ea"/>
                <a:cs typeface="+mn-cs"/>
              </a:rPr>
              <a:t>2800/23.38 = 120 base stations are required</a:t>
            </a:r>
            <a:r>
              <a:rPr kumimoji="0" lang="en-GB" altLang="en-US" sz="2000" b="0" i="0" u="none" strike="noStrike" kern="1200" cap="none" spc="0" normalizeH="0" baseline="0" noProof="0" dirty="0" smtClean="0">
                <a:ln>
                  <a:noFill/>
                </a:ln>
                <a:solidFill>
                  <a:srgbClr val="000000"/>
                </a:solidFill>
                <a:effectLst/>
                <a:uLnTx/>
                <a:uFillTx/>
                <a:latin typeface="Times New Roman"/>
                <a:ea typeface="+mn-ea"/>
                <a:cs typeface="+mn-cs"/>
              </a:rPr>
              <a:t> </a:t>
            </a:r>
          </a:p>
        </p:txBody>
      </p:sp>
      <p:graphicFrame>
        <p:nvGraphicFramePr>
          <p:cNvPr id="11" name="Object 9"/>
          <p:cNvGraphicFramePr>
            <a:graphicFrameLocks noChangeAspect="1"/>
          </p:cNvGraphicFramePr>
          <p:nvPr>
            <p:extLst>
              <p:ext uri="{D42A27DB-BD31-4B8C-83A1-F6EECF244321}">
                <p14:modId xmlns:p14="http://schemas.microsoft.com/office/powerpoint/2010/main" val="2074603009"/>
              </p:ext>
            </p:extLst>
          </p:nvPr>
        </p:nvGraphicFramePr>
        <p:xfrm>
          <a:off x="1524000" y="5774055"/>
          <a:ext cx="1441450" cy="544513"/>
        </p:xfrm>
        <a:graphic>
          <a:graphicData uri="http://schemas.openxmlformats.org/presentationml/2006/ole">
            <mc:AlternateContent xmlns:mc="http://schemas.openxmlformats.org/markup-compatibility/2006">
              <mc:Choice xmlns:v="urn:schemas-microsoft-com:vml" Requires="v">
                <p:oleObj spid="_x0000_s4154" name="Equation" r:id="rId4" imgW="1143000" imgH="431640" progId="Equation.3">
                  <p:embed/>
                </p:oleObj>
              </mc:Choice>
              <mc:Fallback>
                <p:oleObj name="Equation" r:id="rId4" imgW="1143000" imgH="431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5774055"/>
                        <a:ext cx="1441450" cy="544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8"/>
          <p:cNvGraphicFramePr>
            <a:graphicFrameLocks noChangeAspect="1"/>
          </p:cNvGraphicFramePr>
          <p:nvPr>
            <p:extLst>
              <p:ext uri="{D42A27DB-BD31-4B8C-83A1-F6EECF244321}">
                <p14:modId xmlns:p14="http://schemas.microsoft.com/office/powerpoint/2010/main" val="2202519110"/>
              </p:ext>
            </p:extLst>
          </p:nvPr>
        </p:nvGraphicFramePr>
        <p:xfrm>
          <a:off x="1371600" y="4443413"/>
          <a:ext cx="1368425" cy="730250"/>
        </p:xfrm>
        <a:graphic>
          <a:graphicData uri="http://schemas.openxmlformats.org/presentationml/2006/ole">
            <mc:AlternateContent xmlns:mc="http://schemas.openxmlformats.org/markup-compatibility/2006">
              <mc:Choice xmlns:v="urn:schemas-microsoft-com:vml" Requires="v">
                <p:oleObj spid="_x0000_s4155" name="Equation" r:id="rId6" imgW="736560" imgH="393480" progId="Equation.3">
                  <p:embed/>
                </p:oleObj>
              </mc:Choice>
              <mc:Fallback>
                <p:oleObj name="Equation" r:id="rId6" imgW="736560" imgH="3934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1600" y="4443413"/>
                        <a:ext cx="1368425" cy="730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674598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box(in)">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box(in)">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box(in)">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box(in)">
                                      <p:cBhvr>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0">
                                            <p:txEl>
                                              <p:pRg st="6" end="6"/>
                                            </p:txEl>
                                          </p:spTgt>
                                        </p:tgtEl>
                                        <p:attrNameLst>
                                          <p:attrName>style.visibility</p:attrName>
                                        </p:attrNameLst>
                                      </p:cBhvr>
                                      <p:to>
                                        <p:strVal val="visible"/>
                                      </p:to>
                                    </p:set>
                                    <p:animEffect transition="in" filter="box(in)">
                                      <p:cBhvr>
                                        <p:cTn id="27" dur="500"/>
                                        <p:tgtEl>
                                          <p:spTgt spid="10">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0">
                                            <p:txEl>
                                              <p:pRg st="7" end="7"/>
                                            </p:txEl>
                                          </p:spTgt>
                                        </p:tgtEl>
                                        <p:attrNameLst>
                                          <p:attrName>style.visibility</p:attrName>
                                        </p:attrNameLst>
                                      </p:cBhvr>
                                      <p:to>
                                        <p:strVal val="visible"/>
                                      </p:to>
                                    </p:set>
                                    <p:animEffect transition="in" filter="box(in)">
                                      <p:cBhvr>
                                        <p:cTn id="32" dur="500"/>
                                        <p:tgtEl>
                                          <p:spTgt spid="10">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10">
                                            <p:txEl>
                                              <p:pRg st="9" end="9"/>
                                            </p:txEl>
                                          </p:spTgt>
                                        </p:tgtEl>
                                        <p:attrNameLst>
                                          <p:attrName>style.visibility</p:attrName>
                                        </p:attrNameLst>
                                      </p:cBhvr>
                                      <p:to>
                                        <p:strVal val="visible"/>
                                      </p:to>
                                    </p:set>
                                    <p:animEffect transition="in" filter="box(in)">
                                      <p:cBhvr>
                                        <p:cTn id="37" dur="500"/>
                                        <p:tgtEl>
                                          <p:spTgt spid="1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457200"/>
            <a:ext cx="7188200" cy="609600"/>
          </a:xfrm>
        </p:spPr>
        <p:txBody>
          <a:bodyPr rtlCol="0">
            <a:normAutofit fontScale="90000"/>
          </a:bodyPr>
          <a:lstStyle/>
          <a:p>
            <a:pPr fontAlgn="auto">
              <a:spcAft>
                <a:spcPts val="0"/>
              </a:spcAft>
              <a:defRPr/>
            </a:pPr>
            <a:r>
              <a:rPr lang="en-US" dirty="0" smtClean="0"/>
              <a:t>Signal to Interference Ratio/SIR</a:t>
            </a:r>
            <a:endParaRPr lang="en-US" dirty="0"/>
          </a:p>
        </p:txBody>
      </p:sp>
      <p:sp>
        <p:nvSpPr>
          <p:cNvPr id="29699" name="Content Placeholder 2"/>
          <p:cNvSpPr>
            <a:spLocks noGrp="1"/>
          </p:cNvSpPr>
          <p:nvPr>
            <p:ph idx="1"/>
          </p:nvPr>
        </p:nvSpPr>
        <p:spPr>
          <a:xfrm>
            <a:off x="508000" y="1143000"/>
            <a:ext cx="6959600" cy="4365625"/>
          </a:xfrm>
        </p:spPr>
        <p:txBody>
          <a:bodyPr/>
          <a:lstStyle/>
          <a:p>
            <a:pPr algn="just"/>
            <a:r>
              <a:rPr lang="en-US" sz="2400" dirty="0" smtClean="0">
                <a:solidFill>
                  <a:schemeClr val="tx1"/>
                </a:solidFill>
                <a:latin typeface="Times New Roman" pitchFamily="18" charset="0"/>
                <a:cs typeface="Times New Roman" pitchFamily="18" charset="0"/>
              </a:rPr>
              <a:t>Signal to Interference Ratio is the ratio between the desired signal power (S) from desired base station and the interference power (I</a:t>
            </a:r>
            <a:r>
              <a:rPr lang="en-US" sz="2400" baseline="-25000" dirty="0" smtClean="0">
                <a:solidFill>
                  <a:schemeClr val="tx1"/>
                </a:solidFill>
                <a:latin typeface="Times New Roman" pitchFamily="18" charset="0"/>
                <a:cs typeface="Times New Roman" pitchFamily="18" charset="0"/>
              </a:rPr>
              <a:t>i</a:t>
            </a:r>
            <a:r>
              <a:rPr lang="en-US" sz="2400" dirty="0" smtClean="0">
                <a:solidFill>
                  <a:schemeClr val="tx1"/>
                </a:solidFill>
                <a:latin typeface="Times New Roman" pitchFamily="18" charset="0"/>
                <a:cs typeface="Times New Roman" pitchFamily="18" charset="0"/>
              </a:rPr>
              <a:t>)   caused  by </a:t>
            </a:r>
            <a:r>
              <a:rPr lang="en-US" sz="2400" dirty="0" err="1" smtClean="0">
                <a:solidFill>
                  <a:schemeClr val="tx1"/>
                </a:solidFill>
                <a:latin typeface="Times New Roman" pitchFamily="18" charset="0"/>
                <a:cs typeface="Times New Roman" pitchFamily="18" charset="0"/>
              </a:rPr>
              <a:t>i</a:t>
            </a:r>
            <a:r>
              <a:rPr lang="en-US" sz="2400" baseline="30000" dirty="0" err="1" smtClean="0">
                <a:solidFill>
                  <a:schemeClr val="tx1"/>
                </a:solidFill>
                <a:latin typeface="Times New Roman" pitchFamily="18" charset="0"/>
                <a:cs typeface="Times New Roman" pitchFamily="18" charset="0"/>
              </a:rPr>
              <a:t>th</a:t>
            </a:r>
            <a:r>
              <a:rPr lang="en-US" sz="2400" dirty="0" smtClean="0">
                <a:solidFill>
                  <a:schemeClr val="tx1"/>
                </a:solidFill>
                <a:latin typeface="Times New Roman" pitchFamily="18" charset="0"/>
                <a:cs typeface="Times New Roman" pitchFamily="18" charset="0"/>
              </a:rPr>
              <a:t> interfering co-channel cell base station.</a:t>
            </a:r>
          </a:p>
          <a:p>
            <a:pPr algn="ctr">
              <a:buFont typeface="Wingdings 3" pitchFamily="18" charset="2"/>
              <a:buNone/>
            </a:pPr>
            <a:r>
              <a:rPr lang="en-US" sz="2400" b="1" dirty="0" smtClean="0">
                <a:solidFill>
                  <a:schemeClr val="tx1"/>
                </a:solidFill>
                <a:latin typeface="Times New Roman" pitchFamily="18" charset="0"/>
                <a:cs typeface="Times New Roman" pitchFamily="18" charset="0"/>
              </a:rPr>
              <a:t>SIR = S/ I</a:t>
            </a:r>
          </a:p>
          <a:p>
            <a:pPr algn="just">
              <a:buFont typeface="Wingdings 3" pitchFamily="18" charset="2"/>
              <a:buNone/>
            </a:pPr>
            <a:r>
              <a:rPr lang="en-US" sz="2400" b="1" dirty="0" smtClean="0">
                <a:solidFill>
                  <a:schemeClr val="tx1"/>
                </a:solidFill>
                <a:latin typeface="Times New Roman" pitchFamily="18" charset="0"/>
                <a:cs typeface="Times New Roman" pitchFamily="18" charset="0"/>
              </a:rPr>
              <a:t>							         </a:t>
            </a:r>
            <a:r>
              <a:rPr lang="en-US" sz="2400" b="1" dirty="0">
                <a:solidFill>
                  <a:schemeClr val="tx1"/>
                </a:solidFill>
                <a:latin typeface="Times New Roman" pitchFamily="18" charset="0"/>
                <a:cs typeface="Times New Roman" pitchFamily="18" charset="0"/>
              </a:rPr>
              <a:t>=</a:t>
            </a:r>
            <a:r>
              <a:rPr lang="en-US" sz="2400" b="1" dirty="0" smtClean="0">
                <a:solidFill>
                  <a:schemeClr val="tx1"/>
                </a:solidFill>
                <a:latin typeface="Times New Roman" pitchFamily="18" charset="0"/>
                <a:cs typeface="Times New Roman" pitchFamily="18" charset="0"/>
              </a:rPr>
              <a:t> </a:t>
            </a:r>
          </a:p>
          <a:p>
            <a:pPr algn="just">
              <a:buFont typeface="Wingdings 3" pitchFamily="18" charset="2"/>
              <a:buNone/>
            </a:pPr>
            <a:endParaRPr lang="en-US" sz="2400" b="1" dirty="0">
              <a:solidFill>
                <a:schemeClr val="tx1"/>
              </a:solidFill>
              <a:latin typeface="Times New Roman" pitchFamily="18" charset="0"/>
              <a:cs typeface="Times New Roman" pitchFamily="18" charset="0"/>
            </a:endParaRPr>
          </a:p>
          <a:p>
            <a:pPr algn="just">
              <a:buFont typeface="Wingdings 3" pitchFamily="18" charset="2"/>
              <a:buNone/>
            </a:pPr>
            <a:endParaRPr lang="en-US" sz="2400" dirty="0" smtClean="0">
              <a:solidFill>
                <a:schemeClr val="tx1"/>
              </a:solidFill>
              <a:latin typeface="Times New Roman" pitchFamily="18" charset="0"/>
              <a:cs typeface="Times New Roman" pitchFamily="18" charset="0"/>
            </a:endParaRPr>
          </a:p>
          <a:p>
            <a:pPr algn="just">
              <a:buFont typeface="Wingdings 3" pitchFamily="18" charset="2"/>
              <a:buNone/>
            </a:pPr>
            <a:r>
              <a:rPr lang="en-US" sz="2400" dirty="0" err="1" smtClean="0">
                <a:solidFill>
                  <a:schemeClr val="tx1"/>
                </a:solidFill>
                <a:latin typeface="Times New Roman" pitchFamily="18" charset="0"/>
                <a:cs typeface="Times New Roman" pitchFamily="18" charset="0"/>
              </a:rPr>
              <a:t>i</a:t>
            </a:r>
            <a:r>
              <a:rPr lang="en-US" sz="2400" baseline="-25000" dirty="0" err="1" smtClean="0">
                <a:solidFill>
                  <a:schemeClr val="tx1"/>
                </a:solidFill>
                <a:latin typeface="Times New Roman" pitchFamily="18" charset="0"/>
                <a:cs typeface="Times New Roman" pitchFamily="18" charset="0"/>
              </a:rPr>
              <a:t>o</a:t>
            </a:r>
            <a:r>
              <a:rPr lang="en-US" sz="2400" dirty="0" smtClean="0">
                <a:solidFill>
                  <a:schemeClr val="tx1"/>
                </a:solidFill>
                <a:latin typeface="Times New Roman" pitchFamily="18" charset="0"/>
                <a:cs typeface="Times New Roman" pitchFamily="18" charset="0"/>
              </a:rPr>
              <a:t> = number of co-channel interfering cells</a:t>
            </a:r>
          </a:p>
        </p:txBody>
      </p:sp>
      <p:sp>
        <p:nvSpPr>
          <p:cNvPr id="29701" name="Rectangle 2"/>
          <p:cNvSpPr>
            <a:spLocks noChangeArrowheads="1"/>
          </p:cNvSpPr>
          <p:nvPr/>
        </p:nvSpPr>
        <p:spPr bwMode="auto">
          <a:xfrm>
            <a:off x="0" y="0"/>
            <a:ext cx="9144000" cy="457200"/>
          </a:xfrm>
          <a:prstGeom prst="rect">
            <a:avLst/>
          </a:prstGeom>
          <a:noFill/>
          <a:ln w="9525">
            <a:noFill/>
            <a:miter lim="800000"/>
            <a:headEnd/>
            <a:tailEnd/>
          </a:ln>
        </p:spPr>
        <p:txBody>
          <a:bodyPr wrap="none" lIns="90000" tIns="46800" rIns="90000" bIns="46800" anchor="ctr">
            <a:spAutoFit/>
          </a:bodyPr>
          <a:lstStyle/>
          <a:p>
            <a:endParaRPr lang="en-US"/>
          </a:p>
        </p:txBody>
      </p:sp>
      <p:pic>
        <p:nvPicPr>
          <p:cNvPr id="3" name="Picture 2"/>
          <p:cNvPicPr>
            <a:picLocks noChangeAspect="1"/>
          </p:cNvPicPr>
          <p:nvPr/>
        </p:nvPicPr>
        <p:blipFill>
          <a:blip r:embed="rId2"/>
          <a:stretch>
            <a:fillRect/>
          </a:stretch>
        </p:blipFill>
        <p:spPr>
          <a:xfrm>
            <a:off x="4191000" y="3113088"/>
            <a:ext cx="1071563" cy="1413192"/>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721600" cy="609600"/>
          </a:xfrm>
        </p:spPr>
        <p:txBody>
          <a:bodyPr rtlCol="0">
            <a:normAutofit fontScale="90000"/>
          </a:bodyPr>
          <a:lstStyle/>
          <a:p>
            <a:pPr fontAlgn="auto">
              <a:spcAft>
                <a:spcPts val="0"/>
              </a:spcAft>
              <a:defRPr/>
            </a:pPr>
            <a:r>
              <a:rPr lang="en-US" dirty="0" smtClean="0"/>
              <a:t>SIR for BS/ MS at the center: </a:t>
            </a:r>
            <a:endParaRPr lang="en-US" dirty="0"/>
          </a:p>
        </p:txBody>
      </p:sp>
      <p:sp>
        <p:nvSpPr>
          <p:cNvPr id="30723"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F120B5D3-2964-432D-943E-20394E4F995D}" type="slidenum">
              <a:rPr lang="en-US"/>
              <a:pPr/>
              <a:t>9</a:t>
            </a:fld>
            <a:endParaRPr lang="en-US"/>
          </a:p>
        </p:txBody>
      </p:sp>
      <p:pic>
        <p:nvPicPr>
          <p:cNvPr id="7" name="Picture 6"/>
          <p:cNvPicPr>
            <a:picLocks noChangeAspect="1"/>
          </p:cNvPicPr>
          <p:nvPr/>
        </p:nvPicPr>
        <p:blipFill>
          <a:blip r:embed="rId3"/>
          <a:stretch>
            <a:fillRect/>
          </a:stretch>
        </p:blipFill>
        <p:spPr>
          <a:xfrm>
            <a:off x="152400" y="990600"/>
            <a:ext cx="8610600" cy="5011738"/>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ppt/theme/theme2.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tf00001240 (1)</Template>
  <TotalTime>5104</TotalTime>
  <Words>1603</Words>
  <Application>Microsoft Office PowerPoint</Application>
  <PresentationFormat>On-screen Show (4:3)</PresentationFormat>
  <Paragraphs>156</Paragraphs>
  <Slides>21</Slides>
  <Notes>18</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21</vt:i4>
      </vt:variant>
    </vt:vector>
  </HeadingPairs>
  <TitlesOfParts>
    <vt:vector size="24" baseType="lpstr">
      <vt:lpstr>Facet</vt:lpstr>
      <vt:lpstr>1_Facet</vt:lpstr>
      <vt:lpstr>Equation</vt:lpstr>
      <vt:lpstr>CSE4255 Cellular Network</vt:lpstr>
      <vt:lpstr>Interference</vt:lpstr>
      <vt:lpstr>PowerPoint Presentation</vt:lpstr>
      <vt:lpstr>Co-channel Interference (CCI)</vt:lpstr>
      <vt:lpstr>Co-channel Distance Calculation</vt:lpstr>
      <vt:lpstr>Co-channel Reuse Ratio</vt:lpstr>
      <vt:lpstr>Example: 1</vt:lpstr>
      <vt:lpstr>Signal to Interference Ratio/SIR</vt:lpstr>
      <vt:lpstr>SIR for BS/ MS at the center: </vt:lpstr>
      <vt:lpstr>Example-2:</vt:lpstr>
      <vt:lpstr>SIR for MS at the boundary of the cell:</vt:lpstr>
      <vt:lpstr>Adjacent Channel Interference (ACI)</vt:lpstr>
      <vt:lpstr>Reason for ACI</vt:lpstr>
      <vt:lpstr>ACI Problem: Near-Far Effect: </vt:lpstr>
      <vt:lpstr>PowerPoint Presentation</vt:lpstr>
      <vt:lpstr>Solving ACI: Channel Assignment</vt:lpstr>
      <vt:lpstr>Power Control for Reducing Interference</vt:lpstr>
      <vt:lpstr>PowerPoint Presentation</vt:lpstr>
      <vt:lpstr>Closed-loop Power Control</vt:lpstr>
      <vt:lpstr>Open-loop Power Control</vt:lpstr>
      <vt:lpstr>Problem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14 Cellular Wireless Networks</dc:title>
  <dc:creator>Adrian J Pullin</dc:creator>
  <cp:lastModifiedBy>CSE</cp:lastModifiedBy>
  <cp:revision>266</cp:revision>
  <dcterms:created xsi:type="dcterms:W3CDTF">2003-03-07T14:33:58Z</dcterms:created>
  <dcterms:modified xsi:type="dcterms:W3CDTF">2020-03-03T07:04:09Z</dcterms:modified>
</cp:coreProperties>
</file>