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260937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If there are 24 channels, each using 4 kHz (out of 4.312 kHz available) with QAM modulation, we have 24 x 4000 x 15, or a 1.44-Mbps bandwidth, in</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the upstream direction.</a:t>
            </a:r>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If there are 224 channels, we can achieve up to 224 x 4000 x 15, or 13.4 Mbps in downstream direction.</a:t>
            </a:r>
            <a:endParaRPr/>
          </a:p>
        </p:txBody>
      </p:sp>
      <p:sp>
        <p:nvSpPr>
          <p:cNvPr id="260" name="Google Shape;260;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159" name="Google Shape;15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The first three digits of a local telephone number define the office, and the next four digits define the local loop number.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Google Shape;27;p2"/>
          <p:cNvGrpSpPr/>
          <p:nvPr/>
        </p:nvGrpSpPr>
        <p:grpSpPr>
          <a:xfrm>
            <a:off x="0" y="-8467"/>
            <a:ext cx="9144000" cy="6866467"/>
            <a:chOff x="0" y="-8467"/>
            <a:chExt cx="12192000" cy="6866467"/>
          </a:xfrm>
        </p:grpSpPr>
        <p:cxnSp>
          <p:nvCxnSpPr>
            <p:cNvPr id="28" name="Google Shape;28;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9" name="Google Shape;29;p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0" name="Google Shape;30;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4" name="Google Shape;34;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5" name="Google Shape;35;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txBox="1">
            <a:spLocks noGrp="1"/>
          </p:cNvSpPr>
          <p:nvPr>
            <p:ph type="ctrTitle"/>
          </p:nvPr>
        </p:nvSpPr>
        <p:spPr>
          <a:xfrm>
            <a:off x="1130300" y="2404534"/>
            <a:ext cx="5825202"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
          <p:cNvSpPr txBox="1">
            <a:spLocks noGrp="1"/>
          </p:cNvSpPr>
          <p:nvPr>
            <p:ph type="subTitle" idx="1"/>
          </p:nvPr>
        </p:nvSpPr>
        <p:spPr>
          <a:xfrm>
            <a:off x="1130300" y="4050834"/>
            <a:ext cx="5825202"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2"/>
          <p:cNvSpPr txBox="1">
            <a:spLocks noGrp="1"/>
          </p:cNvSpPr>
          <p:nvPr>
            <p:ph type="dt" idx="10"/>
          </p:nvPr>
        </p:nvSpPr>
        <p:spPr>
          <a:xfrm>
            <a:off x="5403850" y="6041363"/>
            <a:ext cx="68395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
          <p:cNvSpPr txBox="1">
            <a:spLocks noGrp="1"/>
          </p:cNvSpPr>
          <p:nvPr>
            <p:ph type="ftr" idx="11"/>
          </p:nvPr>
        </p:nvSpPr>
        <p:spPr>
          <a:xfrm>
            <a:off x="508001" y="6041363"/>
            <a:ext cx="47232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11"/>
          <p:cNvSpPr txBox="1">
            <a:spLocks noGrp="1"/>
          </p:cNvSpPr>
          <p:nvPr>
            <p:ph type="title"/>
          </p:nvPr>
        </p:nvSpPr>
        <p:spPr>
          <a:xfrm>
            <a:off x="508001" y="609600"/>
            <a:ext cx="6447501"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body" idx="1"/>
          </p:nvPr>
        </p:nvSpPr>
        <p:spPr>
          <a:xfrm>
            <a:off x="508001" y="4470400"/>
            <a:ext cx="6447501"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11"/>
          <p:cNvSpPr txBox="1">
            <a:spLocks noGrp="1"/>
          </p:cNvSpPr>
          <p:nvPr>
            <p:ph type="dt" idx="10"/>
          </p:nvPr>
        </p:nvSpPr>
        <p:spPr>
          <a:xfrm>
            <a:off x="5403850" y="6041363"/>
            <a:ext cx="68395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1"/>
          <p:cNvSpPr txBox="1">
            <a:spLocks noGrp="1"/>
          </p:cNvSpPr>
          <p:nvPr>
            <p:ph type="ftr" idx="11"/>
          </p:nvPr>
        </p:nvSpPr>
        <p:spPr>
          <a:xfrm>
            <a:off x="508001" y="6041363"/>
            <a:ext cx="47232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1"/>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698500" y="609600"/>
            <a:ext cx="6070601"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body" idx="1"/>
          </p:nvPr>
        </p:nvSpPr>
        <p:spPr>
          <a:xfrm>
            <a:off x="1024604" y="3632200"/>
            <a:ext cx="5418393"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12"/>
          <p:cNvSpPr txBox="1">
            <a:spLocks noGrp="1"/>
          </p:cNvSpPr>
          <p:nvPr>
            <p:ph type="body" idx="2"/>
          </p:nvPr>
        </p:nvSpPr>
        <p:spPr>
          <a:xfrm>
            <a:off x="508001" y="4470400"/>
            <a:ext cx="6447501"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12"/>
          <p:cNvSpPr txBox="1">
            <a:spLocks noGrp="1"/>
          </p:cNvSpPr>
          <p:nvPr>
            <p:ph type="dt" idx="10"/>
          </p:nvPr>
        </p:nvSpPr>
        <p:spPr>
          <a:xfrm>
            <a:off x="5403850" y="6041363"/>
            <a:ext cx="68395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2"/>
          <p:cNvSpPr txBox="1">
            <a:spLocks noGrp="1"/>
          </p:cNvSpPr>
          <p:nvPr>
            <p:ph type="ftr" idx="11"/>
          </p:nvPr>
        </p:nvSpPr>
        <p:spPr>
          <a:xfrm>
            <a:off x="508001" y="6041363"/>
            <a:ext cx="47232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2"/>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12"/>
          <p:cNvSpPr txBox="1"/>
          <p:nvPr/>
        </p:nvSpPr>
        <p:spPr>
          <a:xfrm>
            <a:off x="406403" y="790378"/>
            <a:ext cx="4572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08" name="Google Shape;108;p12"/>
          <p:cNvSpPr txBox="1"/>
          <p:nvPr/>
        </p:nvSpPr>
        <p:spPr>
          <a:xfrm>
            <a:off x="6669758" y="2886556"/>
            <a:ext cx="4572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13"/>
          <p:cNvSpPr txBox="1">
            <a:spLocks noGrp="1"/>
          </p:cNvSpPr>
          <p:nvPr>
            <p:ph type="title"/>
          </p:nvPr>
        </p:nvSpPr>
        <p:spPr>
          <a:xfrm>
            <a:off x="508001" y="1931988"/>
            <a:ext cx="6447501"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3"/>
          <p:cNvSpPr txBox="1">
            <a:spLocks noGrp="1"/>
          </p:cNvSpPr>
          <p:nvPr>
            <p:ph type="body" idx="1"/>
          </p:nvPr>
        </p:nvSpPr>
        <p:spPr>
          <a:xfrm>
            <a:off x="508001" y="4527448"/>
            <a:ext cx="6447501"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13"/>
          <p:cNvSpPr txBox="1">
            <a:spLocks noGrp="1"/>
          </p:cNvSpPr>
          <p:nvPr>
            <p:ph type="dt" idx="10"/>
          </p:nvPr>
        </p:nvSpPr>
        <p:spPr>
          <a:xfrm>
            <a:off x="5403850" y="6041363"/>
            <a:ext cx="68395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3"/>
          <p:cNvSpPr txBox="1">
            <a:spLocks noGrp="1"/>
          </p:cNvSpPr>
          <p:nvPr>
            <p:ph type="ftr" idx="11"/>
          </p:nvPr>
        </p:nvSpPr>
        <p:spPr>
          <a:xfrm>
            <a:off x="508001" y="6041363"/>
            <a:ext cx="47232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3"/>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698500" y="609600"/>
            <a:ext cx="6070601"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body" idx="1"/>
          </p:nvPr>
        </p:nvSpPr>
        <p:spPr>
          <a:xfrm>
            <a:off x="507999" y="4013200"/>
            <a:ext cx="6447502"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14"/>
          <p:cNvSpPr txBox="1">
            <a:spLocks noGrp="1"/>
          </p:cNvSpPr>
          <p:nvPr>
            <p:ph type="body" idx="2"/>
          </p:nvPr>
        </p:nvSpPr>
        <p:spPr>
          <a:xfrm>
            <a:off x="508001" y="4527448"/>
            <a:ext cx="6447501"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14"/>
          <p:cNvSpPr txBox="1">
            <a:spLocks noGrp="1"/>
          </p:cNvSpPr>
          <p:nvPr>
            <p:ph type="dt" idx="10"/>
          </p:nvPr>
        </p:nvSpPr>
        <p:spPr>
          <a:xfrm>
            <a:off x="5403850" y="6041363"/>
            <a:ext cx="68395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4"/>
          <p:cNvSpPr txBox="1">
            <a:spLocks noGrp="1"/>
          </p:cNvSpPr>
          <p:nvPr>
            <p:ph type="ftr" idx="11"/>
          </p:nvPr>
        </p:nvSpPr>
        <p:spPr>
          <a:xfrm>
            <a:off x="508001" y="6041363"/>
            <a:ext cx="47232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4"/>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14"/>
          <p:cNvSpPr txBox="1"/>
          <p:nvPr/>
        </p:nvSpPr>
        <p:spPr>
          <a:xfrm>
            <a:off x="406403" y="790378"/>
            <a:ext cx="4572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23" name="Google Shape;123;p14"/>
          <p:cNvSpPr txBox="1"/>
          <p:nvPr/>
        </p:nvSpPr>
        <p:spPr>
          <a:xfrm>
            <a:off x="6669758" y="2886556"/>
            <a:ext cx="4572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15"/>
          <p:cNvSpPr txBox="1">
            <a:spLocks noGrp="1"/>
          </p:cNvSpPr>
          <p:nvPr>
            <p:ph type="title"/>
          </p:nvPr>
        </p:nvSpPr>
        <p:spPr>
          <a:xfrm>
            <a:off x="514350" y="609600"/>
            <a:ext cx="6441152"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body" idx="1"/>
          </p:nvPr>
        </p:nvSpPr>
        <p:spPr>
          <a:xfrm>
            <a:off x="507999" y="4013200"/>
            <a:ext cx="6447502"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15"/>
          <p:cNvSpPr txBox="1">
            <a:spLocks noGrp="1"/>
          </p:cNvSpPr>
          <p:nvPr>
            <p:ph type="body" idx="2"/>
          </p:nvPr>
        </p:nvSpPr>
        <p:spPr>
          <a:xfrm>
            <a:off x="508001" y="4527448"/>
            <a:ext cx="6447501"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15"/>
          <p:cNvSpPr txBox="1">
            <a:spLocks noGrp="1"/>
          </p:cNvSpPr>
          <p:nvPr>
            <p:ph type="dt" idx="10"/>
          </p:nvPr>
        </p:nvSpPr>
        <p:spPr>
          <a:xfrm>
            <a:off x="5403850" y="6041363"/>
            <a:ext cx="68395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5"/>
          <p:cNvSpPr txBox="1">
            <a:spLocks noGrp="1"/>
          </p:cNvSpPr>
          <p:nvPr>
            <p:ph type="ftr" idx="11"/>
          </p:nvPr>
        </p:nvSpPr>
        <p:spPr>
          <a:xfrm>
            <a:off x="508001" y="6041363"/>
            <a:ext cx="47232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5"/>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16"/>
          <p:cNvSpPr txBox="1">
            <a:spLocks noGrp="1"/>
          </p:cNvSpPr>
          <p:nvPr>
            <p:ph type="title"/>
          </p:nvPr>
        </p:nvSpPr>
        <p:spPr>
          <a:xfrm>
            <a:off x="508001" y="609600"/>
            <a:ext cx="6447501"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6"/>
          <p:cNvSpPr txBox="1">
            <a:spLocks noGrp="1"/>
          </p:cNvSpPr>
          <p:nvPr>
            <p:ph type="body" idx="1"/>
          </p:nvPr>
        </p:nvSpPr>
        <p:spPr>
          <a:xfrm rot="5400000">
            <a:off x="1791365" y="877226"/>
            <a:ext cx="3880773" cy="644750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16"/>
          <p:cNvSpPr txBox="1">
            <a:spLocks noGrp="1"/>
          </p:cNvSpPr>
          <p:nvPr>
            <p:ph type="dt" idx="10"/>
          </p:nvPr>
        </p:nvSpPr>
        <p:spPr>
          <a:xfrm>
            <a:off x="5403850" y="6041363"/>
            <a:ext cx="68395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6"/>
          <p:cNvSpPr txBox="1">
            <a:spLocks noGrp="1"/>
          </p:cNvSpPr>
          <p:nvPr>
            <p:ph type="ftr" idx="11"/>
          </p:nvPr>
        </p:nvSpPr>
        <p:spPr>
          <a:xfrm>
            <a:off x="508001" y="6041363"/>
            <a:ext cx="47232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6"/>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17"/>
          <p:cNvSpPr txBox="1">
            <a:spLocks noGrp="1"/>
          </p:cNvSpPr>
          <p:nvPr>
            <p:ph type="title"/>
          </p:nvPr>
        </p:nvSpPr>
        <p:spPr>
          <a:xfrm rot="5400000">
            <a:off x="3839308" y="2746047"/>
            <a:ext cx="5251451" cy="97855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7"/>
          <p:cNvSpPr txBox="1">
            <a:spLocks noGrp="1"/>
          </p:cNvSpPr>
          <p:nvPr>
            <p:ph type="body" idx="1"/>
          </p:nvPr>
        </p:nvSpPr>
        <p:spPr>
          <a:xfrm rot="5400000">
            <a:off x="529833" y="587768"/>
            <a:ext cx="5251450" cy="529511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17"/>
          <p:cNvSpPr txBox="1">
            <a:spLocks noGrp="1"/>
          </p:cNvSpPr>
          <p:nvPr>
            <p:ph type="dt" idx="10"/>
          </p:nvPr>
        </p:nvSpPr>
        <p:spPr>
          <a:xfrm>
            <a:off x="5403850" y="6041363"/>
            <a:ext cx="68395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7"/>
          <p:cNvSpPr txBox="1">
            <a:spLocks noGrp="1"/>
          </p:cNvSpPr>
          <p:nvPr>
            <p:ph type="ftr" idx="11"/>
          </p:nvPr>
        </p:nvSpPr>
        <p:spPr>
          <a:xfrm>
            <a:off x="508001" y="6041363"/>
            <a:ext cx="47232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7"/>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508001" y="609600"/>
            <a:ext cx="6447501"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
          <p:cNvSpPr txBox="1">
            <a:spLocks noGrp="1"/>
          </p:cNvSpPr>
          <p:nvPr>
            <p:ph type="body" idx="1"/>
          </p:nvPr>
        </p:nvSpPr>
        <p:spPr>
          <a:xfrm>
            <a:off x="508001" y="2160590"/>
            <a:ext cx="6447501"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6" name="Google Shape;46;p3"/>
          <p:cNvSpPr txBox="1">
            <a:spLocks noGrp="1"/>
          </p:cNvSpPr>
          <p:nvPr>
            <p:ph type="dt" idx="10"/>
          </p:nvPr>
        </p:nvSpPr>
        <p:spPr>
          <a:xfrm>
            <a:off x="5403850" y="6041363"/>
            <a:ext cx="68395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
          <p:cNvSpPr txBox="1">
            <a:spLocks noGrp="1"/>
          </p:cNvSpPr>
          <p:nvPr>
            <p:ph type="ftr" idx="11"/>
          </p:nvPr>
        </p:nvSpPr>
        <p:spPr>
          <a:xfrm>
            <a:off x="508001" y="6041363"/>
            <a:ext cx="47232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4"/>
          <p:cNvSpPr txBox="1">
            <a:spLocks noGrp="1"/>
          </p:cNvSpPr>
          <p:nvPr>
            <p:ph type="dt" idx="10"/>
          </p:nvPr>
        </p:nvSpPr>
        <p:spPr>
          <a:xfrm>
            <a:off x="5403850" y="6041363"/>
            <a:ext cx="68395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
          <p:cNvSpPr txBox="1">
            <a:spLocks noGrp="1"/>
          </p:cNvSpPr>
          <p:nvPr>
            <p:ph type="ftr" idx="11"/>
          </p:nvPr>
        </p:nvSpPr>
        <p:spPr>
          <a:xfrm>
            <a:off x="508001" y="6041363"/>
            <a:ext cx="47232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5"/>
          <p:cNvSpPr txBox="1">
            <a:spLocks noGrp="1"/>
          </p:cNvSpPr>
          <p:nvPr>
            <p:ph type="title"/>
          </p:nvPr>
        </p:nvSpPr>
        <p:spPr>
          <a:xfrm>
            <a:off x="508001" y="2700868"/>
            <a:ext cx="6447501"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
          <p:cNvSpPr txBox="1">
            <a:spLocks noGrp="1"/>
          </p:cNvSpPr>
          <p:nvPr>
            <p:ph type="body" idx="1"/>
          </p:nvPr>
        </p:nvSpPr>
        <p:spPr>
          <a:xfrm>
            <a:off x="508001" y="4527448"/>
            <a:ext cx="6447501"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6" name="Google Shape;56;p5"/>
          <p:cNvSpPr txBox="1">
            <a:spLocks noGrp="1"/>
          </p:cNvSpPr>
          <p:nvPr>
            <p:ph type="dt" idx="10"/>
          </p:nvPr>
        </p:nvSpPr>
        <p:spPr>
          <a:xfrm>
            <a:off x="5403850" y="6041363"/>
            <a:ext cx="68395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ftr" idx="11"/>
          </p:nvPr>
        </p:nvSpPr>
        <p:spPr>
          <a:xfrm>
            <a:off x="508001" y="6041363"/>
            <a:ext cx="47232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6"/>
          <p:cNvSpPr txBox="1">
            <a:spLocks noGrp="1"/>
          </p:cNvSpPr>
          <p:nvPr>
            <p:ph type="title"/>
          </p:nvPr>
        </p:nvSpPr>
        <p:spPr>
          <a:xfrm>
            <a:off x="508001" y="609600"/>
            <a:ext cx="6447501"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body" idx="1"/>
          </p:nvPr>
        </p:nvSpPr>
        <p:spPr>
          <a:xfrm>
            <a:off x="508001" y="2160589"/>
            <a:ext cx="3138026"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6"/>
          <p:cNvSpPr txBox="1">
            <a:spLocks noGrp="1"/>
          </p:cNvSpPr>
          <p:nvPr>
            <p:ph type="body" idx="2"/>
          </p:nvPr>
        </p:nvSpPr>
        <p:spPr>
          <a:xfrm>
            <a:off x="3817477" y="2160590"/>
            <a:ext cx="3138026"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3" name="Google Shape;63;p6"/>
          <p:cNvSpPr txBox="1">
            <a:spLocks noGrp="1"/>
          </p:cNvSpPr>
          <p:nvPr>
            <p:ph type="dt" idx="10"/>
          </p:nvPr>
        </p:nvSpPr>
        <p:spPr>
          <a:xfrm>
            <a:off x="5403850" y="6041363"/>
            <a:ext cx="68395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
          <p:cNvSpPr txBox="1">
            <a:spLocks noGrp="1"/>
          </p:cNvSpPr>
          <p:nvPr>
            <p:ph type="ftr" idx="11"/>
          </p:nvPr>
        </p:nvSpPr>
        <p:spPr>
          <a:xfrm>
            <a:off x="508001" y="6041363"/>
            <a:ext cx="47232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7"/>
          <p:cNvSpPr txBox="1">
            <a:spLocks noGrp="1"/>
          </p:cNvSpPr>
          <p:nvPr>
            <p:ph type="title"/>
          </p:nvPr>
        </p:nvSpPr>
        <p:spPr>
          <a:xfrm>
            <a:off x="508001" y="609600"/>
            <a:ext cx="6447501"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7"/>
          <p:cNvSpPr txBox="1">
            <a:spLocks noGrp="1"/>
          </p:cNvSpPr>
          <p:nvPr>
            <p:ph type="body" idx="1"/>
          </p:nvPr>
        </p:nvSpPr>
        <p:spPr>
          <a:xfrm>
            <a:off x="506809" y="2160983"/>
            <a:ext cx="3139217"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9" name="Google Shape;69;p7"/>
          <p:cNvSpPr txBox="1">
            <a:spLocks noGrp="1"/>
          </p:cNvSpPr>
          <p:nvPr>
            <p:ph type="body" idx="2"/>
          </p:nvPr>
        </p:nvSpPr>
        <p:spPr>
          <a:xfrm>
            <a:off x="506809" y="2737246"/>
            <a:ext cx="31392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0" name="Google Shape;70;p7"/>
          <p:cNvSpPr txBox="1">
            <a:spLocks noGrp="1"/>
          </p:cNvSpPr>
          <p:nvPr>
            <p:ph type="body" idx="3"/>
          </p:nvPr>
        </p:nvSpPr>
        <p:spPr>
          <a:xfrm>
            <a:off x="3816287" y="2160983"/>
            <a:ext cx="3139214"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1" name="Google Shape;71;p7"/>
          <p:cNvSpPr txBox="1">
            <a:spLocks noGrp="1"/>
          </p:cNvSpPr>
          <p:nvPr>
            <p:ph type="body" idx="4"/>
          </p:nvPr>
        </p:nvSpPr>
        <p:spPr>
          <a:xfrm>
            <a:off x="3816288" y="2737246"/>
            <a:ext cx="313921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2" name="Google Shape;72;p7"/>
          <p:cNvSpPr txBox="1">
            <a:spLocks noGrp="1"/>
          </p:cNvSpPr>
          <p:nvPr>
            <p:ph type="dt" idx="10"/>
          </p:nvPr>
        </p:nvSpPr>
        <p:spPr>
          <a:xfrm>
            <a:off x="5403850" y="6041363"/>
            <a:ext cx="68395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7"/>
          <p:cNvSpPr txBox="1">
            <a:spLocks noGrp="1"/>
          </p:cNvSpPr>
          <p:nvPr>
            <p:ph type="ftr" idx="11"/>
          </p:nvPr>
        </p:nvSpPr>
        <p:spPr>
          <a:xfrm>
            <a:off x="508001" y="6041363"/>
            <a:ext cx="47232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7"/>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8"/>
          <p:cNvSpPr txBox="1">
            <a:spLocks noGrp="1"/>
          </p:cNvSpPr>
          <p:nvPr>
            <p:ph type="title"/>
          </p:nvPr>
        </p:nvSpPr>
        <p:spPr>
          <a:xfrm>
            <a:off x="508001" y="609600"/>
            <a:ext cx="6447501"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
          <p:cNvSpPr txBox="1">
            <a:spLocks noGrp="1"/>
          </p:cNvSpPr>
          <p:nvPr>
            <p:ph type="dt" idx="10"/>
          </p:nvPr>
        </p:nvSpPr>
        <p:spPr>
          <a:xfrm>
            <a:off x="5403850" y="6041363"/>
            <a:ext cx="68395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8"/>
          <p:cNvSpPr txBox="1">
            <a:spLocks noGrp="1"/>
          </p:cNvSpPr>
          <p:nvPr>
            <p:ph type="ftr" idx="11"/>
          </p:nvPr>
        </p:nvSpPr>
        <p:spPr>
          <a:xfrm>
            <a:off x="508001" y="6041363"/>
            <a:ext cx="47232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508001" y="1498604"/>
            <a:ext cx="2890896"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body" idx="1"/>
          </p:nvPr>
        </p:nvSpPr>
        <p:spPr>
          <a:xfrm>
            <a:off x="3570346" y="514925"/>
            <a:ext cx="3385156"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9"/>
          <p:cNvSpPr txBox="1">
            <a:spLocks noGrp="1"/>
          </p:cNvSpPr>
          <p:nvPr>
            <p:ph type="body" idx="2"/>
          </p:nvPr>
        </p:nvSpPr>
        <p:spPr>
          <a:xfrm>
            <a:off x="508001" y="2777069"/>
            <a:ext cx="2890896"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9"/>
          <p:cNvSpPr txBox="1">
            <a:spLocks noGrp="1"/>
          </p:cNvSpPr>
          <p:nvPr>
            <p:ph type="dt" idx="10"/>
          </p:nvPr>
        </p:nvSpPr>
        <p:spPr>
          <a:xfrm>
            <a:off x="5403850" y="6041363"/>
            <a:ext cx="68395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9"/>
          <p:cNvSpPr txBox="1">
            <a:spLocks noGrp="1"/>
          </p:cNvSpPr>
          <p:nvPr>
            <p:ph type="ftr" idx="11"/>
          </p:nvPr>
        </p:nvSpPr>
        <p:spPr>
          <a:xfrm>
            <a:off x="508001" y="6041363"/>
            <a:ext cx="47232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9"/>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10"/>
          <p:cNvSpPr txBox="1">
            <a:spLocks noGrp="1"/>
          </p:cNvSpPr>
          <p:nvPr>
            <p:ph type="title"/>
          </p:nvPr>
        </p:nvSpPr>
        <p:spPr>
          <a:xfrm>
            <a:off x="508001" y="4800600"/>
            <a:ext cx="64475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a:spLocks noGrp="1"/>
          </p:cNvSpPr>
          <p:nvPr>
            <p:ph type="pic" idx="2"/>
          </p:nvPr>
        </p:nvSpPr>
        <p:spPr>
          <a:xfrm>
            <a:off x="508001" y="609600"/>
            <a:ext cx="6447501" cy="3845718"/>
          </a:xfrm>
          <a:prstGeom prst="rect">
            <a:avLst/>
          </a:prstGeom>
          <a:noFill/>
          <a:ln>
            <a:noFill/>
          </a:ln>
        </p:spPr>
      </p:sp>
      <p:sp>
        <p:nvSpPr>
          <p:cNvPr id="90" name="Google Shape;90;p10"/>
          <p:cNvSpPr txBox="1">
            <a:spLocks noGrp="1"/>
          </p:cNvSpPr>
          <p:nvPr>
            <p:ph type="body" idx="1"/>
          </p:nvPr>
        </p:nvSpPr>
        <p:spPr>
          <a:xfrm>
            <a:off x="508001" y="5367338"/>
            <a:ext cx="6447500"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10"/>
          <p:cNvSpPr txBox="1">
            <a:spLocks noGrp="1"/>
          </p:cNvSpPr>
          <p:nvPr>
            <p:ph type="dt" idx="10"/>
          </p:nvPr>
        </p:nvSpPr>
        <p:spPr>
          <a:xfrm>
            <a:off x="5403850" y="6041363"/>
            <a:ext cx="68395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0"/>
          <p:cNvSpPr txBox="1">
            <a:spLocks noGrp="1"/>
          </p:cNvSpPr>
          <p:nvPr>
            <p:ph type="ftr" idx="11"/>
          </p:nvPr>
        </p:nvSpPr>
        <p:spPr>
          <a:xfrm>
            <a:off x="508001" y="6041363"/>
            <a:ext cx="47232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0"/>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8467"/>
            <a:ext cx="9144000" cy="6866467"/>
            <a:chOff x="0" y="-8467"/>
            <a:chExt cx="12192000" cy="6866467"/>
          </a:xfrm>
        </p:grpSpPr>
        <p:cxnSp>
          <p:nvCxnSpPr>
            <p:cNvPr id="11" name="Google Shape;11;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2" name="Google Shape;12;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3" name="Google Shape;13;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1"/>
          <p:cNvSpPr txBox="1">
            <a:spLocks noGrp="1"/>
          </p:cNvSpPr>
          <p:nvPr>
            <p:ph type="title"/>
          </p:nvPr>
        </p:nvSpPr>
        <p:spPr>
          <a:xfrm>
            <a:off x="508001" y="609600"/>
            <a:ext cx="6447501"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
          <p:cNvSpPr txBox="1">
            <a:spLocks noGrp="1"/>
          </p:cNvSpPr>
          <p:nvPr>
            <p:ph type="body" idx="1"/>
          </p:nvPr>
        </p:nvSpPr>
        <p:spPr>
          <a:xfrm>
            <a:off x="508001" y="2160590"/>
            <a:ext cx="6447501"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
          <p:cNvSpPr txBox="1">
            <a:spLocks noGrp="1"/>
          </p:cNvSpPr>
          <p:nvPr>
            <p:ph type="dt" idx="10"/>
          </p:nvPr>
        </p:nvSpPr>
        <p:spPr>
          <a:xfrm>
            <a:off x="5403850" y="6041363"/>
            <a:ext cx="683954"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
          <p:cNvSpPr txBox="1">
            <a:spLocks noGrp="1"/>
          </p:cNvSpPr>
          <p:nvPr>
            <p:ph type="ftr" idx="11"/>
          </p:nvPr>
        </p:nvSpPr>
        <p:spPr>
          <a:xfrm>
            <a:off x="508001" y="6041363"/>
            <a:ext cx="47232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ctrTitle"/>
          </p:nvPr>
        </p:nvSpPr>
        <p:spPr>
          <a:xfrm>
            <a:off x="1130300" y="1219200"/>
            <a:ext cx="6565900" cy="283163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accent1"/>
              </a:buClr>
              <a:buSzPts val="3600"/>
              <a:buFont typeface="Times New Roman"/>
              <a:buNone/>
            </a:pPr>
            <a:r>
              <a:rPr lang="en-US" sz="3600">
                <a:latin typeface="Times New Roman"/>
                <a:ea typeface="Times New Roman"/>
                <a:cs typeface="Times New Roman"/>
                <a:sym typeface="Times New Roman"/>
              </a:rPr>
              <a:t>CSE4255: Telecommunication</a:t>
            </a:r>
            <a:br>
              <a:rPr lang="en-US" sz="3600">
                <a:latin typeface="Times New Roman"/>
                <a:ea typeface="Times New Roman"/>
                <a:cs typeface="Times New Roman"/>
                <a:sym typeface="Times New Roman"/>
              </a:rPr>
            </a:br>
            <a:r>
              <a:rPr lang="en-US" sz="3600">
                <a:latin typeface="Times New Roman"/>
                <a:ea typeface="Times New Roman"/>
                <a:cs typeface="Times New Roman"/>
                <a:sym typeface="Times New Roman"/>
              </a:rPr>
              <a:t>Lecture 2 </a:t>
            </a:r>
            <a:endParaRPr sz="3600">
              <a:latin typeface="Times New Roman"/>
              <a:ea typeface="Times New Roman"/>
              <a:cs typeface="Times New Roman"/>
              <a:sym typeface="Times New Roman"/>
            </a:endParaRPr>
          </a:p>
        </p:txBody>
      </p:sp>
      <p:sp>
        <p:nvSpPr>
          <p:cNvPr id="148" name="Google Shape;148;p18"/>
          <p:cNvSpPr txBox="1">
            <a:spLocks noGrp="1"/>
          </p:cNvSpPr>
          <p:nvPr>
            <p:ph type="subTitle" idx="1"/>
          </p:nvPr>
        </p:nvSpPr>
        <p:spPr>
          <a:xfrm>
            <a:off x="1130300" y="4050834"/>
            <a:ext cx="6489700" cy="1664166"/>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SzPts val="2240"/>
              <a:buNone/>
            </a:pPr>
            <a:r>
              <a:rPr lang="en-US" sz="2800">
                <a:solidFill>
                  <a:schemeClr val="accent1"/>
                </a:solidFill>
                <a:latin typeface="Times New Roman"/>
                <a:ea typeface="Times New Roman"/>
                <a:cs typeface="Times New Roman"/>
                <a:sym typeface="Times New Roman"/>
              </a:rPr>
              <a:t>Telephone Network</a:t>
            </a:r>
            <a:endParaRPr sz="2800">
              <a:solidFill>
                <a:schemeClr val="accent1"/>
              </a:solidFill>
              <a:latin typeface="Times New Roman"/>
              <a:ea typeface="Times New Roman"/>
              <a:cs typeface="Times New Roman"/>
              <a:sym typeface="Times New Roman"/>
            </a:endParaRPr>
          </a:p>
        </p:txBody>
      </p:sp>
      <p:sp>
        <p:nvSpPr>
          <p:cNvPr id="149" name="Google Shape;149;p18"/>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a:spLocks noGrp="1"/>
          </p:cNvSpPr>
          <p:nvPr>
            <p:ph type="title"/>
          </p:nvPr>
        </p:nvSpPr>
        <p:spPr>
          <a:xfrm>
            <a:off x="533400" y="152400"/>
            <a:ext cx="6422102" cy="6096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DIAL-UP MODEMS</a:t>
            </a:r>
            <a:endParaRPr/>
          </a:p>
        </p:txBody>
      </p:sp>
      <p:sp>
        <p:nvSpPr>
          <p:cNvPr id="232" name="Google Shape;232;p28"/>
          <p:cNvSpPr txBox="1">
            <a:spLocks noGrp="1"/>
          </p:cNvSpPr>
          <p:nvPr>
            <p:ph type="body" idx="1"/>
          </p:nvPr>
        </p:nvSpPr>
        <p:spPr>
          <a:xfrm>
            <a:off x="533400" y="1219200"/>
            <a:ext cx="6858000" cy="49530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920"/>
              <a:buChar char="►"/>
            </a:pPr>
            <a:r>
              <a:rPr lang="en-US" sz="2400">
                <a:latin typeface="Times New Roman"/>
                <a:ea typeface="Times New Roman"/>
                <a:cs typeface="Times New Roman"/>
                <a:sym typeface="Times New Roman"/>
              </a:rPr>
              <a:t>Data transfer using the telephone local loop was traditionally done using a dial-up modem. </a:t>
            </a:r>
            <a:endParaRPr/>
          </a:p>
          <a:p>
            <a:pPr marL="342900" lvl="0" indent="-342900" algn="just" rtl="0">
              <a:spcBef>
                <a:spcPts val="1000"/>
              </a:spcBef>
              <a:spcAft>
                <a:spcPts val="0"/>
              </a:spcAft>
              <a:buSzPts val="1920"/>
              <a:buChar char="►"/>
            </a:pPr>
            <a:r>
              <a:rPr lang="en-US" sz="2400">
                <a:latin typeface="Times New Roman"/>
                <a:ea typeface="Times New Roman"/>
                <a:cs typeface="Times New Roman"/>
                <a:sym typeface="Times New Roman"/>
              </a:rPr>
              <a:t>The term modem is a composite word that refers to the two functional entities that make up the device: a signal modulator and a signal demodulator.</a:t>
            </a:r>
            <a:endParaRPr sz="2400">
              <a:latin typeface="Times New Roman"/>
              <a:ea typeface="Times New Roman"/>
              <a:cs typeface="Times New Roman"/>
              <a:sym typeface="Times New Roman"/>
            </a:endParaRPr>
          </a:p>
        </p:txBody>
      </p:sp>
      <p:sp>
        <p:nvSpPr>
          <p:cNvPr id="233" name="Google Shape;233;p28"/>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234" name="Google Shape;234;p28"/>
          <p:cNvPicPr preferRelativeResize="0"/>
          <p:nvPr/>
        </p:nvPicPr>
        <p:blipFill rotWithShape="1">
          <a:blip r:embed="rId3">
            <a:alphaModFix/>
          </a:blip>
          <a:srcRect/>
          <a:stretch/>
        </p:blipFill>
        <p:spPr>
          <a:xfrm>
            <a:off x="228599" y="3733800"/>
            <a:ext cx="8418513" cy="17192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508001" y="152400"/>
            <a:ext cx="6447501" cy="685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DSL</a:t>
            </a:r>
            <a:endParaRPr/>
          </a:p>
        </p:txBody>
      </p:sp>
      <p:sp>
        <p:nvSpPr>
          <p:cNvPr id="240" name="Google Shape;240;p29"/>
          <p:cNvSpPr txBox="1">
            <a:spLocks noGrp="1"/>
          </p:cNvSpPr>
          <p:nvPr>
            <p:ph type="body" idx="1"/>
          </p:nvPr>
        </p:nvSpPr>
        <p:spPr>
          <a:xfrm>
            <a:off x="228600" y="762000"/>
            <a:ext cx="7010400" cy="4724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240"/>
              <a:buChar char="►"/>
            </a:pPr>
            <a:r>
              <a:rPr lang="en-US" sz="2800">
                <a:latin typeface="Times New Roman"/>
                <a:ea typeface="Times New Roman"/>
                <a:cs typeface="Times New Roman"/>
                <a:sym typeface="Times New Roman"/>
              </a:rPr>
              <a:t>Telephone companies developed another technology, digital subscriber line (DSL), to provide higher-speed access to the Internet.</a:t>
            </a:r>
            <a:endParaRPr/>
          </a:p>
          <a:p>
            <a:pPr marL="342900" lvl="0" indent="-342900" algn="l" rtl="0">
              <a:spcBef>
                <a:spcPts val="1000"/>
              </a:spcBef>
              <a:spcAft>
                <a:spcPts val="0"/>
              </a:spcAft>
              <a:buSzPts val="2240"/>
              <a:buChar char="►"/>
            </a:pPr>
            <a:r>
              <a:rPr lang="en-US" sz="2800">
                <a:latin typeface="Times New Roman"/>
                <a:ea typeface="Times New Roman"/>
                <a:cs typeface="Times New Roman"/>
                <a:sym typeface="Times New Roman"/>
              </a:rPr>
              <a:t>It is one of the most promising for supporting high-speed digital communication over the existing local loops. </a:t>
            </a:r>
            <a:endParaRPr/>
          </a:p>
          <a:p>
            <a:pPr marL="342900" lvl="0" indent="-342900" algn="l" rtl="0">
              <a:spcBef>
                <a:spcPts val="1000"/>
              </a:spcBef>
              <a:spcAft>
                <a:spcPts val="0"/>
              </a:spcAft>
              <a:buSzPts val="2240"/>
              <a:buChar char="►"/>
            </a:pPr>
            <a:r>
              <a:rPr lang="en-US" sz="2800">
                <a:latin typeface="Times New Roman"/>
                <a:ea typeface="Times New Roman"/>
                <a:cs typeface="Times New Roman"/>
                <a:sym typeface="Times New Roman"/>
              </a:rPr>
              <a:t>DSL technology is a set of technologies, each differing in the first letter </a:t>
            </a:r>
            <a:endParaRPr/>
          </a:p>
          <a:p>
            <a:pPr marL="857250" lvl="1" indent="-457200" algn="l" rtl="0">
              <a:spcBef>
                <a:spcPts val="1000"/>
              </a:spcBef>
              <a:spcAft>
                <a:spcPts val="0"/>
              </a:spcAft>
              <a:buSzPts val="1600"/>
              <a:buFont typeface="Trebuchet MS"/>
              <a:buAutoNum type="arabicPeriod"/>
            </a:pPr>
            <a:r>
              <a:rPr lang="en-US" sz="2000">
                <a:latin typeface="Times New Roman"/>
                <a:ea typeface="Times New Roman"/>
                <a:cs typeface="Times New Roman"/>
                <a:sym typeface="Times New Roman"/>
              </a:rPr>
              <a:t>ADSL</a:t>
            </a:r>
            <a:endParaRPr/>
          </a:p>
          <a:p>
            <a:pPr marL="857250" lvl="1" indent="-457200" algn="l" rtl="0">
              <a:spcBef>
                <a:spcPts val="1000"/>
              </a:spcBef>
              <a:spcAft>
                <a:spcPts val="0"/>
              </a:spcAft>
              <a:buSzPts val="1600"/>
              <a:buFont typeface="Trebuchet MS"/>
              <a:buAutoNum type="arabicPeriod"/>
            </a:pPr>
            <a:r>
              <a:rPr lang="en-US" sz="2000">
                <a:latin typeface="Times New Roman"/>
                <a:ea typeface="Times New Roman"/>
                <a:cs typeface="Times New Roman"/>
                <a:sym typeface="Times New Roman"/>
              </a:rPr>
              <a:t>VDSL,</a:t>
            </a:r>
            <a:endParaRPr/>
          </a:p>
          <a:p>
            <a:pPr marL="857250" lvl="1" indent="-457200" algn="l" rtl="0">
              <a:spcBef>
                <a:spcPts val="1000"/>
              </a:spcBef>
              <a:spcAft>
                <a:spcPts val="0"/>
              </a:spcAft>
              <a:buSzPts val="1600"/>
              <a:buFont typeface="Trebuchet MS"/>
              <a:buAutoNum type="arabicPeriod"/>
            </a:pPr>
            <a:r>
              <a:rPr lang="en-US" sz="2000">
                <a:latin typeface="Times New Roman"/>
                <a:ea typeface="Times New Roman"/>
                <a:cs typeface="Times New Roman"/>
                <a:sym typeface="Times New Roman"/>
              </a:rPr>
              <a:t>HDSL</a:t>
            </a:r>
            <a:endParaRPr/>
          </a:p>
          <a:p>
            <a:pPr marL="857250" lvl="1" indent="-457200" algn="l" rtl="0">
              <a:spcBef>
                <a:spcPts val="1000"/>
              </a:spcBef>
              <a:spcAft>
                <a:spcPts val="0"/>
              </a:spcAft>
              <a:buSzPts val="1600"/>
              <a:buFont typeface="Trebuchet MS"/>
              <a:buAutoNum type="arabicPeriod"/>
            </a:pPr>
            <a:r>
              <a:rPr lang="en-US" sz="2000">
                <a:latin typeface="Times New Roman"/>
                <a:ea typeface="Times New Roman"/>
                <a:cs typeface="Times New Roman"/>
                <a:sym typeface="Times New Roman"/>
              </a:rPr>
              <a:t>SDSL</a:t>
            </a:r>
            <a:endParaRPr sz="2000">
              <a:latin typeface="Times New Roman"/>
              <a:ea typeface="Times New Roman"/>
              <a:cs typeface="Times New Roman"/>
              <a:sym typeface="Times New Roman"/>
            </a:endParaRPr>
          </a:p>
        </p:txBody>
      </p:sp>
      <p:sp>
        <p:nvSpPr>
          <p:cNvPr id="241" name="Google Shape;241;p29"/>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0"/>
          <p:cNvSpPr txBox="1">
            <a:spLocks noGrp="1"/>
          </p:cNvSpPr>
          <p:nvPr>
            <p:ph type="title"/>
          </p:nvPr>
        </p:nvSpPr>
        <p:spPr>
          <a:xfrm>
            <a:off x="508001" y="381000"/>
            <a:ext cx="6447501" cy="6096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ADSL</a:t>
            </a:r>
            <a:endParaRPr/>
          </a:p>
        </p:txBody>
      </p:sp>
      <p:sp>
        <p:nvSpPr>
          <p:cNvPr id="247" name="Google Shape;247;p30"/>
          <p:cNvSpPr txBox="1">
            <a:spLocks noGrp="1"/>
          </p:cNvSpPr>
          <p:nvPr>
            <p:ph type="body" idx="1"/>
          </p:nvPr>
        </p:nvSpPr>
        <p:spPr>
          <a:xfrm>
            <a:off x="381000" y="1066800"/>
            <a:ext cx="6447501" cy="44411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920"/>
              <a:buChar char="►"/>
            </a:pPr>
            <a:r>
              <a:rPr lang="en-US" sz="2400">
                <a:latin typeface="Times New Roman"/>
                <a:ea typeface="Times New Roman"/>
                <a:cs typeface="Times New Roman"/>
                <a:sym typeface="Times New Roman"/>
              </a:rPr>
              <a:t>Asymmetric Digital Subscriber Line</a:t>
            </a:r>
            <a:endParaRPr/>
          </a:p>
          <a:p>
            <a:pPr marL="342900" lvl="0" indent="-342900" algn="just" rtl="0">
              <a:spcBef>
                <a:spcPts val="1000"/>
              </a:spcBef>
              <a:spcAft>
                <a:spcPts val="0"/>
              </a:spcAft>
              <a:buSzPts val="1920"/>
              <a:buChar char="►"/>
            </a:pPr>
            <a:r>
              <a:rPr lang="en-US" sz="2400">
                <a:latin typeface="Times New Roman"/>
                <a:ea typeface="Times New Roman"/>
                <a:cs typeface="Times New Roman"/>
                <a:sym typeface="Times New Roman"/>
              </a:rPr>
              <a:t>It provides higher speed (bit rate) in the downstream direction (from the Internet to the resident) than in the upstream direction (from the resident to the Internet).</a:t>
            </a:r>
            <a:endParaRPr/>
          </a:p>
          <a:p>
            <a:pPr marL="342900" lvl="0" indent="-342900" algn="just" rtl="0">
              <a:spcBef>
                <a:spcPts val="1000"/>
              </a:spcBef>
              <a:spcAft>
                <a:spcPts val="0"/>
              </a:spcAft>
              <a:buSzPts val="1920"/>
              <a:buChar char="►"/>
            </a:pPr>
            <a:r>
              <a:rPr lang="en-US" sz="2400">
                <a:latin typeface="Times New Roman"/>
                <a:ea typeface="Times New Roman"/>
                <a:cs typeface="Times New Roman"/>
                <a:sym typeface="Times New Roman"/>
              </a:rPr>
              <a:t>ADSL is an asymmetric communication technology designed for residential users; it is not suitable for businesses.</a:t>
            </a:r>
            <a:endParaRPr/>
          </a:p>
          <a:p>
            <a:pPr marL="342900" lvl="0" indent="-342900" algn="just" rtl="0">
              <a:spcBef>
                <a:spcPts val="1000"/>
              </a:spcBef>
              <a:spcAft>
                <a:spcPts val="0"/>
              </a:spcAft>
              <a:buSzPts val="1920"/>
              <a:buChar char="►"/>
            </a:pPr>
            <a:r>
              <a:rPr lang="en-US" sz="2400">
                <a:latin typeface="Times New Roman"/>
                <a:ea typeface="Times New Roman"/>
                <a:cs typeface="Times New Roman"/>
                <a:sym typeface="Times New Roman"/>
              </a:rPr>
              <a:t>It uses the existing local loops and can handle bandwidths up to 1.1 MHz.</a:t>
            </a:r>
            <a:endParaRPr sz="2400">
              <a:latin typeface="Times New Roman"/>
              <a:ea typeface="Times New Roman"/>
              <a:cs typeface="Times New Roman"/>
              <a:sym typeface="Times New Roman"/>
            </a:endParaRPr>
          </a:p>
          <a:p>
            <a:pPr marL="342900" lvl="0" indent="-342900" algn="just" rtl="0">
              <a:spcBef>
                <a:spcPts val="1000"/>
              </a:spcBef>
              <a:spcAft>
                <a:spcPts val="0"/>
              </a:spcAft>
              <a:buSzPts val="1920"/>
              <a:buChar char="►"/>
            </a:pPr>
            <a:r>
              <a:rPr lang="en-US" sz="2400">
                <a:latin typeface="Times New Roman"/>
                <a:ea typeface="Times New Roman"/>
                <a:cs typeface="Times New Roman"/>
                <a:sym typeface="Times New Roman"/>
              </a:rPr>
              <a:t>ADSL is an adaptive technology. The system uses a data rate based on the condition of the local loop line.</a:t>
            </a:r>
            <a:endParaRPr sz="2400">
              <a:latin typeface="Times New Roman"/>
              <a:ea typeface="Times New Roman"/>
              <a:cs typeface="Times New Roman"/>
              <a:sym typeface="Times New Roman"/>
            </a:endParaRPr>
          </a:p>
        </p:txBody>
      </p:sp>
      <p:sp>
        <p:nvSpPr>
          <p:cNvPr id="248" name="Google Shape;248;p30"/>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1"/>
          <p:cNvSpPr txBox="1">
            <a:spLocks noGrp="1"/>
          </p:cNvSpPr>
          <p:nvPr>
            <p:ph type="title"/>
          </p:nvPr>
        </p:nvSpPr>
        <p:spPr>
          <a:xfrm>
            <a:off x="508001" y="76200"/>
            <a:ext cx="6447501" cy="6096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imes New Roman"/>
              <a:buNone/>
            </a:pPr>
            <a:r>
              <a:rPr lang="en-US" i="1">
                <a:latin typeface="Times New Roman"/>
                <a:ea typeface="Times New Roman"/>
                <a:cs typeface="Times New Roman"/>
                <a:sym typeface="Times New Roman"/>
              </a:rPr>
              <a:t>Bandwidth division in ADSL</a:t>
            </a:r>
            <a:endParaRPr/>
          </a:p>
        </p:txBody>
      </p:sp>
      <p:sp>
        <p:nvSpPr>
          <p:cNvPr id="254" name="Google Shape;254;p31"/>
          <p:cNvSpPr txBox="1">
            <a:spLocks noGrp="1"/>
          </p:cNvSpPr>
          <p:nvPr>
            <p:ph type="body" idx="1"/>
          </p:nvPr>
        </p:nvSpPr>
        <p:spPr>
          <a:xfrm>
            <a:off x="762000" y="3505200"/>
            <a:ext cx="6447501" cy="21551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240"/>
              <a:buChar char="►"/>
            </a:pPr>
            <a:r>
              <a:rPr lang="en-US" sz="2800">
                <a:latin typeface="Times New Roman"/>
                <a:ea typeface="Times New Roman"/>
                <a:cs typeface="Times New Roman"/>
                <a:sym typeface="Times New Roman"/>
              </a:rPr>
              <a:t>Transmission: twisted-pair (1 pair)</a:t>
            </a:r>
            <a:endParaRPr/>
          </a:p>
          <a:p>
            <a:pPr marL="742950" lvl="1" indent="-285750" algn="just" rtl="0">
              <a:spcBef>
                <a:spcPts val="1000"/>
              </a:spcBef>
              <a:spcAft>
                <a:spcPts val="0"/>
              </a:spcAft>
              <a:buSzPts val="1600"/>
              <a:buChar char="►"/>
            </a:pPr>
            <a:r>
              <a:rPr lang="en-US" sz="2000">
                <a:latin typeface="Times New Roman"/>
                <a:ea typeface="Times New Roman"/>
                <a:cs typeface="Times New Roman"/>
                <a:sym typeface="Times New Roman"/>
              </a:rPr>
              <a:t>Divides 1.104 MHz bandwidth into three bands (256 channels; 4.312 KHz per channel)</a:t>
            </a:r>
            <a:endParaRPr/>
          </a:p>
          <a:p>
            <a:pPr marL="742950" lvl="1" indent="-285750" algn="just" rtl="0">
              <a:spcBef>
                <a:spcPts val="1000"/>
              </a:spcBef>
              <a:spcAft>
                <a:spcPts val="0"/>
              </a:spcAft>
              <a:buSzPts val="1600"/>
              <a:buChar char="►"/>
            </a:pPr>
            <a:r>
              <a:rPr lang="en-US" sz="2000">
                <a:latin typeface="Times New Roman"/>
                <a:ea typeface="Times New Roman"/>
                <a:cs typeface="Times New Roman"/>
                <a:sym typeface="Times New Roman"/>
              </a:rPr>
              <a:t>POT (voice) (channel 0)</a:t>
            </a:r>
            <a:endParaRPr/>
          </a:p>
          <a:p>
            <a:pPr marL="742950" lvl="1" indent="-285750" algn="just" rtl="0">
              <a:spcBef>
                <a:spcPts val="1000"/>
              </a:spcBef>
              <a:spcAft>
                <a:spcPts val="0"/>
              </a:spcAft>
              <a:buSzPts val="1600"/>
              <a:buChar char="►"/>
            </a:pPr>
            <a:r>
              <a:rPr lang="en-US" sz="2000">
                <a:latin typeface="Times New Roman"/>
                <a:ea typeface="Times New Roman"/>
                <a:cs typeface="Times New Roman"/>
                <a:sym typeface="Times New Roman"/>
              </a:rPr>
              <a:t>Idle. Channels 1 to 5 are not used and provide a gap between voice and data communication.</a:t>
            </a:r>
            <a:endParaRPr/>
          </a:p>
          <a:p>
            <a:pPr marL="742950" lvl="1" indent="-285750" algn="just" rtl="0">
              <a:spcBef>
                <a:spcPts val="1000"/>
              </a:spcBef>
              <a:spcAft>
                <a:spcPts val="0"/>
              </a:spcAft>
              <a:buSzPts val="1600"/>
              <a:buChar char="►"/>
            </a:pPr>
            <a:r>
              <a:rPr lang="en-US" sz="2000">
                <a:latin typeface="Times New Roman"/>
                <a:ea typeface="Times New Roman"/>
                <a:cs typeface="Times New Roman"/>
                <a:sym typeface="Times New Roman"/>
              </a:rPr>
              <a:t>Upstream (channel 6-30; 25 channels), </a:t>
            </a:r>
            <a:endParaRPr/>
          </a:p>
          <a:p>
            <a:pPr marL="742950" lvl="1" indent="-285750" algn="just" rtl="0">
              <a:spcBef>
                <a:spcPts val="1000"/>
              </a:spcBef>
              <a:spcAft>
                <a:spcPts val="0"/>
              </a:spcAft>
              <a:buSzPts val="1600"/>
              <a:buChar char="►"/>
            </a:pPr>
            <a:r>
              <a:rPr lang="en-US" sz="2000">
                <a:latin typeface="Times New Roman"/>
                <a:ea typeface="Times New Roman"/>
                <a:cs typeface="Times New Roman"/>
                <a:sym typeface="Times New Roman"/>
              </a:rPr>
              <a:t>Downstream (channel 31-255; 225 channels)</a:t>
            </a:r>
            <a:endParaRPr/>
          </a:p>
        </p:txBody>
      </p:sp>
      <p:sp>
        <p:nvSpPr>
          <p:cNvPr id="255" name="Google Shape;255;p31"/>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256" name="Google Shape;256;p31"/>
          <p:cNvPicPr preferRelativeResize="0"/>
          <p:nvPr/>
        </p:nvPicPr>
        <p:blipFill rotWithShape="1">
          <a:blip r:embed="rId3">
            <a:alphaModFix/>
          </a:blip>
          <a:srcRect/>
          <a:stretch/>
        </p:blipFill>
        <p:spPr>
          <a:xfrm>
            <a:off x="457200" y="685800"/>
            <a:ext cx="7162800" cy="2695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2"/>
          <p:cNvSpPr txBox="1">
            <a:spLocks noGrp="1"/>
          </p:cNvSpPr>
          <p:nvPr>
            <p:ph type="title"/>
          </p:nvPr>
        </p:nvSpPr>
        <p:spPr>
          <a:xfrm>
            <a:off x="163513" y="152400"/>
            <a:ext cx="8038562" cy="914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800"/>
              <a:buFont typeface="Trebuchet MS"/>
              <a:buNone/>
            </a:pPr>
            <a:r>
              <a:rPr lang="en-US" sz="2800"/>
              <a:t>Discrete Multitone Technique (DMT) : M</a:t>
            </a:r>
            <a:r>
              <a:rPr lang="en-US" sz="2400"/>
              <a:t>odulation technique standard for ADSL which combines QAM and FDM.</a:t>
            </a:r>
            <a:endParaRPr sz="4000"/>
          </a:p>
        </p:txBody>
      </p:sp>
      <p:sp>
        <p:nvSpPr>
          <p:cNvPr id="263" name="Google Shape;263;p32"/>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264" name="Google Shape;264;p32"/>
          <p:cNvPicPr preferRelativeResize="0"/>
          <p:nvPr/>
        </p:nvPicPr>
        <p:blipFill rotWithShape="1">
          <a:blip r:embed="rId3">
            <a:alphaModFix/>
          </a:blip>
          <a:srcRect/>
          <a:stretch/>
        </p:blipFill>
        <p:spPr>
          <a:xfrm>
            <a:off x="163513" y="1654175"/>
            <a:ext cx="8447087" cy="4060825"/>
          </a:xfrm>
          <a:prstGeom prst="rect">
            <a:avLst/>
          </a:prstGeom>
          <a:noFill/>
          <a:ln>
            <a:noFill/>
          </a:ln>
        </p:spPr>
      </p:pic>
      <p:sp>
        <p:nvSpPr>
          <p:cNvPr id="265" name="Google Shape;265;p32"/>
          <p:cNvSpPr txBox="1"/>
          <p:nvPr/>
        </p:nvSpPr>
        <p:spPr>
          <a:xfrm>
            <a:off x="2133600" y="5963116"/>
            <a:ext cx="1879600" cy="3381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rebuchet MS"/>
                <a:ea typeface="Trebuchet MS"/>
                <a:cs typeface="Trebuchet MS"/>
                <a:sym typeface="Trebuchet MS"/>
              </a:rPr>
              <a:t>~ 4 KHz / channel</a:t>
            </a:r>
            <a:endParaRPr/>
          </a:p>
        </p:txBody>
      </p:sp>
      <p:sp>
        <p:nvSpPr>
          <p:cNvPr id="266" name="Google Shape;266;p32"/>
          <p:cNvSpPr txBox="1"/>
          <p:nvPr/>
        </p:nvSpPr>
        <p:spPr>
          <a:xfrm>
            <a:off x="5029200" y="5967879"/>
            <a:ext cx="1871663" cy="3381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rebuchet MS"/>
                <a:ea typeface="Trebuchet MS"/>
                <a:cs typeface="Trebuchet MS"/>
                <a:sym typeface="Trebuchet MS"/>
              </a:rPr>
              <a:t>60 Kbps/ channel</a:t>
            </a:r>
            <a:endParaRPr/>
          </a:p>
        </p:txBody>
      </p:sp>
      <p:sp>
        <p:nvSpPr>
          <p:cNvPr id="267" name="Google Shape;267;p32"/>
          <p:cNvSpPr txBox="1"/>
          <p:nvPr/>
        </p:nvSpPr>
        <p:spPr>
          <a:xfrm>
            <a:off x="7260151" y="3219916"/>
            <a:ext cx="188384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rebuchet MS"/>
                <a:ea typeface="Trebuchet MS"/>
                <a:cs typeface="Trebuchet MS"/>
                <a:sym typeface="Trebuchet MS"/>
              </a:rPr>
              <a:t>1 control channel</a:t>
            </a:r>
            <a:endParaRPr/>
          </a:p>
          <a:p>
            <a:pPr marL="0" marR="0" lvl="0" indent="0" algn="l" rtl="0">
              <a:spcBef>
                <a:spcPts val="0"/>
              </a:spcBef>
              <a:spcAft>
                <a:spcPts val="0"/>
              </a:spcAft>
              <a:buNone/>
            </a:pPr>
            <a:r>
              <a:rPr lang="en-US" sz="1600">
                <a:solidFill>
                  <a:schemeClr val="dk1"/>
                </a:solidFill>
                <a:latin typeface="Trebuchet MS"/>
                <a:ea typeface="Trebuchet MS"/>
                <a:cs typeface="Trebuchet MS"/>
                <a:sym typeface="Trebuchet MS"/>
              </a:rPr>
              <a:t>24 data transfer</a:t>
            </a:r>
            <a:endParaRPr sz="1600">
              <a:solidFill>
                <a:schemeClr val="dk1"/>
              </a:solidFill>
              <a:latin typeface="Trebuchet MS"/>
              <a:ea typeface="Trebuchet MS"/>
              <a:cs typeface="Trebuchet MS"/>
              <a:sym typeface="Trebuchet MS"/>
            </a:endParaRPr>
          </a:p>
        </p:txBody>
      </p:sp>
      <p:sp>
        <p:nvSpPr>
          <p:cNvPr id="268" name="Google Shape;268;p32"/>
          <p:cNvSpPr txBox="1"/>
          <p:nvPr/>
        </p:nvSpPr>
        <p:spPr>
          <a:xfrm>
            <a:off x="7260151" y="5201116"/>
            <a:ext cx="188384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rebuchet MS"/>
                <a:ea typeface="Trebuchet MS"/>
                <a:cs typeface="Trebuchet MS"/>
                <a:sym typeface="Trebuchet MS"/>
              </a:rPr>
              <a:t>1 control channel</a:t>
            </a:r>
            <a:endParaRPr/>
          </a:p>
          <a:p>
            <a:pPr marL="0" marR="0" lvl="0" indent="0" algn="l" rtl="0">
              <a:spcBef>
                <a:spcPts val="0"/>
              </a:spcBef>
              <a:spcAft>
                <a:spcPts val="0"/>
              </a:spcAft>
              <a:buNone/>
            </a:pPr>
            <a:r>
              <a:rPr lang="en-US" sz="1600">
                <a:solidFill>
                  <a:schemeClr val="dk1"/>
                </a:solidFill>
                <a:latin typeface="Trebuchet MS"/>
                <a:ea typeface="Trebuchet MS"/>
                <a:cs typeface="Trebuchet MS"/>
                <a:sym typeface="Trebuchet MS"/>
              </a:rPr>
              <a:t>224 data transfer</a:t>
            </a:r>
            <a:endParaRPr sz="1600">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3"/>
          <p:cNvSpPr txBox="1">
            <a:spLocks noGrp="1"/>
          </p:cNvSpPr>
          <p:nvPr>
            <p:ph type="title"/>
          </p:nvPr>
        </p:nvSpPr>
        <p:spPr>
          <a:xfrm>
            <a:off x="508001" y="609600"/>
            <a:ext cx="7188199" cy="1066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ADSL modem: </a:t>
            </a:r>
            <a:r>
              <a:rPr lang="en-US" sz="3200"/>
              <a:t>Customer Site</a:t>
            </a:r>
            <a:endParaRPr/>
          </a:p>
        </p:txBody>
      </p:sp>
      <p:sp>
        <p:nvSpPr>
          <p:cNvPr id="274" name="Google Shape;274;p33"/>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275" name="Google Shape;275;p33"/>
          <p:cNvPicPr preferRelativeResize="0"/>
          <p:nvPr/>
        </p:nvPicPr>
        <p:blipFill rotWithShape="1">
          <a:blip r:embed="rId3">
            <a:alphaModFix/>
          </a:blip>
          <a:srcRect/>
          <a:stretch/>
        </p:blipFill>
        <p:spPr>
          <a:xfrm>
            <a:off x="381000" y="2498725"/>
            <a:ext cx="8199438" cy="2454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508001" y="609600"/>
            <a:ext cx="7340599" cy="9906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ADSL modem: </a:t>
            </a:r>
            <a:r>
              <a:rPr lang="en-US" sz="3100"/>
              <a:t>Telephone company Site</a:t>
            </a:r>
            <a:endParaRPr/>
          </a:p>
        </p:txBody>
      </p:sp>
      <p:sp>
        <p:nvSpPr>
          <p:cNvPr id="281" name="Google Shape;281;p34"/>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282" name="Google Shape;282;p34"/>
          <p:cNvPicPr preferRelativeResize="0"/>
          <p:nvPr/>
        </p:nvPicPr>
        <p:blipFill rotWithShape="1">
          <a:blip r:embed="rId3">
            <a:alphaModFix/>
          </a:blip>
          <a:srcRect/>
          <a:stretch/>
        </p:blipFill>
        <p:spPr>
          <a:xfrm>
            <a:off x="304800" y="2609850"/>
            <a:ext cx="8162925" cy="2114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457200" y="152400"/>
            <a:ext cx="6447501" cy="9144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sz="3200"/>
              <a:t>Public Switched Telephone Network</a:t>
            </a:r>
            <a:endParaRPr sz="3200"/>
          </a:p>
        </p:txBody>
      </p:sp>
      <p:sp>
        <p:nvSpPr>
          <p:cNvPr id="155" name="Google Shape;155;p19"/>
          <p:cNvSpPr txBox="1">
            <a:spLocks noGrp="1"/>
          </p:cNvSpPr>
          <p:nvPr>
            <p:ph type="body" idx="1"/>
          </p:nvPr>
        </p:nvSpPr>
        <p:spPr>
          <a:xfrm>
            <a:off x="152400" y="996027"/>
            <a:ext cx="7543800" cy="464277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240"/>
              <a:buChar char="►"/>
            </a:pPr>
            <a:r>
              <a:rPr lang="en-US" sz="2800">
                <a:latin typeface="Times New Roman"/>
                <a:ea typeface="Times New Roman"/>
                <a:cs typeface="Times New Roman"/>
                <a:sym typeface="Times New Roman"/>
              </a:rPr>
              <a:t>The public switched telephone network (PSTN), also known as Plain Old Telephone System (POTS), had its beginnings in the late 1800s.</a:t>
            </a:r>
            <a:endParaRPr sz="2800">
              <a:latin typeface="Times New Roman"/>
              <a:ea typeface="Times New Roman"/>
              <a:cs typeface="Times New Roman"/>
              <a:sym typeface="Times New Roman"/>
            </a:endParaRPr>
          </a:p>
          <a:p>
            <a:pPr marL="342900" lvl="0" indent="-342900" algn="just" rtl="0">
              <a:spcBef>
                <a:spcPts val="1000"/>
              </a:spcBef>
              <a:spcAft>
                <a:spcPts val="0"/>
              </a:spcAft>
              <a:buSzPts val="2240"/>
              <a:buChar char="►"/>
            </a:pPr>
            <a:r>
              <a:rPr lang="en-US" sz="2800">
                <a:latin typeface="Times New Roman"/>
                <a:ea typeface="Times New Roman"/>
                <a:cs typeface="Times New Roman"/>
                <a:sym typeface="Times New Roman"/>
              </a:rPr>
              <a:t>It was originally an analog system using analog signals to transmit voice. </a:t>
            </a:r>
            <a:endParaRPr/>
          </a:p>
          <a:p>
            <a:pPr marL="342900" lvl="0" indent="-342900" algn="just" rtl="0">
              <a:spcBef>
                <a:spcPts val="1000"/>
              </a:spcBef>
              <a:spcAft>
                <a:spcPts val="0"/>
              </a:spcAft>
              <a:buSzPts val="2240"/>
              <a:buChar char="►"/>
            </a:pPr>
            <a:r>
              <a:rPr lang="en-US" sz="2800">
                <a:latin typeface="Times New Roman"/>
                <a:ea typeface="Times New Roman"/>
                <a:cs typeface="Times New Roman"/>
                <a:sym typeface="Times New Roman"/>
              </a:rPr>
              <a:t>With the advent of the computer era, the network, in the 1980s, began to carry data in addition to voice using dial-up lines or dedicated lines.</a:t>
            </a:r>
            <a:endParaRPr/>
          </a:p>
          <a:p>
            <a:pPr marL="342900" lvl="0" indent="-342900" algn="just" rtl="0">
              <a:spcBef>
                <a:spcPts val="1000"/>
              </a:spcBef>
              <a:spcAft>
                <a:spcPts val="0"/>
              </a:spcAft>
              <a:buSzPts val="2240"/>
              <a:buChar char="►"/>
            </a:pPr>
            <a:r>
              <a:rPr lang="en-US" sz="2800">
                <a:latin typeface="Times New Roman"/>
                <a:ea typeface="Times New Roman"/>
                <a:cs typeface="Times New Roman"/>
                <a:sym typeface="Times New Roman"/>
              </a:rPr>
              <a:t>It is full duplex and use circuit switch network to transmit human voice.</a:t>
            </a:r>
            <a:endParaRPr/>
          </a:p>
        </p:txBody>
      </p:sp>
      <p:sp>
        <p:nvSpPr>
          <p:cNvPr id="156" name="Google Shape;156;p19"/>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9.</a:t>
            </a:r>
            <a:fld id="{00000000-1234-1234-1234-123412341234}" type="slidenum">
              <a:rPr lang="en-US"/>
              <a:t>3</a:t>
            </a:fld>
            <a:endParaRPr/>
          </a:p>
        </p:txBody>
      </p:sp>
      <p:cxnSp>
        <p:nvCxnSpPr>
          <p:cNvPr id="163" name="Google Shape;163;p20"/>
          <p:cNvCxnSpPr/>
          <p:nvPr/>
        </p:nvCxnSpPr>
        <p:spPr>
          <a:xfrm>
            <a:off x="152400" y="533400"/>
            <a:ext cx="8763000" cy="0"/>
          </a:xfrm>
          <a:prstGeom prst="straightConnector1">
            <a:avLst/>
          </a:prstGeom>
          <a:noFill/>
          <a:ln w="76200" cap="flat" cmpd="sng">
            <a:solidFill>
              <a:schemeClr val="hlink"/>
            </a:solidFill>
            <a:prstDash val="solid"/>
            <a:round/>
            <a:headEnd type="none" w="med" len="med"/>
            <a:tailEnd type="none" w="med" len="med"/>
          </a:ln>
        </p:spPr>
      </p:cxnSp>
      <p:cxnSp>
        <p:nvCxnSpPr>
          <p:cNvPr id="164" name="Google Shape;164;p20"/>
          <p:cNvCxnSpPr/>
          <p:nvPr/>
        </p:nvCxnSpPr>
        <p:spPr>
          <a:xfrm>
            <a:off x="152400" y="1371600"/>
            <a:ext cx="8763000" cy="0"/>
          </a:xfrm>
          <a:prstGeom prst="straightConnector1">
            <a:avLst/>
          </a:prstGeom>
          <a:noFill/>
          <a:ln w="19050" cap="flat" cmpd="sng">
            <a:solidFill>
              <a:schemeClr val="hlink"/>
            </a:solidFill>
            <a:prstDash val="solid"/>
            <a:round/>
            <a:headEnd type="none" w="med" len="med"/>
            <a:tailEnd type="none" w="med" len="med"/>
          </a:ln>
        </p:spPr>
      </p:cxnSp>
      <p:sp>
        <p:nvSpPr>
          <p:cNvPr id="165" name="Google Shape;165;p20"/>
          <p:cNvSpPr txBox="1"/>
          <p:nvPr/>
        </p:nvSpPr>
        <p:spPr>
          <a:xfrm>
            <a:off x="228600" y="634425"/>
            <a:ext cx="6100516"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rgbClr val="92D050"/>
                </a:solidFill>
                <a:latin typeface="Times New Roman"/>
                <a:ea typeface="Times New Roman"/>
                <a:cs typeface="Times New Roman"/>
                <a:sym typeface="Times New Roman"/>
              </a:rPr>
              <a:t>Components of a Telephone System</a:t>
            </a:r>
            <a:endParaRPr sz="2800" i="1">
              <a:solidFill>
                <a:srgbClr val="92D050"/>
              </a:solidFill>
              <a:latin typeface="Times New Roman"/>
              <a:ea typeface="Times New Roman"/>
              <a:cs typeface="Times New Roman"/>
              <a:sym typeface="Times New Roman"/>
            </a:endParaRPr>
          </a:p>
        </p:txBody>
      </p:sp>
      <p:cxnSp>
        <p:nvCxnSpPr>
          <p:cNvPr id="166" name="Google Shape;166;p20"/>
          <p:cNvCxnSpPr/>
          <p:nvPr/>
        </p:nvCxnSpPr>
        <p:spPr>
          <a:xfrm>
            <a:off x="152400" y="6248400"/>
            <a:ext cx="8763000" cy="0"/>
          </a:xfrm>
          <a:prstGeom prst="straightConnector1">
            <a:avLst/>
          </a:prstGeom>
          <a:noFill/>
          <a:ln w="76200" cap="flat" cmpd="sng">
            <a:solidFill>
              <a:schemeClr val="hlink"/>
            </a:solidFill>
            <a:prstDash val="solid"/>
            <a:round/>
            <a:headEnd type="none" w="med" len="med"/>
            <a:tailEnd type="none" w="med" len="med"/>
          </a:ln>
        </p:spPr>
      </p:cxnSp>
      <p:pic>
        <p:nvPicPr>
          <p:cNvPr id="167" name="Google Shape;167;p20"/>
          <p:cNvPicPr preferRelativeResize="0"/>
          <p:nvPr/>
        </p:nvPicPr>
        <p:blipFill rotWithShape="1">
          <a:blip r:embed="rId3">
            <a:alphaModFix/>
          </a:blip>
          <a:srcRect/>
          <a:stretch/>
        </p:blipFill>
        <p:spPr>
          <a:xfrm>
            <a:off x="225425" y="1941513"/>
            <a:ext cx="8766175" cy="2630487"/>
          </a:xfrm>
          <a:prstGeom prst="rect">
            <a:avLst/>
          </a:prstGeom>
          <a:noFill/>
          <a:ln>
            <a:noFill/>
          </a:ln>
        </p:spPr>
      </p:pic>
      <p:sp>
        <p:nvSpPr>
          <p:cNvPr id="168" name="Google Shape;168;p20"/>
          <p:cNvSpPr txBox="1"/>
          <p:nvPr/>
        </p:nvSpPr>
        <p:spPr>
          <a:xfrm>
            <a:off x="381000" y="4876800"/>
            <a:ext cx="8382000" cy="70788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rgbClr val="0000FF"/>
                </a:solidFill>
                <a:latin typeface="Trebuchet MS"/>
                <a:ea typeface="Trebuchet MS"/>
                <a:cs typeface="Trebuchet MS"/>
                <a:sym typeface="Trebuchet MS"/>
              </a:rPr>
              <a:t>Twisted-pair cable </a:t>
            </a:r>
            <a:r>
              <a:rPr lang="en-US" sz="2000">
                <a:solidFill>
                  <a:schemeClr val="dk1"/>
                </a:solidFill>
                <a:latin typeface="Trebuchet MS"/>
                <a:ea typeface="Trebuchet MS"/>
                <a:cs typeface="Trebuchet MS"/>
                <a:sym typeface="Trebuchet MS"/>
              </a:rPr>
              <a:t>that connects </a:t>
            </a:r>
            <a:r>
              <a:rPr lang="en-US" sz="2000">
                <a:solidFill>
                  <a:srgbClr val="0000FF"/>
                </a:solidFill>
                <a:latin typeface="Trebuchet MS"/>
                <a:ea typeface="Trebuchet MS"/>
                <a:cs typeface="Trebuchet MS"/>
                <a:sym typeface="Trebuchet MS"/>
              </a:rPr>
              <a:t>subscriber telephone </a:t>
            </a:r>
            <a:r>
              <a:rPr lang="en-US" sz="2000">
                <a:solidFill>
                  <a:schemeClr val="dk1"/>
                </a:solidFill>
                <a:latin typeface="Trebuchet MS"/>
                <a:ea typeface="Trebuchet MS"/>
                <a:cs typeface="Trebuchet MS"/>
                <a:sym typeface="Trebuchet MS"/>
              </a:rPr>
              <a:t>to nearest </a:t>
            </a:r>
            <a:r>
              <a:rPr lang="en-US" sz="2000">
                <a:solidFill>
                  <a:srgbClr val="0000FF"/>
                </a:solidFill>
                <a:latin typeface="Trebuchet MS"/>
                <a:ea typeface="Trebuchet MS"/>
                <a:cs typeface="Trebuchet MS"/>
                <a:sym typeface="Trebuchet MS"/>
              </a:rPr>
              <a:t>end office </a:t>
            </a:r>
            <a:r>
              <a:rPr lang="en-US" sz="2000">
                <a:solidFill>
                  <a:schemeClr val="dk1"/>
                </a:solidFill>
                <a:latin typeface="Trebuchet MS"/>
                <a:ea typeface="Trebuchet MS"/>
                <a:cs typeface="Trebuchet MS"/>
                <a:sym typeface="Trebuchet MS"/>
              </a:rPr>
              <a:t>or </a:t>
            </a:r>
            <a:r>
              <a:rPr lang="en-US" sz="2000">
                <a:solidFill>
                  <a:srgbClr val="0000FF"/>
                </a:solidFill>
                <a:latin typeface="Trebuchet MS"/>
                <a:ea typeface="Trebuchet MS"/>
                <a:cs typeface="Trebuchet MS"/>
                <a:sym typeface="Trebuchet MS"/>
              </a:rPr>
              <a:t>local central office. When used for voice, has a BW 4 kHz.</a:t>
            </a:r>
            <a:endParaRPr sz="2000">
              <a:solidFill>
                <a:srgbClr val="0000FF"/>
              </a:solidFill>
              <a:latin typeface="Trebuchet MS"/>
              <a:ea typeface="Trebuchet MS"/>
              <a:cs typeface="Trebuchet MS"/>
              <a:sym typeface="Trebuchet MS"/>
            </a:endParaRPr>
          </a:p>
        </p:txBody>
      </p:sp>
      <p:sp>
        <p:nvSpPr>
          <p:cNvPr id="169" name="Google Shape;169;p20"/>
          <p:cNvSpPr txBox="1"/>
          <p:nvPr/>
        </p:nvSpPr>
        <p:spPr>
          <a:xfrm>
            <a:off x="1981200" y="1676400"/>
            <a:ext cx="71628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FF"/>
                </a:solidFill>
                <a:latin typeface="Trebuchet MS"/>
                <a:ea typeface="Trebuchet MS"/>
                <a:cs typeface="Trebuchet MS"/>
                <a:sym typeface="Trebuchet MS"/>
              </a:rPr>
              <a:t>Trunk: Transmission media </a:t>
            </a:r>
            <a:r>
              <a:rPr lang="en-US" sz="1800">
                <a:solidFill>
                  <a:schemeClr val="dk1"/>
                </a:solidFill>
                <a:latin typeface="Trebuchet MS"/>
                <a:ea typeface="Trebuchet MS"/>
                <a:cs typeface="Trebuchet MS"/>
                <a:sym typeface="Trebuchet MS"/>
              </a:rPr>
              <a:t>that handle </a:t>
            </a:r>
            <a:r>
              <a:rPr lang="en-US" sz="1800">
                <a:solidFill>
                  <a:srgbClr val="0000FF"/>
                </a:solidFill>
                <a:latin typeface="Trebuchet MS"/>
                <a:ea typeface="Trebuchet MS"/>
                <a:cs typeface="Trebuchet MS"/>
                <a:sym typeface="Trebuchet MS"/>
              </a:rPr>
              <a:t>communication between office. Transmission is usually through optical fiber or satellite.</a:t>
            </a:r>
            <a:endParaRPr sz="1800">
              <a:solidFill>
                <a:srgbClr val="0000FF"/>
              </a:solidFill>
              <a:latin typeface="Trebuchet MS"/>
              <a:ea typeface="Trebuchet MS"/>
              <a:cs typeface="Trebuchet MS"/>
              <a:sym typeface="Trebuchet MS"/>
            </a:endParaRPr>
          </a:p>
        </p:txBody>
      </p:sp>
      <p:cxnSp>
        <p:nvCxnSpPr>
          <p:cNvPr id="170" name="Google Shape;170;p20"/>
          <p:cNvCxnSpPr/>
          <p:nvPr/>
        </p:nvCxnSpPr>
        <p:spPr>
          <a:xfrm>
            <a:off x="4495800" y="2286000"/>
            <a:ext cx="0" cy="533400"/>
          </a:xfrm>
          <a:prstGeom prst="straightConnector1">
            <a:avLst/>
          </a:prstGeom>
          <a:noFill/>
          <a:ln w="31750" cap="flat" cmpd="sng">
            <a:solidFill>
              <a:srgbClr val="0070C0"/>
            </a:solidFill>
            <a:prstDash val="solid"/>
            <a:round/>
            <a:headEnd type="none" w="sm" len="sm"/>
            <a:tailEnd type="stealth" w="med" len="med"/>
          </a:ln>
        </p:spPr>
      </p:cxnSp>
      <p:cxnSp>
        <p:nvCxnSpPr>
          <p:cNvPr id="171" name="Google Shape;171;p20"/>
          <p:cNvCxnSpPr/>
          <p:nvPr/>
        </p:nvCxnSpPr>
        <p:spPr>
          <a:xfrm rot="10800000">
            <a:off x="1905000" y="4114800"/>
            <a:ext cx="0" cy="685800"/>
          </a:xfrm>
          <a:prstGeom prst="straightConnector1">
            <a:avLst/>
          </a:prstGeom>
          <a:noFill/>
          <a:ln w="31750" cap="flat" cmpd="sng">
            <a:solidFill>
              <a:srgbClr val="0070C0"/>
            </a:solidFill>
            <a:prstDash val="solid"/>
            <a:round/>
            <a:headEnd type="none" w="sm" len="sm"/>
            <a:tailEnd type="stealth"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508001" y="76200"/>
            <a:ext cx="6349999" cy="838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LATAs</a:t>
            </a:r>
            <a:endParaRPr/>
          </a:p>
        </p:txBody>
      </p:sp>
      <p:sp>
        <p:nvSpPr>
          <p:cNvPr id="177" name="Google Shape;177;p21"/>
          <p:cNvSpPr txBox="1">
            <a:spLocks noGrp="1"/>
          </p:cNvSpPr>
          <p:nvPr>
            <p:ph type="body" idx="1"/>
          </p:nvPr>
        </p:nvSpPr>
        <p:spPr>
          <a:xfrm>
            <a:off x="304800" y="838200"/>
            <a:ext cx="7416799" cy="51816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240"/>
              <a:buChar char="►"/>
            </a:pPr>
            <a:r>
              <a:rPr lang="en-US" sz="2800">
                <a:latin typeface="Times New Roman"/>
                <a:ea typeface="Times New Roman"/>
                <a:cs typeface="Times New Roman"/>
                <a:sym typeface="Times New Roman"/>
              </a:rPr>
              <a:t>Local Access Transport Area. </a:t>
            </a:r>
            <a:endParaRPr/>
          </a:p>
          <a:p>
            <a:pPr marL="342900" lvl="0" indent="-342900" algn="just" rtl="0">
              <a:spcBef>
                <a:spcPts val="1000"/>
              </a:spcBef>
              <a:spcAft>
                <a:spcPts val="0"/>
              </a:spcAft>
              <a:buSzPts val="2240"/>
              <a:buChar char="►"/>
            </a:pPr>
            <a:r>
              <a:rPr lang="en-US" sz="2800">
                <a:latin typeface="Times New Roman"/>
                <a:ea typeface="Times New Roman"/>
                <a:cs typeface="Times New Roman"/>
                <a:sym typeface="Times New Roman"/>
              </a:rPr>
              <a:t>A LATA is a geographical area where a local telephone company may carry both local calls and toll calls.</a:t>
            </a:r>
            <a:endParaRPr/>
          </a:p>
          <a:p>
            <a:pPr marL="342900" lvl="0" indent="-342900" algn="just" rtl="0">
              <a:spcBef>
                <a:spcPts val="1000"/>
              </a:spcBef>
              <a:spcAft>
                <a:spcPts val="0"/>
              </a:spcAft>
              <a:buSzPts val="2240"/>
              <a:buChar char="►"/>
            </a:pPr>
            <a:r>
              <a:rPr lang="en-US" sz="2800">
                <a:latin typeface="Times New Roman"/>
                <a:ea typeface="Times New Roman"/>
                <a:cs typeface="Times New Roman"/>
                <a:sym typeface="Times New Roman"/>
              </a:rPr>
              <a:t>A small area may have one single LATA; a large area may have several LATAs.</a:t>
            </a:r>
            <a:endParaRPr/>
          </a:p>
          <a:p>
            <a:pPr marL="342900" lvl="0" indent="-342900" algn="l" rtl="0">
              <a:spcBef>
                <a:spcPts val="1000"/>
              </a:spcBef>
              <a:spcAft>
                <a:spcPts val="0"/>
              </a:spcAft>
              <a:buSzPts val="2240"/>
              <a:buChar char="►"/>
            </a:pPr>
            <a:r>
              <a:rPr lang="en-US" sz="2800">
                <a:latin typeface="Times New Roman"/>
                <a:ea typeface="Times New Roman"/>
                <a:cs typeface="Times New Roman"/>
                <a:sym typeface="Times New Roman"/>
              </a:rPr>
              <a:t>There are two types of services:</a:t>
            </a:r>
            <a:endParaRPr/>
          </a:p>
          <a:p>
            <a:pPr marL="914400" lvl="1" indent="-457200" algn="l" rtl="0">
              <a:spcBef>
                <a:spcPts val="1000"/>
              </a:spcBef>
              <a:spcAft>
                <a:spcPts val="0"/>
              </a:spcAft>
              <a:buSzPts val="2240"/>
              <a:buFont typeface="Trebuchet MS"/>
              <a:buAutoNum type="arabicPeriod"/>
            </a:pPr>
            <a:r>
              <a:rPr lang="en-US" sz="2800">
                <a:latin typeface="Times New Roman"/>
                <a:ea typeface="Times New Roman"/>
                <a:cs typeface="Times New Roman"/>
                <a:sym typeface="Times New Roman"/>
              </a:rPr>
              <a:t>Intra-LATA services</a:t>
            </a:r>
            <a:endParaRPr/>
          </a:p>
          <a:p>
            <a:pPr marL="914400" lvl="1" indent="-457200" algn="l" rtl="0">
              <a:spcBef>
                <a:spcPts val="1000"/>
              </a:spcBef>
              <a:spcAft>
                <a:spcPts val="0"/>
              </a:spcAft>
              <a:buSzPts val="2240"/>
              <a:buFont typeface="Trebuchet MS"/>
              <a:buAutoNum type="arabicPeriod"/>
            </a:pPr>
            <a:r>
              <a:rPr lang="en-US" sz="2800">
                <a:latin typeface="Times New Roman"/>
                <a:ea typeface="Times New Roman"/>
                <a:cs typeface="Times New Roman"/>
                <a:sym typeface="Times New Roman"/>
              </a:rPr>
              <a:t>Inter-LATA services</a:t>
            </a:r>
            <a:endParaRPr/>
          </a:p>
        </p:txBody>
      </p:sp>
      <p:sp>
        <p:nvSpPr>
          <p:cNvPr id="178" name="Google Shape;178;p21"/>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457201" y="0"/>
            <a:ext cx="6498302" cy="838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200"/>
              <a:buFont typeface="Trebuchet MS"/>
              <a:buNone/>
            </a:pPr>
            <a:r>
              <a:rPr lang="en-US" sz="3200"/>
              <a:t>Intra-LATA Services</a:t>
            </a:r>
            <a:endParaRPr sz="3200"/>
          </a:p>
        </p:txBody>
      </p:sp>
      <p:sp>
        <p:nvSpPr>
          <p:cNvPr id="184" name="Google Shape;184;p22"/>
          <p:cNvSpPr txBox="1">
            <a:spLocks noGrp="1"/>
          </p:cNvSpPr>
          <p:nvPr>
            <p:ph type="body" idx="1"/>
          </p:nvPr>
        </p:nvSpPr>
        <p:spPr>
          <a:xfrm>
            <a:off x="381000" y="3505200"/>
            <a:ext cx="7239000" cy="22098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600"/>
              <a:buChar char="►"/>
            </a:pPr>
            <a:r>
              <a:rPr lang="en-US" sz="2000">
                <a:latin typeface="Times New Roman"/>
                <a:ea typeface="Times New Roman"/>
                <a:cs typeface="Times New Roman"/>
                <a:sym typeface="Times New Roman"/>
              </a:rPr>
              <a:t>The services offered by the common carriers (telephone companies) inside a LATA are called </a:t>
            </a:r>
            <a:r>
              <a:rPr lang="en-US" sz="2000" i="1">
                <a:latin typeface="Times New Roman"/>
                <a:ea typeface="Times New Roman"/>
                <a:cs typeface="Times New Roman"/>
                <a:sym typeface="Times New Roman"/>
              </a:rPr>
              <a:t>intra-LATA services. </a:t>
            </a:r>
            <a:endParaRPr/>
          </a:p>
          <a:p>
            <a:pPr marL="342900" lvl="0" indent="-342900" algn="just" rtl="0">
              <a:spcBef>
                <a:spcPts val="1000"/>
              </a:spcBef>
              <a:spcAft>
                <a:spcPts val="0"/>
              </a:spcAft>
              <a:buSzPts val="1600"/>
              <a:buChar char="►"/>
            </a:pPr>
            <a:r>
              <a:rPr lang="en-US" sz="2000">
                <a:latin typeface="Times New Roman"/>
                <a:ea typeface="Times New Roman"/>
                <a:cs typeface="Times New Roman"/>
                <a:sym typeface="Times New Roman"/>
              </a:rPr>
              <a:t>The carrier that handles these services is called a local exchange carrier (LEC).</a:t>
            </a:r>
            <a:endParaRPr/>
          </a:p>
          <a:p>
            <a:pPr marL="342900" lvl="0" indent="-342900" algn="l" rtl="0">
              <a:spcBef>
                <a:spcPts val="1000"/>
              </a:spcBef>
              <a:spcAft>
                <a:spcPts val="0"/>
              </a:spcAft>
              <a:buSzPts val="1600"/>
              <a:buChar char="►"/>
            </a:pPr>
            <a:r>
              <a:rPr lang="en-US" sz="2000">
                <a:latin typeface="Times New Roman"/>
                <a:ea typeface="Times New Roman"/>
                <a:cs typeface="Times New Roman"/>
                <a:sym typeface="Times New Roman"/>
              </a:rPr>
              <a:t>Communication inside a LATA is handled by end switches and tandem switches. </a:t>
            </a:r>
            <a:endParaRPr/>
          </a:p>
          <a:p>
            <a:pPr marL="342900" lvl="0" indent="-342900" algn="l" rtl="0">
              <a:spcBef>
                <a:spcPts val="1000"/>
              </a:spcBef>
              <a:spcAft>
                <a:spcPts val="0"/>
              </a:spcAft>
              <a:buSzPts val="1600"/>
              <a:buChar char="►"/>
            </a:pPr>
            <a:r>
              <a:rPr lang="en-US" sz="2000">
                <a:latin typeface="Times New Roman"/>
                <a:ea typeface="Times New Roman"/>
                <a:cs typeface="Times New Roman"/>
                <a:sym typeface="Times New Roman"/>
              </a:rPr>
              <a:t>A call that can be completed by using only end offices is considered toll-free. </a:t>
            </a:r>
            <a:endParaRPr/>
          </a:p>
          <a:p>
            <a:pPr marL="342900" lvl="0" indent="-342900" algn="l" rtl="0">
              <a:spcBef>
                <a:spcPts val="1000"/>
              </a:spcBef>
              <a:spcAft>
                <a:spcPts val="0"/>
              </a:spcAft>
              <a:buSzPts val="1600"/>
              <a:buChar char="►"/>
            </a:pPr>
            <a:r>
              <a:rPr lang="en-US" sz="2000">
                <a:latin typeface="Times New Roman"/>
                <a:ea typeface="Times New Roman"/>
                <a:cs typeface="Times New Roman"/>
                <a:sym typeface="Times New Roman"/>
              </a:rPr>
              <a:t>A call that has to go through a tandem office is charged.</a:t>
            </a:r>
            <a:endParaRPr sz="2000"/>
          </a:p>
        </p:txBody>
      </p:sp>
      <p:sp>
        <p:nvSpPr>
          <p:cNvPr id="185" name="Google Shape;185;p22"/>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86" name="Google Shape;186;p22"/>
          <p:cNvPicPr preferRelativeResize="0"/>
          <p:nvPr/>
        </p:nvPicPr>
        <p:blipFill rotWithShape="1">
          <a:blip r:embed="rId3">
            <a:alphaModFix/>
          </a:blip>
          <a:srcRect/>
          <a:stretch/>
        </p:blipFill>
        <p:spPr>
          <a:xfrm>
            <a:off x="609600" y="609600"/>
            <a:ext cx="6781800" cy="28305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200948" y="0"/>
            <a:ext cx="6498302" cy="838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200"/>
              <a:buFont typeface="Trebuchet MS"/>
              <a:buNone/>
            </a:pPr>
            <a:r>
              <a:rPr lang="en-US" sz="3200"/>
              <a:t>Inter-LATA Services</a:t>
            </a:r>
            <a:endParaRPr sz="3200"/>
          </a:p>
        </p:txBody>
      </p:sp>
      <p:sp>
        <p:nvSpPr>
          <p:cNvPr id="192" name="Google Shape;192;p23"/>
          <p:cNvSpPr txBox="1">
            <a:spLocks noGrp="1"/>
          </p:cNvSpPr>
          <p:nvPr>
            <p:ph type="body" idx="1"/>
          </p:nvPr>
        </p:nvSpPr>
        <p:spPr>
          <a:xfrm>
            <a:off x="464459" y="4947523"/>
            <a:ext cx="6447501" cy="1627451"/>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600"/>
              <a:buChar char="►"/>
            </a:pPr>
            <a:r>
              <a:rPr lang="en-US" sz="2000">
                <a:latin typeface="Times New Roman"/>
                <a:ea typeface="Times New Roman"/>
                <a:cs typeface="Times New Roman"/>
                <a:sym typeface="Times New Roman"/>
              </a:rPr>
              <a:t>The services between LATAs are handled by interexchange carriers (IXCs). </a:t>
            </a:r>
            <a:endParaRPr/>
          </a:p>
          <a:p>
            <a:pPr marL="342900" lvl="0" indent="-342900" algn="just" rtl="0">
              <a:spcBef>
                <a:spcPts val="1000"/>
              </a:spcBef>
              <a:spcAft>
                <a:spcPts val="0"/>
              </a:spcAft>
              <a:buSzPts val="1600"/>
              <a:buChar char="►"/>
            </a:pPr>
            <a:r>
              <a:rPr lang="en-US" sz="2000">
                <a:latin typeface="Times New Roman"/>
                <a:ea typeface="Times New Roman"/>
                <a:cs typeface="Times New Roman"/>
                <a:sym typeface="Times New Roman"/>
              </a:rPr>
              <a:t>These carriers, some times called long-distance companies, provide communication services between two customers in different LATAs.</a:t>
            </a:r>
            <a:endParaRPr/>
          </a:p>
        </p:txBody>
      </p:sp>
      <p:sp>
        <p:nvSpPr>
          <p:cNvPr id="193" name="Google Shape;193;p23"/>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94" name="Google Shape;194;p23"/>
          <p:cNvPicPr preferRelativeResize="0"/>
          <p:nvPr/>
        </p:nvPicPr>
        <p:blipFill rotWithShape="1">
          <a:blip r:embed="rId3">
            <a:alphaModFix/>
          </a:blip>
          <a:srcRect/>
          <a:stretch/>
        </p:blipFill>
        <p:spPr>
          <a:xfrm>
            <a:off x="228600" y="647245"/>
            <a:ext cx="6846887" cy="4225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508001" y="0"/>
            <a:ext cx="6447501" cy="685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rebuchet MS"/>
              <a:buNone/>
            </a:pPr>
            <a:r>
              <a:rPr lang="en-US" sz="2800"/>
              <a:t>Points of Presence (POP)</a:t>
            </a:r>
            <a:endParaRPr sz="2800"/>
          </a:p>
        </p:txBody>
      </p:sp>
      <p:sp>
        <p:nvSpPr>
          <p:cNvPr id="201" name="Google Shape;201;p24"/>
          <p:cNvSpPr txBox="1">
            <a:spLocks noGrp="1"/>
          </p:cNvSpPr>
          <p:nvPr>
            <p:ph type="body" idx="1"/>
          </p:nvPr>
        </p:nvSpPr>
        <p:spPr>
          <a:xfrm>
            <a:off x="228600" y="609600"/>
            <a:ext cx="6959599" cy="2209799"/>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600"/>
              <a:buChar char="►"/>
            </a:pPr>
            <a:r>
              <a:rPr lang="en-US" sz="2000">
                <a:latin typeface="Times New Roman"/>
                <a:ea typeface="Times New Roman"/>
                <a:cs typeface="Times New Roman"/>
                <a:sym typeface="Times New Roman"/>
              </a:rPr>
              <a:t>A point of presence is a switching office within a LATA.</a:t>
            </a:r>
            <a:endParaRPr/>
          </a:p>
          <a:p>
            <a:pPr marL="342900" lvl="0" indent="-342900" algn="just" rtl="0">
              <a:spcBef>
                <a:spcPts val="1000"/>
              </a:spcBef>
              <a:spcAft>
                <a:spcPts val="0"/>
              </a:spcAft>
              <a:buSzPts val="1600"/>
              <a:buChar char="►"/>
            </a:pPr>
            <a:r>
              <a:rPr lang="en-US" sz="2000">
                <a:latin typeface="Times New Roman"/>
                <a:ea typeface="Times New Roman"/>
                <a:cs typeface="Times New Roman"/>
                <a:sym typeface="Times New Roman"/>
              </a:rPr>
              <a:t>Each IXC that wants to provide inter-LATA services in a LATA must have a POP in that LATA. </a:t>
            </a:r>
            <a:endParaRPr/>
          </a:p>
          <a:p>
            <a:pPr marL="342900" lvl="0" indent="-342900" algn="just" rtl="0">
              <a:spcBef>
                <a:spcPts val="1000"/>
              </a:spcBef>
              <a:spcAft>
                <a:spcPts val="0"/>
              </a:spcAft>
              <a:buSzPts val="1600"/>
              <a:buChar char="►"/>
            </a:pPr>
            <a:r>
              <a:rPr lang="en-US" sz="2000">
                <a:latin typeface="Times New Roman"/>
                <a:ea typeface="Times New Roman"/>
                <a:cs typeface="Times New Roman"/>
                <a:sym typeface="Times New Roman"/>
              </a:rPr>
              <a:t>The LECs that provide services inside the LATA must provide connections so that every subscriber can have access to all POPs.</a:t>
            </a:r>
            <a:endParaRPr sz="2000">
              <a:latin typeface="Times New Roman"/>
              <a:ea typeface="Times New Roman"/>
              <a:cs typeface="Times New Roman"/>
              <a:sym typeface="Times New Roman"/>
            </a:endParaRPr>
          </a:p>
        </p:txBody>
      </p:sp>
      <p:sp>
        <p:nvSpPr>
          <p:cNvPr id="202" name="Google Shape;202;p24"/>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03" name="Google Shape;203;p24"/>
          <p:cNvSpPr txBox="1"/>
          <p:nvPr/>
        </p:nvSpPr>
        <p:spPr>
          <a:xfrm>
            <a:off x="515256" y="3200400"/>
            <a:ext cx="6447501" cy="6858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2800"/>
              <a:buFont typeface="Trebuchet MS"/>
              <a:buNone/>
            </a:pPr>
            <a:r>
              <a:rPr lang="en-US" sz="2800">
                <a:solidFill>
                  <a:schemeClr val="accent1"/>
                </a:solidFill>
                <a:latin typeface="Trebuchet MS"/>
                <a:ea typeface="Trebuchet MS"/>
                <a:cs typeface="Trebuchet MS"/>
                <a:sym typeface="Trebuchet MS"/>
              </a:rPr>
              <a:t>Making a Connection</a:t>
            </a:r>
            <a:endParaRPr sz="2800">
              <a:solidFill>
                <a:schemeClr val="accent1"/>
              </a:solidFill>
              <a:latin typeface="Trebuchet MS"/>
              <a:ea typeface="Trebuchet MS"/>
              <a:cs typeface="Trebuchet MS"/>
              <a:sym typeface="Trebuchet MS"/>
            </a:endParaRPr>
          </a:p>
        </p:txBody>
      </p:sp>
      <p:sp>
        <p:nvSpPr>
          <p:cNvPr id="204" name="Google Shape;204;p24"/>
          <p:cNvSpPr txBox="1"/>
          <p:nvPr/>
        </p:nvSpPr>
        <p:spPr>
          <a:xfrm>
            <a:off x="127001" y="3733801"/>
            <a:ext cx="6959599" cy="2209799"/>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accent1"/>
              </a:buClr>
              <a:buSzPts val="1600"/>
              <a:buFont typeface="Noto Sans Symbols"/>
              <a:buChar char="►"/>
            </a:pPr>
            <a:r>
              <a:rPr lang="en-US" sz="2000">
                <a:solidFill>
                  <a:srgbClr val="3F3F3F"/>
                </a:solidFill>
                <a:latin typeface="Times New Roman"/>
                <a:ea typeface="Times New Roman"/>
                <a:cs typeface="Times New Roman"/>
                <a:sym typeface="Times New Roman"/>
              </a:rPr>
              <a:t>A subscriber who needs to make a connection with another subscriber is connected first to an end switch and then, either directly or through a tandem switch, to a POP. </a:t>
            </a:r>
            <a:endParaRPr sz="2000">
              <a:solidFill>
                <a:srgbClr val="3F3F3F"/>
              </a:solidFill>
              <a:latin typeface="Times New Roman"/>
              <a:ea typeface="Times New Roman"/>
              <a:cs typeface="Times New Roman"/>
              <a:sym typeface="Times New Roman"/>
            </a:endParaRPr>
          </a:p>
          <a:p>
            <a:pPr marL="342900" marR="0" lvl="0" indent="-342900" algn="just" rtl="0">
              <a:spcBef>
                <a:spcPts val="1000"/>
              </a:spcBef>
              <a:spcAft>
                <a:spcPts val="0"/>
              </a:spcAft>
              <a:buClr>
                <a:schemeClr val="accent1"/>
              </a:buClr>
              <a:buSzPts val="1600"/>
              <a:buFont typeface="Noto Sans Symbols"/>
              <a:buChar char="►"/>
            </a:pPr>
            <a:r>
              <a:rPr lang="en-US" sz="2000">
                <a:solidFill>
                  <a:srgbClr val="3F3F3F"/>
                </a:solidFill>
                <a:latin typeface="Times New Roman"/>
                <a:ea typeface="Times New Roman"/>
                <a:cs typeface="Times New Roman"/>
                <a:sym typeface="Times New Roman"/>
              </a:rPr>
              <a:t>The call now goes from the POP of an IXC (the one the subscriber has chosen) in the source LATA to the POP of the same IXC in the destination LATA. </a:t>
            </a:r>
            <a:endParaRPr sz="2000">
              <a:solidFill>
                <a:srgbClr val="3F3F3F"/>
              </a:solidFill>
              <a:latin typeface="Times New Roman"/>
              <a:ea typeface="Times New Roman"/>
              <a:cs typeface="Times New Roman"/>
              <a:sym typeface="Times New Roman"/>
            </a:endParaRPr>
          </a:p>
          <a:p>
            <a:pPr marL="342900" marR="0" lvl="0" indent="-342900" algn="just" rtl="0">
              <a:spcBef>
                <a:spcPts val="1000"/>
              </a:spcBef>
              <a:spcAft>
                <a:spcPts val="0"/>
              </a:spcAft>
              <a:buClr>
                <a:schemeClr val="accent1"/>
              </a:buClr>
              <a:buSzPts val="1600"/>
              <a:buFont typeface="Noto Sans Symbols"/>
              <a:buChar char="►"/>
            </a:pPr>
            <a:r>
              <a:rPr lang="en-US" sz="2000">
                <a:solidFill>
                  <a:srgbClr val="3F3F3F"/>
                </a:solidFill>
                <a:latin typeface="Times New Roman"/>
                <a:ea typeface="Times New Roman"/>
                <a:cs typeface="Times New Roman"/>
                <a:sym typeface="Times New Roman"/>
              </a:rPr>
              <a:t>The call is passed through the toll office of the IXC and is carried through the network provided by the IXC.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508001" y="304800"/>
            <a:ext cx="6807199" cy="609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200"/>
              <a:buFont typeface="Trebuchet MS"/>
              <a:buNone/>
            </a:pPr>
            <a:r>
              <a:rPr lang="en-US" sz="3200"/>
              <a:t>Signalling</a:t>
            </a:r>
            <a:endParaRPr sz="3200"/>
          </a:p>
        </p:txBody>
      </p:sp>
      <p:sp>
        <p:nvSpPr>
          <p:cNvPr id="210" name="Google Shape;210;p25"/>
          <p:cNvSpPr txBox="1">
            <a:spLocks noGrp="1"/>
          </p:cNvSpPr>
          <p:nvPr>
            <p:ph type="body" idx="1"/>
          </p:nvPr>
        </p:nvSpPr>
        <p:spPr>
          <a:xfrm>
            <a:off x="304800" y="1219200"/>
            <a:ext cx="7162800" cy="5334000"/>
          </a:xfrm>
          <a:prstGeom prst="rect">
            <a:avLst/>
          </a:prstGeom>
          <a:noFill/>
          <a:ln>
            <a:noFill/>
          </a:ln>
        </p:spPr>
        <p:txBody>
          <a:bodyPr spcFirstLastPara="1" wrap="square" lIns="91425" tIns="45700" rIns="91425" bIns="45700" anchor="t" anchorCtr="0">
            <a:noAutofit/>
          </a:bodyPr>
          <a:lstStyle/>
          <a:p>
            <a:pPr marL="274320" lvl="0" indent="-274320" algn="just" rtl="0">
              <a:lnSpc>
                <a:spcPct val="80000"/>
              </a:lnSpc>
              <a:spcBef>
                <a:spcPts val="0"/>
              </a:spcBef>
              <a:spcAft>
                <a:spcPts val="0"/>
              </a:spcAft>
              <a:buClr>
                <a:schemeClr val="accent3"/>
              </a:buClr>
              <a:buSzPts val="2240"/>
              <a:buFont typeface="Noto Sans Symbols"/>
              <a:buChar char="⮚"/>
            </a:pPr>
            <a:r>
              <a:rPr lang="en-US" sz="2800">
                <a:latin typeface="Times New Roman"/>
                <a:ea typeface="Times New Roman"/>
                <a:cs typeface="Times New Roman"/>
                <a:sym typeface="Times New Roman"/>
              </a:rPr>
              <a:t>Signaling is the extra electrical information other than the traffic. </a:t>
            </a:r>
            <a:endParaRPr/>
          </a:p>
          <a:p>
            <a:pPr marL="274320" lvl="0" indent="-274320" algn="just" rtl="0">
              <a:lnSpc>
                <a:spcPct val="80000"/>
              </a:lnSpc>
              <a:spcBef>
                <a:spcPts val="1000"/>
              </a:spcBef>
              <a:spcAft>
                <a:spcPts val="0"/>
              </a:spcAft>
              <a:buClr>
                <a:schemeClr val="accent3"/>
              </a:buClr>
              <a:buSzPts val="2240"/>
              <a:buFont typeface="Noto Sans Symbols"/>
              <a:buChar char="⮚"/>
            </a:pPr>
            <a:r>
              <a:rPr lang="en-US" sz="2800">
                <a:latin typeface="Times New Roman"/>
                <a:ea typeface="Times New Roman"/>
                <a:cs typeface="Times New Roman"/>
                <a:sym typeface="Times New Roman"/>
              </a:rPr>
              <a:t>It refers to the exchange of information between call components required to provide and maintain service.</a:t>
            </a:r>
            <a:endParaRPr/>
          </a:p>
          <a:p>
            <a:pPr marL="274320" lvl="0" indent="-132080" algn="just" rtl="0">
              <a:lnSpc>
                <a:spcPct val="80000"/>
              </a:lnSpc>
              <a:spcBef>
                <a:spcPts val="1000"/>
              </a:spcBef>
              <a:spcAft>
                <a:spcPts val="0"/>
              </a:spcAft>
              <a:buClr>
                <a:schemeClr val="accent3"/>
              </a:buClr>
              <a:buSzPts val="2240"/>
              <a:buFont typeface="Noto Sans Symbols"/>
              <a:buNone/>
            </a:pPr>
            <a:endParaRPr sz="2800">
              <a:latin typeface="Times New Roman"/>
              <a:ea typeface="Times New Roman"/>
              <a:cs typeface="Times New Roman"/>
              <a:sym typeface="Times New Roman"/>
            </a:endParaRPr>
          </a:p>
          <a:p>
            <a:pPr marL="274320" lvl="0" indent="-274320" algn="just" rtl="0">
              <a:lnSpc>
                <a:spcPct val="80000"/>
              </a:lnSpc>
              <a:spcBef>
                <a:spcPts val="1000"/>
              </a:spcBef>
              <a:spcAft>
                <a:spcPts val="0"/>
              </a:spcAft>
              <a:buClr>
                <a:schemeClr val="accent3"/>
              </a:buClr>
              <a:buSzPts val="2240"/>
              <a:buFont typeface="Noto Sans Symbols"/>
              <a:buChar char="⮚"/>
            </a:pPr>
            <a:r>
              <a:rPr lang="en-US" sz="2800">
                <a:latin typeface="Times New Roman"/>
                <a:ea typeface="Times New Roman"/>
                <a:cs typeface="Times New Roman"/>
                <a:sym typeface="Times New Roman"/>
              </a:rPr>
              <a:t>There are 2 types of signaling:</a:t>
            </a:r>
            <a:endParaRPr/>
          </a:p>
          <a:p>
            <a:pPr marL="857250" lvl="1" indent="-457200" algn="just" rtl="0">
              <a:lnSpc>
                <a:spcPct val="80000"/>
              </a:lnSpc>
              <a:spcBef>
                <a:spcPts val="1000"/>
              </a:spcBef>
              <a:spcAft>
                <a:spcPts val="0"/>
              </a:spcAft>
              <a:buClr>
                <a:schemeClr val="accent3"/>
              </a:buClr>
              <a:buSzPts val="2240"/>
              <a:buFont typeface="Trebuchet MS"/>
              <a:buAutoNum type="arabicPeriod"/>
            </a:pPr>
            <a:r>
              <a:rPr lang="en-US" sz="2800">
                <a:latin typeface="Times New Roman"/>
                <a:ea typeface="Times New Roman"/>
                <a:cs typeface="Times New Roman"/>
                <a:sym typeface="Times New Roman"/>
              </a:rPr>
              <a:t>In in-band signaling, the same circuit is used for both signaling and voice.</a:t>
            </a:r>
            <a:endParaRPr/>
          </a:p>
          <a:p>
            <a:pPr marL="857250" lvl="1" indent="-457200" algn="just" rtl="0">
              <a:lnSpc>
                <a:spcPct val="80000"/>
              </a:lnSpc>
              <a:spcBef>
                <a:spcPts val="1000"/>
              </a:spcBef>
              <a:spcAft>
                <a:spcPts val="0"/>
              </a:spcAft>
              <a:buClr>
                <a:schemeClr val="accent3"/>
              </a:buClr>
              <a:buSzPts val="2240"/>
              <a:buFont typeface="Trebuchet MS"/>
              <a:buAutoNum type="arabicPeriod"/>
            </a:pPr>
            <a:r>
              <a:rPr lang="en-US" sz="2800">
                <a:latin typeface="Times New Roman"/>
                <a:ea typeface="Times New Roman"/>
                <a:cs typeface="Times New Roman"/>
                <a:sym typeface="Times New Roman"/>
              </a:rPr>
              <a:t>In out-of band signaling, a portion of the bandwidth is used for signaling and another portion for voice.</a:t>
            </a:r>
            <a:endParaRPr/>
          </a:p>
        </p:txBody>
      </p:sp>
      <p:sp>
        <p:nvSpPr>
          <p:cNvPr id="211" name="Google Shape;211;p25"/>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508001" y="0"/>
            <a:ext cx="6807199" cy="609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rebuchet MS"/>
              <a:buNone/>
            </a:pPr>
            <a:r>
              <a:rPr lang="en-US" sz="2800"/>
              <a:t>Signalling Functions</a:t>
            </a:r>
            <a:endParaRPr/>
          </a:p>
        </p:txBody>
      </p:sp>
      <p:sp>
        <p:nvSpPr>
          <p:cNvPr id="217" name="Google Shape;217;p26"/>
          <p:cNvSpPr txBox="1">
            <a:spLocks noGrp="1"/>
          </p:cNvSpPr>
          <p:nvPr>
            <p:ph type="body" idx="1"/>
          </p:nvPr>
        </p:nvSpPr>
        <p:spPr>
          <a:xfrm>
            <a:off x="228600" y="609600"/>
            <a:ext cx="7391400" cy="5334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240"/>
              <a:buChar char="►"/>
            </a:pPr>
            <a:r>
              <a:rPr lang="en-US" sz="2800">
                <a:latin typeface="Times New Roman"/>
                <a:ea typeface="Times New Roman"/>
                <a:cs typeface="Times New Roman"/>
                <a:sym typeface="Times New Roman"/>
              </a:rPr>
              <a:t>The signaling system perform the following tasks such as:</a:t>
            </a:r>
            <a:endParaRPr/>
          </a:p>
          <a:p>
            <a:pPr marL="742950" lvl="1" indent="-285750" algn="l" rtl="0">
              <a:spcBef>
                <a:spcPts val="1000"/>
              </a:spcBef>
              <a:spcAft>
                <a:spcPts val="0"/>
              </a:spcAft>
              <a:buSzPts val="2240"/>
              <a:buNone/>
            </a:pPr>
            <a:r>
              <a:rPr lang="en-US" sz="2800">
                <a:latin typeface="Times New Roman"/>
                <a:ea typeface="Times New Roman"/>
                <a:cs typeface="Times New Roman"/>
                <a:sym typeface="Times New Roman"/>
              </a:rPr>
              <a:t>1. Providing dial tone, ring tone, and busy tone</a:t>
            </a:r>
            <a:endParaRPr/>
          </a:p>
          <a:p>
            <a:pPr marL="742950" lvl="1" indent="-285750" algn="l" rtl="0">
              <a:spcBef>
                <a:spcPts val="1000"/>
              </a:spcBef>
              <a:spcAft>
                <a:spcPts val="0"/>
              </a:spcAft>
              <a:buSzPts val="2240"/>
              <a:buNone/>
            </a:pPr>
            <a:r>
              <a:rPr lang="en-US" sz="2800">
                <a:latin typeface="Times New Roman"/>
                <a:ea typeface="Times New Roman"/>
                <a:cs typeface="Times New Roman"/>
                <a:sym typeface="Times New Roman"/>
              </a:rPr>
              <a:t>2. Transferring telephone numbers between offices</a:t>
            </a:r>
            <a:endParaRPr/>
          </a:p>
          <a:p>
            <a:pPr marL="742950" lvl="1" indent="-285750" algn="l" rtl="0">
              <a:spcBef>
                <a:spcPts val="1000"/>
              </a:spcBef>
              <a:spcAft>
                <a:spcPts val="0"/>
              </a:spcAft>
              <a:buSzPts val="2240"/>
              <a:buNone/>
            </a:pPr>
            <a:r>
              <a:rPr lang="en-US" sz="2800">
                <a:latin typeface="Times New Roman"/>
                <a:ea typeface="Times New Roman"/>
                <a:cs typeface="Times New Roman"/>
                <a:sym typeface="Times New Roman"/>
              </a:rPr>
              <a:t>3. Maintaining and monitoring the call</a:t>
            </a:r>
            <a:endParaRPr/>
          </a:p>
          <a:p>
            <a:pPr marL="742950" lvl="1" indent="-285750" algn="l" rtl="0">
              <a:spcBef>
                <a:spcPts val="1000"/>
              </a:spcBef>
              <a:spcAft>
                <a:spcPts val="0"/>
              </a:spcAft>
              <a:buSzPts val="2240"/>
              <a:buNone/>
            </a:pPr>
            <a:r>
              <a:rPr lang="en-US" sz="2800">
                <a:latin typeface="Times New Roman"/>
                <a:ea typeface="Times New Roman"/>
                <a:cs typeface="Times New Roman"/>
                <a:sym typeface="Times New Roman"/>
              </a:rPr>
              <a:t>4. Keeping billing information</a:t>
            </a:r>
            <a:endParaRPr/>
          </a:p>
          <a:p>
            <a:pPr marL="742950" lvl="1" indent="-285750" algn="l" rtl="0">
              <a:spcBef>
                <a:spcPts val="1000"/>
              </a:spcBef>
              <a:spcAft>
                <a:spcPts val="0"/>
              </a:spcAft>
              <a:buSzPts val="2240"/>
              <a:buNone/>
            </a:pPr>
            <a:r>
              <a:rPr lang="en-US" sz="2800">
                <a:latin typeface="Times New Roman"/>
                <a:ea typeface="Times New Roman"/>
                <a:cs typeface="Times New Roman"/>
                <a:sym typeface="Times New Roman"/>
              </a:rPr>
              <a:t>5. Maintaining and monitoring the status of the telephone network equipment</a:t>
            </a:r>
            <a:endParaRPr/>
          </a:p>
          <a:p>
            <a:pPr marL="742950" lvl="1" indent="-285750" algn="l" rtl="0">
              <a:spcBef>
                <a:spcPts val="1000"/>
              </a:spcBef>
              <a:spcAft>
                <a:spcPts val="0"/>
              </a:spcAft>
              <a:buSzPts val="2240"/>
              <a:buNone/>
            </a:pPr>
            <a:r>
              <a:rPr lang="en-US" sz="2800">
                <a:latin typeface="Times New Roman"/>
                <a:ea typeface="Times New Roman"/>
                <a:cs typeface="Times New Roman"/>
                <a:sym typeface="Times New Roman"/>
              </a:rPr>
              <a:t>6. Providing other functions such as caller ID, voice mail, and so on</a:t>
            </a:r>
            <a:endParaRPr sz="2800"/>
          </a:p>
        </p:txBody>
      </p:sp>
      <p:sp>
        <p:nvSpPr>
          <p:cNvPr id="218" name="Google Shape;218;p26"/>
          <p:cNvSpPr txBox="1">
            <a:spLocks noGrp="1"/>
          </p:cNvSpPr>
          <p:nvPr>
            <p:ph type="sldNum" idx="12"/>
          </p:nvPr>
        </p:nvSpPr>
        <p:spPr>
          <a:xfrm>
            <a:off x="6442998" y="6041363"/>
            <a:ext cx="512504"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1021</Words>
  <Application>Microsoft Office PowerPoint</Application>
  <PresentationFormat>On-screen Show (4:3)</PresentationFormat>
  <Paragraphs>106</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CSE4255: Telecommunication Lecture 2 </vt:lpstr>
      <vt:lpstr>Public Switched Telephone Network</vt:lpstr>
      <vt:lpstr>PowerPoint Presentation</vt:lpstr>
      <vt:lpstr>LATAs</vt:lpstr>
      <vt:lpstr>Intra-LATA Services</vt:lpstr>
      <vt:lpstr>Inter-LATA Services</vt:lpstr>
      <vt:lpstr>Points of Presence (POP)</vt:lpstr>
      <vt:lpstr>Signalling</vt:lpstr>
      <vt:lpstr>Signalling Functions</vt:lpstr>
      <vt:lpstr>DIAL-UP MODEMS</vt:lpstr>
      <vt:lpstr>DSL</vt:lpstr>
      <vt:lpstr>ADSL</vt:lpstr>
      <vt:lpstr>Bandwidth division in ADSL</vt:lpstr>
      <vt:lpstr>Discrete Multitone Technique (DMT) : Modulation technique standard for ADSL which combines QAM and FDM.</vt:lpstr>
      <vt:lpstr>ADSL modem: Customer Site</vt:lpstr>
      <vt:lpstr>ADSL modem: Telephone company Site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CSE4255: Telecommunication Lecture 2 </dc:title>
  <cp:lastModifiedBy>CSE</cp:lastModifiedBy>
  <cp:revision>1</cp:revision>
  <dcterms:modified xsi:type="dcterms:W3CDTF">2022-11-16T06:50:14Z</dcterms:modified>
</cp:coreProperties>
</file>