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1"/>
  </p:notesMasterIdLst>
  <p:handoutMasterIdLst>
    <p:handoutMasterId r:id="rId22"/>
  </p:handoutMasterIdLst>
  <p:sldIdLst>
    <p:sldId id="268" r:id="rId2"/>
    <p:sldId id="277" r:id="rId3"/>
    <p:sldId id="273" r:id="rId4"/>
    <p:sldId id="272" r:id="rId5"/>
    <p:sldId id="274" r:id="rId6"/>
    <p:sldId id="278" r:id="rId7"/>
    <p:sldId id="262" r:id="rId8"/>
    <p:sldId id="279" r:id="rId9"/>
    <p:sldId id="280" r:id="rId10"/>
    <p:sldId id="281" r:id="rId11"/>
    <p:sldId id="282" r:id="rId12"/>
    <p:sldId id="283" r:id="rId13"/>
    <p:sldId id="276" r:id="rId14"/>
    <p:sldId id="284" r:id="rId15"/>
    <p:sldId id="275" r:id="rId16"/>
    <p:sldId id="285" r:id="rId17"/>
    <p:sldId id="286" r:id="rId18"/>
    <p:sldId id="287" r:id="rId19"/>
    <p:sldId id="288" r:id="rId20"/>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C375E7-4672-4653-85B2-0A4583879AA6}">
          <p14:sldIdLst/>
        </p14:section>
        <p14:section name="Untitled Section" id="{1296B996-0434-4117-96AB-43A84F9BF36B}">
          <p14:sldIdLst>
            <p14:sldId id="268"/>
            <p14:sldId id="277"/>
            <p14:sldId id="273"/>
            <p14:sldId id="272"/>
            <p14:sldId id="274"/>
            <p14:sldId id="278"/>
            <p14:sldId id="262"/>
            <p14:sldId id="279"/>
            <p14:sldId id="280"/>
            <p14:sldId id="281"/>
            <p14:sldId id="282"/>
            <p14:sldId id="283"/>
            <p14:sldId id="276"/>
            <p14:sldId id="284"/>
            <p14:sldId id="275"/>
            <p14:sldId id="285"/>
            <p14:sldId id="286"/>
            <p14:sldId id="287"/>
            <p14:sldId id="2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68"/>
    <a:srgbClr val="FCCDB6"/>
    <a:srgbClr val="D9D9D9"/>
    <a:srgbClr val="0074AF"/>
    <a:srgbClr val="00B0F0"/>
    <a:srgbClr val="6EAA2E"/>
    <a:srgbClr val="0084B4"/>
    <a:srgbClr val="EFF1F3"/>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215" autoAdjust="0"/>
  </p:normalViewPr>
  <p:slideViewPr>
    <p:cSldViewPr snapToGrid="0">
      <p:cViewPr varScale="1">
        <p:scale>
          <a:sx n="114" d="100"/>
          <a:sy n="114" d="100"/>
        </p:scale>
        <p:origin x="360" y="108"/>
      </p:cViewPr>
      <p:guideLst/>
    </p:cSldViewPr>
  </p:slideViewPr>
  <p:notesTextViewPr>
    <p:cViewPr>
      <p:scale>
        <a:sx n="1" d="1"/>
        <a:sy n="1" d="1"/>
      </p:scale>
      <p:origin x="0" y="0"/>
    </p:cViewPr>
  </p:notesTextViewPr>
  <p:sorterViewPr>
    <p:cViewPr>
      <p:scale>
        <a:sx n="82" d="100"/>
        <a:sy n="82" d="100"/>
      </p:scale>
      <p:origin x="0" y="-82"/>
    </p:cViewPr>
  </p:sorterViewPr>
  <p:notesViewPr>
    <p:cSldViewPr snapToGrid="0">
      <p:cViewPr varScale="1">
        <p:scale>
          <a:sx n="73" d="100"/>
          <a:sy n="73" d="100"/>
        </p:scale>
        <p:origin x="58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2.7553198643062153E-2"/>
          <c:w val="0.99619630538456405"/>
          <c:h val="0.90590204199890445"/>
        </c:manualLayout>
      </c:layout>
      <c:lineChart>
        <c:grouping val="standard"/>
        <c:varyColors val="0"/>
        <c:ser>
          <c:idx val="2"/>
          <c:order val="0"/>
          <c:tx>
            <c:strRef>
              <c:f>Sheet1!$D$1</c:f>
              <c:strCache>
                <c:ptCount val="1"/>
                <c:pt idx="0">
                  <c:v>Series 3</c:v>
                </c:pt>
              </c:strCache>
            </c:strRef>
          </c:tx>
          <c:spPr>
            <a:ln w="76200" cap="rnd">
              <a:solidFill>
                <a:schemeClr val="bg2"/>
              </a:solidFill>
              <a:round/>
            </a:ln>
            <a:effectLst/>
          </c:spPr>
          <c:marker>
            <c:symbol val="circle"/>
            <c:size val="17"/>
            <c:spPr>
              <a:solidFill>
                <a:schemeClr val="tx1"/>
              </a:solidFill>
              <a:ln w="50800">
                <a:solidFill>
                  <a:schemeClr val="bg2"/>
                </a:solidFill>
              </a:ln>
              <a:effectLst/>
            </c:spPr>
          </c:marker>
          <c:dLbls>
            <c:dLbl>
              <c:idx val="0"/>
              <c:layout>
                <c:manualLayout>
                  <c:x val="-8.7281886853467772E-2"/>
                  <c:y val="0.15350718126464649"/>
                </c:manualLayout>
              </c:layout>
              <c:tx>
                <c:rich>
                  <a:bodyPr/>
                  <a:lstStyle/>
                  <a:p>
                    <a:fld id="{C887ACB5-2915-49A9-8FC1-25A1EC30BA3A}" type="CATEGORYNAME">
                      <a:rPr lang="en-US" sz="1600"/>
                      <a:pPr/>
                      <a:t>[CATEGORY NAME]</a:t>
                    </a:fld>
                    <a:endParaRPr lang="en-US"/>
                  </a:p>
                </c:rich>
              </c:tx>
              <c:dLblPos val="r"/>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4A40-4110-860D-8CC2ED46EC40}"/>
                </c:ext>
              </c:extLst>
            </c:dLbl>
            <c:dLbl>
              <c:idx val="1"/>
              <c:layout>
                <c:manualLayout>
                  <c:x val="-0.15567731891785877"/>
                  <c:y val="-0.18223617887562796"/>
                </c:manualLayout>
              </c:layout>
              <c:tx>
                <c:rich>
                  <a:bodyPr/>
                  <a:lstStyle/>
                  <a:p>
                    <a:fld id="{C31EAF37-B6D6-4863-A7F4-7D1A6AA86B8D}" type="CATEGORYNAME">
                      <a:rPr lang="en-US" sz="160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4A40-4110-860D-8CC2ED46EC40}"/>
                </c:ext>
              </c:extLst>
            </c:dLbl>
            <c:dLbl>
              <c:idx val="2"/>
              <c:layout>
                <c:manualLayout>
                  <c:x val="3.8919329729464693E-2"/>
                  <c:y val="8.9331460233150889E-2"/>
                </c:manualLayout>
              </c:layout>
              <c:tx>
                <c:rich>
                  <a:bodyPr/>
                  <a:lstStyle/>
                  <a:p>
                    <a:fld id="{9FE615BC-266F-46C8-8102-F4933B91E2E0}" type="CATEGORYNAME">
                      <a:rPr lang="en-US" sz="160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A40-4110-860D-8CC2ED46EC40}"/>
                </c:ext>
              </c:extLst>
            </c:dLbl>
            <c:dLbl>
              <c:idx val="3"/>
              <c:layout>
                <c:manualLayout>
                  <c:x val="5.5599042470663773E-2"/>
                  <c:y val="3.5732584093260293E-2"/>
                </c:manualLayout>
              </c:layout>
              <c:tx>
                <c:rich>
                  <a:bodyPr/>
                  <a:lstStyle/>
                  <a:p>
                    <a:fld id="{2BF50CA4-5943-4DFD-AE82-CBDF6C5C849C}" type="CATEGORYNAME">
                      <a:rPr lang="en-US" sz="160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4A40-4110-860D-8CC2ED46EC40}"/>
                </c:ext>
              </c:extLst>
            </c:dLbl>
            <c:dLbl>
              <c:idx val="4"/>
              <c:layout>
                <c:manualLayout>
                  <c:x val="5.0039138223597457E-2"/>
                  <c:y val="0.10719775227978114"/>
                </c:manualLayout>
              </c:layout>
              <c:tx>
                <c:rich>
                  <a:bodyPr/>
                  <a:lstStyle/>
                  <a:p>
                    <a:fld id="{2C8C2765-CFE7-4BE4-AA00-E097442746D3}" type="CATEGORYNAME">
                      <a:rPr lang="en-US" sz="160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A40-4110-860D-8CC2ED46EC40}"/>
                </c:ext>
              </c:extLst>
            </c:dLbl>
            <c:dLbl>
              <c:idx val="5"/>
              <c:layout>
                <c:manualLayout>
                  <c:x val="-0.31691454208278397"/>
                  <c:y val="-7.1465168186520725E-2"/>
                </c:manualLayout>
              </c:layout>
              <c:tx>
                <c:rich>
                  <a:bodyPr/>
                  <a:lstStyle/>
                  <a:p>
                    <a:fld id="{073E2B6F-42E5-40D8-A0C8-D3097BF4859E}" type="CATEGORYNAME">
                      <a:rPr lang="en-US" sz="160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A40-4110-860D-8CC2ED46EC40}"/>
                </c:ext>
              </c:extLst>
            </c:dLbl>
            <c:dLbl>
              <c:idx val="6"/>
              <c:layout>
                <c:manualLayout>
                  <c:x val="1.5824113281526213E-2"/>
                  <c:y val="0.12226611929485631"/>
                </c:manualLayout>
              </c:layout>
              <c:tx>
                <c:rich>
                  <a:bodyPr/>
                  <a:lstStyle/>
                  <a:p>
                    <a:fld id="{814E103A-2BFF-44AE-8707-987F4DEC7257}" type="CATEGORYNAME">
                      <a:rPr lang="en-US" sz="160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A40-4110-860D-8CC2ED46EC40}"/>
                </c:ext>
              </c:extLst>
            </c:dLbl>
            <c:dLbl>
              <c:idx val="7"/>
              <c:layout>
                <c:manualLayout>
                  <c:x val="0"/>
                  <c:y val="-0.12968572118535895"/>
                </c:manualLayout>
              </c:layout>
              <c:tx>
                <c:rich>
                  <a:bodyPr/>
                  <a:lstStyle/>
                  <a:p>
                    <a:fld id="{8B71724D-6AA4-45B9-B7EB-6979980A3451}" type="CATEGORYNAME">
                      <a:rPr lang="en-US" sz="1600"/>
                      <a:pPr/>
                      <a:t>[CATEGORY NAME]</a:t>
                    </a:fld>
                    <a:endParaRPr lang="en-US"/>
                  </a:p>
                </c:rich>
              </c:tx>
              <c:showLegendKey val="0"/>
              <c:showVal val="0"/>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4A40-4110-860D-8CC2ED46EC4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Business Case</c:v>
                </c:pt>
                <c:pt idx="1">
                  <c:v>Data Description</c:v>
                </c:pt>
                <c:pt idx="2">
                  <c:v>Data Preparation</c:v>
                </c:pt>
                <c:pt idx="3">
                  <c:v>DATA Exploration</c:v>
                </c:pt>
                <c:pt idx="4">
                  <c:v>Insights</c:v>
                </c:pt>
                <c:pt idx="5">
                  <c:v>Attrition Prediction</c:v>
                </c:pt>
                <c:pt idx="6">
                  <c:v>Timeline of Attrition</c:v>
                </c:pt>
                <c:pt idx="7">
                  <c:v>Way Forward</c:v>
                </c:pt>
              </c:strCache>
            </c:strRef>
          </c:cat>
          <c:val>
            <c:numRef>
              <c:f>Sheet1!$D$2:$D$9</c:f>
              <c:numCache>
                <c:formatCode>General</c:formatCode>
                <c:ptCount val="8"/>
                <c:pt idx="0">
                  <c:v>16</c:v>
                </c:pt>
                <c:pt idx="1">
                  <c:v>16</c:v>
                </c:pt>
                <c:pt idx="2">
                  <c:v>22</c:v>
                </c:pt>
                <c:pt idx="3">
                  <c:v>27</c:v>
                </c:pt>
                <c:pt idx="4">
                  <c:v>38</c:v>
                </c:pt>
                <c:pt idx="5">
                  <c:v>42</c:v>
                </c:pt>
                <c:pt idx="6">
                  <c:v>48</c:v>
                </c:pt>
                <c:pt idx="7">
                  <c:v>58</c:v>
                </c:pt>
              </c:numCache>
            </c:numRef>
          </c:val>
          <c:smooth val="0"/>
          <c:extLst>
            <c:ext xmlns:c16="http://schemas.microsoft.com/office/drawing/2014/chart" uri="{C3380CC4-5D6E-409C-BE32-E72D297353CC}">
              <c16:uniqueId val="{00000007-4A40-4110-860D-8CC2ED46EC40}"/>
            </c:ext>
          </c:extLst>
        </c:ser>
        <c:dLbls>
          <c:showLegendKey val="0"/>
          <c:showVal val="0"/>
          <c:showCatName val="0"/>
          <c:showSerName val="0"/>
          <c:showPercent val="0"/>
          <c:showBubbleSize val="0"/>
        </c:dLbls>
        <c:marker val="1"/>
        <c:smooth val="0"/>
        <c:axId val="575147384"/>
        <c:axId val="575139544"/>
      </c:lineChart>
      <c:catAx>
        <c:axId val="575147384"/>
        <c:scaling>
          <c:orientation val="minMax"/>
        </c:scaling>
        <c:delete val="1"/>
        <c:axPos val="b"/>
        <c:numFmt formatCode="General" sourceLinked="1"/>
        <c:majorTickMark val="none"/>
        <c:minorTickMark val="none"/>
        <c:tickLblPos val="nextTo"/>
        <c:crossAx val="575139544"/>
        <c:crosses val="autoZero"/>
        <c:auto val="1"/>
        <c:lblAlgn val="ctr"/>
        <c:lblOffset val="100"/>
        <c:noMultiLvlLbl val="0"/>
      </c:catAx>
      <c:valAx>
        <c:axId val="575139544"/>
        <c:scaling>
          <c:orientation val="minMax"/>
          <c:min val="10"/>
        </c:scaling>
        <c:delete val="1"/>
        <c:axPos val="l"/>
        <c:numFmt formatCode="General" sourceLinked="1"/>
        <c:majorTickMark val="out"/>
        <c:minorTickMark val="none"/>
        <c:tickLblPos val="nextTo"/>
        <c:crossAx val="575147384"/>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3">
                  <a:lumMod val="40000"/>
                  <a:lumOff val="60000"/>
                </a:schemeClr>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452289578111947"/>
                  <c:y val="0.25020944556503621"/>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fld id="{857C2360-0166-43D0-ADF6-D455675720A2}" type="VALUE">
                      <a:rPr lang="en-US" sz="2800" b="1" spc="-150">
                        <a:solidFill>
                          <a:schemeClr val="accent1">
                            <a:lumMod val="20000"/>
                            <a:lumOff val="80000"/>
                          </a:schemeClr>
                        </a:solidFill>
                      </a:rPr>
                      <a:pPr>
                        <a:defRPr sz="3200" spc="-150">
                          <a:solidFill>
                            <a:schemeClr val="accent1">
                              <a:lumMod val="20000"/>
                              <a:lumOff val="80000"/>
                            </a:schemeClr>
                          </a:solidFill>
                        </a:defRPr>
                      </a:pPr>
                      <a:t>[VALUE]</a:t>
                    </a:fld>
                    <a:endParaRPr lang="en-US"/>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1">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1">
                        <a:lumMod val="20000"/>
                        <a:lumOff val="8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 -B2</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7701716324251208"/>
                  <c:y val="-3.9983462839764816E-4"/>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US"/>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0.5</c:v>
                </c:pt>
                <c:pt idx="1">
                  <c:v>0.5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2"/>
              </a:solidFill>
              <a:ln w="19050">
                <a:no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0.22959408719743366"/>
                  <c:y val="-0.27282008878638958"/>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fld id="{857C2360-0166-43D0-ADF6-D455675720A2}" type="VALUE">
                      <a:rPr lang="en-US" sz="3200" b="1" spc="-150">
                        <a:solidFill>
                          <a:schemeClr val="accent2"/>
                        </a:solidFill>
                      </a:rPr>
                      <a:pPr>
                        <a:defRPr sz="3200" spc="-150">
                          <a:solidFill>
                            <a:schemeClr val="accent2"/>
                          </a:solidFill>
                        </a:defRPr>
                      </a:pPr>
                      <a:t>[VALUE]</a:t>
                    </a:fld>
                    <a:endParaRPr lang="en-US"/>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2"/>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17307014671"/>
                      <c:h val="0.3595555468401469"/>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0.75</c:v>
                </c:pt>
                <c:pt idx="1">
                  <c:v>0.25</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1408694106796"/>
          <c:y val="0.10142733882077253"/>
          <c:w val="0.79717182611786408"/>
          <c:h val="0.79714593516062771"/>
        </c:manualLayout>
      </c:layout>
      <c:doughnutChart>
        <c:varyColors val="0"/>
        <c:ser>
          <c:idx val="0"/>
          <c:order val="0"/>
          <c:tx>
            <c:strRef>
              <c:f>Sheet1!$B$1</c:f>
              <c:strCache>
                <c:ptCount val="1"/>
                <c:pt idx="0">
                  <c:v>Sales</c:v>
                </c:pt>
              </c:strCache>
            </c:strRef>
          </c:tx>
          <c:spPr>
            <a:solidFill>
              <a:schemeClr val="accent1"/>
            </a:solidFill>
            <a:ln w="19050">
              <a:noFill/>
            </a:ln>
            <a:effectLst/>
          </c:spPr>
          <c:dPt>
            <c:idx val="0"/>
            <c:bubble3D val="0"/>
            <c:spPr>
              <a:solidFill>
                <a:schemeClr val="accent4"/>
              </a:solidFill>
              <a:ln w="19050">
                <a:solidFill>
                  <a:schemeClr val="accent4"/>
                </a:solidFill>
              </a:ln>
              <a:effectLst/>
            </c:spPr>
            <c:extLst>
              <c:ext xmlns:c16="http://schemas.microsoft.com/office/drawing/2014/chart" uri="{C3380CC4-5D6E-409C-BE32-E72D297353CC}">
                <c16:uniqueId val="{00000003-0192-49DD-8439-5B1F547118EF}"/>
              </c:ext>
            </c:extLst>
          </c:dPt>
          <c:dPt>
            <c:idx val="1"/>
            <c:bubble3D val="0"/>
            <c:spPr>
              <a:noFill/>
              <a:ln w="19050">
                <a:noFill/>
              </a:ln>
              <a:effectLst/>
            </c:spPr>
            <c:extLst>
              <c:ext xmlns:c16="http://schemas.microsoft.com/office/drawing/2014/chart" uri="{C3380CC4-5D6E-409C-BE32-E72D297353CC}">
                <c16:uniqueId val="{00000002-0192-49DD-8439-5B1F547118EF}"/>
              </c:ext>
            </c:extLst>
          </c:dPt>
          <c:dLbls>
            <c:dLbl>
              <c:idx val="0"/>
              <c:layout>
                <c:manualLayout>
                  <c:x val="-3.0747994400996174E-3"/>
                  <c:y val="-0.27296373256653872"/>
                </c:manualLayout>
              </c:layout>
              <c:tx>
                <c:rich>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fld id="{857C2360-0166-43D0-ADF6-D455675720A2}" type="VALUE">
                      <a:rPr lang="en-US" sz="2400" b="1" spc="-150">
                        <a:solidFill>
                          <a:schemeClr val="accent4">
                            <a:lumMod val="20000"/>
                            <a:lumOff val="80000"/>
                          </a:schemeClr>
                        </a:solidFill>
                      </a:rPr>
                      <a:pPr>
                        <a:defRPr sz="3200" spc="-150">
                          <a:solidFill>
                            <a:schemeClr val="accent4">
                              <a:lumMod val="20000"/>
                              <a:lumOff val="80000"/>
                            </a:schemeClr>
                          </a:solidFill>
                        </a:defRPr>
                      </a:pPr>
                      <a:t>[VALUE]</a:t>
                    </a:fld>
                    <a:endParaRPr lang="en-US"/>
                  </a:p>
                </c:rich>
              </c:tx>
              <c:numFmt formatCode="0%" sourceLinked="0"/>
              <c:spPr>
                <a:noFill/>
                <a:ln>
                  <a:noFill/>
                </a:ln>
                <a:effectLst/>
              </c:spPr>
              <c:txPr>
                <a:bodyPr rot="0" spcFirstLastPara="1" vertOverflow="ellipsis" vert="horz" wrap="none" lIns="0" tIns="0" rIns="0" bIns="182880" anchor="ctr" anchorCtr="1">
                  <a:noAutofit/>
                </a:bodyPr>
                <a:lstStyle/>
                <a:p>
                  <a:pPr>
                    <a:defRPr sz="3200" b="0" i="0" u="none" strike="noStrike" kern="1200" spc="-150" baseline="0">
                      <a:solidFill>
                        <a:schemeClr val="accent4">
                          <a:lumMod val="20000"/>
                          <a:lumOff val="8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15:layout>
                    <c:manualLayout>
                      <c:w val="0.53316324354505373"/>
                      <c:h val="0.43754504931532706"/>
                    </c:manualLayout>
                  </c15:layout>
                  <c15:dlblFieldTable/>
                  <c15:showDataLabelsRange val="0"/>
                </c:ext>
                <c:ext xmlns:c16="http://schemas.microsoft.com/office/drawing/2014/chart" uri="{C3380CC4-5D6E-409C-BE32-E72D297353CC}">
                  <c16:uniqueId val="{00000003-0192-49DD-8439-5B1F547118EF}"/>
                </c:ext>
              </c:extLst>
            </c:dLbl>
            <c:dLbl>
              <c:idx val="1"/>
              <c:delete val="1"/>
              <c:extLst>
                <c:ext xmlns:c15="http://schemas.microsoft.com/office/drawing/2012/chart" uri="{CE6537A1-D6FC-4f65-9D91-7224C49458BB}"/>
                <c:ext xmlns:c16="http://schemas.microsoft.com/office/drawing/2014/chart" uri="{C3380CC4-5D6E-409C-BE32-E72D297353CC}">
                  <c16:uniqueId val="{00000002-0192-49DD-8439-5B1F547118E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Enter your Number</c:v>
                </c:pt>
                <c:pt idx="1">
                  <c:v>Formual =100%-B2</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0192-49DD-8439-5B1F547118EF}"/>
            </c:ext>
          </c:extLst>
        </c:ser>
        <c:dLbls>
          <c:showLegendKey val="0"/>
          <c:showVal val="0"/>
          <c:showCatName val="0"/>
          <c:showSerName val="0"/>
          <c:showPercent val="0"/>
          <c:showBubbleSize val="0"/>
          <c:showLeaderLines val="0"/>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7/17/2017</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7/17/2017</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contains the </a:t>
            </a:r>
            <a:r>
              <a:rPr lang="en-US" b="1" dirty="0"/>
              <a:t>editable pieces </a:t>
            </a:r>
            <a:r>
              <a:rPr lang="en-US" dirty="0"/>
              <a:t>that were used to build infographic sample</a:t>
            </a:r>
          </a:p>
          <a:p>
            <a:r>
              <a:rPr lang="en-US" dirty="0"/>
              <a:t>Icons – Eye, PC</a:t>
            </a:r>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a:p>
        </p:txBody>
      </p:sp>
    </p:spTree>
    <p:extLst>
      <p:ext uri="{BB962C8B-B14F-4D97-AF65-F5344CB8AC3E}">
        <p14:creationId xmlns:p14="http://schemas.microsoft.com/office/powerpoint/2010/main" val="111988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a:p>
        </p:txBody>
      </p:sp>
    </p:spTree>
    <p:extLst>
      <p:ext uri="{BB962C8B-B14F-4D97-AF65-F5344CB8AC3E}">
        <p14:creationId xmlns:p14="http://schemas.microsoft.com/office/powerpoint/2010/main" val="352342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a:p>
        </p:txBody>
      </p:sp>
    </p:spTree>
    <p:extLst>
      <p:ext uri="{BB962C8B-B14F-4D97-AF65-F5344CB8AC3E}">
        <p14:creationId xmlns:p14="http://schemas.microsoft.com/office/powerpoint/2010/main" val="13273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a:p>
        </p:txBody>
      </p:sp>
    </p:spTree>
    <p:extLst>
      <p:ext uri="{BB962C8B-B14F-4D97-AF65-F5344CB8AC3E}">
        <p14:creationId xmlns:p14="http://schemas.microsoft.com/office/powerpoint/2010/main" val="3766591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a:p>
        </p:txBody>
      </p:sp>
    </p:spTree>
    <p:extLst>
      <p:ext uri="{BB962C8B-B14F-4D97-AF65-F5344CB8AC3E}">
        <p14:creationId xmlns:p14="http://schemas.microsoft.com/office/powerpoint/2010/main" val="2896385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13</a:t>
            </a:fld>
            <a:endParaRPr lang="en-US"/>
          </a:p>
        </p:txBody>
      </p:sp>
    </p:spTree>
    <p:extLst>
      <p:ext uri="{BB962C8B-B14F-4D97-AF65-F5344CB8AC3E}">
        <p14:creationId xmlns:p14="http://schemas.microsoft.com/office/powerpoint/2010/main" val="140268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14</a:t>
            </a:fld>
            <a:endParaRPr lang="en-US"/>
          </a:p>
        </p:txBody>
      </p:sp>
    </p:spTree>
    <p:extLst>
      <p:ext uri="{BB962C8B-B14F-4D97-AF65-F5344CB8AC3E}">
        <p14:creationId xmlns:p14="http://schemas.microsoft.com/office/powerpoint/2010/main" val="396728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nealanalytics.com/template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BLANK - no top bar">
    <p:bg>
      <p:bgRef idx="1001">
        <a:schemeClr val="bg2"/>
      </p:bgRef>
    </p:bg>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0074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8063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73233B-0705-4E94-AE39-0FCF7FAB80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Slide Number Placeholder 5"/>
          <p:cNvSpPr>
            <a:spLocks noGrp="1"/>
          </p:cNvSpPr>
          <p:nvPr>
            <p:ph type="sldNum" sz="quarter" idx="12"/>
          </p:nvPr>
        </p:nvSpPr>
        <p:spPr/>
        <p:txBody>
          <a:bodyPr/>
          <a:lstStyle/>
          <a:p>
            <a:fld id="{5AE1514C-5E56-4738-A1FF-4B1CFD2A3E36}" type="slidenum">
              <a:rPr lang="en-US" smtClean="0"/>
              <a:t>‹#›</a:t>
            </a:fld>
            <a:endParaRPr lang="en-US" dirty="0"/>
          </a:p>
        </p:txBody>
      </p:sp>
      <p:sp>
        <p:nvSpPr>
          <p:cNvPr id="9" name="TextBox 8">
            <a:hlinkClick r:id="rId3"/>
            <a:extLst>
              <a:ext uri="{FF2B5EF4-FFF2-40B4-BE49-F238E27FC236}">
                <a16:creationId xmlns:a16="http://schemas.microsoft.com/office/drawing/2014/main" id="{011B0CED-3A92-43B0-A3DE-C37B6408D9DB}"/>
              </a:ext>
            </a:extLst>
          </p:cNvPr>
          <p:cNvSpPr txBox="1"/>
          <p:nvPr userDrawn="1"/>
        </p:nvSpPr>
        <p:spPr>
          <a:xfrm>
            <a:off x="329642" y="4267687"/>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Neal Creative  | click &amp; </a:t>
            </a:r>
            <a:r>
              <a:rPr kumimoji="0" lang="en-US" sz="1200" b="1" i="0" u="none" strike="noStrike" kern="0" cap="none" spc="0" normalizeH="0" baseline="0" noProof="0" dirty="0">
                <a:ln>
                  <a:noFill/>
                </a:ln>
                <a:effectLst/>
                <a:uLnTx/>
                <a:uFillTx/>
              </a:rPr>
              <a:t>Learn more</a:t>
            </a:r>
          </a:p>
        </p:txBody>
      </p:sp>
      <p:sp>
        <p:nvSpPr>
          <p:cNvPr id="10" name="TextBox 9">
            <a:extLst>
              <a:ext uri="{FF2B5EF4-FFF2-40B4-BE49-F238E27FC236}">
                <a16:creationId xmlns:a16="http://schemas.microsoft.com/office/drawing/2014/main" id="{0BEF3013-858C-4FFF-B19A-1F10A879C4E8}"/>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222153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AE1514C-5E56-4738-A1FF-4B1CFD2A3E36}" type="slidenum">
              <a:rPr lang="en-US" smtClean="0"/>
              <a:t>‹#›</a:t>
            </a:fld>
            <a:endParaRPr lang="en-US" dirty="0"/>
          </a:p>
        </p:txBody>
      </p:sp>
      <p:sp>
        <p:nvSpPr>
          <p:cNvPr id="5" name="Rectangle 4"/>
          <p:cNvSpPr/>
          <p:nvPr userDrawn="1"/>
        </p:nvSpPr>
        <p:spPr>
          <a:xfrm>
            <a:off x="0" y="0"/>
            <a:ext cx="12192000" cy="11480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574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EEE197-7B3D-420C-8D35-83CAE6B36171}"/>
              </a:ext>
            </a:extLst>
          </p:cNvPr>
          <p:cNvSpPr>
            <a:spLocks noGrp="1"/>
          </p:cNvSpPr>
          <p:nvPr>
            <p:ph type="title" hasCustomPrompt="1"/>
          </p:nvPr>
        </p:nvSpPr>
        <p:spPr>
          <a:solidFill>
            <a:schemeClr val="bg1">
              <a:lumMod val="95000"/>
            </a:schemeClr>
          </a:solidFill>
        </p:spPr>
        <p:txBody>
          <a:bodyPr vert="horz" lIns="457200" tIns="45720" rIns="457200" bIns="45720" rtlCol="0" anchor="ctr">
            <a:noAutofit/>
          </a:bodyPr>
          <a:lstStyle>
            <a:lvl1pPr>
              <a:defRPr lang="en-US" sz="3400" spc="160" baseline="0" dirty="0"/>
            </a:lvl1pPr>
          </a:lstStyle>
          <a:p>
            <a:pPr lvl="0"/>
            <a:r>
              <a:rPr lang="en-US" dirty="0"/>
              <a:t>CLICK TO EDIT MASTER TITLE STYLE</a:t>
            </a:r>
          </a:p>
        </p:txBody>
      </p:sp>
    </p:spTree>
    <p:extLst>
      <p:ext uri="{BB962C8B-B14F-4D97-AF65-F5344CB8AC3E}">
        <p14:creationId xmlns:p14="http://schemas.microsoft.com/office/powerpoint/2010/main" val="206254376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 no top bar">
    <p:spTree>
      <p:nvGrpSpPr>
        <p:cNvPr id="1" name=""/>
        <p:cNvGrpSpPr/>
        <p:nvPr/>
      </p:nvGrpSpPr>
      <p:grpSpPr>
        <a:xfrm>
          <a:off x="0" y="0"/>
          <a:ext cx="0" cy="0"/>
          <a:chOff x="0" y="0"/>
          <a:chExt cx="0" cy="0"/>
        </a:xfrm>
      </p:grpSpPr>
      <p:sp>
        <p:nvSpPr>
          <p:cNvPr id="3" name="Rectangle 2"/>
          <p:cNvSpPr/>
          <p:nvPr userDrawn="1"/>
        </p:nvSpPr>
        <p:spPr>
          <a:xfrm>
            <a:off x="0" y="0"/>
            <a:ext cx="12192000" cy="122548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hlinkClick r:id="rId2"/>
          </p:cNvPr>
          <p:cNvSpPr txBox="1"/>
          <p:nvPr userDrawn="1"/>
        </p:nvSpPr>
        <p:spPr>
          <a:xfrm>
            <a:off x="9524236" y="6316156"/>
            <a:ext cx="2426464" cy="367873"/>
          </a:xfrm>
          <a:prstGeom prst="roundRect">
            <a:avLst>
              <a:gd name="adj" fmla="val 50000"/>
            </a:avLst>
          </a:prstGeom>
          <a:solidFill>
            <a:schemeClr val="tx2"/>
          </a:solidFill>
        </p:spPr>
        <p:txBody>
          <a:bodyPr wrap="square" rtlCol="0">
            <a:spAutoFit/>
          </a:bodyPr>
          <a:lstStyle/>
          <a:p>
            <a:pPr algn="ctr"/>
            <a:r>
              <a:rPr lang="en-US" sz="1100" dirty="0">
                <a:solidFill>
                  <a:schemeClr val="bg1"/>
                </a:solidFill>
              </a:rPr>
              <a:t>Neal Creative</a:t>
            </a:r>
            <a:r>
              <a:rPr lang="en-US" sz="1100" baseline="0" dirty="0">
                <a:solidFill>
                  <a:schemeClr val="bg1"/>
                </a:solidFill>
              </a:rPr>
              <a:t>  | </a:t>
            </a:r>
            <a:r>
              <a:rPr lang="en-US" sz="1100" b="1" baseline="0" dirty="0">
                <a:solidFill>
                  <a:schemeClr val="bg1"/>
                </a:solidFill>
              </a:rPr>
              <a:t>Learn more</a:t>
            </a:r>
            <a:endParaRPr lang="en-US" sz="1100" b="1" dirty="0">
              <a:solidFill>
                <a:schemeClr val="bg1"/>
              </a:solidFill>
            </a:endParaRPr>
          </a:p>
        </p:txBody>
      </p:sp>
      <p:sp>
        <p:nvSpPr>
          <p:cNvPr id="5" name="TextBox 4">
            <a:extLst>
              <a:ext uri="{FF2B5EF4-FFF2-40B4-BE49-F238E27FC236}">
                <a16:creationId xmlns:a16="http://schemas.microsoft.com/office/drawing/2014/main" id="{FB34A05A-4AD6-4BC6-B6EA-314331190DB2}"/>
              </a:ext>
            </a:extLst>
          </p:cNvPr>
          <p:cNvSpPr txBox="1"/>
          <p:nvPr userDrawn="1"/>
        </p:nvSpPr>
        <p:spPr>
          <a:xfrm>
            <a:off x="177800" y="6435060"/>
            <a:ext cx="1050288" cy="246221"/>
          </a:xfrm>
          <a:prstGeom prst="rect">
            <a:avLst/>
          </a:prstGeom>
          <a:noFill/>
        </p:spPr>
        <p:txBody>
          <a:bodyPr wrap="none" rtlCol="0">
            <a:spAutoFit/>
          </a:bodyPr>
          <a:lstStyle/>
          <a:p>
            <a:r>
              <a:rPr lang="en-US" sz="1000" dirty="0">
                <a:solidFill>
                  <a:schemeClr val="bg1">
                    <a:lumMod val="75000"/>
                  </a:schemeClr>
                </a:solidFill>
              </a:rPr>
              <a:t>Neal Creative </a:t>
            </a:r>
            <a:r>
              <a:rPr lang="en-US" sz="1000" baseline="30000" dirty="0">
                <a:solidFill>
                  <a:schemeClr val="bg1">
                    <a:lumMod val="75000"/>
                  </a:schemeClr>
                </a:solidFill>
              </a:rPr>
              <a:t>©</a:t>
            </a:r>
          </a:p>
        </p:txBody>
      </p:sp>
    </p:spTree>
    <p:extLst>
      <p:ext uri="{BB962C8B-B14F-4D97-AF65-F5344CB8AC3E}">
        <p14:creationId xmlns:p14="http://schemas.microsoft.com/office/powerpoint/2010/main" val="322627904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1050758"/>
          </a:xfrm>
          <a:prstGeom prst="rect">
            <a:avLst/>
          </a:prstGeom>
        </p:spPr>
        <p:txBody>
          <a:bodyPr vert="horz" lIns="457200" tIns="45720" rIns="457200" bIns="45720" rtlCol="0" anchor="ctr">
            <a:noAutofit/>
          </a:bodyPr>
          <a:lstStyle/>
          <a:p>
            <a:pPr lvl="0" algn="ctr">
              <a:lnSpc>
                <a:spcPct val="90000"/>
              </a:lnSpc>
              <a:spcBef>
                <a:spcPct val="0"/>
              </a:spcBef>
              <a:buNone/>
              <a:tabLst>
                <a:tab pos="10579100" algn="l"/>
              </a:tabLst>
            </a:pPr>
            <a:endParaRPr lang="en-US" sz="3400" b="0" i="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endParaRPr>
          </a:p>
        </p:txBody>
      </p:sp>
      <p:sp>
        <p:nvSpPr>
          <p:cNvPr id="2" name="Title Placeholder 1"/>
          <p:cNvSpPr>
            <a:spLocks noGrp="1"/>
          </p:cNvSpPr>
          <p:nvPr>
            <p:ph type="title"/>
          </p:nvPr>
        </p:nvSpPr>
        <p:spPr>
          <a:xfrm>
            <a:off x="0" y="0"/>
            <a:ext cx="12192000" cy="1050758"/>
          </a:xfrm>
          <a:prstGeom prst="rect">
            <a:avLst/>
          </a:prstGeom>
        </p:spPr>
        <p:txBody>
          <a:bodyPr vert="horz" lIns="457200" tIns="45720" rIns="457200" bIns="45720" rtlCol="0" anchor="ctr">
            <a:noAutofit/>
          </a:bodyPr>
          <a:lstStyle/>
          <a:p>
            <a:pPr lvl="0" algn="ctr" defTabSz="914400" rtl="0" eaLnBrk="1" latinLnBrk="0" hangingPunct="1">
              <a:lnSpc>
                <a:spcPct val="90000"/>
              </a:lnSpc>
              <a:spcBef>
                <a:spcPct val="0"/>
              </a:spcBef>
              <a:buNone/>
              <a:tabLst>
                <a:tab pos="10579100" algn="l"/>
              </a:tabLst>
            </a:pPr>
            <a:r>
              <a:rPr lang="en-US"/>
              <a:t>Click to edit Master title style</a:t>
            </a:r>
            <a:endParaRPr lang="en-US" dirty="0"/>
          </a:p>
        </p:txBody>
      </p:sp>
      <p:sp>
        <p:nvSpPr>
          <p:cNvPr id="3" name="Text Placeholder 2"/>
          <p:cNvSpPr>
            <a:spLocks noGrp="1"/>
          </p:cNvSpPr>
          <p:nvPr>
            <p:ph type="body" idx="1"/>
          </p:nvPr>
        </p:nvSpPr>
        <p:spPr>
          <a:xfrm>
            <a:off x="0" y="1275347"/>
            <a:ext cx="12192000" cy="1949765"/>
          </a:xfrm>
          <a:prstGeom prst="rect">
            <a:avLst/>
          </a:prstGeom>
        </p:spPr>
        <p:txBody>
          <a:bodyPr vert="horz" lIns="457200" tIns="45720" rIns="45720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188115" y="6316156"/>
            <a:ext cx="27432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Tree>
    <p:extLst>
      <p:ext uri="{BB962C8B-B14F-4D97-AF65-F5344CB8AC3E}">
        <p14:creationId xmlns:p14="http://schemas.microsoft.com/office/powerpoint/2010/main" val="107179932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6" r:id="rId3"/>
    <p:sldLayoutId id="2147483677" r:id="rId4"/>
    <p:sldLayoutId id="2147483679" r:id="rId5"/>
  </p:sldLayoutIdLst>
  <p:hf hdr="0" dt="0"/>
  <p:txStyles>
    <p:titleStyle>
      <a:lvl1pPr algn="ctr" defTabSz="914400" rtl="0" eaLnBrk="1" latinLnBrk="0" hangingPunct="1">
        <a:lnSpc>
          <a:spcPct val="90000"/>
        </a:lnSpc>
        <a:spcBef>
          <a:spcPct val="0"/>
        </a:spcBef>
        <a:buNone/>
        <a:tabLst>
          <a:tab pos="10579100" algn="l"/>
        </a:tabLst>
        <a:defRPr lang="en-US" sz="3400" b="0" i="0" kern="1200" spc="160" baseline="0" dirty="0">
          <a:gradFill>
            <a:gsLst>
              <a:gs pos="0">
                <a:schemeClr val="tx2"/>
              </a:gs>
              <a:gs pos="100000">
                <a:schemeClr val="tx2"/>
              </a:gs>
            </a:gsLst>
            <a:lin ang="5400000" scaled="1"/>
          </a:gradFill>
          <a:latin typeface="Segoe UI Semibold" panose="020B0702040204020203" pitchFamily="34" charset="0"/>
          <a:ea typeface="+mj-ea"/>
          <a:cs typeface="Segoe UI Semibold" panose="020B0702040204020203" pitchFamily="34" charset="0"/>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85000"/>
              <a:lumOff val="15000"/>
            </a:schemeClr>
          </a:solidFill>
          <a:latin typeface="+mj-lt"/>
          <a:ea typeface="+mn-ea"/>
          <a:cs typeface="+mn-cs"/>
        </a:defRPr>
      </a:lvl1pPr>
      <a:lvl2pPr marL="0" indent="0" algn="ctr" defTabSz="914400" rtl="0" eaLnBrk="1" latinLnBrk="0" hangingPunct="1">
        <a:lnSpc>
          <a:spcPct val="90000"/>
        </a:lnSpc>
        <a:spcBef>
          <a:spcPts val="500"/>
        </a:spcBef>
        <a:buFont typeface="Arial" panose="020B0604020202020204" pitchFamily="34" charset="0"/>
        <a:buNone/>
        <a:defRPr sz="2000" kern="1200">
          <a:solidFill>
            <a:schemeClr val="tx2"/>
          </a:solidFill>
          <a:latin typeface="+mj-lt"/>
          <a:ea typeface="+mn-ea"/>
          <a:cs typeface="+mn-cs"/>
        </a:defRPr>
      </a:lvl2pPr>
      <a:lvl3pPr marL="0" indent="0" algn="ctr"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ctr" defTabSz="914400" rtl="0" eaLnBrk="1" latinLnBrk="0" hangingPunct="1">
        <a:lnSpc>
          <a:spcPct val="90000"/>
        </a:lnSpc>
        <a:spcBef>
          <a:spcPts val="500"/>
        </a:spcBef>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ctr" defTabSz="914400" rtl="0" eaLnBrk="1" latinLnBrk="0" hangingPunct="1">
        <a:lnSpc>
          <a:spcPct val="90000"/>
        </a:lnSpc>
        <a:spcBef>
          <a:spcPts val="500"/>
        </a:spcBef>
        <a:spcAft>
          <a:spcPts val="1200"/>
        </a:spcAft>
        <a:buFont typeface="Arial" panose="020B0604020202020204" pitchFamily="34" charset="0"/>
        <a:buNone/>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5" Type="http://schemas.openxmlformats.org/officeDocument/2006/relationships/chart" Target="../charts/chart5.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9D9361-D212-4CD0-9393-4E403F278B45}"/>
              </a:ext>
            </a:extLst>
          </p:cNvPr>
          <p:cNvSpPr/>
          <p:nvPr/>
        </p:nvSpPr>
        <p:spPr>
          <a:xfrm>
            <a:off x="6954424" y="1336378"/>
            <a:ext cx="3642055" cy="130131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23" name="Group 22">
            <a:extLst>
              <a:ext uri="{FF2B5EF4-FFF2-40B4-BE49-F238E27FC236}">
                <a16:creationId xmlns:a16="http://schemas.microsoft.com/office/drawing/2014/main" id="{3964A244-53CA-4405-89C9-CE1B3E1869A3}"/>
              </a:ext>
            </a:extLst>
          </p:cNvPr>
          <p:cNvGrpSpPr/>
          <p:nvPr/>
        </p:nvGrpSpPr>
        <p:grpSpPr>
          <a:xfrm>
            <a:off x="8410737" y="4434293"/>
            <a:ext cx="3465040" cy="1933909"/>
            <a:chOff x="11082537" y="-737221"/>
            <a:chExt cx="3465040" cy="1933909"/>
          </a:xfrm>
        </p:grpSpPr>
        <p:sp>
          <p:nvSpPr>
            <p:cNvPr id="5" name="TextBox 4">
              <a:extLst>
                <a:ext uri="{FF2B5EF4-FFF2-40B4-BE49-F238E27FC236}">
                  <a16:creationId xmlns:a16="http://schemas.microsoft.com/office/drawing/2014/main" id="{DA61607C-0E63-4B28-8C17-EF19EF25D97C}"/>
                </a:ext>
              </a:extLst>
            </p:cNvPr>
            <p:cNvSpPr txBox="1"/>
            <p:nvPr/>
          </p:nvSpPr>
          <p:spPr>
            <a:xfrm>
              <a:off x="11082537" y="-181543"/>
              <a:ext cx="346504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Segoe UI"/>
                  <a:ea typeface="+mn-ea"/>
                  <a:cs typeface="+mn-cs"/>
                </a:rPr>
                <a:t>6.5 out of 10 people </a:t>
              </a:r>
              <a:br>
                <a:rPr kumimoji="0" lang="en-US" sz="1800" b="0" i="0" u="none" strike="noStrike" kern="1200" cap="none" spc="0" normalizeH="0" baseline="0" noProof="0" dirty="0">
                  <a:ln>
                    <a:noFill/>
                  </a:ln>
                  <a:effectLst/>
                  <a:uLnTx/>
                  <a:uFillTx/>
                  <a:latin typeface="Segoe UI"/>
                  <a:ea typeface="+mn-ea"/>
                  <a:cs typeface="+mn-cs"/>
                </a:rPr>
              </a:br>
              <a:r>
                <a:rPr kumimoji="0" lang="en-US" sz="1800" b="0" i="0" u="none" strike="noStrike" kern="1200" cap="none" spc="0" normalizeH="0" baseline="0" noProof="0" dirty="0">
                  <a:ln>
                    <a:noFill/>
                  </a:ln>
                  <a:effectLst/>
                  <a:uLnTx/>
                  <a:uFillTx/>
                  <a:latin typeface="Segoe UI"/>
                  <a:ea typeface="+mn-ea"/>
                  <a:cs typeface="+mn-cs"/>
                </a:rPr>
                <a:t>remember what they see…</a:t>
              </a:r>
            </a:p>
          </p:txBody>
        </p:sp>
        <p:grpSp>
          <p:nvGrpSpPr>
            <p:cNvPr id="6" name="Group 5">
              <a:extLst>
                <a:ext uri="{FF2B5EF4-FFF2-40B4-BE49-F238E27FC236}">
                  <a16:creationId xmlns:a16="http://schemas.microsoft.com/office/drawing/2014/main" id="{CF4AAF39-8C05-4BC5-88C4-E453A1D67203}"/>
                </a:ext>
              </a:extLst>
            </p:cNvPr>
            <p:cNvGrpSpPr/>
            <p:nvPr/>
          </p:nvGrpSpPr>
          <p:grpSpPr>
            <a:xfrm>
              <a:off x="11136071" y="539391"/>
              <a:ext cx="3411506" cy="657297"/>
              <a:chOff x="4945154" y="2949891"/>
              <a:chExt cx="3411506" cy="657297"/>
            </a:xfrm>
          </p:grpSpPr>
          <p:sp>
            <p:nvSpPr>
              <p:cNvPr id="12" name="Freeform: Shape 11">
                <a:extLst>
                  <a:ext uri="{FF2B5EF4-FFF2-40B4-BE49-F238E27FC236}">
                    <a16:creationId xmlns:a16="http://schemas.microsoft.com/office/drawing/2014/main" id="{2E77977D-69ED-4F20-8A8E-8B1DF5120764}"/>
                  </a:ext>
                </a:extLst>
              </p:cNvPr>
              <p:cNvSpPr>
                <a:spLocks noChangeAspect="1"/>
              </p:cNvSpPr>
              <p:nvPr/>
            </p:nvSpPr>
            <p:spPr>
              <a:xfrm>
                <a:off x="702233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rgbClr val="6EAA2E"/>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FAE81D60-47C8-4610-B2CA-18E6229C288D}"/>
                  </a:ext>
                </a:extLst>
              </p:cNvPr>
              <p:cNvSpPr>
                <a:spLocks noChangeAspect="1"/>
              </p:cNvSpPr>
              <p:nvPr/>
            </p:nvSpPr>
            <p:spPr>
              <a:xfrm>
                <a:off x="5637548"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94E3223A-47DE-42B2-A739-802366FD556D}"/>
                  </a:ext>
                </a:extLst>
              </p:cNvPr>
              <p:cNvSpPr>
                <a:spLocks noChangeAspect="1"/>
              </p:cNvSpPr>
              <p:nvPr/>
            </p:nvSpPr>
            <p:spPr>
              <a:xfrm>
                <a:off x="5291351"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D75681F0-337D-41C2-B056-20773EE338F9}"/>
                  </a:ext>
                </a:extLst>
              </p:cNvPr>
              <p:cNvSpPr>
                <a:spLocks noChangeAspect="1"/>
              </p:cNvSpPr>
              <p:nvPr/>
            </p:nvSpPr>
            <p:spPr>
              <a:xfrm>
                <a:off x="4945154"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6204F090-5263-46C9-9B59-2970237ED59B}"/>
                  </a:ext>
                </a:extLst>
              </p:cNvPr>
              <p:cNvSpPr>
                <a:spLocks noChangeAspect="1"/>
              </p:cNvSpPr>
              <p:nvPr/>
            </p:nvSpPr>
            <p:spPr>
              <a:xfrm>
                <a:off x="6676139"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17" name="Freeform: Shape 16">
                <a:extLst>
                  <a:ext uri="{FF2B5EF4-FFF2-40B4-BE49-F238E27FC236}">
                    <a16:creationId xmlns:a16="http://schemas.microsoft.com/office/drawing/2014/main" id="{73B545BC-AF0A-4CA0-940C-444481BF73BC}"/>
                  </a:ext>
                </a:extLst>
              </p:cNvPr>
              <p:cNvSpPr>
                <a:spLocks noChangeAspect="1"/>
              </p:cNvSpPr>
              <p:nvPr/>
            </p:nvSpPr>
            <p:spPr>
              <a:xfrm>
                <a:off x="6329942"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18" name="Freeform: Shape 17">
                <a:extLst>
                  <a:ext uri="{FF2B5EF4-FFF2-40B4-BE49-F238E27FC236}">
                    <a16:creationId xmlns:a16="http://schemas.microsoft.com/office/drawing/2014/main" id="{353E6F1E-638A-4845-BDDF-DA2AE54B5C92}"/>
                  </a:ext>
                </a:extLst>
              </p:cNvPr>
              <p:cNvSpPr>
                <a:spLocks noChangeAspect="1"/>
              </p:cNvSpPr>
              <p:nvPr/>
            </p:nvSpPr>
            <p:spPr>
              <a:xfrm>
                <a:off x="5983745"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19" name="Freeform: Shape 18">
                <a:extLst>
                  <a:ext uri="{FF2B5EF4-FFF2-40B4-BE49-F238E27FC236}">
                    <a16:creationId xmlns:a16="http://schemas.microsoft.com/office/drawing/2014/main" id="{86B500E0-ACB8-4709-B0C1-FFA4B82CB24F}"/>
                  </a:ext>
                </a:extLst>
              </p:cNvPr>
              <p:cNvSpPr>
                <a:spLocks noChangeAspect="1"/>
              </p:cNvSpPr>
              <p:nvPr/>
            </p:nvSpPr>
            <p:spPr>
              <a:xfrm>
                <a:off x="8060926"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20" name="Freeform: Shape 19">
                <a:extLst>
                  <a:ext uri="{FF2B5EF4-FFF2-40B4-BE49-F238E27FC236}">
                    <a16:creationId xmlns:a16="http://schemas.microsoft.com/office/drawing/2014/main" id="{F30AEE9D-6C1F-49DE-8F73-DCE97632891A}"/>
                  </a:ext>
                </a:extLst>
              </p:cNvPr>
              <p:cNvSpPr>
                <a:spLocks noChangeAspect="1"/>
              </p:cNvSpPr>
              <p:nvPr/>
            </p:nvSpPr>
            <p:spPr>
              <a:xfrm>
                <a:off x="7714730"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sp>
            <p:nvSpPr>
              <p:cNvPr id="21" name="Freeform: Shape 20">
                <a:extLst>
                  <a:ext uri="{FF2B5EF4-FFF2-40B4-BE49-F238E27FC236}">
                    <a16:creationId xmlns:a16="http://schemas.microsoft.com/office/drawing/2014/main" id="{DC1BF6FA-A1EF-448D-A712-46391CFC5C95}"/>
                  </a:ext>
                </a:extLst>
              </p:cNvPr>
              <p:cNvSpPr>
                <a:spLocks noChangeAspect="1"/>
              </p:cNvSpPr>
              <p:nvPr/>
            </p:nvSpPr>
            <p:spPr>
              <a:xfrm>
                <a:off x="7368533" y="2949891"/>
                <a:ext cx="295734" cy="657297"/>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solidFill>
                <a:schemeClr val="accent3">
                  <a:lumMod val="75000"/>
                </a:schemeClr>
              </a:solidFill>
              <a:ln w="3175">
                <a:noFill/>
                <a:round/>
                <a:headEnd/>
                <a:tailEnd/>
              </a:ln>
            </p:spPr>
            <p:txBody>
              <a:bodyPr vert="horz" wrap="square" lIns="93252" tIns="46627" rIns="93252" bIns="46627" numCol="1" anchor="t" anchorCtr="0" compatLnSpc="1">
                <a:prstTxWarp prst="textNoShape">
                  <a:avLst/>
                </a:prstTxWarp>
              </a:bodyPr>
              <a:lstStyle/>
              <a:p>
                <a:pPr marL="0" marR="0" lvl="0" indent="0" algn="l" defTabSz="932518" rtl="0" eaLnBrk="1" fontAlgn="auto" latinLnBrk="0" hangingPunct="1">
                  <a:lnSpc>
                    <a:spcPct val="100000"/>
                  </a:lnSpc>
                  <a:spcBef>
                    <a:spcPts val="0"/>
                  </a:spcBef>
                  <a:spcAft>
                    <a:spcPts val="0"/>
                  </a:spcAft>
                  <a:buClrTx/>
                  <a:buSzTx/>
                  <a:buFontTx/>
                  <a:buNone/>
                  <a:tabLst/>
                  <a:defRPr/>
                </a:pPr>
                <a:endParaRPr kumimoji="0" lang="en-US" sz="1938" b="0" i="0" u="none" strike="noStrike" kern="1200" cap="none" spc="0" normalizeH="0" baseline="0" noProof="0" dirty="0">
                  <a:ln>
                    <a:noFill/>
                  </a:ln>
                  <a:solidFill>
                    <a:prstClr val="black"/>
                  </a:solidFill>
                  <a:effectLst/>
                  <a:uLnTx/>
                  <a:uFillTx/>
                  <a:latin typeface="Segoe UI"/>
                  <a:ea typeface="+mn-ea"/>
                  <a:cs typeface="+mn-cs"/>
                </a:endParaRPr>
              </a:p>
            </p:txBody>
          </p:sp>
        </p:grpSp>
        <p:sp>
          <p:nvSpPr>
            <p:cNvPr id="22" name="Freeform 118">
              <a:extLst>
                <a:ext uri="{FF2B5EF4-FFF2-40B4-BE49-F238E27FC236}">
                  <a16:creationId xmlns:a16="http://schemas.microsoft.com/office/drawing/2014/main" id="{A93FE26E-9FA1-4A61-9A4D-73E0DF6C43A7}"/>
                </a:ext>
              </a:extLst>
            </p:cNvPr>
            <p:cNvSpPr>
              <a:spLocks noChangeAspect="1" noEditPoints="1"/>
            </p:cNvSpPr>
            <p:nvPr/>
          </p:nvSpPr>
          <p:spPr bwMode="black">
            <a:xfrm>
              <a:off x="11134535" y="-737221"/>
              <a:ext cx="695465" cy="481075"/>
            </a:xfrm>
            <a:custGeom>
              <a:avLst/>
              <a:gdLst>
                <a:gd name="T0" fmla="*/ 40 w 80"/>
                <a:gd name="T1" fmla="*/ 0 h 56"/>
                <a:gd name="T2" fmla="*/ 0 w 80"/>
                <a:gd name="T3" fmla="*/ 28 h 56"/>
                <a:gd name="T4" fmla="*/ 40 w 80"/>
                <a:gd name="T5" fmla="*/ 56 h 56"/>
                <a:gd name="T6" fmla="*/ 80 w 80"/>
                <a:gd name="T7" fmla="*/ 28 h 56"/>
                <a:gd name="T8" fmla="*/ 40 w 80"/>
                <a:gd name="T9" fmla="*/ 0 h 56"/>
                <a:gd name="T10" fmla="*/ 40 w 80"/>
                <a:gd name="T11" fmla="*/ 48 h 56"/>
                <a:gd name="T12" fmla="*/ 20 w 80"/>
                <a:gd name="T13" fmla="*/ 28 h 56"/>
                <a:gd name="T14" fmla="*/ 40 w 80"/>
                <a:gd name="T15" fmla="*/ 8 h 56"/>
                <a:gd name="T16" fmla="*/ 60 w 80"/>
                <a:gd name="T17" fmla="*/ 28 h 56"/>
                <a:gd name="T18" fmla="*/ 40 w 80"/>
                <a:gd name="T19" fmla="*/ 48 h 56"/>
                <a:gd name="T20" fmla="*/ 52 w 80"/>
                <a:gd name="T21" fmla="*/ 28 h 56"/>
                <a:gd name="T22" fmla="*/ 40 w 80"/>
                <a:gd name="T23" fmla="*/ 40 h 56"/>
                <a:gd name="T24" fmla="*/ 28 w 80"/>
                <a:gd name="T25" fmla="*/ 28 h 56"/>
                <a:gd name="T26" fmla="*/ 40 w 80"/>
                <a:gd name="T27" fmla="*/ 16 h 56"/>
                <a:gd name="T28" fmla="*/ 52 w 80"/>
                <a:gd name="T29" fmla="*/ 2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56">
                  <a:moveTo>
                    <a:pt x="40" y="0"/>
                  </a:moveTo>
                  <a:cubicBezTo>
                    <a:pt x="15" y="0"/>
                    <a:pt x="0" y="28"/>
                    <a:pt x="0" y="28"/>
                  </a:cubicBezTo>
                  <a:cubicBezTo>
                    <a:pt x="0" y="28"/>
                    <a:pt x="15" y="56"/>
                    <a:pt x="40" y="56"/>
                  </a:cubicBezTo>
                  <a:cubicBezTo>
                    <a:pt x="65" y="56"/>
                    <a:pt x="80" y="28"/>
                    <a:pt x="80" y="28"/>
                  </a:cubicBezTo>
                  <a:cubicBezTo>
                    <a:pt x="80" y="28"/>
                    <a:pt x="65" y="0"/>
                    <a:pt x="40" y="0"/>
                  </a:cubicBezTo>
                  <a:close/>
                  <a:moveTo>
                    <a:pt x="40" y="48"/>
                  </a:moveTo>
                  <a:cubicBezTo>
                    <a:pt x="29" y="48"/>
                    <a:pt x="20" y="39"/>
                    <a:pt x="20" y="28"/>
                  </a:cubicBezTo>
                  <a:cubicBezTo>
                    <a:pt x="20" y="17"/>
                    <a:pt x="29" y="8"/>
                    <a:pt x="40" y="8"/>
                  </a:cubicBezTo>
                  <a:cubicBezTo>
                    <a:pt x="51" y="8"/>
                    <a:pt x="60" y="17"/>
                    <a:pt x="60" y="28"/>
                  </a:cubicBezTo>
                  <a:cubicBezTo>
                    <a:pt x="60" y="39"/>
                    <a:pt x="51" y="48"/>
                    <a:pt x="40" y="48"/>
                  </a:cubicBezTo>
                  <a:close/>
                  <a:moveTo>
                    <a:pt x="52" y="28"/>
                  </a:moveTo>
                  <a:cubicBezTo>
                    <a:pt x="52" y="35"/>
                    <a:pt x="46" y="40"/>
                    <a:pt x="40" y="40"/>
                  </a:cubicBezTo>
                  <a:cubicBezTo>
                    <a:pt x="33" y="40"/>
                    <a:pt x="28" y="35"/>
                    <a:pt x="28" y="28"/>
                  </a:cubicBezTo>
                  <a:cubicBezTo>
                    <a:pt x="28" y="22"/>
                    <a:pt x="33" y="16"/>
                    <a:pt x="40" y="16"/>
                  </a:cubicBezTo>
                  <a:cubicBezTo>
                    <a:pt x="46" y="16"/>
                    <a:pt x="52" y="22"/>
                    <a:pt x="52" y="28"/>
                  </a:cubicBezTo>
                </a:path>
              </a:pathLst>
            </a:custGeom>
            <a:solidFill>
              <a:schemeClr val="tx1"/>
            </a:solidFill>
            <a:ln>
              <a:noFill/>
            </a:ln>
            <a:extLst/>
          </p:spPr>
          <p:txBody>
            <a:bodyPr vert="horz" wrap="square" lIns="93278" tIns="46639" rIns="93278" bIns="46639" numCol="1" anchor="t" anchorCtr="0" compatLnSpc="1">
              <a:prstTxWarp prst="textNoShape">
                <a:avLst/>
              </a:prstTxWarp>
            </a:bodyPr>
            <a:lstStyle/>
            <a:p>
              <a:endParaRPr lang="en-US" dirty="0">
                <a:solidFill>
                  <a:srgbClr val="000000"/>
                </a:solidFill>
              </a:endParaRPr>
            </a:p>
          </p:txBody>
        </p:sp>
      </p:grpSp>
      <p:grpSp>
        <p:nvGrpSpPr>
          <p:cNvPr id="9" name="Group 8">
            <a:extLst>
              <a:ext uri="{FF2B5EF4-FFF2-40B4-BE49-F238E27FC236}">
                <a16:creationId xmlns:a16="http://schemas.microsoft.com/office/drawing/2014/main" id="{F81E355F-B673-4674-B1E1-53320CB02E62}"/>
              </a:ext>
            </a:extLst>
          </p:cNvPr>
          <p:cNvGrpSpPr/>
          <p:nvPr/>
        </p:nvGrpSpPr>
        <p:grpSpPr>
          <a:xfrm>
            <a:off x="258619" y="3004211"/>
            <a:ext cx="3555247" cy="2126115"/>
            <a:chOff x="209214" y="2190161"/>
            <a:chExt cx="3555247" cy="2126115"/>
          </a:xfrm>
        </p:grpSpPr>
        <p:sp>
          <p:nvSpPr>
            <p:cNvPr id="2" name="TextBox 1">
              <a:extLst>
                <a:ext uri="{FF2B5EF4-FFF2-40B4-BE49-F238E27FC236}">
                  <a16:creationId xmlns:a16="http://schemas.microsoft.com/office/drawing/2014/main" id="{6BD59475-CD66-4751-83EF-FEC02A44E31A}"/>
                </a:ext>
              </a:extLst>
            </p:cNvPr>
            <p:cNvSpPr txBox="1"/>
            <p:nvPr/>
          </p:nvSpPr>
          <p:spPr>
            <a:xfrm>
              <a:off x="209214" y="2190161"/>
              <a:ext cx="3555247" cy="1661993"/>
            </a:xfrm>
            <a:prstGeom prst="rect">
              <a:avLst/>
            </a:prstGeom>
            <a:noFill/>
          </p:spPr>
          <p:txBody>
            <a:bodyPr wrap="square" rtlCol="0">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4000" b="1" i="0" u="none" strike="noStrike" kern="1200" cap="none" spc="-20" normalizeH="0" baseline="0" noProof="0" dirty="0">
                  <a:ln>
                    <a:noFill/>
                  </a:ln>
                  <a:solidFill>
                    <a:srgbClr val="FFFFFF"/>
                  </a:solidFill>
                  <a:effectLst/>
                  <a:uLnTx/>
                  <a:uFillTx/>
                  <a:latin typeface="Segoe UI"/>
                  <a:ea typeface="+mn-ea"/>
                  <a:cs typeface="+mn-cs"/>
                </a:rPr>
                <a:t>HR Analytics – Employee Attrition</a:t>
              </a:r>
            </a:p>
          </p:txBody>
        </p:sp>
        <p:sp>
          <p:nvSpPr>
            <p:cNvPr id="32" name="TextBox 31">
              <a:hlinkClick r:id="rId3"/>
              <a:extLst>
                <a:ext uri="{FF2B5EF4-FFF2-40B4-BE49-F238E27FC236}">
                  <a16:creationId xmlns:a16="http://schemas.microsoft.com/office/drawing/2014/main" id="{99A55A7B-4454-4118-9F77-E5D037F50583}"/>
                </a:ext>
              </a:extLst>
            </p:cNvPr>
            <p:cNvSpPr txBox="1"/>
            <p:nvPr/>
          </p:nvSpPr>
          <p:spPr>
            <a:xfrm>
              <a:off x="209214" y="3986933"/>
              <a:ext cx="2664879" cy="329343"/>
            </a:xfrm>
            <a:prstGeom prst="roundRect">
              <a:avLst>
                <a:gd name="adj" fmla="val 50000"/>
              </a:avLst>
            </a:prstGeom>
            <a:solidFill>
              <a:srgbClr val="00B0F0"/>
            </a:solidFill>
            <a:ln w="19050">
              <a:solidFill>
                <a:schemeClr val="tx1"/>
              </a:solidFill>
            </a:ln>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effectLst/>
                  <a:uLnTx/>
                  <a:uFillTx/>
                </a:rPr>
                <a:t>Shuvayan</a:t>
              </a:r>
              <a:r>
                <a:rPr kumimoji="0" lang="en-US" sz="1200" b="0" i="0" u="none" strike="noStrike" kern="0" cap="none" spc="0" normalizeH="0" baseline="0" noProof="0" dirty="0">
                  <a:ln>
                    <a:noFill/>
                  </a:ln>
                  <a:effectLst/>
                  <a:uLnTx/>
                  <a:uFillTx/>
                </a:rPr>
                <a:t> Das </a:t>
              </a:r>
              <a:endParaRPr kumimoji="0" lang="en-US" sz="1200" b="1" i="0" u="none" strike="noStrike" kern="0" cap="none" spc="0" normalizeH="0" baseline="0" noProof="0" dirty="0">
                <a:ln>
                  <a:noFill/>
                </a:ln>
                <a:effectLst/>
                <a:uLnTx/>
                <a:uFillTx/>
              </a:endParaRPr>
            </a:p>
          </p:txBody>
        </p:sp>
      </p:grpSp>
      <p:sp>
        <p:nvSpPr>
          <p:cNvPr id="3" name="Rectangle 2">
            <a:extLst>
              <a:ext uri="{FF2B5EF4-FFF2-40B4-BE49-F238E27FC236}">
                <a16:creationId xmlns:a16="http://schemas.microsoft.com/office/drawing/2014/main" id="{CA480A17-B33A-4E1E-B9C3-7E3069563167}"/>
              </a:ext>
            </a:extLst>
          </p:cNvPr>
          <p:cNvSpPr/>
          <p:nvPr/>
        </p:nvSpPr>
        <p:spPr>
          <a:xfrm>
            <a:off x="0" y="0"/>
            <a:ext cx="12192000" cy="1240325"/>
          </a:xfrm>
          <a:prstGeom prst="rect">
            <a:avLst/>
          </a:prstGeom>
          <a:solidFill>
            <a:srgbClr val="0045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C6DF2D9-75F3-458C-864F-2E9AF38974EF}"/>
              </a:ext>
            </a:extLst>
          </p:cNvPr>
          <p:cNvGrpSpPr/>
          <p:nvPr/>
        </p:nvGrpSpPr>
        <p:grpSpPr>
          <a:xfrm>
            <a:off x="309369" y="1219266"/>
            <a:ext cx="3201943" cy="1335921"/>
            <a:chOff x="293050" y="5056490"/>
            <a:chExt cx="3201943" cy="1335921"/>
          </a:xfrm>
        </p:grpSpPr>
        <p:grpSp>
          <p:nvGrpSpPr>
            <p:cNvPr id="41" name="Group 40">
              <a:extLst>
                <a:ext uri="{FF2B5EF4-FFF2-40B4-BE49-F238E27FC236}">
                  <a16:creationId xmlns:a16="http://schemas.microsoft.com/office/drawing/2014/main" id="{001C7E4D-2480-4696-A174-F1C70D084AA6}"/>
                </a:ext>
              </a:extLst>
            </p:cNvPr>
            <p:cNvGrpSpPr/>
            <p:nvPr/>
          </p:nvGrpSpPr>
          <p:grpSpPr>
            <a:xfrm>
              <a:off x="293050" y="5056490"/>
              <a:ext cx="3201943" cy="1335921"/>
              <a:chOff x="9191757" y="2765372"/>
              <a:chExt cx="1592047" cy="477676"/>
            </a:xfrm>
          </p:grpSpPr>
          <p:sp>
            <p:nvSpPr>
              <p:cNvPr id="36" name="Rectangle 35">
                <a:extLst>
                  <a:ext uri="{FF2B5EF4-FFF2-40B4-BE49-F238E27FC236}">
                    <a16:creationId xmlns:a16="http://schemas.microsoft.com/office/drawing/2014/main" id="{CBF65B2F-436B-461B-AD88-E58C7335CE79}"/>
                  </a:ext>
                </a:extLst>
              </p:cNvPr>
              <p:cNvSpPr/>
              <p:nvPr/>
            </p:nvSpPr>
            <p:spPr>
              <a:xfrm>
                <a:off x="9191757" y="2765372"/>
                <a:ext cx="364601" cy="387189"/>
              </a:xfrm>
              <a:prstGeom prst="rect">
                <a:avLst/>
              </a:prstGeom>
              <a:solidFill>
                <a:schemeClr val="tx1">
                  <a:lumMod val="85000"/>
                </a:schemeClr>
              </a:solidFill>
              <a:ln>
                <a:noFill/>
              </a:ln>
              <a:effectLst/>
            </p:spPr>
            <p:txBody>
              <a:bodyPr lIns="0" tIns="0" rIns="0" bIns="0"/>
              <a:lstStyle/>
              <a:p>
                <a:pPr defTabSz="932597">
                  <a:defRPr/>
                </a:pPr>
                <a:endParaRPr lang="en-US" sz="1836" kern="0" dirty="0">
                  <a:solidFill>
                    <a:sysClr val="windowText" lastClr="000000"/>
                  </a:solidFill>
                  <a:latin typeface="Georgia"/>
                </a:endParaRPr>
              </a:p>
            </p:txBody>
          </p:sp>
          <p:sp>
            <p:nvSpPr>
              <p:cNvPr id="40" name="Freeform: Shape 39">
                <a:extLst>
                  <a:ext uri="{FF2B5EF4-FFF2-40B4-BE49-F238E27FC236}">
                    <a16:creationId xmlns:a16="http://schemas.microsoft.com/office/drawing/2014/main" id="{CE6641E9-A326-4BBA-9614-C7DAD3D88A1F}"/>
                  </a:ext>
                </a:extLst>
              </p:cNvPr>
              <p:cNvSpPr/>
              <p:nvPr/>
            </p:nvSpPr>
            <p:spPr>
              <a:xfrm>
                <a:off x="9492744" y="2855859"/>
                <a:ext cx="1291060" cy="387189"/>
              </a:xfrm>
              <a:custGeom>
                <a:avLst/>
                <a:gdLst>
                  <a:gd name="connsiteX0" fmla="*/ 0 w 1291060"/>
                  <a:gd name="connsiteY0" fmla="*/ 0 h 387189"/>
                  <a:gd name="connsiteX1" fmla="*/ 1291060 w 1291060"/>
                  <a:gd name="connsiteY1" fmla="*/ 0 h 387189"/>
                  <a:gd name="connsiteX2" fmla="*/ 1291060 w 1291060"/>
                  <a:gd name="connsiteY2" fmla="*/ 146768 h 387189"/>
                  <a:gd name="connsiteX3" fmla="*/ 1149960 w 1291060"/>
                  <a:gd name="connsiteY3" fmla="*/ 387189 h 387189"/>
                  <a:gd name="connsiteX4" fmla="*/ 0 w 1291060"/>
                  <a:gd name="connsiteY4" fmla="*/ 387189 h 387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1060" h="387189">
                    <a:moveTo>
                      <a:pt x="0" y="0"/>
                    </a:moveTo>
                    <a:lnTo>
                      <a:pt x="1291060" y="0"/>
                    </a:lnTo>
                    <a:lnTo>
                      <a:pt x="1291060" y="146768"/>
                    </a:lnTo>
                    <a:lnTo>
                      <a:pt x="1149960" y="387189"/>
                    </a:lnTo>
                    <a:lnTo>
                      <a:pt x="0" y="387189"/>
                    </a:lnTo>
                    <a:close/>
                  </a:path>
                </a:pathLst>
              </a:custGeom>
              <a:solidFill>
                <a:schemeClr val="tx1"/>
              </a:solidFill>
              <a:ln>
                <a:noFill/>
              </a:ln>
              <a:effectLst/>
            </p:spPr>
            <p:txBody>
              <a:bodyPr wrap="square" lIns="0" tIns="0" rIns="0" bIns="0">
                <a:noAutofit/>
              </a:bodyPr>
              <a:lstStyle/>
              <a:p>
                <a:pPr defTabSz="932597">
                  <a:defRPr/>
                </a:pPr>
                <a:endParaRPr lang="en-US" sz="1836" kern="0" dirty="0">
                  <a:solidFill>
                    <a:sysClr val="windowText" lastClr="000000"/>
                  </a:solidFill>
                  <a:latin typeface="Georgia"/>
                </a:endParaRPr>
              </a:p>
            </p:txBody>
          </p:sp>
          <p:sp>
            <p:nvSpPr>
              <p:cNvPr id="38" name="AutoShape 4">
                <a:extLst>
                  <a:ext uri="{FF2B5EF4-FFF2-40B4-BE49-F238E27FC236}">
                    <a16:creationId xmlns:a16="http://schemas.microsoft.com/office/drawing/2014/main" id="{364C5B5F-AB25-479A-AE85-4C88342D74A7}"/>
                  </a:ext>
                </a:extLst>
              </p:cNvPr>
              <p:cNvSpPr>
                <a:spLocks/>
              </p:cNvSpPr>
              <p:nvPr/>
            </p:nvSpPr>
            <p:spPr bwMode="auto">
              <a:xfrm rot="21300000" flipV="1">
                <a:off x="9495043" y="2767400"/>
                <a:ext cx="65281" cy="93389"/>
              </a:xfrm>
              <a:custGeom>
                <a:avLst/>
                <a:gdLst/>
                <a:ahLst/>
                <a:cxnLst/>
                <a:rect l="0" t="0" r="r" b="b"/>
                <a:pathLst>
                  <a:path w="21600" h="21600">
                    <a:moveTo>
                      <a:pt x="21600" y="0"/>
                    </a:moveTo>
                    <a:lnTo>
                      <a:pt x="0" y="3195"/>
                    </a:lnTo>
                    <a:lnTo>
                      <a:pt x="21600" y="21600"/>
                    </a:lnTo>
                    <a:cubicBezTo>
                      <a:pt x="21600" y="21600"/>
                      <a:pt x="21600" y="0"/>
                      <a:pt x="21600" y="0"/>
                    </a:cubicBezTo>
                    <a:close/>
                    <a:moveTo>
                      <a:pt x="21600" y="0"/>
                    </a:moveTo>
                  </a:path>
                </a:pathLst>
              </a:custGeom>
              <a:solidFill>
                <a:schemeClr val="tx1">
                  <a:lumMod val="65000"/>
                </a:schemeClr>
              </a:solidFill>
              <a:ln>
                <a:noFill/>
              </a:ln>
              <a:extLst>
                <a:ext uri="{91240B29-F687-4f45-9708-019B960494DF}">
                  <a14:hiddenLine xmlns:a14="http://schemas.microsoft.com/office/drawing/2010/main" xmlns="" w="12700" cap="flat">
                    <a:solidFill>
                      <a:schemeClr val="tx1"/>
                    </a:solidFill>
                    <a:miter lim="800000"/>
                    <a:headEnd type="none" w="med" len="med"/>
                    <a:tailEnd type="none" w="med" len="med"/>
                  </a14:hiddenLine>
                </a:ext>
              </a:extLst>
            </p:spPr>
            <p:txBody>
              <a:bodyPr lIns="0" tIns="0" rIns="0" bIns="0"/>
              <a:lstStyle/>
              <a:p>
                <a:pPr defTabSz="932597">
                  <a:defRPr/>
                </a:pPr>
                <a:endParaRPr lang="en-US" sz="1836" kern="0" dirty="0">
                  <a:solidFill>
                    <a:sysClr val="windowText" lastClr="000000"/>
                  </a:solidFill>
                  <a:latin typeface="Georgia"/>
                </a:endParaRPr>
              </a:p>
            </p:txBody>
          </p:sp>
        </p:grpSp>
        <p:pic>
          <p:nvPicPr>
            <p:cNvPr id="1026" name="Picture 2" descr="https://upload.wikimedia.org/wikipedia/commons/thumb/5/56/Deloitte.svg/1024px-Deloitte.svg.png">
              <a:extLst>
                <a:ext uri="{FF2B5EF4-FFF2-40B4-BE49-F238E27FC236}">
                  <a16:creationId xmlns:a16="http://schemas.microsoft.com/office/drawing/2014/main" id="{A48BF3AF-3DF0-412D-B6D4-5053C809CB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881" y="5609118"/>
              <a:ext cx="2175607" cy="47379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4" name="Chart 43">
            <a:extLst>
              <a:ext uri="{FF2B5EF4-FFF2-40B4-BE49-F238E27FC236}">
                <a16:creationId xmlns:a16="http://schemas.microsoft.com/office/drawing/2014/main" id="{7CAE2A29-F084-453D-AAA2-AAEF594147A9}"/>
              </a:ext>
            </a:extLst>
          </p:cNvPr>
          <p:cNvGraphicFramePr/>
          <p:nvPr>
            <p:extLst>
              <p:ext uri="{D42A27DB-BD31-4B8C-83A1-F6EECF244321}">
                <p14:modId xmlns:p14="http://schemas.microsoft.com/office/powerpoint/2010/main" val="2156238060"/>
              </p:ext>
            </p:extLst>
          </p:nvPr>
        </p:nvGraphicFramePr>
        <p:xfrm>
          <a:off x="4123234" y="1150070"/>
          <a:ext cx="6943833" cy="36233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5672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Visualization : Job Level / Salary Issues ?</a:t>
            </a:r>
          </a:p>
        </p:txBody>
      </p:sp>
      <p:graphicFrame>
        <p:nvGraphicFramePr>
          <p:cNvPr id="8" name="Table 7"/>
          <p:cNvGraphicFramePr>
            <a:graphicFrameLocks noGrp="1"/>
          </p:cNvGraphicFramePr>
          <p:nvPr>
            <p:extLst>
              <p:ext uri="{D42A27DB-BD31-4B8C-83A1-F6EECF244321}">
                <p14:modId xmlns:p14="http://schemas.microsoft.com/office/powerpoint/2010/main" val="1867362608"/>
              </p:ext>
            </p:extLst>
          </p:nvPr>
        </p:nvGraphicFramePr>
        <p:xfrm>
          <a:off x="1357460" y="1174748"/>
          <a:ext cx="3685882" cy="3857991"/>
        </p:xfrm>
        <a:graphic>
          <a:graphicData uri="http://schemas.openxmlformats.org/drawingml/2006/table">
            <a:tbl>
              <a:tblPr>
                <a:tableStyleId>{5C22544A-7EE6-4342-B048-85BDC9FD1C3A}</a:tableStyleId>
              </a:tblPr>
              <a:tblGrid>
                <a:gridCol w="3685882">
                  <a:extLst>
                    <a:ext uri="{9D8B030D-6E8A-4147-A177-3AD203B41FA5}">
                      <a16:colId xmlns:a16="http://schemas.microsoft.com/office/drawing/2014/main" val="493813631"/>
                    </a:ext>
                  </a:extLst>
                </a:gridCol>
              </a:tblGrid>
              <a:tr h="429949">
                <a:tc>
                  <a:txBody>
                    <a:bodyPr/>
                    <a:lstStyle/>
                    <a:p>
                      <a:r>
                        <a:rPr lang="en-US" sz="1600" dirty="0">
                          <a:solidFill>
                            <a:schemeClr val="bg1"/>
                          </a:solidFill>
                        </a:rPr>
                        <a:t>Low Salary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570369641"/>
                  </a:ext>
                </a:extLst>
              </a:tr>
              <a:tr h="114252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0">
                                <a:schemeClr val="tx1"/>
                              </a:gs>
                              <a:gs pos="100000">
                                <a:schemeClr val="tx1"/>
                              </a:gs>
                            </a:gsLst>
                            <a:lin ang="5400000" scaled="1"/>
                          </a:gradFill>
                        </a:rPr>
                        <a:t>There are a lot of people leaving in the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b="0" spc="30" dirty="0">
                          <a:gradFill>
                            <a:gsLst>
                              <a:gs pos="0">
                                <a:schemeClr val="tx1"/>
                              </a:gs>
                              <a:gs pos="100000">
                                <a:schemeClr val="tx1"/>
                              </a:gs>
                            </a:gsLst>
                            <a:lin ang="5400000" scaled="1"/>
                          </a:gradFill>
                        </a:rPr>
                        <a:t>Low(&lt;= 1715 Annual Income) to Medium salary (1715 – 3000 Annual Income) bracket.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0">
                                <a:schemeClr val="tx1"/>
                              </a:gs>
                              <a:gs pos="100000">
                                <a:schemeClr val="tx1"/>
                              </a:gs>
                            </a:gsLst>
                            <a:lin ang="5400000" scaled="1"/>
                          </a:gradFill>
                        </a:rPr>
                        <a:t>The Staff I Level has the maximum attrition levels among   all the Job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410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Insights: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4568"/>
                    </a:solidFill>
                  </a:tcPr>
                </a:tc>
                <a:extLst>
                  <a:ext uri="{0D108BD9-81ED-4DB2-BD59-A6C34878D82A}">
                    <a16:rowId xmlns:a16="http://schemas.microsoft.com/office/drawing/2014/main" val="1808639897"/>
                  </a:ext>
                </a:extLst>
              </a:tr>
              <a:tr h="1055329">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40.4% and 40.7% of the employees in the Low – Medium Salary Bracket have left.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 Staff I , Staff II Job Levels have attrition Levels of about 41%.</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 The Senior Analyst Job Level has the highest attrition rate of about 42%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 The attrition level across all Analysts job level is around 38%.</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10</a:t>
            </a:fld>
            <a:endParaRPr lang="en-US" sz="1100" dirty="0">
              <a:solidFill>
                <a:schemeClr val="tx2"/>
              </a:solidFill>
            </a:endParaRPr>
          </a:p>
        </p:txBody>
      </p:sp>
      <p:graphicFrame>
        <p:nvGraphicFramePr>
          <p:cNvPr id="2" name="Table 1">
            <a:extLst>
              <a:ext uri="{FF2B5EF4-FFF2-40B4-BE49-F238E27FC236}">
                <a16:creationId xmlns:a16="http://schemas.microsoft.com/office/drawing/2014/main" id="{A82503E9-15EE-483A-AABF-D90D4DCB9A79}"/>
              </a:ext>
            </a:extLst>
          </p:cNvPr>
          <p:cNvGraphicFramePr>
            <a:graphicFrameLocks noGrp="1"/>
          </p:cNvGraphicFramePr>
          <p:nvPr>
            <p:extLst>
              <p:ext uri="{D42A27DB-BD31-4B8C-83A1-F6EECF244321}">
                <p14:modId xmlns:p14="http://schemas.microsoft.com/office/powerpoint/2010/main" val="2044869549"/>
              </p:ext>
            </p:extLst>
          </p:nvPr>
        </p:nvGraphicFramePr>
        <p:xfrm>
          <a:off x="1357460" y="5009032"/>
          <a:ext cx="3685882" cy="1805659"/>
        </p:xfrm>
        <a:graphic>
          <a:graphicData uri="http://schemas.openxmlformats.org/drawingml/2006/table">
            <a:tbl>
              <a:tblPr>
                <a:tableStyleId>{5C22544A-7EE6-4342-B048-85BDC9FD1C3A}</a:tableStyleId>
              </a:tblPr>
              <a:tblGrid>
                <a:gridCol w="3685882">
                  <a:extLst>
                    <a:ext uri="{9D8B030D-6E8A-4147-A177-3AD203B41FA5}">
                      <a16:colId xmlns:a16="http://schemas.microsoft.com/office/drawing/2014/main" val="436674266"/>
                    </a:ext>
                  </a:extLst>
                </a:gridCol>
              </a:tblGrid>
              <a:tr h="268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9791523"/>
                  </a:ext>
                </a:extLst>
              </a:tr>
              <a:tr h="342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Course of Action:</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extLst>
                  <a:ext uri="{0D108BD9-81ED-4DB2-BD59-A6C34878D82A}">
                    <a16:rowId xmlns:a16="http://schemas.microsoft.com/office/drawing/2014/main" val="3928422468"/>
                  </a:ext>
                </a:extLst>
              </a:tr>
              <a:tr h="1162753">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 Are the employees at various Job Levels not satisfied :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A metric like satisfaction indicator  which can be captured from internal employee surveys  would help in capturing the sentiment of the workforce.</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5831370"/>
                  </a:ext>
                </a:extLst>
              </a:tr>
            </a:tbl>
          </a:graphicData>
        </a:graphic>
      </p:graphicFrame>
      <p:pic>
        <p:nvPicPr>
          <p:cNvPr id="10" name="Content Placeholder 7">
            <a:extLst>
              <a:ext uri="{FF2B5EF4-FFF2-40B4-BE49-F238E27FC236}">
                <a16:creationId xmlns:a16="http://schemas.microsoft.com/office/drawing/2014/main" id="{C58C17E1-BA39-4AD2-A33C-D6D52775013C}"/>
              </a:ext>
            </a:extLst>
          </p:cNvPr>
          <p:cNvPicPr>
            <a:picLocks noChangeAspect="1"/>
          </p:cNvPicPr>
          <p:nvPr/>
        </p:nvPicPr>
        <p:blipFill>
          <a:blip r:embed="rId2"/>
          <a:stretch>
            <a:fillRect/>
          </a:stretch>
        </p:blipFill>
        <p:spPr>
          <a:xfrm>
            <a:off x="6507349" y="1152982"/>
            <a:ext cx="4604754" cy="2522463"/>
          </a:xfrm>
          <a:prstGeom prst="rect">
            <a:avLst/>
          </a:prstGeom>
          <a:ln>
            <a:solidFill>
              <a:schemeClr val="bg2">
                <a:lumMod val="25000"/>
              </a:schemeClr>
            </a:solidFill>
          </a:ln>
        </p:spPr>
      </p:pic>
      <p:pic>
        <p:nvPicPr>
          <p:cNvPr id="13" name="Picture 12">
            <a:extLst>
              <a:ext uri="{FF2B5EF4-FFF2-40B4-BE49-F238E27FC236}">
                <a16:creationId xmlns:a16="http://schemas.microsoft.com/office/drawing/2014/main" id="{3649048D-2243-4853-9800-81D09A17AA10}"/>
              </a:ext>
            </a:extLst>
          </p:cNvPr>
          <p:cNvPicPr>
            <a:picLocks noChangeAspect="1"/>
          </p:cNvPicPr>
          <p:nvPr/>
        </p:nvPicPr>
        <p:blipFill>
          <a:blip r:embed="rId3"/>
          <a:stretch>
            <a:fillRect/>
          </a:stretch>
        </p:blipFill>
        <p:spPr>
          <a:xfrm>
            <a:off x="6507349" y="3860562"/>
            <a:ext cx="4604755" cy="2945877"/>
          </a:xfrm>
          <a:prstGeom prst="rect">
            <a:avLst/>
          </a:prstGeom>
          <a:ln>
            <a:solidFill>
              <a:schemeClr val="bg2">
                <a:lumMod val="25000"/>
              </a:schemeClr>
            </a:solidFill>
          </a:ln>
        </p:spPr>
      </p:pic>
    </p:spTree>
    <p:extLst>
      <p:ext uri="{BB962C8B-B14F-4D97-AF65-F5344CB8AC3E}">
        <p14:creationId xmlns:p14="http://schemas.microsoft.com/office/powerpoint/2010/main" val="195738862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Visualization : Promotions</a:t>
            </a:r>
          </a:p>
        </p:txBody>
      </p:sp>
      <p:graphicFrame>
        <p:nvGraphicFramePr>
          <p:cNvPr id="8" name="Table 7"/>
          <p:cNvGraphicFramePr>
            <a:graphicFrameLocks noGrp="1"/>
          </p:cNvGraphicFramePr>
          <p:nvPr>
            <p:extLst>
              <p:ext uri="{D42A27DB-BD31-4B8C-83A1-F6EECF244321}">
                <p14:modId xmlns:p14="http://schemas.microsoft.com/office/powerpoint/2010/main" val="3190310966"/>
              </p:ext>
            </p:extLst>
          </p:nvPr>
        </p:nvGraphicFramePr>
        <p:xfrm>
          <a:off x="169683" y="1240619"/>
          <a:ext cx="3685882" cy="5274837"/>
        </p:xfrm>
        <a:graphic>
          <a:graphicData uri="http://schemas.openxmlformats.org/drawingml/2006/table">
            <a:tbl>
              <a:tblPr>
                <a:tableStyleId>{5C22544A-7EE6-4342-B048-85BDC9FD1C3A}</a:tableStyleId>
              </a:tblPr>
              <a:tblGrid>
                <a:gridCol w="3685882">
                  <a:extLst>
                    <a:ext uri="{9D8B030D-6E8A-4147-A177-3AD203B41FA5}">
                      <a16:colId xmlns:a16="http://schemas.microsoft.com/office/drawing/2014/main" val="493813631"/>
                    </a:ext>
                  </a:extLst>
                </a:gridCol>
              </a:tblGrid>
              <a:tr h="429949">
                <a:tc>
                  <a:txBody>
                    <a:bodyPr/>
                    <a:lstStyle/>
                    <a:p>
                      <a:r>
                        <a:rPr lang="en-US" sz="1600" dirty="0">
                          <a:solidFill>
                            <a:schemeClr val="bg1"/>
                          </a:solidFill>
                        </a:rPr>
                        <a:t>Promotions?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570369641"/>
                  </a:ext>
                </a:extLst>
              </a:tr>
              <a:tr h="114252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0">
                                <a:schemeClr val="tx1"/>
                              </a:gs>
                              <a:gs pos="100000">
                                <a:schemeClr val="tx1"/>
                              </a:gs>
                            </a:gsLst>
                            <a:lin ang="5400000" scaled="1"/>
                          </a:gradFill>
                        </a:rPr>
                        <a:t>Overall the Promotions are quite high across the company at about 85%.</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0">
                                <a:schemeClr val="tx1"/>
                              </a:gs>
                              <a:gs pos="100000">
                                <a:schemeClr val="tx1"/>
                              </a:gs>
                            </a:gsLst>
                            <a:lin ang="5400000" scaled="1"/>
                          </a:gradFill>
                        </a:rPr>
                        <a:t>But people who have not been promoted are also leaving quite heavily.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410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Insights: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4568"/>
                    </a:solidFill>
                  </a:tcPr>
                </a:tc>
                <a:extLst>
                  <a:ext uri="{0D108BD9-81ED-4DB2-BD59-A6C34878D82A}">
                    <a16:rowId xmlns:a16="http://schemas.microsoft.com/office/drawing/2014/main" val="1808639897"/>
                  </a:ext>
                </a:extLst>
              </a:tr>
              <a:tr h="1055329">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In the Audit Department 286 people out of 287 who have not been given promotion have left.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In Finance 362 out of 365 who had not been promoted have left.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In Financial Advisory 451 out of 453 people who had not been promoted have left.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Given that there are a large number of average – below average performers in the company and we have already seen some departments like Audit, Finance etc. have high attrition.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It can be hypothesized that these low performers have not been given promotions, but that is not a reason for leaving. It may be that they have been overworked but still were not promoted. </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11</a:t>
            </a:fld>
            <a:endParaRPr lang="en-US" sz="1100" dirty="0">
              <a:solidFill>
                <a:schemeClr val="tx2"/>
              </a:solidFill>
            </a:endParaRPr>
          </a:p>
        </p:txBody>
      </p:sp>
      <p:graphicFrame>
        <p:nvGraphicFramePr>
          <p:cNvPr id="3" name="Table 2">
            <a:extLst>
              <a:ext uri="{FF2B5EF4-FFF2-40B4-BE49-F238E27FC236}">
                <a16:creationId xmlns:a16="http://schemas.microsoft.com/office/drawing/2014/main" id="{428192E0-0AFC-4D3A-8E1A-D094A8CF9FC8}"/>
              </a:ext>
            </a:extLst>
          </p:cNvPr>
          <p:cNvGraphicFramePr>
            <a:graphicFrameLocks noGrp="1"/>
          </p:cNvGraphicFramePr>
          <p:nvPr>
            <p:extLst>
              <p:ext uri="{D42A27DB-BD31-4B8C-83A1-F6EECF244321}">
                <p14:modId xmlns:p14="http://schemas.microsoft.com/office/powerpoint/2010/main" val="4224437603"/>
              </p:ext>
            </p:extLst>
          </p:nvPr>
        </p:nvGraphicFramePr>
        <p:xfrm>
          <a:off x="3930978" y="1240619"/>
          <a:ext cx="3214540" cy="1984429"/>
        </p:xfrm>
        <a:graphic>
          <a:graphicData uri="http://schemas.openxmlformats.org/drawingml/2006/table">
            <a:tbl>
              <a:tblPr>
                <a:tableStyleId>{5C22544A-7EE6-4342-B048-85BDC9FD1C3A}</a:tableStyleId>
              </a:tblPr>
              <a:tblGrid>
                <a:gridCol w="3214540">
                  <a:extLst>
                    <a:ext uri="{9D8B030D-6E8A-4147-A177-3AD203B41FA5}">
                      <a16:colId xmlns:a16="http://schemas.microsoft.com/office/drawing/2014/main" val="1959000085"/>
                    </a:ext>
                  </a:extLst>
                </a:gridCol>
              </a:tblGrid>
              <a:tr h="429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spc="30" dirty="0">
                          <a:solidFill>
                            <a:schemeClr val="accent3">
                              <a:lumMod val="20000"/>
                              <a:lumOff val="80000"/>
                            </a:schemeClr>
                          </a:solidFill>
                        </a:rPr>
                        <a:t>Course of 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lumMod val="50000"/>
                      </a:schemeClr>
                    </a:solidFill>
                  </a:tcPr>
                </a:tc>
                <a:extLst>
                  <a:ext uri="{0D108BD9-81ED-4DB2-BD59-A6C34878D82A}">
                    <a16:rowId xmlns:a16="http://schemas.microsoft.com/office/drawing/2014/main" val="594071963"/>
                  </a:ext>
                </a:extLst>
              </a:tr>
              <a:tr h="114252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Are the employees at various Job Levels not satisfied :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A metric like satisfaction indicator  which can be captured from internal employee surveys  would help in capturing the sentiment of the workforce.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3508253"/>
                  </a:ext>
                </a:extLst>
              </a:tr>
            </a:tbl>
          </a:graphicData>
        </a:graphic>
      </p:graphicFrame>
      <p:pic>
        <p:nvPicPr>
          <p:cNvPr id="11" name="Picture 10">
            <a:extLst>
              <a:ext uri="{FF2B5EF4-FFF2-40B4-BE49-F238E27FC236}">
                <a16:creationId xmlns:a16="http://schemas.microsoft.com/office/drawing/2014/main" id="{F89C1D5C-0F14-48AD-8186-EDB6728AB6AF}"/>
              </a:ext>
            </a:extLst>
          </p:cNvPr>
          <p:cNvPicPr>
            <a:picLocks noChangeAspect="1"/>
          </p:cNvPicPr>
          <p:nvPr/>
        </p:nvPicPr>
        <p:blipFill>
          <a:blip r:embed="rId2"/>
          <a:stretch>
            <a:fillRect/>
          </a:stretch>
        </p:blipFill>
        <p:spPr>
          <a:xfrm>
            <a:off x="8087034" y="1231845"/>
            <a:ext cx="3733320" cy="2359767"/>
          </a:xfrm>
          <a:prstGeom prst="rect">
            <a:avLst/>
          </a:prstGeom>
          <a:ln>
            <a:solidFill>
              <a:schemeClr val="bg2">
                <a:lumMod val="25000"/>
              </a:schemeClr>
            </a:solidFill>
          </a:ln>
        </p:spPr>
      </p:pic>
      <p:pic>
        <p:nvPicPr>
          <p:cNvPr id="12" name="Picture 11">
            <a:extLst>
              <a:ext uri="{FF2B5EF4-FFF2-40B4-BE49-F238E27FC236}">
                <a16:creationId xmlns:a16="http://schemas.microsoft.com/office/drawing/2014/main" id="{35EF8607-41DC-4770-A2D0-EA3C24FD23A0}"/>
              </a:ext>
            </a:extLst>
          </p:cNvPr>
          <p:cNvPicPr>
            <a:picLocks noChangeAspect="1"/>
          </p:cNvPicPr>
          <p:nvPr/>
        </p:nvPicPr>
        <p:blipFill>
          <a:blip r:embed="rId3"/>
          <a:stretch>
            <a:fillRect/>
          </a:stretch>
        </p:blipFill>
        <p:spPr>
          <a:xfrm>
            <a:off x="4058497" y="3459802"/>
            <a:ext cx="3860019" cy="2917314"/>
          </a:xfrm>
          <a:prstGeom prst="rect">
            <a:avLst/>
          </a:prstGeom>
          <a:ln>
            <a:solidFill>
              <a:schemeClr val="bg2">
                <a:lumMod val="25000"/>
              </a:schemeClr>
            </a:solidFill>
          </a:ln>
        </p:spPr>
      </p:pic>
    </p:spTree>
    <p:extLst>
      <p:ext uri="{BB962C8B-B14F-4D97-AF65-F5344CB8AC3E}">
        <p14:creationId xmlns:p14="http://schemas.microsoft.com/office/powerpoint/2010/main" val="1692809611"/>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Visualization : Attrition across salary levels and departments</a:t>
            </a:r>
          </a:p>
        </p:txBody>
      </p:sp>
      <p:graphicFrame>
        <p:nvGraphicFramePr>
          <p:cNvPr id="8" name="Table 7"/>
          <p:cNvGraphicFramePr>
            <a:graphicFrameLocks noGrp="1"/>
          </p:cNvGraphicFramePr>
          <p:nvPr>
            <p:extLst>
              <p:ext uri="{D42A27DB-BD31-4B8C-83A1-F6EECF244321}">
                <p14:modId xmlns:p14="http://schemas.microsoft.com/office/powerpoint/2010/main" val="2607777109"/>
              </p:ext>
            </p:extLst>
          </p:nvPr>
        </p:nvGraphicFramePr>
        <p:xfrm>
          <a:off x="263950" y="1179643"/>
          <a:ext cx="3412503" cy="5197473"/>
        </p:xfrm>
        <a:graphic>
          <a:graphicData uri="http://schemas.openxmlformats.org/drawingml/2006/table">
            <a:tbl>
              <a:tblPr>
                <a:tableStyleId>{5C22544A-7EE6-4342-B048-85BDC9FD1C3A}</a:tableStyleId>
              </a:tblPr>
              <a:tblGrid>
                <a:gridCol w="3412503">
                  <a:extLst>
                    <a:ext uri="{9D8B030D-6E8A-4147-A177-3AD203B41FA5}">
                      <a16:colId xmlns:a16="http://schemas.microsoft.com/office/drawing/2014/main" val="493813631"/>
                    </a:ext>
                  </a:extLst>
                </a:gridCol>
              </a:tblGrid>
              <a:tr h="399528">
                <a:tc>
                  <a:txBody>
                    <a:bodyPr/>
                    <a:lstStyle/>
                    <a:p>
                      <a:r>
                        <a:rPr lang="en-US" sz="1600" dirty="0">
                          <a:solidFill>
                            <a:schemeClr val="bg1"/>
                          </a:solidFill>
                        </a:rPr>
                        <a:t>Salary levels &amp; Departments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570369641"/>
                  </a:ext>
                </a:extLst>
              </a:tr>
              <a:tr h="171545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0">
                                <a:schemeClr val="tx1"/>
                              </a:gs>
                              <a:gs pos="100000">
                                <a:schemeClr val="tx1"/>
                              </a:gs>
                            </a:gsLst>
                            <a:lin ang="5400000" scaled="1"/>
                          </a:gradFill>
                        </a:rPr>
                        <a:t> The attrition levels across the low and  medium salary band are  the maximum.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0">
                                <a:schemeClr val="tx1"/>
                              </a:gs>
                              <a:gs pos="100000">
                                <a:schemeClr val="tx1"/>
                              </a:gs>
                            </a:gsLst>
                            <a:lin ang="5400000" scaled="1"/>
                          </a:gradFill>
                        </a:rPr>
                        <a:t>The Audit ,Finance , Financial Advisory and Tax are the departments which have the most people in the Low , Medium  Salary bracket.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3958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44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Insights: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4568"/>
                    </a:solidFill>
                  </a:tcPr>
                </a:tc>
                <a:extLst>
                  <a:ext uri="{0D108BD9-81ED-4DB2-BD59-A6C34878D82A}">
                    <a16:rowId xmlns:a16="http://schemas.microsoft.com/office/drawing/2014/main" val="1808639897"/>
                  </a:ext>
                </a:extLst>
              </a:tr>
              <a:tr h="2243281">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83 % of the employees in the Low salary bucket of Audit Department have left.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55% of the employees in the Medium salary bucket of Consulting have left.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The visualizations suggest that Tenure , Promotions , Department and Salary are the most important factors which influence leaving or staying decisions.</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12</a:t>
            </a:fld>
            <a:endParaRPr lang="en-US" sz="1100" dirty="0">
              <a:solidFill>
                <a:schemeClr val="tx2"/>
              </a:solidFill>
            </a:endParaRPr>
          </a:p>
        </p:txBody>
      </p:sp>
      <p:pic>
        <p:nvPicPr>
          <p:cNvPr id="11" name="Picture 10">
            <a:extLst>
              <a:ext uri="{FF2B5EF4-FFF2-40B4-BE49-F238E27FC236}">
                <a16:creationId xmlns:a16="http://schemas.microsoft.com/office/drawing/2014/main" id="{46E1EE02-6788-4D9B-9AB0-A76DABF77D6B}"/>
              </a:ext>
            </a:extLst>
          </p:cNvPr>
          <p:cNvPicPr>
            <a:picLocks noChangeAspect="1"/>
          </p:cNvPicPr>
          <p:nvPr/>
        </p:nvPicPr>
        <p:blipFill rotWithShape="1">
          <a:blip r:embed="rId2"/>
          <a:srcRect t="6968" r="-3" b="-3"/>
          <a:stretch/>
        </p:blipFill>
        <p:spPr>
          <a:xfrm>
            <a:off x="3840684" y="1174748"/>
            <a:ext cx="5023618" cy="3727190"/>
          </a:xfrm>
          <a:prstGeom prst="rect">
            <a:avLst/>
          </a:prstGeom>
          <a:ln>
            <a:solidFill>
              <a:schemeClr val="bg2">
                <a:lumMod val="25000"/>
              </a:schemeClr>
            </a:solidFill>
          </a:ln>
        </p:spPr>
      </p:pic>
      <p:pic>
        <p:nvPicPr>
          <p:cNvPr id="12" name="Picture 11">
            <a:extLst>
              <a:ext uri="{FF2B5EF4-FFF2-40B4-BE49-F238E27FC236}">
                <a16:creationId xmlns:a16="http://schemas.microsoft.com/office/drawing/2014/main" id="{FEE0394B-951E-4FAD-A687-1AC115E074B8}"/>
              </a:ext>
            </a:extLst>
          </p:cNvPr>
          <p:cNvPicPr>
            <a:picLocks noChangeAspect="1"/>
          </p:cNvPicPr>
          <p:nvPr/>
        </p:nvPicPr>
        <p:blipFill>
          <a:blip r:embed="rId3"/>
          <a:stretch>
            <a:fillRect/>
          </a:stretch>
        </p:blipFill>
        <p:spPr>
          <a:xfrm>
            <a:off x="9028533" y="1174748"/>
            <a:ext cx="3092939" cy="2273936"/>
          </a:xfrm>
          <a:prstGeom prst="rect">
            <a:avLst/>
          </a:prstGeom>
          <a:ln>
            <a:solidFill>
              <a:schemeClr val="bg2">
                <a:lumMod val="25000"/>
              </a:schemeClr>
            </a:solidFill>
          </a:ln>
        </p:spPr>
      </p:pic>
    </p:spTree>
    <p:extLst>
      <p:ext uri="{BB962C8B-B14F-4D97-AF65-F5344CB8AC3E}">
        <p14:creationId xmlns:p14="http://schemas.microsoft.com/office/powerpoint/2010/main" val="375875739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Feature Extraction</a:t>
            </a:r>
          </a:p>
        </p:txBody>
      </p:sp>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13</a:t>
            </a:fld>
            <a:endParaRPr lang="en-US" sz="1100" dirty="0">
              <a:solidFill>
                <a:schemeClr val="tx2"/>
              </a:solidFill>
            </a:endParaRPr>
          </a:p>
        </p:txBody>
      </p:sp>
      <p:graphicFrame>
        <p:nvGraphicFramePr>
          <p:cNvPr id="11" name="Table 10">
            <a:extLst>
              <a:ext uri="{FF2B5EF4-FFF2-40B4-BE49-F238E27FC236}">
                <a16:creationId xmlns:a16="http://schemas.microsoft.com/office/drawing/2014/main" id="{CA8C938B-AB04-4FC2-BFBD-2832AA9A41A6}"/>
              </a:ext>
            </a:extLst>
          </p:cNvPr>
          <p:cNvGraphicFramePr>
            <a:graphicFrameLocks noGrp="1"/>
          </p:cNvGraphicFramePr>
          <p:nvPr>
            <p:extLst>
              <p:ext uri="{D42A27DB-BD31-4B8C-83A1-F6EECF244321}">
                <p14:modId xmlns:p14="http://schemas.microsoft.com/office/powerpoint/2010/main" val="1027507529"/>
              </p:ext>
            </p:extLst>
          </p:nvPr>
        </p:nvGraphicFramePr>
        <p:xfrm>
          <a:off x="7177129" y="1267180"/>
          <a:ext cx="4901469" cy="4084320"/>
        </p:xfrm>
        <a:graphic>
          <a:graphicData uri="http://schemas.openxmlformats.org/drawingml/2006/table">
            <a:tbl>
              <a:tblPr>
                <a:tableStyleId>{5C22544A-7EE6-4342-B048-85BDC9FD1C3A}</a:tableStyleId>
              </a:tblPr>
              <a:tblGrid>
                <a:gridCol w="4901469">
                  <a:extLst>
                    <a:ext uri="{9D8B030D-6E8A-4147-A177-3AD203B41FA5}">
                      <a16:colId xmlns:a16="http://schemas.microsoft.com/office/drawing/2014/main" val="493813631"/>
                    </a:ext>
                  </a:extLst>
                </a:gridCol>
              </a:tblGrid>
              <a:tr h="320131">
                <a:tc>
                  <a:txBody>
                    <a:bodyPr/>
                    <a:lstStyle/>
                    <a:p>
                      <a:r>
                        <a:rPr lang="en-US" sz="1600" dirty="0">
                          <a:solidFill>
                            <a:schemeClr val="bg1"/>
                          </a:solidFill>
                        </a:rPr>
                        <a:t>Feature Extraction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888711">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This plot shows the features ranked in descending order of their importance based on how each variable improves the information gain of the model.</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spc="30" dirty="0">
                        <a:gradFill>
                          <a:gsLst>
                            <a:gs pos="18000">
                              <a:schemeClr val="tx1"/>
                            </a:gs>
                            <a:gs pos="36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We can see that Tenure, TimeLastPos, Promotions , Salary  and Department come out to be the most important ones as we had hypothesized earlier from the visualizations.</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spc="30" dirty="0">
                        <a:gradFill>
                          <a:gsLst>
                            <a:gs pos="18000">
                              <a:schemeClr val="tx1"/>
                            </a:gs>
                            <a:gs pos="36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TimeLastPos is highly correlated with Tenure and also this variable seemed to contain some spurious information we are not going to use it in our modelling phase.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spc="30" dirty="0">
                        <a:gradFill>
                          <a:gsLst>
                            <a:gs pos="18000">
                              <a:schemeClr val="tx1"/>
                            </a:gs>
                            <a:gs pos="36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We have created categories across variables like Tenure and Salary because dividing continuous variables into buckets makes it easier to capture information which exists in silos. Ex. A difference of 1-100 dollars will not affect the probability of attrition as much as 1000 dollars which makes an employee lie in another salary band altogether. Also, when employees choose to leave due to Salary issues they are looking at far more than a few units increase in Salary.</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pic>
        <p:nvPicPr>
          <p:cNvPr id="8" name="Picture 7">
            <a:extLst>
              <a:ext uri="{FF2B5EF4-FFF2-40B4-BE49-F238E27FC236}">
                <a16:creationId xmlns:a16="http://schemas.microsoft.com/office/drawing/2014/main" id="{5F523453-7D5B-41CE-B2AD-C04CF894368B}"/>
              </a:ext>
            </a:extLst>
          </p:cNvPr>
          <p:cNvPicPr>
            <a:picLocks noChangeAspect="1"/>
          </p:cNvPicPr>
          <p:nvPr/>
        </p:nvPicPr>
        <p:blipFill rotWithShape="1">
          <a:blip r:embed="rId3"/>
          <a:srcRect t="9727" r="-1" b="6547"/>
          <a:stretch/>
        </p:blipFill>
        <p:spPr>
          <a:xfrm>
            <a:off x="200144" y="1164401"/>
            <a:ext cx="6798082" cy="5577840"/>
          </a:xfrm>
          <a:prstGeom prst="rect">
            <a:avLst/>
          </a:prstGeom>
          <a:ln>
            <a:solidFill>
              <a:schemeClr val="bg2">
                <a:lumMod val="25000"/>
              </a:schemeClr>
            </a:solidFill>
          </a:ln>
        </p:spPr>
      </p:pic>
    </p:spTree>
    <p:extLst>
      <p:ext uri="{BB962C8B-B14F-4D97-AF65-F5344CB8AC3E}">
        <p14:creationId xmlns:p14="http://schemas.microsoft.com/office/powerpoint/2010/main" val="127710329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Attrition Risk Model</a:t>
            </a:r>
          </a:p>
        </p:txBody>
      </p:sp>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14</a:t>
            </a:fld>
            <a:endParaRPr lang="en-US" sz="1100" dirty="0">
              <a:solidFill>
                <a:schemeClr val="tx2"/>
              </a:solidFill>
            </a:endParaRPr>
          </a:p>
        </p:txBody>
      </p:sp>
      <p:graphicFrame>
        <p:nvGraphicFramePr>
          <p:cNvPr id="11" name="Table 10">
            <a:extLst>
              <a:ext uri="{FF2B5EF4-FFF2-40B4-BE49-F238E27FC236}">
                <a16:creationId xmlns:a16="http://schemas.microsoft.com/office/drawing/2014/main" id="{CA8C938B-AB04-4FC2-BFBD-2832AA9A41A6}"/>
              </a:ext>
            </a:extLst>
          </p:cNvPr>
          <p:cNvGraphicFramePr>
            <a:graphicFrameLocks noGrp="1"/>
          </p:cNvGraphicFramePr>
          <p:nvPr>
            <p:extLst>
              <p:ext uri="{D42A27DB-BD31-4B8C-83A1-F6EECF244321}">
                <p14:modId xmlns:p14="http://schemas.microsoft.com/office/powerpoint/2010/main" val="989265892"/>
              </p:ext>
            </p:extLst>
          </p:nvPr>
        </p:nvGraphicFramePr>
        <p:xfrm>
          <a:off x="1002572" y="1483996"/>
          <a:ext cx="4901469" cy="4893120"/>
        </p:xfrm>
        <a:graphic>
          <a:graphicData uri="http://schemas.openxmlformats.org/drawingml/2006/table">
            <a:tbl>
              <a:tblPr>
                <a:tableStyleId>{5C22544A-7EE6-4342-B048-85BDC9FD1C3A}</a:tableStyleId>
              </a:tblPr>
              <a:tblGrid>
                <a:gridCol w="4901469">
                  <a:extLst>
                    <a:ext uri="{9D8B030D-6E8A-4147-A177-3AD203B41FA5}">
                      <a16:colId xmlns:a16="http://schemas.microsoft.com/office/drawing/2014/main" val="493813631"/>
                    </a:ext>
                  </a:extLst>
                </a:gridCol>
              </a:tblGrid>
              <a:tr h="549228">
                <a:tc>
                  <a:txBody>
                    <a:bodyPr/>
                    <a:lstStyle/>
                    <a:p>
                      <a:r>
                        <a:rPr lang="en-US" sz="1600" dirty="0">
                          <a:solidFill>
                            <a:schemeClr val="bg1"/>
                          </a:solidFill>
                        </a:rPr>
                        <a:t>Model Consideration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343892">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spc="30" dirty="0">
                          <a:gradFill>
                            <a:gsLst>
                              <a:gs pos="18000">
                                <a:schemeClr val="tx1"/>
                              </a:gs>
                              <a:gs pos="36000">
                                <a:schemeClr val="tx1"/>
                              </a:gs>
                            </a:gsLst>
                            <a:lin ang="5400000" scaled="1"/>
                          </a:gradFill>
                        </a:rPr>
                        <a:t>I have considered three models: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1" spc="30" dirty="0">
                          <a:gradFill>
                            <a:gsLst>
                              <a:gs pos="18000">
                                <a:schemeClr val="tx1"/>
                              </a:gs>
                              <a:gs pos="36000">
                                <a:schemeClr val="tx1"/>
                              </a:gs>
                            </a:gsLst>
                            <a:lin ang="5400000" scaled="1"/>
                          </a:gradFill>
                        </a:rPr>
                        <a:t>Logistic Regression : </a:t>
                      </a:r>
                      <a:r>
                        <a:rPr lang="en-US" sz="1200" spc="30" dirty="0">
                          <a:gradFill>
                            <a:gsLst>
                              <a:gs pos="18000">
                                <a:schemeClr val="tx1"/>
                              </a:gs>
                              <a:gs pos="36000">
                                <a:schemeClr val="tx1"/>
                              </a:gs>
                            </a:gsLst>
                            <a:lin ang="5400000" scaled="1"/>
                          </a:gradFill>
                        </a:rPr>
                        <a:t>A generalized linear model which works well for binary classification problems and when the data is linearly separable.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200" spc="30" dirty="0">
                        <a:gradFill>
                          <a:gsLst>
                            <a:gs pos="18000">
                              <a:schemeClr val="tx1"/>
                            </a:gs>
                            <a:gs pos="36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1" spc="30" dirty="0">
                          <a:gradFill>
                            <a:gsLst>
                              <a:gs pos="18000">
                                <a:schemeClr val="tx1"/>
                              </a:gs>
                              <a:gs pos="36000">
                                <a:schemeClr val="tx1"/>
                              </a:gs>
                            </a:gsLst>
                            <a:lin ang="5400000" scaled="1"/>
                          </a:gradFill>
                        </a:rPr>
                        <a:t>Decision Trees </a:t>
                      </a:r>
                      <a:r>
                        <a:rPr lang="en-US" sz="1200" spc="30" dirty="0">
                          <a:gradFill>
                            <a:gsLst>
                              <a:gs pos="18000">
                                <a:schemeClr val="tx1"/>
                              </a:gs>
                              <a:gs pos="36000">
                                <a:schemeClr val="tx1"/>
                              </a:gs>
                            </a:gsLst>
                            <a:lin ang="5400000" scaled="1"/>
                          </a:gradFill>
                        </a:rPr>
                        <a:t>: Used when the data is non-linear and business rules are needed which can be integrated into IT systems. Can capture complex relationships between the variables.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200" spc="30" dirty="0">
                        <a:gradFill>
                          <a:gsLst>
                            <a:gs pos="18000">
                              <a:schemeClr val="tx1"/>
                            </a:gs>
                            <a:gs pos="36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1" spc="30" dirty="0">
                          <a:gradFill>
                            <a:gsLst>
                              <a:gs pos="18000">
                                <a:schemeClr val="tx1"/>
                              </a:gs>
                              <a:gs pos="36000">
                                <a:schemeClr val="tx1"/>
                              </a:gs>
                            </a:gsLst>
                            <a:lin ang="5400000" scaled="1"/>
                          </a:gradFill>
                        </a:rPr>
                        <a:t>Random Forests : </a:t>
                      </a:r>
                      <a:r>
                        <a:rPr lang="en-US" sz="1200" spc="30" dirty="0">
                          <a:gradFill>
                            <a:gsLst>
                              <a:gs pos="18000">
                                <a:schemeClr val="tx1"/>
                              </a:gs>
                              <a:gs pos="36000">
                                <a:schemeClr val="tx1"/>
                              </a:gs>
                            </a:gsLst>
                            <a:lin ang="5400000" scaled="1"/>
                          </a:gradFill>
                        </a:rPr>
                        <a:t>An ensemble of Decision Trees which helps in removing bias and variance.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1200" spc="3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spc="30" dirty="0">
                          <a:gradFill>
                            <a:gsLst>
                              <a:gs pos="18000">
                                <a:schemeClr val="tx1"/>
                              </a:gs>
                              <a:gs pos="36000">
                                <a:schemeClr val="tx1"/>
                              </a:gs>
                            </a:gsLst>
                            <a:lin ang="5400000" scaled="1"/>
                          </a:gradFill>
                        </a:rPr>
                        <a:t>Based on the AUC metric of the three models I have chosen the one with the lowest AUC as that signifies a model with lowest variance which is one of the considerations while solving binary classification problems.</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pic>
        <p:nvPicPr>
          <p:cNvPr id="10" name="Picture 9">
            <a:extLst>
              <a:ext uri="{FF2B5EF4-FFF2-40B4-BE49-F238E27FC236}">
                <a16:creationId xmlns:a16="http://schemas.microsoft.com/office/drawing/2014/main" id="{6C5AF53F-238B-4FC3-90A6-D62011699EDF}"/>
              </a:ext>
            </a:extLst>
          </p:cNvPr>
          <p:cNvPicPr>
            <a:picLocks noChangeAspect="1"/>
          </p:cNvPicPr>
          <p:nvPr/>
        </p:nvPicPr>
        <p:blipFill>
          <a:blip r:embed="rId3"/>
          <a:stretch>
            <a:fillRect/>
          </a:stretch>
        </p:blipFill>
        <p:spPr>
          <a:xfrm>
            <a:off x="6562452" y="1483997"/>
            <a:ext cx="5183346" cy="2239700"/>
          </a:xfrm>
          <a:prstGeom prst="rect">
            <a:avLst/>
          </a:prstGeom>
          <a:ln>
            <a:solidFill>
              <a:schemeClr val="bg2">
                <a:lumMod val="25000"/>
              </a:schemeClr>
            </a:solidFill>
          </a:ln>
        </p:spPr>
      </p:pic>
      <p:sp>
        <p:nvSpPr>
          <p:cNvPr id="12" name="TextBox 11">
            <a:extLst>
              <a:ext uri="{FF2B5EF4-FFF2-40B4-BE49-F238E27FC236}">
                <a16:creationId xmlns:a16="http://schemas.microsoft.com/office/drawing/2014/main" id="{75F195A2-08D9-4320-94B5-D2C37F590B59}"/>
              </a:ext>
            </a:extLst>
          </p:cNvPr>
          <p:cNvSpPr txBox="1"/>
          <p:nvPr/>
        </p:nvSpPr>
        <p:spPr>
          <a:xfrm>
            <a:off x="6562452" y="4562150"/>
            <a:ext cx="5183346" cy="1200329"/>
          </a:xfrm>
          <a:prstGeom prst="rect">
            <a:avLst/>
          </a:prstGeom>
          <a:solidFill>
            <a:schemeClr val="accent1">
              <a:lumMod val="40000"/>
              <a:lumOff val="60000"/>
            </a:schemeClr>
          </a:solidFill>
          <a:ln>
            <a:solidFill>
              <a:schemeClr val="bg2">
                <a:lumMod val="25000"/>
              </a:schemeClr>
            </a:solidFill>
          </a:ln>
        </p:spPr>
        <p:txBody>
          <a:bodyPr wrap="square" rtlCol="0">
            <a:spAutoFit/>
          </a:bodyPr>
          <a:lstStyle/>
          <a:p>
            <a:r>
              <a:rPr lang="en-US" dirty="0"/>
              <a:t>The decision tree has lowest Standard Deviation for the AUC metric and also it has the lowest run time , which is an important factor when running in production.</a:t>
            </a:r>
          </a:p>
        </p:txBody>
      </p:sp>
    </p:spTree>
    <p:extLst>
      <p:ext uri="{BB962C8B-B14F-4D97-AF65-F5344CB8AC3E}">
        <p14:creationId xmlns:p14="http://schemas.microsoft.com/office/powerpoint/2010/main" val="2690311039"/>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2">
            <a:extLst>
              <a:ext uri="{FF2B5EF4-FFF2-40B4-BE49-F238E27FC236}">
                <a16:creationId xmlns:a16="http://schemas.microsoft.com/office/drawing/2014/main" id="{DDF7885F-512D-4936-A52A-20597039AC0B}"/>
              </a:ext>
            </a:extLst>
          </p:cNvPr>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15</a:t>
            </a:fld>
            <a:endParaRPr lang="en-US" sz="1100" dirty="0">
              <a:solidFill>
                <a:schemeClr val="tx2"/>
              </a:solidFill>
            </a:endParaRPr>
          </a:p>
        </p:txBody>
      </p:sp>
      <p:sp>
        <p:nvSpPr>
          <p:cNvPr id="2" name="Title 1">
            <a:extLst>
              <a:ext uri="{FF2B5EF4-FFF2-40B4-BE49-F238E27FC236}">
                <a16:creationId xmlns:a16="http://schemas.microsoft.com/office/drawing/2014/main" id="{3A773C6B-93EC-4463-BC2E-F686669B0207}"/>
              </a:ext>
            </a:extLst>
          </p:cNvPr>
          <p:cNvSpPr>
            <a:spLocks noGrp="1"/>
          </p:cNvSpPr>
          <p:nvPr>
            <p:ph type="title"/>
          </p:nvPr>
        </p:nvSpPr>
        <p:spPr/>
        <p:txBody>
          <a:bodyPr/>
          <a:lstStyle/>
          <a:p>
            <a:r>
              <a:rPr lang="en-US" sz="2800" dirty="0">
                <a:solidFill>
                  <a:schemeClr val="accent3"/>
                </a:solidFill>
              </a:rPr>
              <a:t>Attrition Risk Model </a:t>
            </a:r>
            <a:r>
              <a:rPr lang="en-US" sz="2800" dirty="0">
                <a:solidFill>
                  <a:schemeClr val="tx2"/>
                </a:solidFill>
                <a:latin typeface="Calibri" panose="020F0502020204030204" pitchFamily="34" charset="0"/>
                <a:cs typeface="Calibri" panose="020F0502020204030204" pitchFamily="34" charset="0"/>
              </a:rPr>
              <a:t>│</a:t>
            </a:r>
            <a:r>
              <a:rPr lang="en-US" sz="2800" dirty="0"/>
              <a:t> Model Evaluation (Decision Tree)</a:t>
            </a:r>
          </a:p>
        </p:txBody>
      </p:sp>
      <p:graphicFrame>
        <p:nvGraphicFramePr>
          <p:cNvPr id="42" name="Table 41">
            <a:extLst>
              <a:ext uri="{FF2B5EF4-FFF2-40B4-BE49-F238E27FC236}">
                <a16:creationId xmlns:a16="http://schemas.microsoft.com/office/drawing/2014/main" id="{047350BF-607A-45AF-82F4-FBA86285090A}"/>
              </a:ext>
            </a:extLst>
          </p:cNvPr>
          <p:cNvGraphicFramePr>
            <a:graphicFrameLocks noGrp="1"/>
          </p:cNvGraphicFramePr>
          <p:nvPr>
            <p:extLst>
              <p:ext uri="{D42A27DB-BD31-4B8C-83A1-F6EECF244321}">
                <p14:modId xmlns:p14="http://schemas.microsoft.com/office/powerpoint/2010/main" val="3178290773"/>
              </p:ext>
            </p:extLst>
          </p:nvPr>
        </p:nvGraphicFramePr>
        <p:xfrm>
          <a:off x="1246906" y="2137358"/>
          <a:ext cx="4314908" cy="3528151"/>
        </p:xfrm>
        <a:graphic>
          <a:graphicData uri="http://schemas.openxmlformats.org/drawingml/2006/table">
            <a:tbl>
              <a:tblPr>
                <a:tableStyleId>{5C22544A-7EE6-4342-B048-85BDC9FD1C3A}</a:tableStyleId>
              </a:tblPr>
              <a:tblGrid>
                <a:gridCol w="4314908">
                  <a:extLst>
                    <a:ext uri="{9D8B030D-6E8A-4147-A177-3AD203B41FA5}">
                      <a16:colId xmlns:a16="http://schemas.microsoft.com/office/drawing/2014/main" val="3170492397"/>
                    </a:ext>
                  </a:extLst>
                </a:gridCol>
              </a:tblGrid>
              <a:tr h="666482">
                <a:tc>
                  <a:txBody>
                    <a:bodyPr/>
                    <a:lstStyle/>
                    <a:p>
                      <a:r>
                        <a:rPr lang="en-US" sz="2400" b="1" dirty="0">
                          <a:solidFill>
                            <a:schemeClr val="bg1"/>
                          </a:solidFill>
                        </a:rPr>
                        <a:t>Metrics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827481729"/>
                  </a:ext>
                </a:extLst>
              </a:tr>
              <a:tr h="2861669">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Accuracy : 76%.</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600" b="0" spc="30" dirty="0">
                        <a:gradFill>
                          <a:gsLst>
                            <a:gs pos="0">
                              <a:schemeClr val="tx1"/>
                            </a:gs>
                            <a:gs pos="100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AUC score : 75%.</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600" b="0" spc="30" dirty="0">
                        <a:gradFill>
                          <a:gsLst>
                            <a:gs pos="0">
                              <a:schemeClr val="tx1"/>
                            </a:gs>
                            <a:gs pos="100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Precision :  68%.</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600" b="0" spc="30" dirty="0">
                        <a:gradFill>
                          <a:gsLst>
                            <a:gs pos="0">
                              <a:schemeClr val="tx1"/>
                            </a:gs>
                            <a:gs pos="100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Recall : 74%</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lang="en-US" sz="1600" b="0" spc="30" dirty="0">
                        <a:gradFill>
                          <a:gsLst>
                            <a:gs pos="0">
                              <a:schemeClr val="tx1"/>
                            </a:gs>
                            <a:gs pos="100000">
                              <a:schemeClr val="tx1"/>
                            </a:gs>
                          </a:gsLst>
                          <a:lin ang="5400000" scaled="1"/>
                        </a:gra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F1-Score : 0.71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202393"/>
                  </a:ext>
                </a:extLst>
              </a:tr>
            </a:tbl>
          </a:graphicData>
        </a:graphic>
      </p:graphicFrame>
      <p:pic>
        <p:nvPicPr>
          <p:cNvPr id="43" name="Picture 42">
            <a:extLst>
              <a:ext uri="{FF2B5EF4-FFF2-40B4-BE49-F238E27FC236}">
                <a16:creationId xmlns:a16="http://schemas.microsoft.com/office/drawing/2014/main" id="{0C44FA57-DD9B-49B5-9781-120B393EFCC9}"/>
              </a:ext>
            </a:extLst>
          </p:cNvPr>
          <p:cNvPicPr>
            <a:picLocks noChangeAspect="1"/>
          </p:cNvPicPr>
          <p:nvPr/>
        </p:nvPicPr>
        <p:blipFill>
          <a:blip r:embed="rId2"/>
          <a:stretch>
            <a:fillRect/>
          </a:stretch>
        </p:blipFill>
        <p:spPr>
          <a:xfrm>
            <a:off x="6121513" y="1298373"/>
            <a:ext cx="4397452" cy="2075648"/>
          </a:xfrm>
          <a:prstGeom prst="rect">
            <a:avLst/>
          </a:prstGeom>
          <a:ln>
            <a:solidFill>
              <a:schemeClr val="bg2">
                <a:lumMod val="25000"/>
              </a:schemeClr>
            </a:solidFill>
          </a:ln>
        </p:spPr>
      </p:pic>
      <p:pic>
        <p:nvPicPr>
          <p:cNvPr id="44" name="Picture 43">
            <a:extLst>
              <a:ext uri="{FF2B5EF4-FFF2-40B4-BE49-F238E27FC236}">
                <a16:creationId xmlns:a16="http://schemas.microsoft.com/office/drawing/2014/main" id="{C54D6E8D-99DE-4C1A-BED1-BF1EADDA7360}"/>
              </a:ext>
            </a:extLst>
          </p:cNvPr>
          <p:cNvPicPr>
            <a:picLocks noChangeAspect="1"/>
          </p:cNvPicPr>
          <p:nvPr/>
        </p:nvPicPr>
        <p:blipFill>
          <a:blip r:embed="rId3"/>
          <a:stretch>
            <a:fillRect/>
          </a:stretch>
        </p:blipFill>
        <p:spPr>
          <a:xfrm>
            <a:off x="6096000" y="3539271"/>
            <a:ext cx="4422965" cy="3202970"/>
          </a:xfrm>
          <a:prstGeom prst="rect">
            <a:avLst/>
          </a:prstGeom>
          <a:ln>
            <a:solidFill>
              <a:schemeClr val="bg2">
                <a:lumMod val="25000"/>
              </a:schemeClr>
            </a:solidFill>
          </a:ln>
        </p:spPr>
      </p:pic>
    </p:spTree>
    <p:extLst>
      <p:ext uri="{BB962C8B-B14F-4D97-AF65-F5344CB8AC3E}">
        <p14:creationId xmlns:p14="http://schemas.microsoft.com/office/powerpoint/2010/main" val="23986225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2">
            <a:extLst>
              <a:ext uri="{FF2B5EF4-FFF2-40B4-BE49-F238E27FC236}">
                <a16:creationId xmlns:a16="http://schemas.microsoft.com/office/drawing/2014/main" id="{DDF7885F-512D-4936-A52A-20597039AC0B}"/>
              </a:ext>
            </a:extLst>
          </p:cNvPr>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16</a:t>
            </a:fld>
            <a:endParaRPr lang="en-US" sz="1100" dirty="0">
              <a:solidFill>
                <a:schemeClr val="tx2"/>
              </a:solidFill>
            </a:endParaRPr>
          </a:p>
        </p:txBody>
      </p:sp>
      <p:sp>
        <p:nvSpPr>
          <p:cNvPr id="2" name="Title 1">
            <a:extLst>
              <a:ext uri="{FF2B5EF4-FFF2-40B4-BE49-F238E27FC236}">
                <a16:creationId xmlns:a16="http://schemas.microsoft.com/office/drawing/2014/main" id="{3A773C6B-93EC-4463-BC2E-F686669B0207}"/>
              </a:ext>
            </a:extLst>
          </p:cNvPr>
          <p:cNvSpPr>
            <a:spLocks noGrp="1"/>
          </p:cNvSpPr>
          <p:nvPr>
            <p:ph type="title"/>
          </p:nvPr>
        </p:nvSpPr>
        <p:spPr/>
        <p:txBody>
          <a:bodyPr/>
          <a:lstStyle/>
          <a:p>
            <a:r>
              <a:rPr lang="en-US" sz="2800" dirty="0">
                <a:solidFill>
                  <a:schemeClr val="accent3"/>
                </a:solidFill>
              </a:rPr>
              <a:t>Attrition Risk Model </a:t>
            </a:r>
            <a:r>
              <a:rPr lang="en-US" sz="2800" dirty="0">
                <a:solidFill>
                  <a:schemeClr val="tx2"/>
                </a:solidFill>
                <a:latin typeface="Calibri" panose="020F0502020204030204" pitchFamily="34" charset="0"/>
                <a:cs typeface="Calibri" panose="020F0502020204030204" pitchFamily="34" charset="0"/>
              </a:rPr>
              <a:t>│</a:t>
            </a:r>
            <a:r>
              <a:rPr lang="en-US" sz="2800" dirty="0"/>
              <a:t> Model Interpretation (Decision Tree)</a:t>
            </a:r>
          </a:p>
        </p:txBody>
      </p:sp>
      <p:graphicFrame>
        <p:nvGraphicFramePr>
          <p:cNvPr id="42" name="Table 41">
            <a:extLst>
              <a:ext uri="{FF2B5EF4-FFF2-40B4-BE49-F238E27FC236}">
                <a16:creationId xmlns:a16="http://schemas.microsoft.com/office/drawing/2014/main" id="{047350BF-607A-45AF-82F4-FBA86285090A}"/>
              </a:ext>
            </a:extLst>
          </p:cNvPr>
          <p:cNvGraphicFramePr>
            <a:graphicFrameLocks noGrp="1"/>
          </p:cNvGraphicFramePr>
          <p:nvPr>
            <p:extLst>
              <p:ext uri="{D42A27DB-BD31-4B8C-83A1-F6EECF244321}">
                <p14:modId xmlns:p14="http://schemas.microsoft.com/office/powerpoint/2010/main" val="1648563522"/>
              </p:ext>
            </p:extLst>
          </p:nvPr>
        </p:nvGraphicFramePr>
        <p:xfrm>
          <a:off x="1121789" y="1298374"/>
          <a:ext cx="4166648" cy="2462922"/>
        </p:xfrm>
        <a:graphic>
          <a:graphicData uri="http://schemas.openxmlformats.org/drawingml/2006/table">
            <a:tbl>
              <a:tblPr>
                <a:tableStyleId>{5C22544A-7EE6-4342-B048-85BDC9FD1C3A}</a:tableStyleId>
              </a:tblPr>
              <a:tblGrid>
                <a:gridCol w="4166648">
                  <a:extLst>
                    <a:ext uri="{9D8B030D-6E8A-4147-A177-3AD203B41FA5}">
                      <a16:colId xmlns:a16="http://schemas.microsoft.com/office/drawing/2014/main" val="3170492397"/>
                    </a:ext>
                  </a:extLst>
                </a:gridCol>
              </a:tblGrid>
              <a:tr h="465256">
                <a:tc>
                  <a:txBody>
                    <a:bodyPr/>
                    <a:lstStyle/>
                    <a:p>
                      <a:r>
                        <a:rPr lang="en-US" sz="2400" b="1" dirty="0">
                          <a:solidFill>
                            <a:schemeClr val="bg1"/>
                          </a:solidFill>
                        </a:rPr>
                        <a:t>Model Interpretations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827481729"/>
                  </a:ext>
                </a:extLst>
              </a:tr>
              <a:tr h="199766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Decision Trees generate rules and a tree structure can be visualized from those rules as shown in the adjoining figures.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These rules can be converted to if-else statements which can easily be integrated into the business systems for implementation purposes.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202393"/>
                  </a:ext>
                </a:extLst>
              </a:tr>
            </a:tbl>
          </a:graphicData>
        </a:graphic>
      </p:graphicFrame>
      <p:graphicFrame>
        <p:nvGraphicFramePr>
          <p:cNvPr id="3" name="Table 2">
            <a:extLst>
              <a:ext uri="{FF2B5EF4-FFF2-40B4-BE49-F238E27FC236}">
                <a16:creationId xmlns:a16="http://schemas.microsoft.com/office/drawing/2014/main" id="{2B9FE28C-1BEC-4454-AB46-F7095273CE9D}"/>
              </a:ext>
            </a:extLst>
          </p:cNvPr>
          <p:cNvGraphicFramePr>
            <a:graphicFrameLocks noGrp="1"/>
          </p:cNvGraphicFramePr>
          <p:nvPr>
            <p:extLst>
              <p:ext uri="{D42A27DB-BD31-4B8C-83A1-F6EECF244321}">
                <p14:modId xmlns:p14="http://schemas.microsoft.com/office/powerpoint/2010/main" val="3910099934"/>
              </p:ext>
            </p:extLst>
          </p:nvPr>
        </p:nvGraphicFramePr>
        <p:xfrm>
          <a:off x="1121789" y="3761296"/>
          <a:ext cx="4166648" cy="2841390"/>
        </p:xfrm>
        <a:graphic>
          <a:graphicData uri="http://schemas.openxmlformats.org/drawingml/2006/table">
            <a:tbl>
              <a:tblPr>
                <a:tableStyleId>{5C22544A-7EE6-4342-B048-85BDC9FD1C3A}</a:tableStyleId>
              </a:tblPr>
              <a:tblGrid>
                <a:gridCol w="4166648">
                  <a:extLst>
                    <a:ext uri="{9D8B030D-6E8A-4147-A177-3AD203B41FA5}">
                      <a16:colId xmlns:a16="http://schemas.microsoft.com/office/drawing/2014/main" val="2100207383"/>
                    </a:ext>
                  </a:extLst>
                </a:gridCol>
              </a:tblGrid>
              <a:tr h="246516">
                <a:tc>
                  <a:txBody>
                    <a:bodyPr/>
                    <a:lstStyle/>
                    <a:p>
                      <a:pPr marL="0" indent="0">
                        <a:buFont typeface="Wingdings" panose="05000000000000000000" pitchFamily="2" charset="2"/>
                        <a:buNone/>
                      </a:pPr>
                      <a:r>
                        <a:rPr lang="en-US" sz="1600" dirty="0">
                          <a:solidFill>
                            <a:schemeClr val="bg1"/>
                          </a:solidFill>
                        </a:rPr>
                        <a:t>Interpretation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34776112"/>
                  </a:ext>
                </a:extLst>
              </a:tr>
              <a:tr h="250611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When has_been_promoted is No and Tenure year bucket is ‘3-5’ years and Department is Audit then the probability of an employee leaving is about 49%.</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Further down, if has_been_promoted is No and Tenure year bucket is 3-5 years and Department is Audit and salary_bucket is High then probability of leaving is 38%.</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 The pruned tree ( to avoid overfitting) shows that probability of his leaving is 28% and further down if his job level is amongst Analyst, Director, General Manager, Lead Analyst, Manager , Senior Analyst and Staff II his probability of leaving is only 18%.</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99759749"/>
                  </a:ext>
                </a:extLst>
              </a:tr>
            </a:tbl>
          </a:graphicData>
        </a:graphic>
      </p:graphicFrame>
      <p:pic>
        <p:nvPicPr>
          <p:cNvPr id="8" name="Picture 7">
            <a:extLst>
              <a:ext uri="{FF2B5EF4-FFF2-40B4-BE49-F238E27FC236}">
                <a16:creationId xmlns:a16="http://schemas.microsoft.com/office/drawing/2014/main" id="{6E24C2ED-C291-4270-A92B-3A9D1C4EBBD4}"/>
              </a:ext>
            </a:extLst>
          </p:cNvPr>
          <p:cNvPicPr>
            <a:picLocks noChangeAspect="1"/>
          </p:cNvPicPr>
          <p:nvPr/>
        </p:nvPicPr>
        <p:blipFill>
          <a:blip r:embed="rId2"/>
          <a:stretch>
            <a:fillRect/>
          </a:stretch>
        </p:blipFill>
        <p:spPr>
          <a:xfrm>
            <a:off x="7352907" y="1050758"/>
            <a:ext cx="3836661" cy="2797846"/>
          </a:xfrm>
          <a:prstGeom prst="rect">
            <a:avLst/>
          </a:prstGeom>
          <a:ln>
            <a:solidFill>
              <a:schemeClr val="tx1"/>
            </a:solidFill>
          </a:ln>
        </p:spPr>
      </p:pic>
      <p:pic>
        <p:nvPicPr>
          <p:cNvPr id="9" name="Picture 8">
            <a:extLst>
              <a:ext uri="{FF2B5EF4-FFF2-40B4-BE49-F238E27FC236}">
                <a16:creationId xmlns:a16="http://schemas.microsoft.com/office/drawing/2014/main" id="{8192585F-569A-49DA-B5D1-62303F8EACCD}"/>
              </a:ext>
            </a:extLst>
          </p:cNvPr>
          <p:cNvPicPr>
            <a:picLocks noChangeAspect="1"/>
          </p:cNvPicPr>
          <p:nvPr/>
        </p:nvPicPr>
        <p:blipFill>
          <a:blip r:embed="rId3"/>
          <a:stretch>
            <a:fillRect/>
          </a:stretch>
        </p:blipFill>
        <p:spPr>
          <a:xfrm>
            <a:off x="7352907" y="4011443"/>
            <a:ext cx="3836661" cy="2846557"/>
          </a:xfrm>
          <a:prstGeom prst="rect">
            <a:avLst/>
          </a:prstGeom>
          <a:ln>
            <a:solidFill>
              <a:schemeClr val="tx1"/>
            </a:solidFill>
          </a:ln>
        </p:spPr>
      </p:pic>
    </p:spTree>
    <p:extLst>
      <p:ext uri="{BB962C8B-B14F-4D97-AF65-F5344CB8AC3E}">
        <p14:creationId xmlns:p14="http://schemas.microsoft.com/office/powerpoint/2010/main" val="31954884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2">
            <a:extLst>
              <a:ext uri="{FF2B5EF4-FFF2-40B4-BE49-F238E27FC236}">
                <a16:creationId xmlns:a16="http://schemas.microsoft.com/office/drawing/2014/main" id="{DDF7885F-512D-4936-A52A-20597039AC0B}"/>
              </a:ext>
            </a:extLst>
          </p:cNvPr>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17</a:t>
            </a:fld>
            <a:endParaRPr lang="en-US" sz="1100" dirty="0">
              <a:solidFill>
                <a:schemeClr val="tx2"/>
              </a:solidFill>
            </a:endParaRPr>
          </a:p>
        </p:txBody>
      </p:sp>
      <p:sp>
        <p:nvSpPr>
          <p:cNvPr id="2" name="Title 1">
            <a:extLst>
              <a:ext uri="{FF2B5EF4-FFF2-40B4-BE49-F238E27FC236}">
                <a16:creationId xmlns:a16="http://schemas.microsoft.com/office/drawing/2014/main" id="{3A773C6B-93EC-4463-BC2E-F686669B0207}"/>
              </a:ext>
            </a:extLst>
          </p:cNvPr>
          <p:cNvSpPr>
            <a:spLocks noGrp="1"/>
          </p:cNvSpPr>
          <p:nvPr>
            <p:ph type="title"/>
          </p:nvPr>
        </p:nvSpPr>
        <p:spPr>
          <a:xfrm>
            <a:off x="0" y="0"/>
            <a:ext cx="12192000" cy="810624"/>
          </a:xfrm>
        </p:spPr>
        <p:txBody>
          <a:bodyPr/>
          <a:lstStyle/>
          <a:p>
            <a:r>
              <a:rPr lang="en-US" sz="2800" dirty="0">
                <a:solidFill>
                  <a:schemeClr val="accent3"/>
                </a:solidFill>
              </a:rPr>
              <a:t>Attrition Risk Model </a:t>
            </a:r>
            <a:r>
              <a:rPr lang="en-US" sz="2800" dirty="0">
                <a:solidFill>
                  <a:schemeClr val="tx2"/>
                </a:solidFill>
                <a:latin typeface="Calibri" panose="020F0502020204030204" pitchFamily="34" charset="0"/>
                <a:cs typeface="Calibri" panose="020F0502020204030204" pitchFamily="34" charset="0"/>
              </a:rPr>
              <a:t>│</a:t>
            </a:r>
            <a:r>
              <a:rPr lang="en-US" sz="2800" dirty="0"/>
              <a:t> Defining the Risk Profile</a:t>
            </a:r>
          </a:p>
        </p:txBody>
      </p:sp>
      <p:graphicFrame>
        <p:nvGraphicFramePr>
          <p:cNvPr id="42" name="Table 41">
            <a:extLst>
              <a:ext uri="{FF2B5EF4-FFF2-40B4-BE49-F238E27FC236}">
                <a16:creationId xmlns:a16="http://schemas.microsoft.com/office/drawing/2014/main" id="{047350BF-607A-45AF-82F4-FBA86285090A}"/>
              </a:ext>
            </a:extLst>
          </p:cNvPr>
          <p:cNvGraphicFramePr>
            <a:graphicFrameLocks noGrp="1"/>
          </p:cNvGraphicFramePr>
          <p:nvPr>
            <p:extLst>
              <p:ext uri="{D42A27DB-BD31-4B8C-83A1-F6EECF244321}">
                <p14:modId xmlns:p14="http://schemas.microsoft.com/office/powerpoint/2010/main" val="3380334963"/>
              </p:ext>
            </p:extLst>
          </p:nvPr>
        </p:nvGraphicFramePr>
        <p:xfrm>
          <a:off x="1121789" y="1298374"/>
          <a:ext cx="4166648" cy="4884856"/>
        </p:xfrm>
        <a:graphic>
          <a:graphicData uri="http://schemas.openxmlformats.org/drawingml/2006/table">
            <a:tbl>
              <a:tblPr>
                <a:tableStyleId>{5C22544A-7EE6-4342-B048-85BDC9FD1C3A}</a:tableStyleId>
              </a:tblPr>
              <a:tblGrid>
                <a:gridCol w="4166648">
                  <a:extLst>
                    <a:ext uri="{9D8B030D-6E8A-4147-A177-3AD203B41FA5}">
                      <a16:colId xmlns:a16="http://schemas.microsoft.com/office/drawing/2014/main" val="3170492397"/>
                    </a:ext>
                  </a:extLst>
                </a:gridCol>
              </a:tblGrid>
              <a:tr h="465256">
                <a:tc>
                  <a:txBody>
                    <a:bodyPr/>
                    <a:lstStyle/>
                    <a:p>
                      <a:r>
                        <a:rPr lang="en-US" sz="2400" b="1" dirty="0">
                          <a:solidFill>
                            <a:schemeClr val="bg1"/>
                          </a:solidFill>
                        </a:rPr>
                        <a:t>Risk Profile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4568"/>
                    </a:solidFill>
                  </a:tcPr>
                </a:tc>
                <a:extLst>
                  <a:ext uri="{0D108BD9-81ED-4DB2-BD59-A6C34878D82A}">
                    <a16:rowId xmlns:a16="http://schemas.microsoft.com/office/drawing/2014/main" val="2827481729"/>
                  </a:ext>
                </a:extLst>
              </a:tr>
              <a:tr h="199766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Using the rules generated by the Decision Tree we can define the risk profile of the employees who have not left based on their attributes and assigning a cutoff probability for each risk bracket.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Based on the histogram of predicted probabilities, the risk profile is defined as: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Predicted Probability &gt;= 0.0 and Predicted Probability &lt; 0.20 : </a:t>
                      </a:r>
                      <a:r>
                        <a:rPr lang="en-US" sz="1600" b="0" spc="30" dirty="0" err="1">
                          <a:gradFill>
                            <a:gsLst>
                              <a:gs pos="0">
                                <a:schemeClr val="tx1"/>
                              </a:gs>
                              <a:gs pos="100000">
                                <a:schemeClr val="tx1"/>
                              </a:gs>
                            </a:gsLst>
                            <a:lin ang="5400000" scaled="1"/>
                          </a:gradFill>
                        </a:rPr>
                        <a:t>risk_profile</a:t>
                      </a:r>
                      <a:r>
                        <a:rPr lang="en-US" sz="1600" b="0" spc="30" dirty="0">
                          <a:gradFill>
                            <a:gsLst>
                              <a:gs pos="0">
                                <a:schemeClr val="tx1"/>
                              </a:gs>
                              <a:gs pos="100000">
                                <a:schemeClr val="tx1"/>
                              </a:gs>
                            </a:gsLst>
                            <a:lin ang="5400000" scaled="1"/>
                          </a:gradFill>
                        </a:rPr>
                        <a:t> = 'Low’</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Predicted Probability &gt;= 0.20 and Predicted Probability &lt; 0.40:risk_profile = 'Medium’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Predicted Probability &gt;= 0.40:risk_profile = 'High'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202393"/>
                  </a:ext>
                </a:extLst>
              </a:tr>
            </a:tbl>
          </a:graphicData>
        </a:graphic>
      </p:graphicFrame>
      <p:pic>
        <p:nvPicPr>
          <p:cNvPr id="10" name="Picture 9">
            <a:extLst>
              <a:ext uri="{FF2B5EF4-FFF2-40B4-BE49-F238E27FC236}">
                <a16:creationId xmlns:a16="http://schemas.microsoft.com/office/drawing/2014/main" id="{79D2E2EB-B53A-43A2-8FE7-04412A04D275}"/>
              </a:ext>
            </a:extLst>
          </p:cNvPr>
          <p:cNvPicPr>
            <a:picLocks noChangeAspect="1"/>
          </p:cNvPicPr>
          <p:nvPr/>
        </p:nvPicPr>
        <p:blipFill>
          <a:blip r:embed="rId2"/>
          <a:stretch>
            <a:fillRect/>
          </a:stretch>
        </p:blipFill>
        <p:spPr>
          <a:xfrm>
            <a:off x="6777635" y="900041"/>
            <a:ext cx="4547702" cy="2930177"/>
          </a:xfrm>
          <a:prstGeom prst="rect">
            <a:avLst/>
          </a:prstGeom>
          <a:ln>
            <a:solidFill>
              <a:schemeClr val="bg2">
                <a:lumMod val="50000"/>
              </a:schemeClr>
            </a:solidFill>
          </a:ln>
        </p:spPr>
      </p:pic>
      <p:pic>
        <p:nvPicPr>
          <p:cNvPr id="11" name="Picture 10">
            <a:extLst>
              <a:ext uri="{FF2B5EF4-FFF2-40B4-BE49-F238E27FC236}">
                <a16:creationId xmlns:a16="http://schemas.microsoft.com/office/drawing/2014/main" id="{38249823-EDE7-4D82-A908-FA6FF50B05F0}"/>
              </a:ext>
            </a:extLst>
          </p:cNvPr>
          <p:cNvPicPr>
            <a:picLocks noChangeAspect="1"/>
          </p:cNvPicPr>
          <p:nvPr/>
        </p:nvPicPr>
        <p:blipFill>
          <a:blip r:embed="rId3"/>
          <a:stretch>
            <a:fillRect/>
          </a:stretch>
        </p:blipFill>
        <p:spPr>
          <a:xfrm>
            <a:off x="6777635" y="4012781"/>
            <a:ext cx="4547702" cy="2547410"/>
          </a:xfrm>
          <a:prstGeom prst="rect">
            <a:avLst/>
          </a:prstGeom>
          <a:ln>
            <a:solidFill>
              <a:schemeClr val="bg2">
                <a:lumMod val="50000"/>
              </a:schemeClr>
            </a:solidFill>
          </a:ln>
        </p:spPr>
      </p:pic>
    </p:spTree>
    <p:extLst>
      <p:ext uri="{BB962C8B-B14F-4D97-AF65-F5344CB8AC3E}">
        <p14:creationId xmlns:p14="http://schemas.microsoft.com/office/powerpoint/2010/main" val="5568802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2">
            <a:extLst>
              <a:ext uri="{FF2B5EF4-FFF2-40B4-BE49-F238E27FC236}">
                <a16:creationId xmlns:a16="http://schemas.microsoft.com/office/drawing/2014/main" id="{DDF7885F-512D-4936-A52A-20597039AC0B}"/>
              </a:ext>
            </a:extLst>
          </p:cNvPr>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18</a:t>
            </a:fld>
            <a:endParaRPr lang="en-US" sz="1100" dirty="0">
              <a:solidFill>
                <a:schemeClr val="tx2"/>
              </a:solidFill>
            </a:endParaRPr>
          </a:p>
        </p:txBody>
      </p:sp>
      <p:sp>
        <p:nvSpPr>
          <p:cNvPr id="2" name="Title 1">
            <a:extLst>
              <a:ext uri="{FF2B5EF4-FFF2-40B4-BE49-F238E27FC236}">
                <a16:creationId xmlns:a16="http://schemas.microsoft.com/office/drawing/2014/main" id="{3A773C6B-93EC-4463-BC2E-F686669B0207}"/>
              </a:ext>
            </a:extLst>
          </p:cNvPr>
          <p:cNvSpPr>
            <a:spLocks noGrp="1"/>
          </p:cNvSpPr>
          <p:nvPr>
            <p:ph type="title"/>
          </p:nvPr>
        </p:nvSpPr>
        <p:spPr>
          <a:xfrm>
            <a:off x="0" y="0"/>
            <a:ext cx="12192000" cy="791852"/>
          </a:xfrm>
        </p:spPr>
        <p:txBody>
          <a:bodyPr/>
          <a:lstStyle/>
          <a:p>
            <a:r>
              <a:rPr lang="en-US" sz="2800" dirty="0"/>
              <a:t>Survival Analysis</a:t>
            </a:r>
          </a:p>
        </p:txBody>
      </p:sp>
      <p:graphicFrame>
        <p:nvGraphicFramePr>
          <p:cNvPr id="42" name="Table 41">
            <a:extLst>
              <a:ext uri="{FF2B5EF4-FFF2-40B4-BE49-F238E27FC236}">
                <a16:creationId xmlns:a16="http://schemas.microsoft.com/office/drawing/2014/main" id="{047350BF-607A-45AF-82F4-FBA86285090A}"/>
              </a:ext>
            </a:extLst>
          </p:cNvPr>
          <p:cNvGraphicFramePr>
            <a:graphicFrameLocks noGrp="1"/>
          </p:cNvGraphicFramePr>
          <p:nvPr>
            <p:extLst>
              <p:ext uri="{D42A27DB-BD31-4B8C-83A1-F6EECF244321}">
                <p14:modId xmlns:p14="http://schemas.microsoft.com/office/powerpoint/2010/main" val="2234925811"/>
              </p:ext>
            </p:extLst>
          </p:nvPr>
        </p:nvGraphicFramePr>
        <p:xfrm>
          <a:off x="1121789" y="1298374"/>
          <a:ext cx="4166648" cy="5128696"/>
        </p:xfrm>
        <a:graphic>
          <a:graphicData uri="http://schemas.openxmlformats.org/drawingml/2006/table">
            <a:tbl>
              <a:tblPr>
                <a:tableStyleId>{5C22544A-7EE6-4342-B048-85BDC9FD1C3A}</a:tableStyleId>
              </a:tblPr>
              <a:tblGrid>
                <a:gridCol w="4166648">
                  <a:extLst>
                    <a:ext uri="{9D8B030D-6E8A-4147-A177-3AD203B41FA5}">
                      <a16:colId xmlns:a16="http://schemas.microsoft.com/office/drawing/2014/main" val="3170492397"/>
                    </a:ext>
                  </a:extLst>
                </a:gridCol>
              </a:tblGrid>
              <a:tr h="465256">
                <a:tc>
                  <a:txBody>
                    <a:bodyPr/>
                    <a:lstStyle/>
                    <a:p>
                      <a:r>
                        <a:rPr lang="en-US" sz="2400" b="1">
                          <a:solidFill>
                            <a:schemeClr val="bg1"/>
                          </a:solidFill>
                        </a:rPr>
                        <a:t>Survival Analysis</a:t>
                      </a:r>
                      <a:endParaRPr lang="en-US" sz="2400" b="1"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4568"/>
                    </a:solidFill>
                  </a:tcPr>
                </a:tc>
                <a:extLst>
                  <a:ext uri="{0D108BD9-81ED-4DB2-BD59-A6C34878D82A}">
                    <a16:rowId xmlns:a16="http://schemas.microsoft.com/office/drawing/2014/main" val="2827481729"/>
                  </a:ext>
                </a:extLst>
              </a:tr>
              <a:tr h="199766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The survival function shows that after about 4 years about 30% of the sample would have left.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The department wise breakup demonstrates that across the departments Audit, Finance, Tax the attrition rates are almost similar while in IT </a:t>
                      </a:r>
                      <a:r>
                        <a:rPr lang="en-US" sz="1600" b="0" spc="30" dirty="0" err="1">
                          <a:gradFill>
                            <a:gsLst>
                              <a:gs pos="0">
                                <a:schemeClr val="tx1"/>
                              </a:gs>
                              <a:gs pos="100000">
                                <a:schemeClr val="tx1"/>
                              </a:gs>
                            </a:gsLst>
                            <a:lin ang="5400000" scaled="1"/>
                          </a:gradFill>
                        </a:rPr>
                        <a:t>it</a:t>
                      </a:r>
                      <a:r>
                        <a:rPr lang="en-US" sz="1600" b="0" spc="30" dirty="0">
                          <a:gradFill>
                            <a:gsLst>
                              <a:gs pos="0">
                                <a:schemeClr val="tx1"/>
                              </a:gs>
                              <a:gs pos="100000">
                                <a:schemeClr val="tx1"/>
                              </a:gs>
                            </a:gsLst>
                            <a:lin ang="5400000" scaled="1"/>
                          </a:gradFill>
                        </a:rPr>
                        <a:t> is very low.</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The sharpest decline is in the range of 0-6 years as is evident from the drop in the survival function in this range.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This shows that it is in the initial years of an employee that he is most likely to leave because of external or internal factors.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But once the threshold of 6-7 years is crossed the chances of an employee leaving reduce.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202393"/>
                  </a:ext>
                </a:extLst>
              </a:tr>
            </a:tbl>
          </a:graphicData>
        </a:graphic>
      </p:graphicFrame>
      <p:pic>
        <p:nvPicPr>
          <p:cNvPr id="7" name="Picture 6">
            <a:extLst>
              <a:ext uri="{FF2B5EF4-FFF2-40B4-BE49-F238E27FC236}">
                <a16:creationId xmlns:a16="http://schemas.microsoft.com/office/drawing/2014/main" id="{657D89AB-9CDC-4491-940D-E2A7C2386197}"/>
              </a:ext>
            </a:extLst>
          </p:cNvPr>
          <p:cNvPicPr>
            <a:picLocks noChangeAspect="1"/>
          </p:cNvPicPr>
          <p:nvPr/>
        </p:nvPicPr>
        <p:blipFill rotWithShape="1">
          <a:blip r:embed="rId2"/>
          <a:srcRect l="2283" r="1901" b="-3"/>
          <a:stretch/>
        </p:blipFill>
        <p:spPr>
          <a:xfrm>
            <a:off x="6777872" y="791852"/>
            <a:ext cx="4411696" cy="2929961"/>
          </a:xfrm>
          <a:prstGeom prst="rect">
            <a:avLst/>
          </a:prstGeom>
          <a:ln>
            <a:solidFill>
              <a:schemeClr val="bg2">
                <a:lumMod val="25000"/>
              </a:schemeClr>
            </a:solidFill>
          </a:ln>
        </p:spPr>
      </p:pic>
      <p:pic>
        <p:nvPicPr>
          <p:cNvPr id="10" name="Picture 9">
            <a:extLst>
              <a:ext uri="{FF2B5EF4-FFF2-40B4-BE49-F238E27FC236}">
                <a16:creationId xmlns:a16="http://schemas.microsoft.com/office/drawing/2014/main" id="{844CBC50-D000-45B0-8724-932702062FEF}"/>
              </a:ext>
            </a:extLst>
          </p:cNvPr>
          <p:cNvPicPr>
            <a:picLocks noChangeAspect="1"/>
          </p:cNvPicPr>
          <p:nvPr/>
        </p:nvPicPr>
        <p:blipFill rotWithShape="1">
          <a:blip r:embed="rId3"/>
          <a:srcRect r="3006" b="-1"/>
          <a:stretch/>
        </p:blipFill>
        <p:spPr>
          <a:xfrm>
            <a:off x="6777872" y="3721813"/>
            <a:ext cx="4411696" cy="3020428"/>
          </a:xfrm>
          <a:prstGeom prst="rect">
            <a:avLst/>
          </a:prstGeom>
          <a:ln>
            <a:solidFill>
              <a:schemeClr val="bg2">
                <a:lumMod val="25000"/>
              </a:schemeClr>
            </a:solidFill>
          </a:ln>
        </p:spPr>
      </p:pic>
    </p:spTree>
    <p:extLst>
      <p:ext uri="{BB962C8B-B14F-4D97-AF65-F5344CB8AC3E}">
        <p14:creationId xmlns:p14="http://schemas.microsoft.com/office/powerpoint/2010/main" val="21220303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2">
            <a:extLst>
              <a:ext uri="{FF2B5EF4-FFF2-40B4-BE49-F238E27FC236}">
                <a16:creationId xmlns:a16="http://schemas.microsoft.com/office/drawing/2014/main" id="{DDF7885F-512D-4936-A52A-20597039AC0B}"/>
              </a:ext>
            </a:extLst>
          </p:cNvPr>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19</a:t>
            </a:fld>
            <a:endParaRPr lang="en-US" sz="1100" dirty="0">
              <a:solidFill>
                <a:schemeClr val="tx2"/>
              </a:solidFill>
            </a:endParaRPr>
          </a:p>
        </p:txBody>
      </p:sp>
      <p:sp>
        <p:nvSpPr>
          <p:cNvPr id="2" name="Title 1">
            <a:extLst>
              <a:ext uri="{FF2B5EF4-FFF2-40B4-BE49-F238E27FC236}">
                <a16:creationId xmlns:a16="http://schemas.microsoft.com/office/drawing/2014/main" id="{3A773C6B-93EC-4463-BC2E-F686669B0207}"/>
              </a:ext>
            </a:extLst>
          </p:cNvPr>
          <p:cNvSpPr>
            <a:spLocks noGrp="1"/>
          </p:cNvSpPr>
          <p:nvPr>
            <p:ph type="title"/>
          </p:nvPr>
        </p:nvSpPr>
        <p:spPr>
          <a:xfrm>
            <a:off x="0" y="0"/>
            <a:ext cx="12192000" cy="791852"/>
          </a:xfrm>
        </p:spPr>
        <p:txBody>
          <a:bodyPr/>
          <a:lstStyle/>
          <a:p>
            <a:r>
              <a:rPr lang="en-US" sz="2800" dirty="0"/>
              <a:t>CONCLUSION</a:t>
            </a:r>
          </a:p>
        </p:txBody>
      </p:sp>
      <p:graphicFrame>
        <p:nvGraphicFramePr>
          <p:cNvPr id="42" name="Table 41">
            <a:extLst>
              <a:ext uri="{FF2B5EF4-FFF2-40B4-BE49-F238E27FC236}">
                <a16:creationId xmlns:a16="http://schemas.microsoft.com/office/drawing/2014/main" id="{047350BF-607A-45AF-82F4-FBA86285090A}"/>
              </a:ext>
            </a:extLst>
          </p:cNvPr>
          <p:cNvGraphicFramePr>
            <a:graphicFrameLocks noGrp="1"/>
          </p:cNvGraphicFramePr>
          <p:nvPr>
            <p:extLst>
              <p:ext uri="{D42A27DB-BD31-4B8C-83A1-F6EECF244321}">
                <p14:modId xmlns:p14="http://schemas.microsoft.com/office/powerpoint/2010/main" val="691547544"/>
              </p:ext>
            </p:extLst>
          </p:nvPr>
        </p:nvGraphicFramePr>
        <p:xfrm>
          <a:off x="1102215" y="988094"/>
          <a:ext cx="8961778" cy="2462922"/>
        </p:xfrm>
        <a:graphic>
          <a:graphicData uri="http://schemas.openxmlformats.org/drawingml/2006/table">
            <a:tbl>
              <a:tblPr>
                <a:tableStyleId>{5C22544A-7EE6-4342-B048-85BDC9FD1C3A}</a:tableStyleId>
              </a:tblPr>
              <a:tblGrid>
                <a:gridCol w="8961778">
                  <a:extLst>
                    <a:ext uri="{9D8B030D-6E8A-4147-A177-3AD203B41FA5}">
                      <a16:colId xmlns:a16="http://schemas.microsoft.com/office/drawing/2014/main" val="3170492397"/>
                    </a:ext>
                  </a:extLst>
                </a:gridCol>
              </a:tblGrid>
              <a:tr h="465256">
                <a:tc>
                  <a:txBody>
                    <a:bodyPr/>
                    <a:lstStyle/>
                    <a:p>
                      <a:r>
                        <a:rPr lang="en-US" sz="2400" b="1" dirty="0">
                          <a:solidFill>
                            <a:schemeClr val="bg1"/>
                          </a:solidFill>
                        </a:rPr>
                        <a:t>Analysis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4568"/>
                    </a:solidFill>
                  </a:tcPr>
                </a:tc>
                <a:extLst>
                  <a:ext uri="{0D108BD9-81ED-4DB2-BD59-A6C34878D82A}">
                    <a16:rowId xmlns:a16="http://schemas.microsoft.com/office/drawing/2014/main" val="2827481729"/>
                  </a:ext>
                </a:extLst>
              </a:tr>
              <a:tr h="1997666">
                <a:tc>
                  <a:txBody>
                    <a:bodyPr/>
                    <a:lstStyle/>
                    <a:p>
                      <a:pPr marL="285750" indent="-285750">
                        <a:buFont typeface="Wingdings" panose="05000000000000000000" pitchFamily="2" charset="2"/>
                        <a:buChar char="q"/>
                      </a:pPr>
                      <a:r>
                        <a:rPr lang="en-US" sz="1600" dirty="0"/>
                        <a:t>Promotions, Tenure , Department and Performance Rating as major causes of employees leaving.</a:t>
                      </a:r>
                    </a:p>
                    <a:p>
                      <a:pPr marL="285750" indent="-285750">
                        <a:buFont typeface="Wingdings" panose="05000000000000000000" pitchFamily="2" charset="2"/>
                        <a:buChar char="q"/>
                      </a:pPr>
                      <a:r>
                        <a:rPr lang="en-US" sz="1600" dirty="0"/>
                        <a:t>Certain departments like Audit have high percentage of low performers and also people who have left.</a:t>
                      </a:r>
                    </a:p>
                    <a:p>
                      <a:pPr marL="285750" indent="-285750">
                        <a:buFont typeface="Wingdings" panose="05000000000000000000" pitchFamily="2" charset="2"/>
                        <a:buChar char="q"/>
                      </a:pPr>
                      <a:r>
                        <a:rPr lang="en-US" sz="1600" dirty="0"/>
                        <a:t>From the data it is evident that Performance is a major issue in the company.</a:t>
                      </a:r>
                    </a:p>
                    <a:p>
                      <a:pPr marL="285750" indent="-285750">
                        <a:buFont typeface="Wingdings" panose="05000000000000000000" pitchFamily="2" charset="2"/>
                        <a:buChar char="q"/>
                      </a:pPr>
                      <a:r>
                        <a:rPr lang="en-US" sz="1600" dirty="0"/>
                        <a:t>Further data to suggest if performance issues are due to role misfit or some other factor like working concurrently on too many projects is not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202393"/>
                  </a:ext>
                </a:extLst>
              </a:tr>
            </a:tbl>
          </a:graphicData>
        </a:graphic>
      </p:graphicFrame>
      <p:graphicFrame>
        <p:nvGraphicFramePr>
          <p:cNvPr id="8" name="Table 7">
            <a:extLst>
              <a:ext uri="{FF2B5EF4-FFF2-40B4-BE49-F238E27FC236}">
                <a16:creationId xmlns:a16="http://schemas.microsoft.com/office/drawing/2014/main" id="{7B931524-16FC-4C9E-A4E5-0F988B40DC73}"/>
              </a:ext>
            </a:extLst>
          </p:cNvPr>
          <p:cNvGraphicFramePr>
            <a:graphicFrameLocks noGrp="1"/>
          </p:cNvGraphicFramePr>
          <p:nvPr>
            <p:extLst>
              <p:ext uri="{D42A27DB-BD31-4B8C-83A1-F6EECF244321}">
                <p14:modId xmlns:p14="http://schemas.microsoft.com/office/powerpoint/2010/main" val="3891151068"/>
              </p:ext>
            </p:extLst>
          </p:nvPr>
        </p:nvGraphicFramePr>
        <p:xfrm>
          <a:off x="1102215" y="3921708"/>
          <a:ext cx="8961778" cy="2462922"/>
        </p:xfrm>
        <a:graphic>
          <a:graphicData uri="http://schemas.openxmlformats.org/drawingml/2006/table">
            <a:tbl>
              <a:tblPr>
                <a:tableStyleId>{5C22544A-7EE6-4342-B048-85BDC9FD1C3A}</a:tableStyleId>
              </a:tblPr>
              <a:tblGrid>
                <a:gridCol w="8961778">
                  <a:extLst>
                    <a:ext uri="{9D8B030D-6E8A-4147-A177-3AD203B41FA5}">
                      <a16:colId xmlns:a16="http://schemas.microsoft.com/office/drawing/2014/main" val="3170492397"/>
                    </a:ext>
                  </a:extLst>
                </a:gridCol>
              </a:tblGrid>
              <a:tr h="465256">
                <a:tc>
                  <a:txBody>
                    <a:bodyPr/>
                    <a:lstStyle/>
                    <a:p>
                      <a:r>
                        <a:rPr lang="en-US" sz="2400" b="1" dirty="0">
                          <a:solidFill>
                            <a:schemeClr val="bg1"/>
                          </a:solidFill>
                        </a:rPr>
                        <a:t>Recommendations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4568"/>
                    </a:solidFill>
                  </a:tcPr>
                </a:tc>
                <a:extLst>
                  <a:ext uri="{0D108BD9-81ED-4DB2-BD59-A6C34878D82A}">
                    <a16:rowId xmlns:a16="http://schemas.microsoft.com/office/drawing/2014/main" val="2827481729"/>
                  </a:ext>
                </a:extLst>
              </a:tr>
              <a:tr h="199766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Internal survey to capture the sentiment of the workforce.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Define more variables to be captured : </a:t>
                      </a:r>
                      <a:r>
                        <a:rPr lang="en-US" sz="1600" b="0" spc="30" dirty="0" err="1">
                          <a:gradFill>
                            <a:gsLst>
                              <a:gs pos="0">
                                <a:schemeClr val="tx1"/>
                              </a:gs>
                              <a:gs pos="100000">
                                <a:schemeClr val="tx1"/>
                              </a:gs>
                            </a:gsLst>
                            <a:lin ang="5400000" scaled="1"/>
                          </a:gradFill>
                        </a:rPr>
                        <a:t>WorkHours</a:t>
                      </a:r>
                      <a:r>
                        <a:rPr lang="en-US" sz="1600" b="0" spc="30" dirty="0">
                          <a:gradFill>
                            <a:gsLst>
                              <a:gs pos="0">
                                <a:schemeClr val="tx1"/>
                              </a:gs>
                              <a:gs pos="100000">
                                <a:schemeClr val="tx1"/>
                              </a:gs>
                            </a:gsLst>
                            <a:lin ang="5400000" scaled="1"/>
                          </a:gradFill>
                        </a:rPr>
                        <a:t> , </a:t>
                      </a:r>
                      <a:r>
                        <a:rPr lang="en-US" sz="1600" b="0" spc="30" dirty="0" err="1">
                          <a:gradFill>
                            <a:gsLst>
                              <a:gs pos="0">
                                <a:schemeClr val="tx1"/>
                              </a:gs>
                              <a:gs pos="100000">
                                <a:schemeClr val="tx1"/>
                              </a:gs>
                            </a:gsLst>
                            <a:lin ang="5400000" scaled="1"/>
                          </a:gradFill>
                        </a:rPr>
                        <a:t>NumberOfPromotions</a:t>
                      </a:r>
                      <a:r>
                        <a:rPr lang="en-US" sz="1600" b="0" spc="30" dirty="0">
                          <a:gradFill>
                            <a:gsLst>
                              <a:gs pos="0">
                                <a:schemeClr val="tx1"/>
                              </a:gs>
                              <a:gs pos="100000">
                                <a:schemeClr val="tx1"/>
                              </a:gs>
                            </a:gsLst>
                            <a:lin ang="5400000" scaled="1"/>
                          </a:gradFill>
                        </a:rPr>
                        <a:t> , </a:t>
                      </a:r>
                      <a:r>
                        <a:rPr lang="en-US" sz="1600" b="0" spc="30" dirty="0" err="1">
                          <a:gradFill>
                            <a:gsLst>
                              <a:gs pos="0">
                                <a:schemeClr val="tx1"/>
                              </a:gs>
                              <a:gs pos="100000">
                                <a:schemeClr val="tx1"/>
                              </a:gs>
                            </a:gsLst>
                            <a:lin ang="5400000" scaled="1"/>
                          </a:gradFill>
                        </a:rPr>
                        <a:t>AverageRating</a:t>
                      </a:r>
                      <a:r>
                        <a:rPr lang="en-US" sz="1600" b="0" spc="30" dirty="0">
                          <a:gradFill>
                            <a:gsLst>
                              <a:gs pos="0">
                                <a:schemeClr val="tx1"/>
                              </a:gs>
                              <a:gs pos="100000">
                                <a:schemeClr val="tx1"/>
                              </a:gs>
                            </a:gsLst>
                            <a:lin ang="5400000" scaled="1"/>
                          </a:gradFill>
                        </a:rPr>
                        <a:t> etc. as applicable.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600" b="0" spc="30" dirty="0">
                          <a:gradFill>
                            <a:gsLst>
                              <a:gs pos="0">
                                <a:schemeClr val="tx1"/>
                              </a:gs>
                              <a:gs pos="100000">
                                <a:schemeClr val="tx1"/>
                              </a:gs>
                            </a:gsLst>
                            <a:lin ang="5400000" scaled="1"/>
                          </a:gradFill>
                        </a:rPr>
                        <a:t>Integrate exit interview data with current data cuts if applicable.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2202393"/>
                  </a:ext>
                </a:extLst>
              </a:tr>
            </a:tbl>
          </a:graphicData>
        </a:graphic>
      </p:graphicFrame>
    </p:spTree>
    <p:extLst>
      <p:ext uri="{BB962C8B-B14F-4D97-AF65-F5344CB8AC3E}">
        <p14:creationId xmlns:p14="http://schemas.microsoft.com/office/powerpoint/2010/main" val="22603910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ercent"/>
          <p:cNvSpPr/>
          <p:nvPr/>
        </p:nvSpPr>
        <p:spPr>
          <a:xfrm>
            <a:off x="3556155" y="6188838"/>
            <a:ext cx="915315" cy="492443"/>
          </a:xfrm>
          <a:prstGeom prst="rect">
            <a:avLst/>
          </a:prstGeom>
        </p:spPr>
        <p:txBody>
          <a:bodyPr wrap="none" lIns="0" tIns="0" rIns="0" bIns="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Montserrat" panose="02000505000000020004" pitchFamily="2" charset="0"/>
              </a:rPr>
              <a:t>22</a:t>
            </a:r>
            <a:r>
              <a:rPr kumimoji="0" lang="en-US" sz="2800" b="1" i="0" u="none" strike="noStrike" kern="0" cap="none" spc="0" normalizeH="0" baseline="0" noProof="0" dirty="0">
                <a:ln>
                  <a:noFill/>
                </a:ln>
                <a:solidFill>
                  <a:schemeClr val="bg1"/>
                </a:solidFill>
                <a:effectLst/>
                <a:uLnTx/>
                <a:uFillTx/>
                <a:latin typeface="Montserrat" panose="02000505000000020004" pitchFamily="2" charset="0"/>
              </a:rPr>
              <a:t>% </a:t>
            </a:r>
            <a:endParaRPr kumimoji="0" lang="en-US" sz="4000" b="1" i="0" u="none" strike="noStrike" kern="0" cap="none" spc="0" normalizeH="0" baseline="0" noProof="0" dirty="0">
              <a:ln>
                <a:noFill/>
              </a:ln>
              <a:solidFill>
                <a:schemeClr val="bg1"/>
              </a:solidFill>
              <a:effectLst/>
              <a:uLnTx/>
              <a:uFillTx/>
              <a:latin typeface="Montserrat" panose="02000505000000020004" pitchFamily="2" charset="0"/>
            </a:endParaRPr>
          </a:p>
        </p:txBody>
      </p:sp>
      <p:graphicFrame>
        <p:nvGraphicFramePr>
          <p:cNvPr id="20" name="Table 19"/>
          <p:cNvGraphicFramePr>
            <a:graphicFrameLocks noGrp="1"/>
          </p:cNvGraphicFramePr>
          <p:nvPr>
            <p:extLst>
              <p:ext uri="{D42A27DB-BD31-4B8C-83A1-F6EECF244321}">
                <p14:modId xmlns:p14="http://schemas.microsoft.com/office/powerpoint/2010/main" val="18472034"/>
              </p:ext>
            </p:extLst>
          </p:nvPr>
        </p:nvGraphicFramePr>
        <p:xfrm>
          <a:off x="8423674" y="1347536"/>
          <a:ext cx="3654923" cy="4770459"/>
        </p:xfrm>
        <a:graphic>
          <a:graphicData uri="http://schemas.openxmlformats.org/drawingml/2006/table">
            <a:tbl>
              <a:tblPr>
                <a:tableStyleId>{5C22544A-7EE6-4342-B048-85BDC9FD1C3A}</a:tableStyleId>
              </a:tblPr>
              <a:tblGrid>
                <a:gridCol w="3654923">
                  <a:extLst>
                    <a:ext uri="{9D8B030D-6E8A-4147-A177-3AD203B41FA5}">
                      <a16:colId xmlns:a16="http://schemas.microsoft.com/office/drawing/2014/main" val="493813631"/>
                    </a:ext>
                  </a:extLst>
                </a:gridCol>
              </a:tblGrid>
              <a:tr h="423744">
                <a:tc>
                  <a:txBody>
                    <a:bodyPr/>
                    <a:lstStyle/>
                    <a:p>
                      <a:r>
                        <a:rPr lang="en-US" sz="1600" dirty="0">
                          <a:solidFill>
                            <a:schemeClr val="bg1"/>
                          </a:solidFill>
                        </a:rPr>
                        <a:t>What is this about?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7100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t>In this case study, we will explore a real life HR dataset of a company and try to answer three questions: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t>What are the key drivers that is causing people to leave the company?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t>Who is at high, medium or low risk of leaving?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t>What are the thresholds that are important in an employee’s journey map?</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301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4237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30" dirty="0">
                          <a:solidFill>
                            <a:schemeClr val="accent3">
                              <a:lumMod val="20000"/>
                              <a:lumOff val="80000"/>
                            </a:schemeClr>
                          </a:solidFill>
                        </a:rPr>
                        <a:t>Analysis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1911191">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baseline="0" dirty="0"/>
                        <a:t>Data Preparation and Visualization -  Generate insights as to the plausible causes of attrition.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baseline="0" dirty="0"/>
                        <a:t>Feature Extraction – Finding the most important variables leading to attrition.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baseline="0" dirty="0"/>
                        <a:t>Attrition Risk Model - Using machine learning to predict who is at low , medium  or high risk of leaving.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baseline="0" dirty="0"/>
                        <a:t>Survival Analysis – By ‘WHEN’ a certain percentage of the employees would have left.</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3" name="Title 2"/>
          <p:cNvSpPr>
            <a:spLocks noGrp="1"/>
          </p:cNvSpPr>
          <p:nvPr>
            <p:ph type="title"/>
          </p:nvPr>
        </p:nvSpPr>
        <p:spPr>
          <a:xfrm>
            <a:off x="0" y="0"/>
            <a:ext cx="12192000" cy="1050758"/>
          </a:xfrm>
        </p:spPr>
        <p:txBody>
          <a:bodyPr/>
          <a:lstStyle/>
          <a:p>
            <a:r>
              <a:rPr lang="en-US" dirty="0"/>
              <a:t>BUSINESS CASE</a:t>
            </a:r>
          </a:p>
        </p:txBody>
      </p:sp>
      <p:sp>
        <p:nvSpPr>
          <p:cNvPr id="2" name="Slide Number Placeholder 1"/>
          <p:cNvSpPr>
            <a:spLocks noGrp="1"/>
          </p:cNvSpPr>
          <p:nvPr>
            <p:ph type="sldNum" sz="quarter" idx="4294967295"/>
          </p:nvPr>
        </p:nvSpPr>
        <p:spPr>
          <a:xfrm>
            <a:off x="9448800" y="6316663"/>
            <a:ext cx="2743200" cy="365125"/>
          </a:xfrm>
        </p:spPr>
        <p:txBody>
          <a:bodyPr/>
          <a:lstStyle/>
          <a:p>
            <a:fld id="{5AE1514C-5E56-4738-A1FF-4B1CFD2A3E36}" type="slidenum">
              <a:rPr lang="en-US" smtClean="0"/>
              <a:pPr/>
              <a:t>2</a:t>
            </a:fld>
            <a:endParaRPr lang="en-US"/>
          </a:p>
        </p:txBody>
      </p:sp>
      <p:grpSp>
        <p:nvGrpSpPr>
          <p:cNvPr id="77" name="Percent Chart"/>
          <p:cNvGrpSpPr/>
          <p:nvPr/>
        </p:nvGrpSpPr>
        <p:grpSpPr>
          <a:xfrm>
            <a:off x="376829" y="1214751"/>
            <a:ext cx="1225728" cy="1221081"/>
            <a:chOff x="4547093" y="1223945"/>
            <a:chExt cx="1645920" cy="1645973"/>
          </a:xfrm>
        </p:grpSpPr>
        <p:sp>
          <p:nvSpPr>
            <p:cNvPr id="78" name="Outer Oval"/>
            <p:cNvSpPr>
              <a:spLocks noChangeAspect="1"/>
            </p:cNvSpPr>
            <p:nvPr/>
          </p:nvSpPr>
          <p:spPr>
            <a:xfrm>
              <a:off x="4646290" y="1323168"/>
              <a:ext cx="1447527" cy="1447527"/>
            </a:xfrm>
            <a:prstGeom prst="ellipse">
              <a:avLst/>
            </a:prstGeom>
            <a:solidFill>
              <a:schemeClr val="accent2"/>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79" name="dots"/>
            <p:cNvSpPr>
              <a:spLocks noChangeAspect="1"/>
            </p:cNvSpPr>
            <p:nvPr/>
          </p:nvSpPr>
          <p:spPr>
            <a:xfrm>
              <a:off x="4783558" y="1460436"/>
              <a:ext cx="1172990" cy="1172990"/>
            </a:xfrm>
            <a:prstGeom prst="ellipse">
              <a:avLst/>
            </a:prstGeom>
            <a:noFill/>
            <a:ln w="40005" cap="rnd" cmpd="sng" algn="ctr">
              <a:solidFill>
                <a:schemeClr val="accent4">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80" name="Excel Chart"/>
            <p:cNvGraphicFramePr>
              <a:graphicFrameLocks noChangeAspect="1"/>
            </p:cNvGraphicFramePr>
            <p:nvPr>
              <p:extLst>
                <p:ext uri="{D42A27DB-BD31-4B8C-83A1-F6EECF244321}">
                  <p14:modId xmlns:p14="http://schemas.microsoft.com/office/powerpoint/2010/main" val="1663342791"/>
                </p:ext>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97" name="Percent Chart"/>
          <p:cNvGrpSpPr/>
          <p:nvPr/>
        </p:nvGrpSpPr>
        <p:grpSpPr>
          <a:xfrm>
            <a:off x="376829" y="2412267"/>
            <a:ext cx="1259727" cy="1250517"/>
            <a:chOff x="4547093" y="1223944"/>
            <a:chExt cx="1645920" cy="1645973"/>
          </a:xfrm>
        </p:grpSpPr>
        <p:sp>
          <p:nvSpPr>
            <p:cNvPr id="98" name="Outer Oval"/>
            <p:cNvSpPr>
              <a:spLocks noChangeAspect="1"/>
            </p:cNvSpPr>
            <p:nvPr/>
          </p:nvSpPr>
          <p:spPr>
            <a:xfrm>
              <a:off x="4646290" y="1323168"/>
              <a:ext cx="1447527" cy="1447527"/>
            </a:xfrm>
            <a:prstGeom prst="ellipse">
              <a:avLst/>
            </a:prstGeom>
            <a:solidFill>
              <a:srgbClr val="75D1FF"/>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00" name="Excel Chart"/>
            <p:cNvGraphicFramePr>
              <a:graphicFrameLocks noChangeAspect="1"/>
            </p:cNvGraphicFramePr>
            <p:nvPr>
              <p:extLst>
                <p:ext uri="{D42A27DB-BD31-4B8C-83A1-F6EECF244321}">
                  <p14:modId xmlns:p14="http://schemas.microsoft.com/office/powerpoint/2010/main" val="4005966795"/>
                </p:ext>
              </p:extLst>
            </p:nvPr>
          </p:nvGraphicFramePr>
          <p:xfrm>
            <a:off x="4547093" y="1223944"/>
            <a:ext cx="1645920" cy="1645973"/>
          </p:xfrm>
          <a:graphic>
            <a:graphicData uri="http://schemas.openxmlformats.org/drawingml/2006/chart">
              <c:chart xmlns:c="http://schemas.openxmlformats.org/drawingml/2006/chart" xmlns:r="http://schemas.openxmlformats.org/officeDocument/2006/relationships" r:id="rId3"/>
            </a:graphicData>
          </a:graphic>
        </p:graphicFrame>
        <p:sp>
          <p:nvSpPr>
            <p:cNvPr id="99"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pSp>
      <p:grpSp>
        <p:nvGrpSpPr>
          <p:cNvPr id="121" name="Percent Chart"/>
          <p:cNvGrpSpPr/>
          <p:nvPr/>
        </p:nvGrpSpPr>
        <p:grpSpPr>
          <a:xfrm>
            <a:off x="359480" y="3712534"/>
            <a:ext cx="1309325" cy="1326304"/>
            <a:chOff x="4547093" y="1223945"/>
            <a:chExt cx="1645920" cy="1645973"/>
          </a:xfrm>
        </p:grpSpPr>
        <p:sp>
          <p:nvSpPr>
            <p:cNvPr id="122" name="Outer Oval"/>
            <p:cNvSpPr>
              <a:spLocks noChangeAspect="1"/>
            </p:cNvSpPr>
            <p:nvPr/>
          </p:nvSpPr>
          <p:spPr>
            <a:xfrm>
              <a:off x="4646290" y="1323168"/>
              <a:ext cx="1447527" cy="1447527"/>
            </a:xfrm>
            <a:prstGeom prst="ellipse">
              <a:avLst/>
            </a:prstGeom>
            <a:solidFill>
              <a:srgbClr val="92D050"/>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sp>
          <p:nvSpPr>
            <p:cNvPr id="124" name="dots"/>
            <p:cNvSpPr>
              <a:spLocks noChangeAspect="1"/>
            </p:cNvSpPr>
            <p:nvPr/>
          </p:nvSpPr>
          <p:spPr>
            <a:xfrm>
              <a:off x="4783558" y="1460436"/>
              <a:ext cx="1172990" cy="1172990"/>
            </a:xfrm>
            <a:prstGeom prst="ellipse">
              <a:avLst/>
            </a:prstGeom>
            <a:noFill/>
            <a:ln w="40005" cap="rnd" cmpd="sng" algn="ctr">
              <a:solidFill>
                <a:schemeClr val="bg1">
                  <a:alpha val="68000"/>
                </a:schemeClr>
              </a:solidFill>
              <a:prstDash val="sysDot"/>
            </a:ln>
            <a:effectLst/>
          </p:spPr>
          <p:txBody>
            <a:bodyPr rtlCol="0" anchor="ctr"/>
            <a:lstStyle/>
            <a:p>
              <a:pPr algn="ctr" defTabSz="457200"/>
              <a:endParaRPr lang="en-US" kern="0">
                <a:solidFill>
                  <a:prstClr val="white"/>
                </a:solidFill>
                <a:latin typeface="Calibri"/>
              </a:endParaRPr>
            </a:p>
          </p:txBody>
        </p:sp>
        <p:graphicFrame>
          <p:nvGraphicFramePr>
            <p:cNvPr id="123" name="Excel Chart"/>
            <p:cNvGraphicFramePr>
              <a:graphicFrameLocks noChangeAspect="1"/>
            </p:cNvGraphicFramePr>
            <p:nvPr>
              <p:extLst/>
            </p:nvPr>
          </p:nvGraphicFramePr>
          <p:xfrm>
            <a:off x="4547093" y="1223945"/>
            <a:ext cx="1645920" cy="1645973"/>
          </p:xfrm>
          <a:graphic>
            <a:graphicData uri="http://schemas.openxmlformats.org/drawingml/2006/chart">
              <c:chart xmlns:c="http://schemas.openxmlformats.org/drawingml/2006/chart" xmlns:r="http://schemas.openxmlformats.org/officeDocument/2006/relationships" r:id="rId4"/>
            </a:graphicData>
          </a:graphic>
        </p:graphicFrame>
      </p:grpSp>
      <p:grpSp>
        <p:nvGrpSpPr>
          <p:cNvPr id="125" name="Percent Chart"/>
          <p:cNvGrpSpPr/>
          <p:nvPr/>
        </p:nvGrpSpPr>
        <p:grpSpPr>
          <a:xfrm>
            <a:off x="347041" y="5106628"/>
            <a:ext cx="1289515" cy="1302739"/>
            <a:chOff x="4547092" y="1223945"/>
            <a:chExt cx="1645920" cy="1645973"/>
          </a:xfrm>
        </p:grpSpPr>
        <p:sp>
          <p:nvSpPr>
            <p:cNvPr id="126" name="Outer Oval"/>
            <p:cNvSpPr>
              <a:spLocks noChangeAspect="1"/>
            </p:cNvSpPr>
            <p:nvPr/>
          </p:nvSpPr>
          <p:spPr>
            <a:xfrm>
              <a:off x="4646290" y="1323168"/>
              <a:ext cx="1447527" cy="1447527"/>
            </a:xfrm>
            <a:prstGeom prst="ellipse">
              <a:avLst/>
            </a:prstGeom>
            <a:solidFill>
              <a:srgbClr val="004568"/>
            </a:solidFill>
            <a:ln w="9525" cap="flat" cmpd="sng" algn="ctr">
              <a:noFill/>
              <a:prstDash val="solid"/>
            </a:ln>
            <a:effectLst/>
          </p:spPr>
          <p:txBody>
            <a:bodyPr wrap="none" lIns="0" tIns="0" rIns="0" b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76B141"/>
                </a:solidFill>
                <a:effectLst/>
                <a:uLnTx/>
                <a:uFillTx/>
                <a:latin typeface="Calibri"/>
                <a:ea typeface="+mn-ea"/>
                <a:cs typeface="+mn-cs"/>
              </a:endParaRPr>
            </a:p>
          </p:txBody>
        </p:sp>
        <p:graphicFrame>
          <p:nvGraphicFramePr>
            <p:cNvPr id="127" name="Excel Chart"/>
            <p:cNvGraphicFramePr>
              <a:graphicFrameLocks noChangeAspect="1"/>
            </p:cNvGraphicFramePr>
            <p:nvPr>
              <p:extLst>
                <p:ext uri="{D42A27DB-BD31-4B8C-83A1-F6EECF244321}">
                  <p14:modId xmlns:p14="http://schemas.microsoft.com/office/powerpoint/2010/main" val="3270866071"/>
                </p:ext>
              </p:extLst>
            </p:nvPr>
          </p:nvGraphicFramePr>
          <p:xfrm>
            <a:off x="4547092" y="1223945"/>
            <a:ext cx="1645920" cy="1645973"/>
          </p:xfrm>
          <a:graphic>
            <a:graphicData uri="http://schemas.openxmlformats.org/drawingml/2006/chart">
              <c:chart xmlns:c="http://schemas.openxmlformats.org/drawingml/2006/chart" xmlns:r="http://schemas.openxmlformats.org/officeDocument/2006/relationships" r:id="rId5"/>
            </a:graphicData>
          </a:graphic>
        </p:graphicFrame>
        <p:sp>
          <p:nvSpPr>
            <p:cNvPr id="128" name="dots / line"/>
            <p:cNvSpPr>
              <a:spLocks noChangeAspect="1"/>
            </p:cNvSpPr>
            <p:nvPr/>
          </p:nvSpPr>
          <p:spPr>
            <a:xfrm>
              <a:off x="4783558" y="1460436"/>
              <a:ext cx="1172990" cy="1172990"/>
            </a:xfrm>
            <a:prstGeom prst="ellipse">
              <a:avLst/>
            </a:prstGeom>
            <a:noFill/>
            <a:ln w="40005" cap="rnd" cmpd="sng" algn="ctr">
              <a:solidFill>
                <a:schemeClr val="accent4"/>
              </a:solidFill>
              <a:prstDash val="sysDot"/>
            </a:ln>
            <a:effectLst/>
          </p:spPr>
          <p:txBody>
            <a:bodyPr rtlCol="0" anchor="ctr"/>
            <a:lstStyle/>
            <a:p>
              <a:pPr algn="ctr" defTabSz="457200"/>
              <a:endParaRPr lang="en-US" kern="0">
                <a:solidFill>
                  <a:prstClr val="white"/>
                </a:solidFill>
                <a:latin typeface="Calibri"/>
              </a:endParaRPr>
            </a:p>
          </p:txBody>
        </p:sp>
      </p:grpSp>
      <p:sp>
        <p:nvSpPr>
          <p:cNvPr id="4" name="TextBox 3">
            <a:extLst>
              <a:ext uri="{FF2B5EF4-FFF2-40B4-BE49-F238E27FC236}">
                <a16:creationId xmlns:a16="http://schemas.microsoft.com/office/drawing/2014/main" id="{66981441-C5CE-4299-BEAB-ED0ADD0B12AE}"/>
              </a:ext>
            </a:extLst>
          </p:cNvPr>
          <p:cNvSpPr txBox="1"/>
          <p:nvPr/>
        </p:nvSpPr>
        <p:spPr>
          <a:xfrm>
            <a:off x="1946231" y="1651857"/>
            <a:ext cx="4775080" cy="400110"/>
          </a:xfrm>
          <a:prstGeom prst="rect">
            <a:avLst/>
          </a:prstGeom>
          <a:noFill/>
        </p:spPr>
        <p:txBody>
          <a:bodyPr wrap="square" rtlCol="0">
            <a:spAutoFit/>
          </a:bodyPr>
          <a:lstStyle/>
          <a:p>
            <a:r>
              <a:rPr lang="en-US" sz="2000" b="1" spc="30" dirty="0">
                <a:solidFill>
                  <a:srgbClr val="004568"/>
                </a:solidFill>
              </a:rPr>
              <a:t>Data Preparation and Visualization </a:t>
            </a:r>
            <a:endParaRPr lang="en-US" sz="2000" b="1" dirty="0">
              <a:solidFill>
                <a:srgbClr val="004568"/>
              </a:solidFill>
            </a:endParaRPr>
          </a:p>
        </p:txBody>
      </p:sp>
      <p:sp>
        <p:nvSpPr>
          <p:cNvPr id="58" name="TextBox 57">
            <a:extLst>
              <a:ext uri="{FF2B5EF4-FFF2-40B4-BE49-F238E27FC236}">
                <a16:creationId xmlns:a16="http://schemas.microsoft.com/office/drawing/2014/main" id="{1C51C793-3701-441C-AF9C-E48FBC616E86}"/>
              </a:ext>
            </a:extLst>
          </p:cNvPr>
          <p:cNvSpPr txBox="1"/>
          <p:nvPr/>
        </p:nvSpPr>
        <p:spPr>
          <a:xfrm>
            <a:off x="1946231" y="2790878"/>
            <a:ext cx="4053526" cy="400110"/>
          </a:xfrm>
          <a:prstGeom prst="rect">
            <a:avLst/>
          </a:prstGeom>
          <a:noFill/>
        </p:spPr>
        <p:txBody>
          <a:bodyPr wrap="square" rtlCol="0">
            <a:spAutoFit/>
          </a:bodyPr>
          <a:lstStyle/>
          <a:p>
            <a:r>
              <a:rPr lang="en-US" sz="2000" b="1" spc="30" dirty="0">
                <a:solidFill>
                  <a:srgbClr val="004568"/>
                </a:solidFill>
              </a:rPr>
              <a:t>Feature Extraction</a:t>
            </a:r>
            <a:endParaRPr lang="en-US" sz="2000" b="1" dirty="0">
              <a:solidFill>
                <a:srgbClr val="004568"/>
              </a:solidFill>
            </a:endParaRPr>
          </a:p>
        </p:txBody>
      </p:sp>
      <p:sp>
        <p:nvSpPr>
          <p:cNvPr id="59" name="TextBox 58">
            <a:extLst>
              <a:ext uri="{FF2B5EF4-FFF2-40B4-BE49-F238E27FC236}">
                <a16:creationId xmlns:a16="http://schemas.microsoft.com/office/drawing/2014/main" id="{1EC08B20-D3DF-412F-9EB7-59361DCC9868}"/>
              </a:ext>
            </a:extLst>
          </p:cNvPr>
          <p:cNvSpPr txBox="1"/>
          <p:nvPr/>
        </p:nvSpPr>
        <p:spPr>
          <a:xfrm>
            <a:off x="1946231" y="4191019"/>
            <a:ext cx="4053526" cy="400110"/>
          </a:xfrm>
          <a:prstGeom prst="rect">
            <a:avLst/>
          </a:prstGeom>
          <a:noFill/>
        </p:spPr>
        <p:txBody>
          <a:bodyPr wrap="square" rtlCol="0">
            <a:spAutoFit/>
          </a:bodyPr>
          <a:lstStyle/>
          <a:p>
            <a:r>
              <a:rPr lang="en-US" sz="2000" b="1" spc="30" dirty="0">
                <a:solidFill>
                  <a:srgbClr val="004568"/>
                </a:solidFill>
              </a:rPr>
              <a:t>Attrition</a:t>
            </a:r>
            <a:r>
              <a:rPr lang="en-US" spc="30" dirty="0"/>
              <a:t> </a:t>
            </a:r>
            <a:r>
              <a:rPr lang="en-US" sz="2000" b="1" spc="30" dirty="0">
                <a:solidFill>
                  <a:srgbClr val="004568"/>
                </a:solidFill>
              </a:rPr>
              <a:t>Risk</a:t>
            </a:r>
            <a:r>
              <a:rPr lang="en-US" spc="30" dirty="0"/>
              <a:t> </a:t>
            </a:r>
            <a:r>
              <a:rPr lang="en-US" sz="2000" b="1" spc="30" dirty="0">
                <a:solidFill>
                  <a:srgbClr val="004568"/>
                </a:solidFill>
              </a:rPr>
              <a:t>Model</a:t>
            </a:r>
          </a:p>
        </p:txBody>
      </p:sp>
      <p:sp>
        <p:nvSpPr>
          <p:cNvPr id="60" name="TextBox 59">
            <a:extLst>
              <a:ext uri="{FF2B5EF4-FFF2-40B4-BE49-F238E27FC236}">
                <a16:creationId xmlns:a16="http://schemas.microsoft.com/office/drawing/2014/main" id="{27AC60E3-BC35-4539-8498-A09AEB5C8D24}"/>
              </a:ext>
            </a:extLst>
          </p:cNvPr>
          <p:cNvSpPr txBox="1"/>
          <p:nvPr/>
        </p:nvSpPr>
        <p:spPr>
          <a:xfrm>
            <a:off x="1946231" y="5573331"/>
            <a:ext cx="4053526" cy="400110"/>
          </a:xfrm>
          <a:prstGeom prst="rect">
            <a:avLst/>
          </a:prstGeom>
          <a:noFill/>
        </p:spPr>
        <p:txBody>
          <a:bodyPr wrap="square" rtlCol="0">
            <a:spAutoFit/>
          </a:bodyPr>
          <a:lstStyle/>
          <a:p>
            <a:r>
              <a:rPr lang="en-US" sz="2000" b="1" spc="30" dirty="0">
                <a:solidFill>
                  <a:srgbClr val="004568"/>
                </a:solidFill>
              </a:rPr>
              <a:t>Survival</a:t>
            </a:r>
            <a:r>
              <a:rPr lang="en-US" spc="30" dirty="0"/>
              <a:t> </a:t>
            </a:r>
            <a:r>
              <a:rPr lang="en-US" sz="2000" b="1" spc="30" dirty="0">
                <a:solidFill>
                  <a:srgbClr val="004568"/>
                </a:solidFill>
              </a:rPr>
              <a:t>Analysis</a:t>
            </a:r>
          </a:p>
        </p:txBody>
      </p:sp>
    </p:spTree>
    <p:extLst>
      <p:ext uri="{BB962C8B-B14F-4D97-AF65-F5344CB8AC3E}">
        <p14:creationId xmlns:p14="http://schemas.microsoft.com/office/powerpoint/2010/main" val="1019813843"/>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EAC5-D261-4D05-8ED3-A4DE32A744AC}"/>
              </a:ext>
            </a:extLst>
          </p:cNvPr>
          <p:cNvSpPr>
            <a:spLocks noGrp="1"/>
          </p:cNvSpPr>
          <p:nvPr>
            <p:ph type="title"/>
          </p:nvPr>
        </p:nvSpPr>
        <p:spPr>
          <a:xfrm>
            <a:off x="0" y="92659"/>
            <a:ext cx="12192000" cy="1050758"/>
          </a:xfrm>
        </p:spPr>
        <p:txBody>
          <a:bodyPr/>
          <a:lstStyle/>
          <a:p>
            <a:r>
              <a:rPr lang="en-US" dirty="0"/>
              <a:t>Data Description</a:t>
            </a:r>
          </a:p>
        </p:txBody>
      </p:sp>
      <p:grpSp>
        <p:nvGrpSpPr>
          <p:cNvPr id="39" name="Group 38">
            <a:extLst>
              <a:ext uri="{FF2B5EF4-FFF2-40B4-BE49-F238E27FC236}">
                <a16:creationId xmlns:a16="http://schemas.microsoft.com/office/drawing/2014/main" id="{95DE91A2-4069-4BC9-94CA-8A5D3A97575D}"/>
              </a:ext>
            </a:extLst>
          </p:cNvPr>
          <p:cNvGrpSpPr/>
          <p:nvPr/>
        </p:nvGrpSpPr>
        <p:grpSpPr>
          <a:xfrm>
            <a:off x="1120784" y="1565275"/>
            <a:ext cx="3994508" cy="4580751"/>
            <a:chOff x="7352014" y="1807302"/>
            <a:chExt cx="3853412" cy="4418947"/>
          </a:xfrm>
        </p:grpSpPr>
        <p:pic>
          <p:nvPicPr>
            <p:cNvPr id="34" name="Picture 33">
              <a:extLst>
                <a:ext uri="{FF2B5EF4-FFF2-40B4-BE49-F238E27FC236}">
                  <a16:creationId xmlns:a16="http://schemas.microsoft.com/office/drawing/2014/main" id="{59234448-82A7-45DD-8124-22EC9E69758A}"/>
                </a:ext>
              </a:extLst>
            </p:cNvPr>
            <p:cNvPicPr>
              <a:picLocks noChangeAspect="1"/>
            </p:cNvPicPr>
            <p:nvPr/>
          </p:nvPicPr>
          <p:blipFill>
            <a:blip r:embed="rId3"/>
            <a:stretch>
              <a:fillRect/>
            </a:stretch>
          </p:blipFill>
          <p:spPr>
            <a:xfrm>
              <a:off x="7352014" y="1807302"/>
              <a:ext cx="3853412" cy="4418947"/>
            </a:xfrm>
            <a:prstGeom prst="rect">
              <a:avLst/>
            </a:prstGeom>
          </p:spPr>
        </p:pic>
        <p:sp>
          <p:nvSpPr>
            <p:cNvPr id="36" name="TextBox 35">
              <a:extLst>
                <a:ext uri="{FF2B5EF4-FFF2-40B4-BE49-F238E27FC236}">
                  <a16:creationId xmlns:a16="http://schemas.microsoft.com/office/drawing/2014/main" id="{C5A9E1A6-7404-4A07-BDCE-83D6CF989E3B}"/>
                </a:ext>
              </a:extLst>
            </p:cNvPr>
            <p:cNvSpPr txBox="1"/>
            <p:nvPr/>
          </p:nvSpPr>
          <p:spPr>
            <a:xfrm>
              <a:off x="8944300" y="3541201"/>
              <a:ext cx="822960" cy="253916"/>
            </a:xfrm>
            <a:prstGeom prst="rect">
              <a:avLst/>
            </a:prstGeom>
            <a:solidFill>
              <a:srgbClr val="FCCDB6"/>
            </a:solidFill>
          </p:spPr>
          <p:txBody>
            <a:bodyPr wrap="none" rtlCol="0">
              <a:noAutofit/>
            </a:bodyPr>
            <a:lstStyle/>
            <a:p>
              <a:pPr algn="ctr" defTabSz="932518"/>
              <a:r>
                <a:rPr lang="en-US" sz="1000" spc="30" dirty="0">
                  <a:gradFill>
                    <a:gsLst>
                      <a:gs pos="0">
                        <a:schemeClr val="tx1"/>
                      </a:gs>
                      <a:gs pos="100000">
                        <a:schemeClr val="tx1"/>
                      </a:gs>
                    </a:gsLst>
                    <a:lin ang="5400000" scaled="1"/>
                  </a:gradFill>
                </a:rPr>
                <a:t>Excel chart</a:t>
              </a:r>
            </a:p>
          </p:txBody>
        </p:sp>
        <p:sp>
          <p:nvSpPr>
            <p:cNvPr id="37" name="TextBox 36">
              <a:extLst>
                <a:ext uri="{FF2B5EF4-FFF2-40B4-BE49-F238E27FC236}">
                  <a16:creationId xmlns:a16="http://schemas.microsoft.com/office/drawing/2014/main" id="{D984EDF8-2C35-4853-B0D2-17F2F88613BE}"/>
                </a:ext>
              </a:extLst>
            </p:cNvPr>
            <p:cNvSpPr txBox="1"/>
            <p:nvPr/>
          </p:nvSpPr>
          <p:spPr>
            <a:xfrm>
              <a:off x="8944300" y="4501943"/>
              <a:ext cx="822960" cy="253916"/>
            </a:xfrm>
            <a:prstGeom prst="rect">
              <a:avLst/>
            </a:prstGeom>
            <a:solidFill>
              <a:srgbClr val="FCCDB6"/>
            </a:solidFill>
          </p:spPr>
          <p:txBody>
            <a:bodyPr wrap="none" rtlCol="0">
              <a:noAutofit/>
            </a:bodyPr>
            <a:lstStyle>
              <a:defPPr>
                <a:defRPr lang="en-US"/>
              </a:defPPr>
              <a:lvl1pPr defTabSz="932518">
                <a:defRPr sz="1050" spc="30">
                  <a:gradFill>
                    <a:gsLst>
                      <a:gs pos="0">
                        <a:schemeClr val="tx1"/>
                      </a:gs>
                      <a:gs pos="100000">
                        <a:schemeClr val="tx1"/>
                      </a:gs>
                    </a:gsLst>
                    <a:lin ang="5400000" scaled="1"/>
                  </a:gradFill>
                </a:defRPr>
              </a:lvl1pPr>
            </a:lstStyle>
            <a:p>
              <a:pPr algn="ctr"/>
              <a:r>
                <a:rPr lang="en-US" sz="1000" dirty="0"/>
                <a:t>dots</a:t>
              </a:r>
            </a:p>
          </p:txBody>
        </p:sp>
        <p:sp>
          <p:nvSpPr>
            <p:cNvPr id="38" name="TextBox 37">
              <a:extLst>
                <a:ext uri="{FF2B5EF4-FFF2-40B4-BE49-F238E27FC236}">
                  <a16:creationId xmlns:a16="http://schemas.microsoft.com/office/drawing/2014/main" id="{1966DBFC-32CF-40AA-874F-2A7FD1C71583}"/>
                </a:ext>
              </a:extLst>
            </p:cNvPr>
            <p:cNvSpPr txBox="1"/>
            <p:nvPr/>
          </p:nvSpPr>
          <p:spPr>
            <a:xfrm>
              <a:off x="8944299" y="5442648"/>
              <a:ext cx="822960" cy="253916"/>
            </a:xfrm>
            <a:prstGeom prst="rect">
              <a:avLst/>
            </a:prstGeom>
            <a:solidFill>
              <a:srgbClr val="FCCDB6"/>
            </a:solidFill>
          </p:spPr>
          <p:txBody>
            <a:bodyPr wrap="none" rtlCol="0">
              <a:noAutofit/>
            </a:bodyPr>
            <a:lstStyle>
              <a:defPPr>
                <a:defRPr lang="en-US"/>
              </a:defPPr>
              <a:lvl1pPr defTabSz="932518">
                <a:defRPr sz="1050" spc="30">
                  <a:gradFill>
                    <a:gsLst>
                      <a:gs pos="0">
                        <a:schemeClr val="tx1"/>
                      </a:gs>
                      <a:gs pos="100000">
                        <a:schemeClr val="tx1"/>
                      </a:gs>
                    </a:gsLst>
                    <a:lin ang="5400000" scaled="1"/>
                  </a:gradFill>
                </a:defRPr>
              </a:lvl1pPr>
            </a:lstStyle>
            <a:p>
              <a:pPr algn="ctr"/>
              <a:r>
                <a:rPr lang="en-US" sz="1000" dirty="0"/>
                <a:t>Outer Oval</a:t>
              </a:r>
            </a:p>
          </p:txBody>
        </p:sp>
      </p:grpSp>
      <p:sp>
        <p:nvSpPr>
          <p:cNvPr id="4" name="Rectangle 3">
            <a:extLst>
              <a:ext uri="{FF2B5EF4-FFF2-40B4-BE49-F238E27FC236}">
                <a16:creationId xmlns:a16="http://schemas.microsoft.com/office/drawing/2014/main" id="{01EA4979-0333-4D83-8741-0A8D56B72EAA}"/>
              </a:ext>
            </a:extLst>
          </p:cNvPr>
          <p:cNvSpPr/>
          <p:nvPr/>
        </p:nvSpPr>
        <p:spPr>
          <a:xfrm>
            <a:off x="1120785" y="1565275"/>
            <a:ext cx="3994508" cy="4580751"/>
          </a:xfrm>
          <a:prstGeom prst="rect">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Table 19">
            <a:extLst>
              <a:ext uri="{FF2B5EF4-FFF2-40B4-BE49-F238E27FC236}">
                <a16:creationId xmlns:a16="http://schemas.microsoft.com/office/drawing/2014/main" id="{A101D5FC-270B-485E-84E2-7205AFA66CCF}"/>
              </a:ext>
            </a:extLst>
          </p:cNvPr>
          <p:cNvGraphicFramePr>
            <a:graphicFrameLocks noGrp="1"/>
          </p:cNvGraphicFramePr>
          <p:nvPr>
            <p:extLst>
              <p:ext uri="{D42A27DB-BD31-4B8C-83A1-F6EECF244321}">
                <p14:modId xmlns:p14="http://schemas.microsoft.com/office/powerpoint/2010/main" val="4034125556"/>
              </p:ext>
            </p:extLst>
          </p:nvPr>
        </p:nvGraphicFramePr>
        <p:xfrm>
          <a:off x="8309374" y="1366586"/>
          <a:ext cx="3654923" cy="4829496"/>
        </p:xfrm>
        <a:graphic>
          <a:graphicData uri="http://schemas.openxmlformats.org/drawingml/2006/table">
            <a:tbl>
              <a:tblPr>
                <a:tableStyleId>{5C22544A-7EE6-4342-B048-85BDC9FD1C3A}</a:tableStyleId>
              </a:tblPr>
              <a:tblGrid>
                <a:gridCol w="3654923">
                  <a:extLst>
                    <a:ext uri="{9D8B030D-6E8A-4147-A177-3AD203B41FA5}">
                      <a16:colId xmlns:a16="http://schemas.microsoft.com/office/drawing/2014/main" val="493813631"/>
                    </a:ext>
                  </a:extLst>
                </a:gridCol>
              </a:tblGrid>
              <a:tr h="396772">
                <a:tc>
                  <a:txBody>
                    <a:bodyPr/>
                    <a:lstStyle/>
                    <a:p>
                      <a:pPr algn="ctr"/>
                      <a:r>
                        <a:rPr lang="en-US" sz="1600" dirty="0">
                          <a:solidFill>
                            <a:schemeClr val="bg1"/>
                          </a:solidFill>
                        </a:rPr>
                        <a:t>Understanding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4432724">
                <a:tc>
                  <a:txBody>
                    <a:bodyPr/>
                    <a:lstStyle/>
                    <a:p>
                      <a:pPr lvl="0">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bl>
          </a:graphicData>
        </a:graphic>
      </p:graphicFrame>
      <p:graphicFrame>
        <p:nvGraphicFramePr>
          <p:cNvPr id="11" name="Content Placeholder 3">
            <a:extLst>
              <a:ext uri="{FF2B5EF4-FFF2-40B4-BE49-F238E27FC236}">
                <a16:creationId xmlns:a16="http://schemas.microsoft.com/office/drawing/2014/main" id="{19A77728-39FA-4628-86FA-FC7D473ADCD1}"/>
              </a:ext>
            </a:extLst>
          </p:cNvPr>
          <p:cNvGraphicFramePr>
            <a:graphicFrameLocks/>
          </p:cNvGraphicFramePr>
          <p:nvPr>
            <p:extLst>
              <p:ext uri="{D42A27DB-BD31-4B8C-83A1-F6EECF244321}">
                <p14:modId xmlns:p14="http://schemas.microsoft.com/office/powerpoint/2010/main" val="2642999120"/>
              </p:ext>
            </p:extLst>
          </p:nvPr>
        </p:nvGraphicFramePr>
        <p:xfrm>
          <a:off x="137104" y="1378425"/>
          <a:ext cx="8134476" cy="4817657"/>
        </p:xfrm>
        <a:graphic>
          <a:graphicData uri="http://schemas.openxmlformats.org/drawingml/2006/table">
            <a:tbl>
              <a:tblPr>
                <a:tableStyleId>{5C22544A-7EE6-4342-B048-85BDC9FD1C3A}</a:tableStyleId>
              </a:tblPr>
              <a:tblGrid>
                <a:gridCol w="408806">
                  <a:extLst>
                    <a:ext uri="{9D8B030D-6E8A-4147-A177-3AD203B41FA5}">
                      <a16:colId xmlns:a16="http://schemas.microsoft.com/office/drawing/2014/main" val="2861045024"/>
                    </a:ext>
                  </a:extLst>
                </a:gridCol>
                <a:gridCol w="423081">
                  <a:extLst>
                    <a:ext uri="{9D8B030D-6E8A-4147-A177-3AD203B41FA5}">
                      <a16:colId xmlns:a16="http://schemas.microsoft.com/office/drawing/2014/main" val="2528590404"/>
                    </a:ext>
                  </a:extLst>
                </a:gridCol>
                <a:gridCol w="491319">
                  <a:extLst>
                    <a:ext uri="{9D8B030D-6E8A-4147-A177-3AD203B41FA5}">
                      <a16:colId xmlns:a16="http://schemas.microsoft.com/office/drawing/2014/main" val="1644598209"/>
                    </a:ext>
                  </a:extLst>
                </a:gridCol>
                <a:gridCol w="573206">
                  <a:extLst>
                    <a:ext uri="{9D8B030D-6E8A-4147-A177-3AD203B41FA5}">
                      <a16:colId xmlns:a16="http://schemas.microsoft.com/office/drawing/2014/main" val="3283048283"/>
                    </a:ext>
                  </a:extLst>
                </a:gridCol>
                <a:gridCol w="518615">
                  <a:extLst>
                    <a:ext uri="{9D8B030D-6E8A-4147-A177-3AD203B41FA5}">
                      <a16:colId xmlns:a16="http://schemas.microsoft.com/office/drawing/2014/main" val="1172048303"/>
                    </a:ext>
                  </a:extLst>
                </a:gridCol>
                <a:gridCol w="436729">
                  <a:extLst>
                    <a:ext uri="{9D8B030D-6E8A-4147-A177-3AD203B41FA5}">
                      <a16:colId xmlns:a16="http://schemas.microsoft.com/office/drawing/2014/main" val="3671484820"/>
                    </a:ext>
                  </a:extLst>
                </a:gridCol>
                <a:gridCol w="682388">
                  <a:extLst>
                    <a:ext uri="{9D8B030D-6E8A-4147-A177-3AD203B41FA5}">
                      <a16:colId xmlns:a16="http://schemas.microsoft.com/office/drawing/2014/main" val="3016913304"/>
                    </a:ext>
                  </a:extLst>
                </a:gridCol>
                <a:gridCol w="586853">
                  <a:extLst>
                    <a:ext uri="{9D8B030D-6E8A-4147-A177-3AD203B41FA5}">
                      <a16:colId xmlns:a16="http://schemas.microsoft.com/office/drawing/2014/main" val="3793687039"/>
                    </a:ext>
                  </a:extLst>
                </a:gridCol>
                <a:gridCol w="736980">
                  <a:extLst>
                    <a:ext uri="{9D8B030D-6E8A-4147-A177-3AD203B41FA5}">
                      <a16:colId xmlns:a16="http://schemas.microsoft.com/office/drawing/2014/main" val="2999016000"/>
                    </a:ext>
                  </a:extLst>
                </a:gridCol>
                <a:gridCol w="736979">
                  <a:extLst>
                    <a:ext uri="{9D8B030D-6E8A-4147-A177-3AD203B41FA5}">
                      <a16:colId xmlns:a16="http://schemas.microsoft.com/office/drawing/2014/main" val="732349688"/>
                    </a:ext>
                  </a:extLst>
                </a:gridCol>
                <a:gridCol w="655092">
                  <a:extLst>
                    <a:ext uri="{9D8B030D-6E8A-4147-A177-3AD203B41FA5}">
                      <a16:colId xmlns:a16="http://schemas.microsoft.com/office/drawing/2014/main" val="849292051"/>
                    </a:ext>
                  </a:extLst>
                </a:gridCol>
                <a:gridCol w="464024">
                  <a:extLst>
                    <a:ext uri="{9D8B030D-6E8A-4147-A177-3AD203B41FA5}">
                      <a16:colId xmlns:a16="http://schemas.microsoft.com/office/drawing/2014/main" val="562553742"/>
                    </a:ext>
                  </a:extLst>
                </a:gridCol>
                <a:gridCol w="477672">
                  <a:extLst>
                    <a:ext uri="{9D8B030D-6E8A-4147-A177-3AD203B41FA5}">
                      <a16:colId xmlns:a16="http://schemas.microsoft.com/office/drawing/2014/main" val="350835615"/>
                    </a:ext>
                  </a:extLst>
                </a:gridCol>
                <a:gridCol w="504967">
                  <a:extLst>
                    <a:ext uri="{9D8B030D-6E8A-4147-A177-3AD203B41FA5}">
                      <a16:colId xmlns:a16="http://schemas.microsoft.com/office/drawing/2014/main" val="3724019972"/>
                    </a:ext>
                  </a:extLst>
                </a:gridCol>
                <a:gridCol w="437765">
                  <a:extLst>
                    <a:ext uri="{9D8B030D-6E8A-4147-A177-3AD203B41FA5}">
                      <a16:colId xmlns:a16="http://schemas.microsoft.com/office/drawing/2014/main" val="213708208"/>
                    </a:ext>
                  </a:extLst>
                </a:gridCol>
              </a:tblGrid>
              <a:tr h="510150">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Rehire</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Terminated</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err="1">
                          <a:solidFill>
                            <a:schemeClr val="tx1"/>
                          </a:solidFill>
                          <a:effectLst/>
                          <a:latin typeface="Segoe UI" panose="020B0502040204020203" pitchFamily="34" charset="0"/>
                          <a:cs typeface="Segoe UI" panose="020B0502040204020203" pitchFamily="34" charset="0"/>
                        </a:rPr>
                        <a:t>Employee_code</a:t>
                      </a:r>
                      <a:endParaRPr lang="en-US" sz="1000" b="1"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Segoe UI" panose="020B0502040204020203" pitchFamily="34" charset="0"/>
                          <a:cs typeface="Segoe UI" panose="020B0502040204020203" pitchFamily="34" charset="0"/>
                        </a:rPr>
                        <a:t>Department</a:t>
                      </a:r>
                      <a:endParaRPr lang="en-US" sz="1000" b="1"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Job Level</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Segoe UI" panose="020B0502040204020203" pitchFamily="34" charset="0"/>
                          <a:cs typeface="Segoe UI" panose="020B0502040204020203" pitchFamily="34" charset="0"/>
                        </a:rPr>
                        <a:t>Tenure</a:t>
                      </a:r>
                      <a:endParaRPr lang="en-US" sz="1000" b="1"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TimeLastPos</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Segoe UI" panose="020B0502040204020203" pitchFamily="34" charset="0"/>
                          <a:cs typeface="Segoe UI" panose="020B0502040204020203" pitchFamily="34" charset="0"/>
                        </a:rPr>
                        <a:t>Has been promoted</a:t>
                      </a:r>
                      <a:endParaRPr lang="en-US" sz="1000" b="1"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Last Rating</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Client work travel</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Segoe UI" panose="020B0502040204020203" pitchFamily="34" charset="0"/>
                          <a:cs typeface="Segoe UI" panose="020B0502040204020203" pitchFamily="34" charset="0"/>
                        </a:rPr>
                        <a:t>Education</a:t>
                      </a:r>
                      <a:endParaRPr lang="en-US" sz="1000" b="1"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Gen</a:t>
                      </a:r>
                    </a:p>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-der</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a:solidFill>
                            <a:schemeClr val="tx1"/>
                          </a:solidFill>
                          <a:effectLst/>
                          <a:latin typeface="Segoe UI" panose="020B0502040204020203" pitchFamily="34" charset="0"/>
                          <a:cs typeface="Segoe UI" panose="020B0502040204020203" pitchFamily="34" charset="0"/>
                        </a:rPr>
                        <a:t>Marital Status</a:t>
                      </a:r>
                      <a:endParaRPr lang="en-US" sz="1000" b="1"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Annual Income</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b="1" u="none" strike="noStrike" dirty="0">
                          <a:solidFill>
                            <a:schemeClr val="tx1"/>
                          </a:solidFill>
                          <a:effectLst/>
                          <a:latin typeface="Segoe UI" panose="020B0502040204020203" pitchFamily="34" charset="0"/>
                          <a:cs typeface="Segoe UI" panose="020B0502040204020203" pitchFamily="34" charset="0"/>
                        </a:rPr>
                        <a:t>Year of Birth</a:t>
                      </a:r>
                      <a:endParaRPr lang="en-US" sz="1000" b="1"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1873570"/>
                  </a:ext>
                </a:extLst>
              </a:tr>
              <a:tr h="626545">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140384</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Risk Management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Senior Analyst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253</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253</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No</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1.965571042</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High Travel</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Bachelors Degree</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Single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1678</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1963</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0863742"/>
                  </a:ext>
                </a:extLst>
              </a:tr>
              <a:tr h="626545">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120921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Tax</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Senior Analyst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1384</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118</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Yes</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Medium Travel</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Bachelors Degree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Married</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2144</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1966</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0178707"/>
                  </a:ext>
                </a:extLst>
              </a:tr>
              <a:tr h="472010">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88512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Audit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Staff I</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1188</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482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Yes</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2</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Medium Travel</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err="1">
                          <a:solidFill>
                            <a:schemeClr val="tx1"/>
                          </a:solidFill>
                          <a:effectLst/>
                          <a:latin typeface="Segoe UI" panose="020B0502040204020203" pitchFamily="34" charset="0"/>
                          <a:cs typeface="Segoe UI" panose="020B0502040204020203" pitchFamily="34" charset="0"/>
                        </a:rPr>
                        <a:t>M.Sc</a:t>
                      </a:r>
                      <a:r>
                        <a:rPr lang="en-US" sz="1000" u="none" strike="noStrike" dirty="0">
                          <a:solidFill>
                            <a:schemeClr val="tx1"/>
                          </a:solidFill>
                          <a:effectLst/>
                          <a:latin typeface="Segoe UI" panose="020B0502040204020203" pitchFamily="34" charset="0"/>
                          <a:cs typeface="Segoe UI" panose="020B0502040204020203" pitchFamily="34" charset="0"/>
                        </a:rPr>
                        <a:t> Analytics</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Married</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584</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1977</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590149"/>
                  </a:ext>
                </a:extLst>
              </a:tr>
              <a:tr h="325977">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80636</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Financial Advisory</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Lead Analyst</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1013</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1013</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No</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Medium Travel</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MA</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Married</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6205</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1970</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2242604"/>
                  </a:ext>
                </a:extLst>
              </a:tr>
              <a:tr h="325977">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0</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123543</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Sales</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Lead Analyst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1300</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1132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Yes</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Medium Travel</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Married</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6986</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1970</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596960"/>
                  </a:ext>
                </a:extLst>
              </a:tr>
              <a:tr h="626545">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32530</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Tax</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Lead Analyst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1020</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1020</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No</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3</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High Travel</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Bachelors Degree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Single</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4494</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1985</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80536"/>
                  </a:ext>
                </a:extLst>
              </a:tr>
              <a:tr h="325977">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124815</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Finance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Staff I</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4352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1357</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Yes</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High Travel</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MSc </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Divorced</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334</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1987</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209108"/>
                  </a:ext>
                </a:extLst>
              </a:tr>
              <a:tr h="325977">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76118</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Audit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Senior Analyst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1025</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306</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Yes</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Medium Travel</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Bcom</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Married</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1817</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1989</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418789"/>
                  </a:ext>
                </a:extLst>
              </a:tr>
              <a:tr h="325977">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99950</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Financial Advisory</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Staff II</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1761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894</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Yes</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Medium Travel</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Bcom</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Married</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2289</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1988</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0699831"/>
                  </a:ext>
                </a:extLst>
              </a:tr>
              <a:tr h="325977">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FALSE</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54216</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Audit</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Staff I</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1566</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384</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Yes</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2</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High Travel</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MSc </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F</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Divorced</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a:solidFill>
                            <a:schemeClr val="tx1"/>
                          </a:solidFill>
                          <a:effectLst/>
                          <a:latin typeface="Segoe UI" panose="020B0502040204020203" pitchFamily="34" charset="0"/>
                          <a:cs typeface="Segoe UI" panose="020B0502040204020203" pitchFamily="34" charset="0"/>
                        </a:rPr>
                        <a:t>355</a:t>
                      </a:r>
                      <a:endParaRPr lang="en-US" sz="1000" b="0" i="0" u="none" strike="noStrike">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000" u="none" strike="noStrike" dirty="0">
                          <a:solidFill>
                            <a:schemeClr val="tx1"/>
                          </a:solidFill>
                          <a:effectLst/>
                          <a:latin typeface="Segoe UI" panose="020B0502040204020203" pitchFamily="34" charset="0"/>
                          <a:cs typeface="Segoe UI" panose="020B0502040204020203" pitchFamily="34" charset="0"/>
                        </a:rPr>
                        <a:t>1978</a:t>
                      </a:r>
                      <a:endParaRPr lang="en-US" sz="1000" b="0" i="0" u="none" strike="noStrike" dirty="0">
                        <a:solidFill>
                          <a:schemeClr val="tx1"/>
                        </a:solidFill>
                        <a:effectLst/>
                        <a:latin typeface="Segoe UI" panose="020B0502040204020203" pitchFamily="34" charset="0"/>
                        <a:cs typeface="Segoe UI" panose="020B0502040204020203" pitchFamily="34" charset="0"/>
                      </a:endParaRPr>
                    </a:p>
                  </a:txBody>
                  <a:tcPr marL="8290" marR="8290" marT="82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8736560"/>
                  </a:ext>
                </a:extLst>
              </a:tr>
            </a:tbl>
          </a:graphicData>
        </a:graphic>
      </p:graphicFrame>
      <p:graphicFrame>
        <p:nvGraphicFramePr>
          <p:cNvPr id="31" name="Table 30">
            <a:extLst>
              <a:ext uri="{FF2B5EF4-FFF2-40B4-BE49-F238E27FC236}">
                <a16:creationId xmlns:a16="http://schemas.microsoft.com/office/drawing/2014/main" id="{CB75C0F6-30CC-4957-B216-B84278271891}"/>
              </a:ext>
            </a:extLst>
          </p:cNvPr>
          <p:cNvGraphicFramePr>
            <a:graphicFrameLocks noGrp="1"/>
          </p:cNvGraphicFramePr>
          <p:nvPr>
            <p:extLst>
              <p:ext uri="{D42A27DB-BD31-4B8C-83A1-F6EECF244321}">
                <p14:modId xmlns:p14="http://schemas.microsoft.com/office/powerpoint/2010/main" val="605965904"/>
              </p:ext>
            </p:extLst>
          </p:nvPr>
        </p:nvGraphicFramePr>
        <p:xfrm>
          <a:off x="8337083" y="1850971"/>
          <a:ext cx="3626741" cy="4897237"/>
        </p:xfrm>
        <a:graphic>
          <a:graphicData uri="http://schemas.openxmlformats.org/drawingml/2006/table">
            <a:tbl>
              <a:tblPr/>
              <a:tblGrid>
                <a:gridCol w="1831993">
                  <a:extLst>
                    <a:ext uri="{9D8B030D-6E8A-4147-A177-3AD203B41FA5}">
                      <a16:colId xmlns:a16="http://schemas.microsoft.com/office/drawing/2014/main" val="2667334633"/>
                    </a:ext>
                  </a:extLst>
                </a:gridCol>
                <a:gridCol w="1794748">
                  <a:extLst>
                    <a:ext uri="{9D8B030D-6E8A-4147-A177-3AD203B41FA5}">
                      <a16:colId xmlns:a16="http://schemas.microsoft.com/office/drawing/2014/main" val="2441228833"/>
                    </a:ext>
                  </a:extLst>
                </a:gridCol>
              </a:tblGrid>
              <a:tr h="174483">
                <a:tc>
                  <a:txBody>
                    <a:bodyPr/>
                    <a:lstStyle/>
                    <a:p>
                      <a:pPr algn="ctr"/>
                      <a:r>
                        <a:rPr lang="en-US" sz="1000" b="1" i="0" dirty="0">
                          <a:solidFill>
                            <a:schemeClr val="bg2">
                              <a:lumMod val="25000"/>
                            </a:schemeClr>
                          </a:solidFill>
                          <a:effectLst/>
                          <a:latin typeface="+mj-lt"/>
                        </a:rPr>
                        <a:t>Feature</a:t>
                      </a:r>
                    </a:p>
                  </a:txBody>
                  <a:tcPr marL="6945" marR="6945" marT="6945" marB="6945" anchor="ctr">
                    <a:lnL>
                      <a:noFill/>
                    </a:lnL>
                    <a:lnR>
                      <a:noFill/>
                    </a:lnR>
                    <a:lnT>
                      <a:noFill/>
                    </a:lnT>
                    <a:lnB>
                      <a:noFill/>
                    </a:lnB>
                    <a:solidFill>
                      <a:srgbClr val="FFFFFF"/>
                    </a:solidFill>
                  </a:tcPr>
                </a:tc>
                <a:tc>
                  <a:txBody>
                    <a:bodyPr/>
                    <a:lstStyle/>
                    <a:p>
                      <a:pPr algn="ctr"/>
                      <a:r>
                        <a:rPr lang="en-US" sz="1000" b="1" i="1">
                          <a:solidFill>
                            <a:schemeClr val="bg2">
                              <a:lumMod val="25000"/>
                            </a:schemeClr>
                          </a:solidFill>
                          <a:effectLst/>
                          <a:latin typeface="+mj-lt"/>
                        </a:rPr>
                        <a:t>Description</a:t>
                      </a:r>
                      <a:endParaRPr lang="en-US" sz="1000">
                        <a:solidFill>
                          <a:schemeClr val="bg2">
                            <a:lumMod val="25000"/>
                          </a:schemeClr>
                        </a:solidFill>
                        <a:effectLst/>
                        <a:latin typeface="+mj-lt"/>
                      </a:endParaRP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1006850028"/>
                  </a:ext>
                </a:extLst>
              </a:tr>
              <a:tr h="494301">
                <a:tc>
                  <a:txBody>
                    <a:bodyPr/>
                    <a:lstStyle/>
                    <a:p>
                      <a:pPr algn="l"/>
                      <a:r>
                        <a:rPr lang="en-US" sz="1050" b="1" i="0" dirty="0">
                          <a:solidFill>
                            <a:schemeClr val="bg2">
                              <a:lumMod val="25000"/>
                            </a:schemeClr>
                          </a:solidFill>
                          <a:effectLst/>
                          <a:latin typeface="+mj-lt"/>
                          <a:cs typeface="Times New Roman" panose="02020603050405020304" pitchFamily="18" charset="0"/>
                        </a:rPr>
                        <a:t>1.Rehire</a:t>
                      </a:r>
                    </a:p>
                  </a:txBody>
                  <a:tcPr marL="6945" marR="6945" marT="6945" marB="6945" anchor="ctr">
                    <a:lnL>
                      <a:noFill/>
                    </a:lnL>
                    <a:lnR>
                      <a:noFill/>
                    </a:lnR>
                    <a:lnT>
                      <a:noFill/>
                    </a:lnT>
                    <a:lnB>
                      <a:noFill/>
                    </a:lnB>
                    <a:solidFill>
                      <a:srgbClr val="FFFFFF"/>
                    </a:solidFill>
                  </a:tcPr>
                </a:tc>
                <a:tc>
                  <a:txBody>
                    <a:bodyPr/>
                    <a:lstStyle/>
                    <a:p>
                      <a:pPr algn="l"/>
                      <a:endParaRPr lang="en-US" sz="1050" dirty="0">
                        <a:solidFill>
                          <a:schemeClr val="bg2">
                            <a:lumMod val="25000"/>
                          </a:schemeClr>
                        </a:solidFill>
                        <a:effectLst/>
                        <a:latin typeface="+mj-lt"/>
                        <a:cs typeface="Times New Roman" panose="02020603050405020304" pitchFamily="18" charset="0"/>
                      </a:endParaRPr>
                    </a:p>
                    <a:p>
                      <a:pPr algn="l"/>
                      <a:r>
                        <a:rPr lang="en-US" sz="1050" dirty="0">
                          <a:solidFill>
                            <a:schemeClr val="bg2">
                              <a:lumMod val="25000"/>
                            </a:schemeClr>
                          </a:solidFill>
                          <a:effectLst/>
                          <a:latin typeface="+mj-lt"/>
                          <a:cs typeface="Times New Roman" panose="02020603050405020304" pitchFamily="18" charset="0"/>
                        </a:rPr>
                        <a:t>If the employee left the organization at some point, but rejoined later</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87511351"/>
                  </a:ext>
                </a:extLst>
              </a:tr>
              <a:tr h="174483">
                <a:tc>
                  <a:txBody>
                    <a:bodyPr/>
                    <a:lstStyle/>
                    <a:p>
                      <a:pPr algn="l"/>
                      <a:r>
                        <a:rPr lang="en-US" sz="1050" b="1" i="0" dirty="0">
                          <a:solidFill>
                            <a:schemeClr val="bg2">
                              <a:lumMod val="25000"/>
                            </a:schemeClr>
                          </a:solidFill>
                          <a:effectLst/>
                          <a:latin typeface="+mj-lt"/>
                          <a:cs typeface="Times New Roman" panose="02020603050405020304" pitchFamily="18" charset="0"/>
                        </a:rPr>
                        <a:t>2.Terminated</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mj-lt"/>
                          <a:cs typeface="Times New Roman" panose="02020603050405020304" pitchFamily="18" charset="0"/>
                        </a:rPr>
                        <a:t>Left the company</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1536531677"/>
                  </a:ext>
                </a:extLst>
              </a:tr>
              <a:tr h="294420">
                <a:tc>
                  <a:txBody>
                    <a:bodyPr/>
                    <a:lstStyle/>
                    <a:p>
                      <a:pPr algn="l"/>
                      <a:r>
                        <a:rPr lang="en-US" sz="1050" b="1" i="0" dirty="0">
                          <a:solidFill>
                            <a:schemeClr val="bg2">
                              <a:lumMod val="25000"/>
                            </a:schemeClr>
                          </a:solidFill>
                          <a:effectLst/>
                          <a:latin typeface="+mj-lt"/>
                          <a:cs typeface="Times New Roman" panose="02020603050405020304" pitchFamily="18" charset="0"/>
                        </a:rPr>
                        <a:t>3.Employee_code</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mj-lt"/>
                          <a:cs typeface="Times New Roman" panose="02020603050405020304" pitchFamily="18" charset="0"/>
                        </a:rPr>
                        <a:t>Unique employee number</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52504212"/>
                  </a:ext>
                </a:extLst>
              </a:tr>
              <a:tr h="578869">
                <a:tc>
                  <a:txBody>
                    <a:bodyPr/>
                    <a:lstStyle/>
                    <a:p>
                      <a:pPr algn="l"/>
                      <a:r>
                        <a:rPr lang="en-US" sz="1050" b="1" i="0" dirty="0">
                          <a:solidFill>
                            <a:schemeClr val="bg2">
                              <a:lumMod val="25000"/>
                            </a:schemeClr>
                          </a:solidFill>
                          <a:effectLst/>
                          <a:latin typeface="+mj-lt"/>
                          <a:cs typeface="Times New Roman" panose="02020603050405020304" pitchFamily="18" charset="0"/>
                        </a:rPr>
                        <a:t>4.Department</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mj-lt"/>
                          <a:cs typeface="Times New Roman" panose="02020603050405020304" pitchFamily="18" charset="0"/>
                        </a:rPr>
                        <a:t>Name of the department the employee is/was working</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3590215161"/>
                  </a:ext>
                </a:extLst>
              </a:tr>
              <a:tr h="174483">
                <a:tc>
                  <a:txBody>
                    <a:bodyPr/>
                    <a:lstStyle/>
                    <a:p>
                      <a:pPr algn="l"/>
                      <a:r>
                        <a:rPr lang="en-US" sz="1050" b="1" i="0" dirty="0">
                          <a:solidFill>
                            <a:schemeClr val="bg2">
                              <a:lumMod val="25000"/>
                            </a:schemeClr>
                          </a:solidFill>
                          <a:effectLst/>
                          <a:latin typeface="+mj-lt"/>
                          <a:cs typeface="Times New Roman" panose="02020603050405020304" pitchFamily="18" charset="0"/>
                        </a:rPr>
                        <a:t>5.Job Level</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mj-lt"/>
                          <a:cs typeface="Times New Roman" panose="02020603050405020304" pitchFamily="18" charset="0"/>
                        </a:rPr>
                        <a:t>Job title</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3111990105"/>
                  </a:ext>
                </a:extLst>
              </a:tr>
              <a:tr h="334392">
                <a:tc>
                  <a:txBody>
                    <a:bodyPr/>
                    <a:lstStyle/>
                    <a:p>
                      <a:pPr algn="l"/>
                      <a:r>
                        <a:rPr lang="en-US" sz="1050" b="1" i="0" dirty="0">
                          <a:solidFill>
                            <a:schemeClr val="bg2">
                              <a:lumMod val="25000"/>
                            </a:schemeClr>
                          </a:solidFill>
                          <a:effectLst/>
                          <a:latin typeface="+mj-lt"/>
                          <a:cs typeface="Times New Roman" panose="02020603050405020304" pitchFamily="18" charset="0"/>
                        </a:rPr>
                        <a:t>6.Tenure</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mj-lt"/>
                          <a:cs typeface="Times New Roman" panose="02020603050405020304" pitchFamily="18" charset="0"/>
                        </a:rPr>
                        <a:t>Number of days in the company</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589752764"/>
                  </a:ext>
                </a:extLst>
              </a:tr>
              <a:tr h="334392">
                <a:tc>
                  <a:txBody>
                    <a:bodyPr/>
                    <a:lstStyle/>
                    <a:p>
                      <a:pPr algn="l"/>
                      <a:r>
                        <a:rPr lang="en-US" sz="1050" b="1" i="0" dirty="0">
                          <a:solidFill>
                            <a:schemeClr val="bg2">
                              <a:lumMod val="25000"/>
                            </a:schemeClr>
                          </a:solidFill>
                          <a:effectLst/>
                          <a:latin typeface="+mj-lt"/>
                          <a:cs typeface="Times New Roman" panose="02020603050405020304" pitchFamily="18" charset="0"/>
                        </a:rPr>
                        <a:t>7.TimeLastPos</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mj-lt"/>
                          <a:cs typeface="Times New Roman" panose="02020603050405020304" pitchFamily="18" charset="0"/>
                        </a:rPr>
                        <a:t>Number of days since last promotion</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920897650"/>
                  </a:ext>
                </a:extLst>
              </a:tr>
              <a:tr h="334392">
                <a:tc>
                  <a:txBody>
                    <a:bodyPr/>
                    <a:lstStyle/>
                    <a:p>
                      <a:pPr algn="l"/>
                      <a:r>
                        <a:rPr lang="en-US" sz="1050" b="1" i="0" dirty="0">
                          <a:solidFill>
                            <a:schemeClr val="bg2">
                              <a:lumMod val="25000"/>
                            </a:schemeClr>
                          </a:solidFill>
                          <a:effectLst/>
                          <a:latin typeface="+mj-lt"/>
                          <a:cs typeface="Times New Roman" panose="02020603050405020304" pitchFamily="18" charset="0"/>
                        </a:rPr>
                        <a:t>8.Has been promoted</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mj-lt"/>
                          <a:cs typeface="Times New Roman" panose="02020603050405020304" pitchFamily="18" charset="0"/>
                        </a:rPr>
                        <a:t>Whether the employee was promoted</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1316562806"/>
                  </a:ext>
                </a:extLst>
              </a:tr>
              <a:tr h="174483">
                <a:tc>
                  <a:txBody>
                    <a:bodyPr/>
                    <a:lstStyle/>
                    <a:p>
                      <a:pPr algn="l"/>
                      <a:r>
                        <a:rPr lang="en-US" sz="1050" b="1" i="0" dirty="0">
                          <a:solidFill>
                            <a:schemeClr val="bg2">
                              <a:lumMod val="25000"/>
                            </a:schemeClr>
                          </a:solidFill>
                          <a:effectLst/>
                          <a:latin typeface="+mj-lt"/>
                          <a:cs typeface="Times New Roman" panose="02020603050405020304" pitchFamily="18" charset="0"/>
                        </a:rPr>
                        <a:t>9.LastRating</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mj-lt"/>
                          <a:cs typeface="Times New Roman" panose="02020603050405020304" pitchFamily="18" charset="0"/>
                        </a:rPr>
                        <a:t>Performance Rating</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2868428690"/>
                  </a:ext>
                </a:extLst>
              </a:tr>
              <a:tr h="436644">
                <a:tc>
                  <a:txBody>
                    <a:bodyPr/>
                    <a:lstStyle/>
                    <a:p>
                      <a:pPr algn="l"/>
                      <a:r>
                        <a:rPr lang="en-US" sz="1050" b="1" i="0" dirty="0">
                          <a:solidFill>
                            <a:schemeClr val="bg2">
                              <a:lumMod val="25000"/>
                            </a:schemeClr>
                          </a:solidFill>
                          <a:effectLst/>
                          <a:latin typeface="+mj-lt"/>
                          <a:cs typeface="Times New Roman" panose="02020603050405020304" pitchFamily="18" charset="0"/>
                        </a:rPr>
                        <a:t>10.Client work travel</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mj-lt"/>
                          <a:cs typeface="Times New Roman" panose="02020603050405020304" pitchFamily="18" charset="0"/>
                        </a:rPr>
                        <a:t>How much travelling does the employee do for work</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2756939720"/>
                  </a:ext>
                </a:extLst>
              </a:tr>
              <a:tr h="294420">
                <a:tc>
                  <a:txBody>
                    <a:bodyPr/>
                    <a:lstStyle/>
                    <a:p>
                      <a:pPr algn="l"/>
                      <a:r>
                        <a:rPr lang="en-US" sz="1050" b="1" i="0" dirty="0">
                          <a:solidFill>
                            <a:schemeClr val="bg2">
                              <a:lumMod val="25000"/>
                            </a:schemeClr>
                          </a:solidFill>
                          <a:effectLst/>
                          <a:latin typeface="+mj-lt"/>
                          <a:cs typeface="Times New Roman" panose="02020603050405020304" pitchFamily="18" charset="0"/>
                        </a:rPr>
                        <a:t>11.Education</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mj-lt"/>
                          <a:cs typeface="Times New Roman" panose="02020603050405020304" pitchFamily="18" charset="0"/>
                        </a:rPr>
                        <a:t>Highest level of education</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1574836139"/>
                  </a:ext>
                </a:extLst>
              </a:tr>
              <a:tr h="174483">
                <a:tc>
                  <a:txBody>
                    <a:bodyPr/>
                    <a:lstStyle/>
                    <a:p>
                      <a:pPr algn="l"/>
                      <a:r>
                        <a:rPr lang="en-US" sz="1050" b="1" i="0" dirty="0">
                          <a:solidFill>
                            <a:schemeClr val="bg2">
                              <a:lumMod val="25000"/>
                            </a:schemeClr>
                          </a:solidFill>
                          <a:effectLst/>
                          <a:latin typeface="+mj-lt"/>
                          <a:cs typeface="Times New Roman" panose="02020603050405020304" pitchFamily="18" charset="0"/>
                        </a:rPr>
                        <a:t>12.Gender</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mj-lt"/>
                          <a:cs typeface="Times New Roman" panose="02020603050405020304" pitchFamily="18" charset="0"/>
                        </a:rPr>
                        <a:t>Male or Female</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3752788775"/>
                  </a:ext>
                </a:extLst>
              </a:tr>
              <a:tr h="294420">
                <a:tc>
                  <a:txBody>
                    <a:bodyPr/>
                    <a:lstStyle/>
                    <a:p>
                      <a:pPr algn="l"/>
                      <a:r>
                        <a:rPr lang="en-US" sz="1050" b="1" i="0" dirty="0">
                          <a:solidFill>
                            <a:schemeClr val="bg2">
                              <a:lumMod val="25000"/>
                            </a:schemeClr>
                          </a:solidFill>
                          <a:effectLst/>
                          <a:latin typeface="+mj-lt"/>
                          <a:cs typeface="Times New Roman" panose="02020603050405020304" pitchFamily="18" charset="0"/>
                        </a:rPr>
                        <a:t>13.Marital Status</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mj-lt"/>
                          <a:cs typeface="Times New Roman" panose="02020603050405020304" pitchFamily="18" charset="0"/>
                        </a:rPr>
                        <a:t>Married, divorce or single</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2995862052"/>
                  </a:ext>
                </a:extLst>
              </a:tr>
              <a:tr h="174483">
                <a:tc>
                  <a:txBody>
                    <a:bodyPr/>
                    <a:lstStyle/>
                    <a:p>
                      <a:pPr algn="l"/>
                      <a:r>
                        <a:rPr lang="en-US" sz="1050" b="1" i="0" dirty="0">
                          <a:solidFill>
                            <a:schemeClr val="bg2">
                              <a:lumMod val="25000"/>
                            </a:schemeClr>
                          </a:solidFill>
                          <a:effectLst/>
                          <a:latin typeface="+mj-lt"/>
                          <a:cs typeface="Times New Roman" panose="02020603050405020304" pitchFamily="18" charset="0"/>
                        </a:rPr>
                        <a:t>14.Annual Income</a:t>
                      </a:r>
                    </a:p>
                  </a:txBody>
                  <a:tcPr marL="6945" marR="6945" marT="6945" marB="6945" anchor="ctr">
                    <a:lnL>
                      <a:noFill/>
                    </a:lnL>
                    <a:lnR>
                      <a:noFill/>
                    </a:lnR>
                    <a:lnT>
                      <a:noFill/>
                    </a:lnT>
                    <a:lnB>
                      <a:noFill/>
                    </a:lnB>
                    <a:solidFill>
                      <a:srgbClr val="FFFFFF"/>
                    </a:solidFill>
                  </a:tcPr>
                </a:tc>
                <a:tc>
                  <a:txBody>
                    <a:bodyPr/>
                    <a:lstStyle/>
                    <a:p>
                      <a:pPr algn="l"/>
                      <a:r>
                        <a:rPr lang="en-US" sz="1050">
                          <a:solidFill>
                            <a:schemeClr val="bg2">
                              <a:lumMod val="25000"/>
                            </a:schemeClr>
                          </a:solidFill>
                          <a:effectLst/>
                          <a:latin typeface="+mj-lt"/>
                          <a:cs typeface="Times New Roman" panose="02020603050405020304" pitchFamily="18" charset="0"/>
                        </a:rPr>
                        <a:t>Salary for the year</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1591700150"/>
                  </a:ext>
                </a:extLst>
              </a:tr>
              <a:tr h="294420">
                <a:tc>
                  <a:txBody>
                    <a:bodyPr/>
                    <a:lstStyle/>
                    <a:p>
                      <a:pPr algn="l"/>
                      <a:r>
                        <a:rPr lang="en-US" sz="1050" b="1" i="0" dirty="0">
                          <a:solidFill>
                            <a:schemeClr val="bg2">
                              <a:lumMod val="25000"/>
                            </a:schemeClr>
                          </a:solidFill>
                          <a:effectLst/>
                          <a:latin typeface="+mj-lt"/>
                          <a:cs typeface="Times New Roman" panose="02020603050405020304" pitchFamily="18" charset="0"/>
                        </a:rPr>
                        <a:t>15.Year of Birth</a:t>
                      </a:r>
                    </a:p>
                  </a:txBody>
                  <a:tcPr marL="6945" marR="6945" marT="6945" marB="6945" anchor="ctr">
                    <a:lnL>
                      <a:noFill/>
                    </a:lnL>
                    <a:lnR>
                      <a:noFill/>
                    </a:lnR>
                    <a:lnT>
                      <a:noFill/>
                    </a:lnT>
                    <a:lnB>
                      <a:noFill/>
                    </a:lnB>
                    <a:solidFill>
                      <a:srgbClr val="FFFFFF"/>
                    </a:solidFill>
                  </a:tcPr>
                </a:tc>
                <a:tc>
                  <a:txBody>
                    <a:bodyPr/>
                    <a:lstStyle/>
                    <a:p>
                      <a:pPr algn="l"/>
                      <a:r>
                        <a:rPr lang="en-US" sz="1050" dirty="0">
                          <a:solidFill>
                            <a:schemeClr val="bg2">
                              <a:lumMod val="25000"/>
                            </a:schemeClr>
                          </a:solidFill>
                          <a:effectLst/>
                          <a:latin typeface="+mj-lt"/>
                          <a:cs typeface="Times New Roman" panose="02020603050405020304" pitchFamily="18" charset="0"/>
                        </a:rPr>
                        <a:t>Year the employee was born</a:t>
                      </a:r>
                    </a:p>
                  </a:txBody>
                  <a:tcPr marL="6945" marR="6945" marT="6945" marB="6945" anchor="ctr">
                    <a:lnL>
                      <a:noFill/>
                    </a:lnL>
                    <a:lnR>
                      <a:noFill/>
                    </a:lnR>
                    <a:lnT>
                      <a:noFill/>
                    </a:lnT>
                    <a:lnB>
                      <a:noFill/>
                    </a:lnB>
                    <a:solidFill>
                      <a:srgbClr val="FFFFFF"/>
                    </a:solidFill>
                  </a:tcPr>
                </a:tc>
                <a:extLst>
                  <a:ext uri="{0D108BD9-81ED-4DB2-BD59-A6C34878D82A}">
                    <a16:rowId xmlns:a16="http://schemas.microsoft.com/office/drawing/2014/main" val="1685727061"/>
                  </a:ext>
                </a:extLst>
              </a:tr>
            </a:tbl>
          </a:graphicData>
        </a:graphic>
      </p:graphicFrame>
      <p:cxnSp>
        <p:nvCxnSpPr>
          <p:cNvPr id="32" name="Straight Connector 31">
            <a:extLst>
              <a:ext uri="{FF2B5EF4-FFF2-40B4-BE49-F238E27FC236}">
                <a16:creationId xmlns:a16="http://schemas.microsoft.com/office/drawing/2014/main" id="{E77EB47B-1B96-429A-9C70-F20CD0C295C4}"/>
              </a:ext>
            </a:extLst>
          </p:cNvPr>
          <p:cNvCxnSpPr>
            <a:cxnSpLocks/>
            <a:stCxn id="33" idx="0"/>
            <a:endCxn id="33" idx="2"/>
          </p:cNvCxnSpPr>
          <p:nvPr/>
        </p:nvCxnSpPr>
        <p:spPr>
          <a:xfrm>
            <a:off x="10136599" y="1780423"/>
            <a:ext cx="0" cy="49677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492D4816-8F10-477C-80CC-AF1448B96DF3}"/>
              </a:ext>
            </a:extLst>
          </p:cNvPr>
          <p:cNvSpPr/>
          <p:nvPr/>
        </p:nvSpPr>
        <p:spPr>
          <a:xfrm>
            <a:off x="8309373" y="1780423"/>
            <a:ext cx="3654451" cy="49677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7D9B15DE-2CF7-4BB6-B6AA-AAAD5E9BF583}"/>
              </a:ext>
            </a:extLst>
          </p:cNvPr>
          <p:cNvCxnSpPr/>
          <p:nvPr/>
        </p:nvCxnSpPr>
        <p:spPr>
          <a:xfrm>
            <a:off x="8309373" y="2012434"/>
            <a:ext cx="361665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4958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3164540187"/>
              </p:ext>
            </p:extLst>
          </p:nvPr>
        </p:nvGraphicFramePr>
        <p:xfrm>
          <a:off x="5692632" y="1221752"/>
          <a:ext cx="2793357" cy="4923917"/>
        </p:xfrm>
        <a:graphic>
          <a:graphicData uri="http://schemas.openxmlformats.org/drawingml/2006/table">
            <a:tbl>
              <a:tblPr>
                <a:tableStyleId>{5C22544A-7EE6-4342-B048-85BDC9FD1C3A}</a:tableStyleId>
              </a:tblPr>
              <a:tblGrid>
                <a:gridCol w="2793357">
                  <a:extLst>
                    <a:ext uri="{9D8B030D-6E8A-4147-A177-3AD203B41FA5}">
                      <a16:colId xmlns:a16="http://schemas.microsoft.com/office/drawing/2014/main" val="493813631"/>
                    </a:ext>
                  </a:extLst>
                </a:gridCol>
              </a:tblGrid>
              <a:tr h="844093">
                <a:tc>
                  <a:txBody>
                    <a:bodyPr/>
                    <a:lstStyle/>
                    <a:p>
                      <a:pPr algn="l"/>
                      <a:r>
                        <a:rPr lang="en-US" sz="1600" dirty="0">
                          <a:solidFill>
                            <a:schemeClr val="bg1"/>
                          </a:solidFill>
                        </a:rPr>
                        <a:t>The data is more or less proper albeit some missing / wrong information: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6298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18000">
                                <a:schemeClr val="tx1"/>
                              </a:gs>
                              <a:gs pos="36000">
                                <a:schemeClr val="tx1"/>
                              </a:gs>
                            </a:gsLst>
                            <a:lin ang="5400000" scaled="1"/>
                          </a:gradFill>
                        </a:rPr>
                        <a:t>There are 41 records which contain no department information – assigned   ‘unknown’ category to Department in these records.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18000">
                                <a:schemeClr val="tx1"/>
                              </a:gs>
                              <a:gs pos="36000">
                                <a:schemeClr val="tx1"/>
                              </a:gs>
                            </a:gsLst>
                            <a:lin ang="5400000" scaled="1"/>
                          </a:gradFill>
                        </a:rPr>
                        <a:t>There are 10 records where Tenure is negative:-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18000">
                                <a:schemeClr val="tx1"/>
                              </a:gs>
                              <a:gs pos="36000">
                                <a:schemeClr val="tx1"/>
                              </a:gs>
                            </a:gsLst>
                            <a:lin ang="5400000" scaled="1"/>
                          </a:gradFill>
                        </a:rPr>
                        <a:t>Since it is only 0.08% of the sample I have removed them.</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2876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3317174"/>
                  </a:ext>
                </a:extLst>
              </a:tr>
              <a:tr h="341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lumMod val="20000"/>
                              <a:lumOff val="80000"/>
                            </a:schemeClr>
                          </a:solidFill>
                        </a:rPr>
                        <a:t>Observations from the summary shown</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1705125">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1" baseline="0" dirty="0">
                          <a:gradFill>
                            <a:gsLst>
                              <a:gs pos="18000">
                                <a:schemeClr val="tx1"/>
                              </a:gs>
                              <a:gs pos="36000">
                                <a:schemeClr val="tx1"/>
                              </a:gs>
                            </a:gsLst>
                            <a:lin ang="5400000" scaled="1"/>
                          </a:gradFill>
                        </a:rPr>
                        <a:t>75% </a:t>
                      </a:r>
                      <a:r>
                        <a:rPr lang="en-US" sz="1200" b="0" baseline="0" dirty="0">
                          <a:gradFill>
                            <a:gsLst>
                              <a:gs pos="18000">
                                <a:schemeClr val="tx1"/>
                              </a:gs>
                              <a:gs pos="36000">
                                <a:schemeClr val="tx1"/>
                              </a:gs>
                            </a:gsLst>
                            <a:lin ang="5400000" scaled="1"/>
                          </a:gradFill>
                        </a:rPr>
                        <a:t>of the sample had been last promoted about 4 years earlier .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baseline="0" dirty="0">
                          <a:gradFill>
                            <a:gsLst>
                              <a:gs pos="18000">
                                <a:schemeClr val="tx1"/>
                              </a:gs>
                              <a:gs pos="36000">
                                <a:schemeClr val="tx1"/>
                              </a:gs>
                            </a:gsLst>
                            <a:lin ang="5400000" scaled="1"/>
                          </a:gradFill>
                        </a:rPr>
                        <a:t>The median rating is 2 and also </a:t>
                      </a:r>
                      <a:r>
                        <a:rPr lang="en-US" sz="1200" b="1" baseline="0" dirty="0">
                          <a:gradFill>
                            <a:gsLst>
                              <a:gs pos="18000">
                                <a:schemeClr val="tx1"/>
                              </a:gs>
                              <a:gs pos="36000">
                                <a:schemeClr val="tx1"/>
                              </a:gs>
                            </a:gsLst>
                            <a:lin ang="5400000" scaled="1"/>
                          </a:gradFill>
                        </a:rPr>
                        <a:t>75% </a:t>
                      </a:r>
                      <a:r>
                        <a:rPr lang="en-US" sz="1200" b="0" baseline="0" dirty="0">
                          <a:gradFill>
                            <a:gsLst>
                              <a:gs pos="18000">
                                <a:schemeClr val="tx1"/>
                              </a:gs>
                              <a:gs pos="36000">
                                <a:schemeClr val="tx1"/>
                              </a:gs>
                            </a:gsLst>
                            <a:lin ang="5400000" scaled="1"/>
                          </a:gradFill>
                        </a:rPr>
                        <a:t>of the sample have their rating as 2.</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baseline="0" dirty="0">
                          <a:gradFill>
                            <a:gsLst>
                              <a:gs pos="18000">
                                <a:schemeClr val="tx1"/>
                              </a:gs>
                              <a:gs pos="36000">
                                <a:schemeClr val="tx1"/>
                              </a:gs>
                            </a:gsLst>
                            <a:lin ang="5400000" scaled="1"/>
                          </a:gradFill>
                        </a:rPr>
                        <a:t>The median Tenure is about</a:t>
                      </a:r>
                      <a:r>
                        <a:rPr lang="en-US" sz="1200" b="1" baseline="0" dirty="0">
                          <a:gradFill>
                            <a:gsLst>
                              <a:gs pos="18000">
                                <a:schemeClr val="tx1"/>
                              </a:gs>
                              <a:gs pos="36000">
                                <a:schemeClr val="tx1"/>
                              </a:gs>
                            </a:gsLst>
                            <a:lin ang="5400000" scaled="1"/>
                          </a:gradFill>
                        </a:rPr>
                        <a:t> 3.5 </a:t>
                      </a:r>
                      <a:r>
                        <a:rPr lang="en-US" sz="1200" b="0" baseline="0" dirty="0">
                          <a:gradFill>
                            <a:gsLst>
                              <a:gs pos="18000">
                                <a:schemeClr val="tx1"/>
                              </a:gs>
                              <a:gs pos="36000">
                                <a:schemeClr val="tx1"/>
                              </a:gs>
                            </a:gsLst>
                            <a:lin ang="5400000" scaled="1"/>
                          </a:gradFill>
                        </a:rPr>
                        <a:t>years and the average Tenure is </a:t>
                      </a:r>
                      <a:r>
                        <a:rPr lang="en-US" sz="1200" b="1" baseline="0" dirty="0">
                          <a:gradFill>
                            <a:gsLst>
                              <a:gs pos="18000">
                                <a:schemeClr val="tx1"/>
                              </a:gs>
                              <a:gs pos="36000">
                                <a:schemeClr val="tx1"/>
                              </a:gs>
                            </a:gsLst>
                            <a:lin ang="5400000" scaled="1"/>
                          </a:gradFill>
                        </a:rPr>
                        <a:t>5.9 </a:t>
                      </a:r>
                      <a:r>
                        <a:rPr lang="en-US" sz="1200" b="0" baseline="0" dirty="0">
                          <a:gradFill>
                            <a:gsLst>
                              <a:gs pos="18000">
                                <a:schemeClr val="tx1"/>
                              </a:gs>
                              <a:gs pos="36000">
                                <a:schemeClr val="tx1"/>
                              </a:gs>
                            </a:gsLst>
                            <a:lin ang="5400000" scaled="1"/>
                          </a:gradFill>
                        </a:rPr>
                        <a:t>years.</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6" name="Title 5"/>
          <p:cNvSpPr>
            <a:spLocks noGrp="1"/>
          </p:cNvSpPr>
          <p:nvPr>
            <p:ph type="title"/>
          </p:nvPr>
        </p:nvSpPr>
        <p:spPr>
          <a:xfrm>
            <a:off x="0" y="0"/>
            <a:ext cx="12192000" cy="1050758"/>
          </a:xfrm>
        </p:spPr>
        <p:txBody>
          <a:bodyPr/>
          <a:lstStyle/>
          <a:p>
            <a:r>
              <a:rPr lang="en-US" dirty="0"/>
              <a:t>DATA PREPARATION .. 1</a:t>
            </a:r>
          </a:p>
        </p:txBody>
      </p:sp>
      <p:sp>
        <p:nvSpPr>
          <p:cNvPr id="5" name="Slide Number Placeholder 4"/>
          <p:cNvSpPr>
            <a:spLocks noGrp="1"/>
          </p:cNvSpPr>
          <p:nvPr>
            <p:ph type="sldNum" sz="quarter" idx="4294967295"/>
          </p:nvPr>
        </p:nvSpPr>
        <p:spPr>
          <a:xfrm>
            <a:off x="9448800" y="6316663"/>
            <a:ext cx="2743200" cy="365125"/>
          </a:xfrm>
        </p:spPr>
        <p:txBody>
          <a:bodyPr/>
          <a:lstStyle/>
          <a:p>
            <a:fld id="{5AE1514C-5E56-4738-A1FF-4B1CFD2A3E36}" type="slidenum">
              <a:rPr lang="en-US" smtClean="0"/>
              <a:t>4</a:t>
            </a:fld>
            <a:endParaRPr lang="en-US"/>
          </a:p>
        </p:txBody>
      </p:sp>
      <p:grpSp>
        <p:nvGrpSpPr>
          <p:cNvPr id="8" name="Group 7">
            <a:extLst>
              <a:ext uri="{FF2B5EF4-FFF2-40B4-BE49-F238E27FC236}">
                <a16:creationId xmlns:a16="http://schemas.microsoft.com/office/drawing/2014/main" id="{BF4E3BF1-955E-4FFE-9FFD-E7D28FB77C13}"/>
              </a:ext>
            </a:extLst>
          </p:cNvPr>
          <p:cNvGrpSpPr/>
          <p:nvPr/>
        </p:nvGrpSpPr>
        <p:grpSpPr>
          <a:xfrm>
            <a:off x="81740" y="1477287"/>
            <a:ext cx="5866573" cy="1947519"/>
            <a:chOff x="2810435" y="1415561"/>
            <a:chExt cx="4499437" cy="1472806"/>
          </a:xfrm>
        </p:grpSpPr>
        <p:sp>
          <p:nvSpPr>
            <p:cNvPr id="3" name="Rectangle 2"/>
            <p:cNvSpPr/>
            <p:nvPr/>
          </p:nvSpPr>
          <p:spPr>
            <a:xfrm>
              <a:off x="2820846" y="1415561"/>
              <a:ext cx="4122005" cy="1472806"/>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2810435" y="1471377"/>
              <a:ext cx="4499437" cy="238913"/>
            </a:xfrm>
            <a:prstGeom prst="rect">
              <a:avLst/>
            </a:prstGeom>
            <a:noFill/>
          </p:spPr>
          <p:txBody>
            <a:bodyPr wrap="square" rtlCol="0">
              <a:spAutoFit/>
            </a:bodyPr>
            <a:lstStyle/>
            <a:p>
              <a:r>
                <a:rPr lang="en-US" sz="2000" dirty="0"/>
                <a:t>7.5 out of 10 promoted in the last 4 years</a:t>
              </a:r>
            </a:p>
          </p:txBody>
        </p:sp>
        <p:sp>
          <p:nvSpPr>
            <p:cNvPr id="177" name="Freeform: Shape 176"/>
            <p:cNvSpPr>
              <a:spLocks noChangeAspect="1"/>
            </p:cNvSpPr>
            <p:nvPr/>
          </p:nvSpPr>
          <p:spPr>
            <a:xfrm>
              <a:off x="5671142" y="1874683"/>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50000">
                  <a:schemeClr val="accent2"/>
                </a:gs>
                <a:gs pos="50000">
                  <a:srgbClr val="1FBCEF"/>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79" name="Freeform: Shape 178"/>
            <p:cNvSpPr>
              <a:spLocks noChangeAspect="1"/>
            </p:cNvSpPr>
            <p:nvPr/>
          </p:nvSpPr>
          <p:spPr>
            <a:xfrm>
              <a:off x="3726267"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dirty="0">
                <a:solidFill>
                  <a:prstClr val="black"/>
                </a:solidFill>
              </a:endParaRPr>
            </a:p>
          </p:txBody>
        </p:sp>
        <p:sp>
          <p:nvSpPr>
            <p:cNvPr id="180" name="Freeform: Shape 179"/>
            <p:cNvSpPr>
              <a:spLocks noChangeAspect="1"/>
            </p:cNvSpPr>
            <p:nvPr/>
          </p:nvSpPr>
          <p:spPr>
            <a:xfrm>
              <a:off x="3333352"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1" name="Freeform: Shape 180"/>
            <p:cNvSpPr>
              <a:spLocks noChangeAspect="1"/>
            </p:cNvSpPr>
            <p:nvPr/>
          </p:nvSpPr>
          <p:spPr>
            <a:xfrm>
              <a:off x="2940437"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3" name="Freeform: Shape 182"/>
            <p:cNvSpPr>
              <a:spLocks noChangeAspect="1"/>
            </p:cNvSpPr>
            <p:nvPr/>
          </p:nvSpPr>
          <p:spPr>
            <a:xfrm>
              <a:off x="4910352"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4" name="Freeform: Shape 183"/>
            <p:cNvSpPr>
              <a:spLocks noChangeAspect="1"/>
            </p:cNvSpPr>
            <p:nvPr/>
          </p:nvSpPr>
          <p:spPr>
            <a:xfrm>
              <a:off x="4517437"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5" name="Freeform: Shape 184"/>
            <p:cNvSpPr>
              <a:spLocks noChangeAspect="1"/>
            </p:cNvSpPr>
            <p:nvPr/>
          </p:nvSpPr>
          <p:spPr>
            <a:xfrm>
              <a:off x="4124521" y="1865747"/>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7" name="Freeform: Shape 186"/>
            <p:cNvSpPr>
              <a:spLocks noChangeAspect="1"/>
            </p:cNvSpPr>
            <p:nvPr/>
          </p:nvSpPr>
          <p:spPr>
            <a:xfrm>
              <a:off x="6399700" y="1896719"/>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88" name="Freeform: Shape 187"/>
            <p:cNvSpPr>
              <a:spLocks noChangeAspect="1"/>
            </p:cNvSpPr>
            <p:nvPr/>
          </p:nvSpPr>
          <p:spPr>
            <a:xfrm>
              <a:off x="6015801" y="1896719"/>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1">
                    <a:lumMod val="85000"/>
                  </a:schemeClr>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47" name="Freeform: Shape 46">
              <a:extLst>
                <a:ext uri="{FF2B5EF4-FFF2-40B4-BE49-F238E27FC236}">
                  <a16:creationId xmlns:a16="http://schemas.microsoft.com/office/drawing/2014/main" id="{93511FB8-73DE-4562-8E04-0E8455CC6B38}"/>
                </a:ext>
              </a:extLst>
            </p:cNvPr>
            <p:cNvSpPr>
              <a:spLocks noChangeAspect="1"/>
            </p:cNvSpPr>
            <p:nvPr/>
          </p:nvSpPr>
          <p:spPr>
            <a:xfrm>
              <a:off x="5288253" y="1868804"/>
              <a:ext cx="334706" cy="74391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42594 w 1279418"/>
                <a:gd name="connsiteY9" fmla="*/ 987825 h 2843630"/>
                <a:gd name="connsiteX10" fmla="*/ 942594 w 1279418"/>
                <a:gd name="connsiteY10" fmla="*/ 1501242 h 2843630"/>
                <a:gd name="connsiteX11" fmla="*/ 942594 w 1279418"/>
                <a:gd name="connsiteY11" fmla="*/ 1845442 h 2843630"/>
                <a:gd name="connsiteX12" fmla="*/ 942594 w 1279418"/>
                <a:gd name="connsiteY12" fmla="*/ 2722978 h 2843630"/>
                <a:gd name="connsiteX13" fmla="*/ 821942 w 1279418"/>
                <a:gd name="connsiteY13" fmla="*/ 2843630 h 2843630"/>
                <a:gd name="connsiteX14" fmla="*/ 816225 w 1279418"/>
                <a:gd name="connsiteY14" fmla="*/ 2843630 h 2843630"/>
                <a:gd name="connsiteX15" fmla="*/ 695573 w 1279418"/>
                <a:gd name="connsiteY15" fmla="*/ 2722978 h 2843630"/>
                <a:gd name="connsiteX16" fmla="*/ 695573 w 1279418"/>
                <a:gd name="connsiteY16" fmla="*/ 1845442 h 2843630"/>
                <a:gd name="connsiteX17" fmla="*/ 584764 w 1279418"/>
                <a:gd name="connsiteY17" fmla="*/ 1845442 h 2843630"/>
                <a:gd name="connsiteX18" fmla="*/ 584764 w 1279418"/>
                <a:gd name="connsiteY18" fmla="*/ 2722978 h 2843630"/>
                <a:gd name="connsiteX19" fmla="*/ 464112 w 1279418"/>
                <a:gd name="connsiteY19" fmla="*/ 2843630 h 2843630"/>
                <a:gd name="connsiteX20" fmla="*/ 458395 w 1279418"/>
                <a:gd name="connsiteY20" fmla="*/ 2843630 h 2843630"/>
                <a:gd name="connsiteX21" fmla="*/ 337743 w 1279418"/>
                <a:gd name="connsiteY21" fmla="*/ 2722978 h 2843630"/>
                <a:gd name="connsiteX22" fmla="*/ 337743 w 1279418"/>
                <a:gd name="connsiteY22" fmla="*/ 1845442 h 2843630"/>
                <a:gd name="connsiteX23" fmla="*/ 337743 w 1279418"/>
                <a:gd name="connsiteY23" fmla="*/ 1845442 h 2843630"/>
                <a:gd name="connsiteX24" fmla="*/ 337743 w 1279418"/>
                <a:gd name="connsiteY24" fmla="*/ 987825 h 2843630"/>
                <a:gd name="connsiteX25" fmla="*/ 333380 w 1279418"/>
                <a:gd name="connsiteY25" fmla="*/ 987825 h 2843630"/>
                <a:gd name="connsiteX26" fmla="*/ 214156 w 1279418"/>
                <a:gd name="connsiteY26" fmla="*/ 1650893 h 2843630"/>
                <a:gd name="connsiteX27" fmla="*/ 88840 w 1279418"/>
                <a:gd name="connsiteY27" fmla="*/ 1738012 h 2843630"/>
                <a:gd name="connsiteX28" fmla="*/ 1721 w 1279418"/>
                <a:gd name="connsiteY28" fmla="*/ 1612696 h 2843630"/>
                <a:gd name="connsiteX29" fmla="*/ 151558 w 1279418"/>
                <a:gd name="connsiteY29" fmla="*/ 779369 h 2843630"/>
                <a:gd name="connsiteX30" fmla="*/ 165076 w 1279418"/>
                <a:gd name="connsiteY30" fmla="*/ 745240 h 2843630"/>
                <a:gd name="connsiteX31" fmla="*/ 166159 w 1279418"/>
                <a:gd name="connsiteY31" fmla="*/ 739877 h 2843630"/>
                <a:gd name="connsiteX32" fmla="*/ 330610 w 1279418"/>
                <a:gd name="connsiteY32" fmla="*/ 630871 h 2843630"/>
                <a:gd name="connsiteX33" fmla="*/ 631229 w 1279418"/>
                <a:gd name="connsiteY33" fmla="*/ 0 h 2843630"/>
                <a:gd name="connsiteX34" fmla="*/ 930644 w 1279418"/>
                <a:gd name="connsiteY34" fmla="*/ 299414 h 2843630"/>
                <a:gd name="connsiteX35" fmla="*/ 631229 w 1279418"/>
                <a:gd name="connsiteY35" fmla="*/ 598828 h 2843630"/>
                <a:gd name="connsiteX36" fmla="*/ 331814 w 1279418"/>
                <a:gd name="connsiteY36" fmla="*/ 299414 h 2843630"/>
                <a:gd name="connsiteX37" fmla="*/ 631229 w 1279418"/>
                <a:gd name="connsiteY37"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42594" y="987825"/>
                  </a:lnTo>
                  <a:lnTo>
                    <a:pt x="942594" y="1501242"/>
                  </a:lnTo>
                  <a:lnTo>
                    <a:pt x="942594" y="1845442"/>
                  </a:lnTo>
                  <a:lnTo>
                    <a:pt x="942594" y="2722978"/>
                  </a:lnTo>
                  <a:cubicBezTo>
                    <a:pt x="942594" y="2789612"/>
                    <a:pt x="888576" y="2843630"/>
                    <a:pt x="821942" y="2843630"/>
                  </a:cubicBezTo>
                  <a:lnTo>
                    <a:pt x="816225" y="2843630"/>
                  </a:lnTo>
                  <a:cubicBezTo>
                    <a:pt x="749591" y="2843630"/>
                    <a:pt x="695573" y="2789612"/>
                    <a:pt x="695573" y="2722978"/>
                  </a:cubicBezTo>
                  <a:lnTo>
                    <a:pt x="695573" y="1845442"/>
                  </a:lnTo>
                  <a:lnTo>
                    <a:pt x="584764" y="1845442"/>
                  </a:lnTo>
                  <a:lnTo>
                    <a:pt x="584764" y="2722978"/>
                  </a:lnTo>
                  <a:cubicBezTo>
                    <a:pt x="584764" y="2789612"/>
                    <a:pt x="530746" y="2843630"/>
                    <a:pt x="464112" y="2843630"/>
                  </a:cubicBezTo>
                  <a:lnTo>
                    <a:pt x="458395" y="2843630"/>
                  </a:lnTo>
                  <a:cubicBezTo>
                    <a:pt x="391761" y="2843630"/>
                    <a:pt x="337743" y="2789612"/>
                    <a:pt x="337743" y="2722978"/>
                  </a:cubicBezTo>
                  <a:lnTo>
                    <a:pt x="337743" y="1845442"/>
                  </a:lnTo>
                  <a:lnTo>
                    <a:pt x="337743" y="1845442"/>
                  </a:lnTo>
                  <a:lnTo>
                    <a:pt x="337743"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2"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0">
                  <a:schemeClr val="bg1"/>
                </a:gs>
                <a:gs pos="0">
                  <a:schemeClr val="bg2"/>
                </a:gs>
              </a:gsLst>
              <a:lin ang="5400000" scaled="1"/>
            </a:gradFill>
            <a:ln w="3175">
              <a:no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grpSp>
      <p:grpSp>
        <p:nvGrpSpPr>
          <p:cNvPr id="16" name="Group 15">
            <a:extLst>
              <a:ext uri="{FF2B5EF4-FFF2-40B4-BE49-F238E27FC236}">
                <a16:creationId xmlns:a16="http://schemas.microsoft.com/office/drawing/2014/main" id="{2CDD76E9-9BFC-4420-97A7-57AC73D8C972}"/>
              </a:ext>
            </a:extLst>
          </p:cNvPr>
          <p:cNvGrpSpPr/>
          <p:nvPr/>
        </p:nvGrpSpPr>
        <p:grpSpPr>
          <a:xfrm>
            <a:off x="263895" y="3851335"/>
            <a:ext cx="3867569" cy="1603018"/>
            <a:chOff x="1382633" y="4288734"/>
            <a:chExt cx="5269057" cy="2038298"/>
          </a:xfrm>
        </p:grpSpPr>
        <p:sp>
          <p:nvSpPr>
            <p:cNvPr id="73" name="TextBox 72"/>
            <p:cNvSpPr txBox="1"/>
            <p:nvPr/>
          </p:nvSpPr>
          <p:spPr>
            <a:xfrm>
              <a:off x="1417308" y="4288734"/>
              <a:ext cx="651140" cy="369332"/>
            </a:xfrm>
            <a:prstGeom prst="rect">
              <a:avLst/>
            </a:prstGeom>
            <a:noFill/>
          </p:spPr>
          <p:txBody>
            <a:bodyPr wrap="none" rtlCol="0">
              <a:spAutoFit/>
            </a:bodyPr>
            <a:lstStyle/>
            <a:p>
              <a:r>
                <a:rPr lang="en-US" b="1" dirty="0"/>
                <a:t>75%</a:t>
              </a:r>
            </a:p>
          </p:txBody>
        </p:sp>
        <p:sp>
          <p:nvSpPr>
            <p:cNvPr id="174" name="Freeform: Shape 173"/>
            <p:cNvSpPr/>
            <p:nvPr/>
          </p:nvSpPr>
          <p:spPr>
            <a:xfrm>
              <a:off x="1382633" y="4658066"/>
              <a:ext cx="739655" cy="1668966"/>
            </a:xfrm>
            <a:custGeom>
              <a:avLst/>
              <a:gdLst>
                <a:gd name="connsiteX0" fmla="*/ 330610 w 1279418"/>
                <a:gd name="connsiteY0" fmla="*/ 630871 h 2843630"/>
                <a:gd name="connsiteX1" fmla="*/ 950643 w 1279418"/>
                <a:gd name="connsiteY1" fmla="*/ 630871 h 2843630"/>
                <a:gd name="connsiteX2" fmla="*/ 1115094 w 1279418"/>
                <a:gd name="connsiteY2" fmla="*/ 739877 h 2843630"/>
                <a:gd name="connsiteX3" fmla="*/ 1118085 w 1279418"/>
                <a:gd name="connsiteY3" fmla="*/ 754690 h 2843630"/>
                <a:gd name="connsiteX4" fmla="*/ 1127860 w 1279418"/>
                <a:gd name="connsiteY4" fmla="*/ 779369 h 2843630"/>
                <a:gd name="connsiteX5" fmla="*/ 1277697 w 1279418"/>
                <a:gd name="connsiteY5" fmla="*/ 1612696 h 2843630"/>
                <a:gd name="connsiteX6" fmla="*/ 1190578 w 1279418"/>
                <a:gd name="connsiteY6" fmla="*/ 1738012 h 2843630"/>
                <a:gd name="connsiteX7" fmla="*/ 1065262 w 1279418"/>
                <a:gd name="connsiteY7" fmla="*/ 1650893 h 2843630"/>
                <a:gd name="connsiteX8" fmla="*/ 946038 w 1279418"/>
                <a:gd name="connsiteY8" fmla="*/ 987825 h 2843630"/>
                <a:gd name="connsiteX9" fmla="*/ 917536 w 1279418"/>
                <a:gd name="connsiteY9" fmla="*/ 987825 h 2843630"/>
                <a:gd name="connsiteX10" fmla="*/ 917536 w 1279418"/>
                <a:gd name="connsiteY10" fmla="*/ 1331686 h 2843630"/>
                <a:gd name="connsiteX11" fmla="*/ 1014281 w 1279418"/>
                <a:gd name="connsiteY11" fmla="*/ 1616543 h 2843630"/>
                <a:gd name="connsiteX12" fmla="*/ 960580 w 1279418"/>
                <a:gd name="connsiteY12" fmla="*/ 2066380 h 2843630"/>
                <a:gd name="connsiteX13" fmla="*/ 942594 w 1279418"/>
                <a:gd name="connsiteY13" fmla="*/ 2066636 h 2843630"/>
                <a:gd name="connsiteX14" fmla="*/ 942594 w 1279418"/>
                <a:gd name="connsiteY14" fmla="*/ 2722978 h 2843630"/>
                <a:gd name="connsiteX15" fmla="*/ 821942 w 1279418"/>
                <a:gd name="connsiteY15" fmla="*/ 2843630 h 2843630"/>
                <a:gd name="connsiteX16" fmla="*/ 816225 w 1279418"/>
                <a:gd name="connsiteY16" fmla="*/ 2843630 h 2843630"/>
                <a:gd name="connsiteX17" fmla="*/ 695573 w 1279418"/>
                <a:gd name="connsiteY17" fmla="*/ 2722978 h 2843630"/>
                <a:gd name="connsiteX18" fmla="*/ 695573 w 1279418"/>
                <a:gd name="connsiteY18" fmla="*/ 2070157 h 2843630"/>
                <a:gd name="connsiteX19" fmla="*/ 584764 w 1279418"/>
                <a:gd name="connsiteY19" fmla="*/ 2071736 h 2843630"/>
                <a:gd name="connsiteX20" fmla="*/ 584764 w 1279418"/>
                <a:gd name="connsiteY20" fmla="*/ 2722978 h 2843630"/>
                <a:gd name="connsiteX21" fmla="*/ 464112 w 1279418"/>
                <a:gd name="connsiteY21" fmla="*/ 2843630 h 2843630"/>
                <a:gd name="connsiteX22" fmla="*/ 458395 w 1279418"/>
                <a:gd name="connsiteY22" fmla="*/ 2843630 h 2843630"/>
                <a:gd name="connsiteX23" fmla="*/ 337743 w 1279418"/>
                <a:gd name="connsiteY23" fmla="*/ 2722978 h 2843630"/>
                <a:gd name="connsiteX24" fmla="*/ 337743 w 1279418"/>
                <a:gd name="connsiteY24" fmla="*/ 2075257 h 2843630"/>
                <a:gd name="connsiteX25" fmla="*/ 304101 w 1279418"/>
                <a:gd name="connsiteY25" fmla="*/ 2075736 h 2843630"/>
                <a:gd name="connsiteX26" fmla="*/ 250400 w 1279418"/>
                <a:gd name="connsiteY26" fmla="*/ 1616543 h 2843630"/>
                <a:gd name="connsiteX27" fmla="*/ 347144 w 1279418"/>
                <a:gd name="connsiteY27" fmla="*/ 1331689 h 2843630"/>
                <a:gd name="connsiteX28" fmla="*/ 347144 w 1279418"/>
                <a:gd name="connsiteY28" fmla="*/ 987825 h 2843630"/>
                <a:gd name="connsiteX29" fmla="*/ 333380 w 1279418"/>
                <a:gd name="connsiteY29" fmla="*/ 987825 h 2843630"/>
                <a:gd name="connsiteX30" fmla="*/ 214156 w 1279418"/>
                <a:gd name="connsiteY30" fmla="*/ 1650893 h 2843630"/>
                <a:gd name="connsiteX31" fmla="*/ 88840 w 1279418"/>
                <a:gd name="connsiteY31" fmla="*/ 1738012 h 2843630"/>
                <a:gd name="connsiteX32" fmla="*/ 1721 w 1279418"/>
                <a:gd name="connsiteY32" fmla="*/ 1612696 h 2843630"/>
                <a:gd name="connsiteX33" fmla="*/ 151558 w 1279418"/>
                <a:gd name="connsiteY33" fmla="*/ 779369 h 2843630"/>
                <a:gd name="connsiteX34" fmla="*/ 165076 w 1279418"/>
                <a:gd name="connsiteY34" fmla="*/ 745240 h 2843630"/>
                <a:gd name="connsiteX35" fmla="*/ 166159 w 1279418"/>
                <a:gd name="connsiteY35" fmla="*/ 739877 h 2843630"/>
                <a:gd name="connsiteX36" fmla="*/ 330610 w 1279418"/>
                <a:gd name="connsiteY36" fmla="*/ 630871 h 2843630"/>
                <a:gd name="connsiteX37" fmla="*/ 631229 w 1279418"/>
                <a:gd name="connsiteY37" fmla="*/ 0 h 2843630"/>
                <a:gd name="connsiteX38" fmla="*/ 930644 w 1279418"/>
                <a:gd name="connsiteY38" fmla="*/ 299414 h 2843630"/>
                <a:gd name="connsiteX39" fmla="*/ 631229 w 1279418"/>
                <a:gd name="connsiteY39" fmla="*/ 598828 h 2843630"/>
                <a:gd name="connsiteX40" fmla="*/ 331814 w 1279418"/>
                <a:gd name="connsiteY40" fmla="*/ 299414 h 2843630"/>
                <a:gd name="connsiteX41" fmla="*/ 631229 w 1279418"/>
                <a:gd name="connsiteY41" fmla="*/ 0 h 2843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79418" h="2843630">
                  <a:moveTo>
                    <a:pt x="330610" y="630871"/>
                  </a:moveTo>
                  <a:lnTo>
                    <a:pt x="950643" y="630871"/>
                  </a:lnTo>
                  <a:cubicBezTo>
                    <a:pt x="1024571" y="630871"/>
                    <a:pt x="1088000" y="675819"/>
                    <a:pt x="1115094" y="739877"/>
                  </a:cubicBezTo>
                  <a:lnTo>
                    <a:pt x="1118085" y="754690"/>
                  </a:lnTo>
                  <a:lnTo>
                    <a:pt x="1127860" y="779369"/>
                  </a:lnTo>
                  <a:lnTo>
                    <a:pt x="1277697" y="1612696"/>
                  </a:lnTo>
                  <a:cubicBezTo>
                    <a:pt x="1288245" y="1671358"/>
                    <a:pt x="1249241" y="1727464"/>
                    <a:pt x="1190578" y="1738012"/>
                  </a:cubicBezTo>
                  <a:cubicBezTo>
                    <a:pt x="1131916" y="1748560"/>
                    <a:pt x="1075810" y="1709555"/>
                    <a:pt x="1065262" y="1650893"/>
                  </a:cubicBezTo>
                  <a:lnTo>
                    <a:pt x="946038" y="987825"/>
                  </a:lnTo>
                  <a:lnTo>
                    <a:pt x="917536" y="987825"/>
                  </a:lnTo>
                  <a:lnTo>
                    <a:pt x="917536" y="1331686"/>
                  </a:lnTo>
                  <a:lnTo>
                    <a:pt x="1014281" y="1616543"/>
                  </a:lnTo>
                  <a:cubicBezTo>
                    <a:pt x="996406" y="1766519"/>
                    <a:pt x="978455" y="1916404"/>
                    <a:pt x="960580" y="2066380"/>
                  </a:cubicBezTo>
                  <a:lnTo>
                    <a:pt x="942594" y="2066636"/>
                  </a:lnTo>
                  <a:lnTo>
                    <a:pt x="942594" y="2722978"/>
                  </a:lnTo>
                  <a:cubicBezTo>
                    <a:pt x="942594" y="2789612"/>
                    <a:pt x="888576" y="2843630"/>
                    <a:pt x="821942" y="2843630"/>
                  </a:cubicBezTo>
                  <a:lnTo>
                    <a:pt x="816225" y="2843630"/>
                  </a:lnTo>
                  <a:cubicBezTo>
                    <a:pt x="749591" y="2843630"/>
                    <a:pt x="695573" y="2789612"/>
                    <a:pt x="695573" y="2722978"/>
                  </a:cubicBezTo>
                  <a:lnTo>
                    <a:pt x="695573" y="2070157"/>
                  </a:lnTo>
                  <a:lnTo>
                    <a:pt x="584764" y="2071736"/>
                  </a:lnTo>
                  <a:lnTo>
                    <a:pt x="584764" y="2722978"/>
                  </a:lnTo>
                  <a:cubicBezTo>
                    <a:pt x="584764" y="2789612"/>
                    <a:pt x="530746" y="2843630"/>
                    <a:pt x="464112" y="2843630"/>
                  </a:cubicBezTo>
                  <a:lnTo>
                    <a:pt x="458395" y="2843630"/>
                  </a:lnTo>
                  <a:cubicBezTo>
                    <a:pt x="391761" y="2843630"/>
                    <a:pt x="337743" y="2789612"/>
                    <a:pt x="337743" y="2722978"/>
                  </a:cubicBezTo>
                  <a:lnTo>
                    <a:pt x="337743" y="2075257"/>
                  </a:lnTo>
                  <a:lnTo>
                    <a:pt x="304101" y="2075736"/>
                  </a:lnTo>
                  <a:lnTo>
                    <a:pt x="250400" y="1616543"/>
                  </a:lnTo>
                  <a:lnTo>
                    <a:pt x="347144" y="1331689"/>
                  </a:lnTo>
                  <a:lnTo>
                    <a:pt x="347144" y="987825"/>
                  </a:lnTo>
                  <a:lnTo>
                    <a:pt x="333380" y="987825"/>
                  </a:lnTo>
                  <a:lnTo>
                    <a:pt x="214156" y="1650893"/>
                  </a:lnTo>
                  <a:cubicBezTo>
                    <a:pt x="203608" y="1709555"/>
                    <a:pt x="147502" y="1748560"/>
                    <a:pt x="88840" y="1738012"/>
                  </a:cubicBezTo>
                  <a:cubicBezTo>
                    <a:pt x="30177" y="1727464"/>
                    <a:pt x="-8827" y="1671358"/>
                    <a:pt x="1721" y="1612696"/>
                  </a:cubicBezTo>
                  <a:lnTo>
                    <a:pt x="151558" y="779369"/>
                  </a:lnTo>
                  <a:lnTo>
                    <a:pt x="165076" y="745240"/>
                  </a:lnTo>
                  <a:lnTo>
                    <a:pt x="166159" y="739877"/>
                  </a:lnTo>
                  <a:cubicBezTo>
                    <a:pt x="193253" y="675819"/>
                    <a:pt x="256683" y="630871"/>
                    <a:pt x="330610" y="630871"/>
                  </a:cubicBezTo>
                  <a:close/>
                  <a:moveTo>
                    <a:pt x="631229" y="0"/>
                  </a:moveTo>
                  <a:cubicBezTo>
                    <a:pt x="796591" y="0"/>
                    <a:pt x="930644" y="134052"/>
                    <a:pt x="930644" y="299414"/>
                  </a:cubicBezTo>
                  <a:cubicBezTo>
                    <a:pt x="930644" y="464776"/>
                    <a:pt x="796591" y="598828"/>
                    <a:pt x="631229" y="598828"/>
                  </a:cubicBezTo>
                  <a:cubicBezTo>
                    <a:pt x="465867" y="598828"/>
                    <a:pt x="331814" y="464776"/>
                    <a:pt x="331814" y="299414"/>
                  </a:cubicBezTo>
                  <a:cubicBezTo>
                    <a:pt x="331814" y="134052"/>
                    <a:pt x="465867" y="0"/>
                    <a:pt x="631229" y="0"/>
                  </a:cubicBezTo>
                  <a:close/>
                </a:path>
              </a:pathLst>
            </a:custGeom>
            <a:gradFill>
              <a:gsLst>
                <a:gs pos="30000">
                  <a:schemeClr val="bg1"/>
                </a:gs>
                <a:gs pos="30000">
                  <a:schemeClr val="bg2"/>
                </a:gs>
              </a:gsLst>
              <a:lin ang="5400000" scaled="1"/>
            </a:gradFill>
            <a:ln w="3175">
              <a:solidFill>
                <a:schemeClr val="bg2"/>
              </a:solidFill>
              <a:round/>
              <a:headEnd/>
              <a:tailEnd/>
            </a:ln>
          </p:spPr>
          <p:txBody>
            <a:bodyPr vert="horz" wrap="square" lIns="93252" tIns="46627" rIns="93252" bIns="46627" numCol="1" anchor="t" anchorCtr="0" compatLnSpc="1">
              <a:prstTxWarp prst="textNoShape">
                <a:avLst/>
              </a:prstTxWarp>
            </a:bodyPr>
            <a:lstStyle/>
            <a:p>
              <a:pPr defTabSz="932518"/>
              <a:endParaRPr lang="en-US" sz="1938">
                <a:solidFill>
                  <a:prstClr val="black"/>
                </a:solidFill>
              </a:endParaRPr>
            </a:p>
          </p:txBody>
        </p:sp>
        <p:sp>
          <p:nvSpPr>
            <p:cNvPr id="15" name="TextBox 14">
              <a:extLst>
                <a:ext uri="{FF2B5EF4-FFF2-40B4-BE49-F238E27FC236}">
                  <a16:creationId xmlns:a16="http://schemas.microsoft.com/office/drawing/2014/main" id="{CB868915-85CD-443F-8BC0-42D12BC2D3E0}"/>
                </a:ext>
              </a:extLst>
            </p:cNvPr>
            <p:cNvSpPr txBox="1"/>
            <p:nvPr/>
          </p:nvSpPr>
          <p:spPr>
            <a:xfrm>
              <a:off x="2312745" y="5307883"/>
              <a:ext cx="4338945" cy="369332"/>
            </a:xfrm>
            <a:prstGeom prst="rect">
              <a:avLst/>
            </a:prstGeom>
            <a:noFill/>
          </p:spPr>
          <p:txBody>
            <a:bodyPr wrap="none" rtlCol="0">
              <a:spAutoFit/>
            </a:bodyPr>
            <a:lstStyle/>
            <a:p>
              <a:r>
                <a:rPr lang="en-US" b="1" dirty="0">
                  <a:gradFill>
                    <a:gsLst>
                      <a:gs pos="18000">
                        <a:schemeClr val="tx1"/>
                      </a:gs>
                      <a:gs pos="36000">
                        <a:schemeClr val="tx1"/>
                      </a:gs>
                    </a:gsLst>
                    <a:lin ang="5400000" scaled="1"/>
                  </a:gradFill>
                </a:rPr>
                <a:t>75% </a:t>
              </a:r>
              <a:r>
                <a:rPr lang="en-US" dirty="0">
                  <a:gradFill>
                    <a:gsLst>
                      <a:gs pos="18000">
                        <a:schemeClr val="tx1"/>
                      </a:gs>
                      <a:gs pos="36000">
                        <a:schemeClr val="tx1"/>
                      </a:gs>
                    </a:gsLst>
                    <a:lin ang="5400000" scaled="1"/>
                  </a:gradFill>
                </a:rPr>
                <a:t>of the sample have their rating as 2.</a:t>
              </a:r>
              <a:endParaRPr lang="en-US" dirty="0"/>
            </a:p>
          </p:txBody>
        </p:sp>
      </p:grpSp>
      <p:sp>
        <p:nvSpPr>
          <p:cNvPr id="54" name="Rectangle 53">
            <a:extLst>
              <a:ext uri="{FF2B5EF4-FFF2-40B4-BE49-F238E27FC236}">
                <a16:creationId xmlns:a16="http://schemas.microsoft.com/office/drawing/2014/main" id="{651A0B0F-AFCE-4032-AA27-0D2358692C69}"/>
              </a:ext>
            </a:extLst>
          </p:cNvPr>
          <p:cNvSpPr/>
          <p:nvPr/>
        </p:nvSpPr>
        <p:spPr>
          <a:xfrm>
            <a:off x="95314" y="3824314"/>
            <a:ext cx="5374460" cy="1947519"/>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8" name="Table 17">
            <a:extLst>
              <a:ext uri="{FF2B5EF4-FFF2-40B4-BE49-F238E27FC236}">
                <a16:creationId xmlns:a16="http://schemas.microsoft.com/office/drawing/2014/main" id="{559354AA-F953-4623-B003-E66CAAB2D479}"/>
              </a:ext>
            </a:extLst>
          </p:cNvPr>
          <p:cNvGraphicFramePr>
            <a:graphicFrameLocks noGrp="1"/>
          </p:cNvGraphicFramePr>
          <p:nvPr>
            <p:extLst>
              <p:ext uri="{D42A27DB-BD31-4B8C-83A1-F6EECF244321}">
                <p14:modId xmlns:p14="http://schemas.microsoft.com/office/powerpoint/2010/main" val="1239732831"/>
              </p:ext>
            </p:extLst>
          </p:nvPr>
        </p:nvGraphicFramePr>
        <p:xfrm>
          <a:off x="8891431" y="1221752"/>
          <a:ext cx="2793357" cy="2010679"/>
        </p:xfrm>
        <a:graphic>
          <a:graphicData uri="http://schemas.openxmlformats.org/drawingml/2006/table">
            <a:tbl>
              <a:tblPr>
                <a:tableStyleId>{5C22544A-7EE6-4342-B048-85BDC9FD1C3A}</a:tableStyleId>
              </a:tblPr>
              <a:tblGrid>
                <a:gridCol w="2793357">
                  <a:extLst>
                    <a:ext uri="{9D8B030D-6E8A-4147-A177-3AD203B41FA5}">
                      <a16:colId xmlns:a16="http://schemas.microsoft.com/office/drawing/2014/main" val="120805693"/>
                    </a:ext>
                  </a:extLst>
                </a:gridCol>
              </a:tblGrid>
              <a:tr h="380805">
                <a:tc>
                  <a:txBody>
                    <a:bodyPr/>
                    <a:lstStyle/>
                    <a:p>
                      <a:pPr algn="ctr"/>
                      <a:r>
                        <a:rPr lang="en-US" sz="1600" dirty="0">
                          <a:solidFill>
                            <a:schemeClr val="bg1"/>
                          </a:solidFill>
                        </a:rPr>
                        <a:t>Inference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188924668"/>
                  </a:ext>
                </a:extLst>
              </a:tr>
              <a:tr h="1629874">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1" dirty="0">
                          <a:gradFill>
                            <a:gsLst>
                              <a:gs pos="18000">
                                <a:schemeClr val="tx1"/>
                              </a:gs>
                              <a:gs pos="36000">
                                <a:schemeClr val="tx1"/>
                              </a:gs>
                            </a:gsLst>
                            <a:lin ang="5400000" scaled="1"/>
                          </a:gradFill>
                        </a:rPr>
                        <a:t>Promotions</a:t>
                      </a:r>
                      <a:r>
                        <a:rPr lang="en-US" sz="1200" dirty="0">
                          <a:gradFill>
                            <a:gsLst>
                              <a:gs pos="18000">
                                <a:schemeClr val="tx1"/>
                              </a:gs>
                              <a:gs pos="36000">
                                <a:schemeClr val="tx1"/>
                              </a:gs>
                            </a:gsLst>
                            <a:lin ang="5400000" scaled="1"/>
                          </a:gradFill>
                        </a:rPr>
                        <a:t> are low in the company.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gradFill>
                            <a:gsLst>
                              <a:gs pos="18000">
                                <a:schemeClr val="tx1"/>
                              </a:gs>
                              <a:gs pos="36000">
                                <a:schemeClr val="tx1"/>
                              </a:gs>
                            </a:gsLst>
                            <a:lin ang="5400000" scaled="1"/>
                          </a:gradFill>
                        </a:rPr>
                        <a:t>Most of the employees are having </a:t>
                      </a:r>
                      <a:r>
                        <a:rPr lang="en-US" sz="1200" b="1" dirty="0">
                          <a:gradFill>
                            <a:gsLst>
                              <a:gs pos="18000">
                                <a:schemeClr val="tx1"/>
                              </a:gs>
                              <a:gs pos="36000">
                                <a:schemeClr val="tx1"/>
                              </a:gs>
                            </a:gsLst>
                            <a:lin ang="5400000" scaled="1"/>
                          </a:gradFill>
                        </a:rPr>
                        <a:t>performance issues</a:t>
                      </a:r>
                      <a:r>
                        <a:rPr lang="en-US" sz="1200" dirty="0">
                          <a:gradFill>
                            <a:gsLst>
                              <a:gs pos="18000">
                                <a:schemeClr val="tx1"/>
                              </a:gs>
                              <a:gs pos="36000">
                                <a:schemeClr val="tx1"/>
                              </a:gs>
                            </a:gsLst>
                            <a:lin ang="5400000" scaled="1"/>
                          </a:gradFill>
                        </a:rPr>
                        <a: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dirty="0">
                          <a:gradFill>
                            <a:gsLst>
                              <a:gs pos="18000">
                                <a:schemeClr val="tx1"/>
                              </a:gs>
                              <a:gs pos="36000">
                                <a:schemeClr val="tx1"/>
                              </a:gs>
                            </a:gsLst>
                            <a:lin ang="5400000" scaled="1"/>
                          </a:gradFill>
                        </a:rPr>
                        <a:t>There are many people who are in the Tenure bucket of </a:t>
                      </a:r>
                      <a:r>
                        <a:rPr lang="en-US" sz="1200" b="1" dirty="0">
                          <a:gradFill>
                            <a:gsLst>
                              <a:gs pos="18000">
                                <a:schemeClr val="tx1"/>
                              </a:gs>
                              <a:gs pos="36000">
                                <a:schemeClr val="tx1"/>
                              </a:gs>
                            </a:gsLst>
                            <a:lin ang="5400000" scaled="1"/>
                          </a:gradFill>
                        </a:rPr>
                        <a:t>0-5 years </a:t>
                      </a:r>
                      <a:r>
                        <a:rPr lang="en-US" sz="1200" dirty="0">
                          <a:gradFill>
                            <a:gsLst>
                              <a:gs pos="18000">
                                <a:schemeClr val="tx1"/>
                              </a:gs>
                              <a:gs pos="36000">
                                <a:schemeClr val="tx1"/>
                              </a:gs>
                            </a:gsLst>
                            <a:lin ang="5400000" scaled="1"/>
                          </a:gradFill>
                        </a:rPr>
                        <a:t>who are leaving.</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69031"/>
                  </a:ext>
                </a:extLst>
              </a:tr>
            </a:tbl>
          </a:graphicData>
        </a:graphic>
      </p:graphicFrame>
      <p:pic>
        <p:nvPicPr>
          <p:cNvPr id="57" name="Picture 56" descr="A screenshot of a cell phone&#10;&#10;Description generated with very high confidence">
            <a:extLst>
              <a:ext uri="{FF2B5EF4-FFF2-40B4-BE49-F238E27FC236}">
                <a16:creationId xmlns:a16="http://schemas.microsoft.com/office/drawing/2014/main" id="{8D5BB696-78E2-4180-88F9-766E365DC32B}"/>
              </a:ext>
            </a:extLst>
          </p:cNvPr>
          <p:cNvPicPr>
            <a:picLocks noChangeAspect="1"/>
          </p:cNvPicPr>
          <p:nvPr/>
        </p:nvPicPr>
        <p:blipFill>
          <a:blip r:embed="rId3"/>
          <a:stretch>
            <a:fillRect/>
          </a:stretch>
        </p:blipFill>
        <p:spPr>
          <a:xfrm>
            <a:off x="8940528" y="3725505"/>
            <a:ext cx="2744260" cy="2435600"/>
          </a:xfrm>
          <a:prstGeom prst="rect">
            <a:avLst/>
          </a:prstGeom>
          <a:solidFill>
            <a:schemeClr val="accent2">
              <a:lumMod val="75000"/>
            </a:schemeClr>
          </a:solidFill>
          <a:ln w="19050">
            <a:solidFill>
              <a:schemeClr val="bg2">
                <a:lumMod val="25000"/>
              </a:schemeClr>
            </a:solidFill>
          </a:ln>
        </p:spPr>
      </p:pic>
    </p:spTree>
    <p:extLst>
      <p:ext uri="{BB962C8B-B14F-4D97-AF65-F5344CB8AC3E}">
        <p14:creationId xmlns:p14="http://schemas.microsoft.com/office/powerpoint/2010/main" val="65834153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1050758"/>
          </a:xfrm>
        </p:spPr>
        <p:txBody>
          <a:bodyPr/>
          <a:lstStyle/>
          <a:p>
            <a:r>
              <a:rPr lang="en-US" dirty="0"/>
              <a:t>DATA PREPARATION .. 2</a:t>
            </a:r>
          </a:p>
        </p:txBody>
      </p:sp>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48800"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5</a:t>
            </a:fld>
            <a:endParaRPr lang="en-US" dirty="0"/>
          </a:p>
        </p:txBody>
      </p:sp>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3754621898"/>
              </p:ext>
            </p:extLst>
          </p:nvPr>
        </p:nvGraphicFramePr>
        <p:xfrm>
          <a:off x="6287680" y="1354751"/>
          <a:ext cx="5376140" cy="5501731"/>
        </p:xfrm>
        <a:graphic>
          <a:graphicData uri="http://schemas.openxmlformats.org/drawingml/2006/table">
            <a:tbl>
              <a:tblPr>
                <a:tableStyleId>{5C22544A-7EE6-4342-B048-85BDC9FD1C3A}</a:tableStyleId>
              </a:tblPr>
              <a:tblGrid>
                <a:gridCol w="5376140">
                  <a:extLst>
                    <a:ext uri="{9D8B030D-6E8A-4147-A177-3AD203B41FA5}">
                      <a16:colId xmlns:a16="http://schemas.microsoft.com/office/drawing/2014/main" val="493813631"/>
                    </a:ext>
                  </a:extLst>
                </a:gridCol>
              </a:tblGrid>
              <a:tr h="335280">
                <a:tc>
                  <a:txBody>
                    <a:bodyPr/>
                    <a:lstStyle/>
                    <a:p>
                      <a:r>
                        <a:rPr lang="en-US" sz="1600" b="1" dirty="0">
                          <a:solidFill>
                            <a:schemeClr val="bg1"/>
                          </a:solidFill>
                        </a:rPr>
                        <a:t>PLOT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18872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There are a large number of people leaving where both the Tenure and TimeLastPos are very low or zero.</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At some places the TimeLastPos is less than the Tenure which is clearly absurd.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There is high correlation between Tenure and Days since last promotion.(77%).</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17373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2"/>
                          </a:solidFill>
                        </a:rPr>
                        <a:t>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spc="30" dirty="0">
                        <a:solidFill>
                          <a:schemeClr val="accent2"/>
                        </a:solidFill>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kern="1200" spc="30" dirty="0">
                          <a:gradFill>
                            <a:gsLst>
                              <a:gs pos="18000">
                                <a:schemeClr val="tx1"/>
                              </a:gs>
                              <a:gs pos="36000">
                                <a:schemeClr val="tx1"/>
                              </a:gs>
                            </a:gsLst>
                            <a:lin ang="5400000" scaled="1"/>
                          </a:gradFill>
                          <a:latin typeface="+mn-lt"/>
                          <a:ea typeface="+mn-ea"/>
                          <a:cs typeface="+mn-cs"/>
                        </a:rPr>
                        <a:t>There are a total to 1288 records where either the Tenure is less than Days since last  promotion or TimeLastPos is 0.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kern="1200" spc="30" dirty="0">
                          <a:gradFill>
                            <a:gsLst>
                              <a:gs pos="18000">
                                <a:schemeClr val="tx1"/>
                              </a:gs>
                              <a:gs pos="36000">
                                <a:schemeClr val="tx1"/>
                              </a:gs>
                            </a:gsLst>
                            <a:lin ang="5400000" scaled="1"/>
                          </a:gradFill>
                          <a:latin typeface="+mn-lt"/>
                          <a:ea typeface="+mn-ea"/>
                          <a:cs typeface="+mn-cs"/>
                        </a:rPr>
                        <a:t>Also in all these records where TimeLastPos = 0 the field ‘Has been promoted’ contains the value ‘Yes’ which is clearly a contradiction.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kern="1200" spc="30" dirty="0">
                          <a:gradFill>
                            <a:gsLst>
                              <a:gs pos="18000">
                                <a:schemeClr val="tx1"/>
                              </a:gs>
                              <a:gs pos="36000">
                                <a:schemeClr val="tx1"/>
                              </a:gs>
                            </a:gsLst>
                            <a:lin ang="5400000" scaled="1"/>
                          </a:gradFill>
                          <a:latin typeface="+mn-lt"/>
                          <a:ea typeface="+mn-ea"/>
                          <a:cs typeface="+mn-cs"/>
                        </a:rPr>
                        <a:t>Removing 1288 records will result in a loss of more than 10% of the sample.</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3317174"/>
                  </a:ext>
                </a:extLst>
              </a:tr>
              <a:tr h="3201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SOLUTION (PLOT 2):</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extLst>
                  <a:ext uri="{0D108BD9-81ED-4DB2-BD59-A6C34878D82A}">
                    <a16:rowId xmlns:a16="http://schemas.microsoft.com/office/drawing/2014/main" val="1808639897"/>
                  </a:ext>
                </a:extLst>
              </a:tr>
              <a:tr h="1920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gradFill>
                            <a:gsLst>
                              <a:gs pos="18000">
                                <a:schemeClr val="tx1"/>
                              </a:gs>
                              <a:gs pos="36000">
                                <a:schemeClr val="tx1"/>
                              </a:gs>
                            </a:gsLst>
                            <a:lin ang="5400000" scaled="1"/>
                          </a:gradFill>
                        </a:rPr>
                        <a:t>We will find out how important the variable TimeLastPos is for predicting Attrition by using feature importance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spc="3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spc="30" dirty="0">
                          <a:solidFill>
                            <a:schemeClr val="accent2"/>
                          </a:solidFill>
                          <a:latin typeface="+mn-lt"/>
                          <a:ea typeface="+mn-ea"/>
                          <a:cs typeface="+mn-cs"/>
                        </a:rPr>
                        <a:t>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spc="3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pc="30" dirty="0">
                          <a:gradFill>
                            <a:gsLst>
                              <a:gs pos="18000">
                                <a:schemeClr val="tx1"/>
                              </a:gs>
                              <a:gs pos="36000">
                                <a:schemeClr val="tx1"/>
                              </a:gs>
                            </a:gsLst>
                            <a:lin ang="5400000" scaled="1"/>
                          </a:gradFill>
                        </a:rPr>
                        <a:t>Though it is the second most important variable it is also highly correlated with Tenure. Hence for modeling attrition we will use not use TimeLastPos to avoid multi-collinearity.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spc="3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pic>
        <p:nvPicPr>
          <p:cNvPr id="8" name="Content Placeholder 3" descr="A close up of a map&#10;&#10;Description generated with very high confidence">
            <a:extLst>
              <a:ext uri="{FF2B5EF4-FFF2-40B4-BE49-F238E27FC236}">
                <a16:creationId xmlns:a16="http://schemas.microsoft.com/office/drawing/2014/main" id="{1217B02B-3C12-4433-B71D-00870989E44F}"/>
              </a:ext>
            </a:extLst>
          </p:cNvPr>
          <p:cNvPicPr>
            <a:picLocks noChangeAspect="1"/>
          </p:cNvPicPr>
          <p:nvPr/>
        </p:nvPicPr>
        <p:blipFill>
          <a:blip r:embed="rId3"/>
          <a:stretch>
            <a:fillRect/>
          </a:stretch>
        </p:blipFill>
        <p:spPr>
          <a:xfrm>
            <a:off x="1570054" y="1389099"/>
            <a:ext cx="3220871" cy="2617641"/>
          </a:xfrm>
          <a:prstGeom prst="rect">
            <a:avLst/>
          </a:prstGeom>
          <a:ln w="19050">
            <a:solidFill>
              <a:schemeClr val="bg2">
                <a:lumMod val="25000"/>
              </a:schemeClr>
            </a:solidFill>
          </a:ln>
        </p:spPr>
      </p:pic>
      <p:pic>
        <p:nvPicPr>
          <p:cNvPr id="12" name="Picture 11" descr="A screenshot of a cell phone&#10;&#10;Description generated with very high confidence">
            <a:extLst>
              <a:ext uri="{FF2B5EF4-FFF2-40B4-BE49-F238E27FC236}">
                <a16:creationId xmlns:a16="http://schemas.microsoft.com/office/drawing/2014/main" id="{CC5ACFD0-1E49-4E05-90C8-24746D462D96}"/>
              </a:ext>
            </a:extLst>
          </p:cNvPr>
          <p:cNvPicPr>
            <a:picLocks noChangeAspect="1"/>
          </p:cNvPicPr>
          <p:nvPr/>
        </p:nvPicPr>
        <p:blipFill>
          <a:blip r:embed="rId4"/>
          <a:stretch>
            <a:fillRect/>
          </a:stretch>
        </p:blipFill>
        <p:spPr>
          <a:xfrm>
            <a:off x="1570054" y="4087764"/>
            <a:ext cx="3220871" cy="2590632"/>
          </a:xfrm>
          <a:prstGeom prst="rect">
            <a:avLst/>
          </a:prstGeom>
          <a:ln>
            <a:solidFill>
              <a:schemeClr val="bg2">
                <a:lumMod val="25000"/>
              </a:schemeClr>
            </a:solidFill>
          </a:ln>
        </p:spPr>
      </p:pic>
    </p:spTree>
    <p:extLst>
      <p:ext uri="{BB962C8B-B14F-4D97-AF65-F5344CB8AC3E}">
        <p14:creationId xmlns:p14="http://schemas.microsoft.com/office/powerpoint/2010/main" val="1276003059"/>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0" y="0"/>
            <a:ext cx="12192000" cy="829559"/>
          </a:xfrm>
        </p:spPr>
        <p:txBody>
          <a:bodyPr/>
          <a:lstStyle/>
          <a:p>
            <a:r>
              <a:rPr lang="en-US" dirty="0"/>
              <a:t>VISUALIZATION</a:t>
            </a:r>
          </a:p>
        </p:txBody>
      </p:sp>
      <p:sp>
        <p:nvSpPr>
          <p:cNvPr id="14" name="Slide Number Placeholder 2">
            <a:extLst>
              <a:ext uri="{FF2B5EF4-FFF2-40B4-BE49-F238E27FC236}">
                <a16:creationId xmlns:a16="http://schemas.microsoft.com/office/drawing/2014/main" id="{1CD0ACDD-24E8-41CD-A092-F098D335BFB1}"/>
              </a:ext>
            </a:extLst>
          </p:cNvPr>
          <p:cNvSpPr txBox="1">
            <a:spLocks/>
          </p:cNvSpPr>
          <p:nvPr/>
        </p:nvSpPr>
        <p:spPr>
          <a:xfrm>
            <a:off x="9448800" y="631666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AE1514C-5E56-4738-A1FF-4B1CFD2A3E36}" type="slidenum">
              <a:rPr lang="en-US" smtClean="0"/>
              <a:pPr/>
              <a:t>6</a:t>
            </a:fld>
            <a:endParaRPr lang="en-US" dirty="0"/>
          </a:p>
        </p:txBody>
      </p:sp>
      <p:graphicFrame>
        <p:nvGraphicFramePr>
          <p:cNvPr id="15" name="Table 14">
            <a:extLst>
              <a:ext uri="{FF2B5EF4-FFF2-40B4-BE49-F238E27FC236}">
                <a16:creationId xmlns:a16="http://schemas.microsoft.com/office/drawing/2014/main" id="{61BEBE4E-8135-4C4B-BF32-46599957AE9B}"/>
              </a:ext>
            </a:extLst>
          </p:cNvPr>
          <p:cNvGraphicFramePr>
            <a:graphicFrameLocks noGrp="1"/>
          </p:cNvGraphicFramePr>
          <p:nvPr>
            <p:extLst>
              <p:ext uri="{D42A27DB-BD31-4B8C-83A1-F6EECF244321}">
                <p14:modId xmlns:p14="http://schemas.microsoft.com/office/powerpoint/2010/main" val="3947117406"/>
              </p:ext>
            </p:extLst>
          </p:nvPr>
        </p:nvGraphicFramePr>
        <p:xfrm>
          <a:off x="8142604" y="1409383"/>
          <a:ext cx="3902697" cy="4781321"/>
        </p:xfrm>
        <a:graphic>
          <a:graphicData uri="http://schemas.openxmlformats.org/drawingml/2006/table">
            <a:tbl>
              <a:tblPr>
                <a:tableStyleId>{5C22544A-7EE6-4342-B048-85BDC9FD1C3A}</a:tableStyleId>
              </a:tblPr>
              <a:tblGrid>
                <a:gridCol w="3902697">
                  <a:extLst>
                    <a:ext uri="{9D8B030D-6E8A-4147-A177-3AD203B41FA5}">
                      <a16:colId xmlns:a16="http://schemas.microsoft.com/office/drawing/2014/main" val="493813631"/>
                    </a:ext>
                  </a:extLst>
                </a:gridCol>
              </a:tblGrid>
              <a:tr h="323899">
                <a:tc>
                  <a:txBody>
                    <a:bodyPr/>
                    <a:lstStyle/>
                    <a:p>
                      <a:r>
                        <a:rPr lang="en-US" sz="1600" b="1" dirty="0">
                          <a:solidFill>
                            <a:schemeClr val="bg1"/>
                          </a:solidFill>
                        </a:rPr>
                        <a:t>INSIGHTS: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325041">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The distribution is right skewed with many people who have been in the company for a long time (15 + years.)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If we take a look at the Attrition by Tenure buckets we can see that most of the people are leaving in the 0-3 to 5-10 years range.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18000">
                                <a:schemeClr val="tx1"/>
                              </a:gs>
                              <a:gs pos="36000">
                                <a:schemeClr val="tx1"/>
                              </a:gs>
                            </a:gsLst>
                            <a:lin ang="5400000" scaled="1"/>
                          </a:gradFill>
                        </a:rPr>
                        <a:t>The 3-5 bracket has the most attrition. </a:t>
                      </a: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1870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spc="30" dirty="0">
                        <a:gradFill>
                          <a:gsLst>
                            <a:gs pos="18000">
                              <a:schemeClr val="tx1"/>
                            </a:gs>
                            <a:gs pos="36000">
                              <a:schemeClr val="tx1"/>
                            </a:gs>
                          </a:gsLst>
                          <a:lin ang="5400000" scaled="1"/>
                        </a:gradFill>
                        <a:latin typeface="+mn-lt"/>
                        <a:ea typeface="+mn-ea"/>
                        <a:cs typeface="+mn-cs"/>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3317174"/>
                  </a:ext>
                </a:extLst>
              </a:tr>
              <a:tr h="331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HYPOTHESIS: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extLst>
                  <a:ext uri="{0D108BD9-81ED-4DB2-BD59-A6C34878D82A}">
                    <a16:rowId xmlns:a16="http://schemas.microsoft.com/office/drawing/2014/main" val="1808639897"/>
                  </a:ext>
                </a:extLst>
              </a:tr>
              <a:tr h="2208402">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18000">
                                <a:schemeClr val="tx1"/>
                              </a:gs>
                              <a:gs pos="36000">
                                <a:schemeClr val="tx1"/>
                              </a:gs>
                            </a:gsLst>
                            <a:lin ang="5400000" scaled="1"/>
                          </a:gradFill>
                        </a:rPr>
                        <a:t>Most employees leave in the 0-5 years range as they might be looking for : better salary , better role . Trial and error time which leads to job shopping.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18000">
                                <a:schemeClr val="tx1"/>
                              </a:gs>
                              <a:gs pos="36000">
                                <a:schemeClr val="tx1"/>
                              </a:gs>
                            </a:gsLst>
                            <a:lin ang="5400000" scaled="1"/>
                          </a:gradFill>
                        </a:rPr>
                        <a:t>Performance during these years might also be the cause for leaving as it takes time to understand the business and how one can contribute meaningfully.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0" spc="30" dirty="0">
                          <a:gradFill>
                            <a:gsLst>
                              <a:gs pos="18000">
                                <a:schemeClr val="tx1"/>
                              </a:gs>
                              <a:gs pos="36000">
                                <a:schemeClr val="tx1"/>
                              </a:gs>
                            </a:gsLst>
                            <a:lin ang="5400000" scaled="1"/>
                          </a:gradFill>
                        </a:rPr>
                        <a:t>People who have been in the company for a long time ( &gt; 5-7 years) are more settled and much less inclined to leave.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spc="30" dirty="0">
                        <a:gradFill>
                          <a:gsLst>
                            <a:gs pos="18000">
                              <a:schemeClr val="tx1"/>
                            </a:gs>
                            <a:gs pos="36000">
                              <a:schemeClr val="tx1"/>
                            </a:gs>
                          </a:gsLst>
                          <a:lin ang="5400000" scaled="1"/>
                        </a:gra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spc="30" dirty="0">
                        <a:gradFill>
                          <a:gsLst>
                            <a:gs pos="18000">
                              <a:schemeClr val="tx1"/>
                            </a:gs>
                            <a:gs pos="36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pic>
        <p:nvPicPr>
          <p:cNvPr id="7" name="Picture 6">
            <a:extLst>
              <a:ext uri="{FF2B5EF4-FFF2-40B4-BE49-F238E27FC236}">
                <a16:creationId xmlns:a16="http://schemas.microsoft.com/office/drawing/2014/main" id="{9C06F966-51FD-4D89-9153-387ED5F1708A}"/>
              </a:ext>
            </a:extLst>
          </p:cNvPr>
          <p:cNvPicPr>
            <a:picLocks noChangeAspect="1"/>
          </p:cNvPicPr>
          <p:nvPr/>
        </p:nvPicPr>
        <p:blipFill>
          <a:blip r:embed="rId3"/>
          <a:stretch>
            <a:fillRect/>
          </a:stretch>
        </p:blipFill>
        <p:spPr>
          <a:xfrm>
            <a:off x="928347" y="900606"/>
            <a:ext cx="5688193" cy="3252989"/>
          </a:xfrm>
          <a:prstGeom prst="rect">
            <a:avLst/>
          </a:prstGeom>
          <a:ln w="12700">
            <a:solidFill>
              <a:schemeClr val="bg2">
                <a:lumMod val="25000"/>
              </a:schemeClr>
            </a:solidFill>
          </a:ln>
        </p:spPr>
      </p:pic>
      <p:pic>
        <p:nvPicPr>
          <p:cNvPr id="9" name="Picture 8">
            <a:extLst>
              <a:ext uri="{FF2B5EF4-FFF2-40B4-BE49-F238E27FC236}">
                <a16:creationId xmlns:a16="http://schemas.microsoft.com/office/drawing/2014/main" id="{98BCE347-5F13-4664-8AD5-580251B2F365}"/>
              </a:ext>
            </a:extLst>
          </p:cNvPr>
          <p:cNvPicPr>
            <a:picLocks noChangeAspect="1"/>
          </p:cNvPicPr>
          <p:nvPr/>
        </p:nvPicPr>
        <p:blipFill>
          <a:blip r:embed="rId4"/>
          <a:stretch>
            <a:fillRect/>
          </a:stretch>
        </p:blipFill>
        <p:spPr>
          <a:xfrm>
            <a:off x="314571" y="4466493"/>
            <a:ext cx="3352800" cy="2129855"/>
          </a:xfrm>
          <a:prstGeom prst="rect">
            <a:avLst/>
          </a:prstGeom>
          <a:ln w="19050">
            <a:solidFill>
              <a:schemeClr val="bg2">
                <a:lumMod val="25000"/>
              </a:schemeClr>
            </a:solidFill>
          </a:ln>
        </p:spPr>
      </p:pic>
      <p:pic>
        <p:nvPicPr>
          <p:cNvPr id="10" name="Picture 9">
            <a:extLst>
              <a:ext uri="{FF2B5EF4-FFF2-40B4-BE49-F238E27FC236}">
                <a16:creationId xmlns:a16="http://schemas.microsoft.com/office/drawing/2014/main" id="{19E76CB2-738C-4F75-960C-D190E29C29BD}"/>
              </a:ext>
            </a:extLst>
          </p:cNvPr>
          <p:cNvPicPr>
            <a:picLocks noChangeAspect="1"/>
          </p:cNvPicPr>
          <p:nvPr/>
        </p:nvPicPr>
        <p:blipFill>
          <a:blip r:embed="rId5"/>
          <a:stretch>
            <a:fillRect/>
          </a:stretch>
        </p:blipFill>
        <p:spPr>
          <a:xfrm>
            <a:off x="4132566" y="4465586"/>
            <a:ext cx="3544843" cy="2129856"/>
          </a:xfrm>
          <a:prstGeom prst="rect">
            <a:avLst/>
          </a:prstGeom>
          <a:ln>
            <a:solidFill>
              <a:schemeClr val="bg2">
                <a:lumMod val="25000"/>
              </a:schemeClr>
            </a:solidFill>
          </a:ln>
        </p:spPr>
      </p:pic>
    </p:spTree>
    <p:extLst>
      <p:ext uri="{BB962C8B-B14F-4D97-AF65-F5344CB8AC3E}">
        <p14:creationId xmlns:p14="http://schemas.microsoft.com/office/powerpoint/2010/main" val="92421980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VISUALIZATION: Attrition by Tenure Bucket - Figures</a:t>
            </a:r>
          </a:p>
        </p:txBody>
      </p:sp>
      <p:graphicFrame>
        <p:nvGraphicFramePr>
          <p:cNvPr id="8" name="Table 7"/>
          <p:cNvGraphicFramePr>
            <a:graphicFrameLocks noGrp="1"/>
          </p:cNvGraphicFramePr>
          <p:nvPr>
            <p:extLst>
              <p:ext uri="{D42A27DB-BD31-4B8C-83A1-F6EECF244321}">
                <p14:modId xmlns:p14="http://schemas.microsoft.com/office/powerpoint/2010/main" val="4078019530"/>
              </p:ext>
            </p:extLst>
          </p:nvPr>
        </p:nvGraphicFramePr>
        <p:xfrm>
          <a:off x="292231" y="1219517"/>
          <a:ext cx="3685882" cy="4479790"/>
        </p:xfrm>
        <a:graphic>
          <a:graphicData uri="http://schemas.openxmlformats.org/drawingml/2006/table">
            <a:tbl>
              <a:tblPr>
                <a:tableStyleId>{5C22544A-7EE6-4342-B048-85BDC9FD1C3A}</a:tableStyleId>
              </a:tblPr>
              <a:tblGrid>
                <a:gridCol w="3685882">
                  <a:extLst>
                    <a:ext uri="{9D8B030D-6E8A-4147-A177-3AD203B41FA5}">
                      <a16:colId xmlns:a16="http://schemas.microsoft.com/office/drawing/2014/main" val="493813631"/>
                    </a:ext>
                  </a:extLst>
                </a:gridCol>
              </a:tblGrid>
              <a:tr h="429949">
                <a:tc>
                  <a:txBody>
                    <a:bodyPr/>
                    <a:lstStyle/>
                    <a:p>
                      <a:r>
                        <a:rPr lang="en-US" sz="1600">
                          <a:solidFill>
                            <a:schemeClr val="bg1"/>
                          </a:solidFill>
                        </a:rPr>
                        <a:t>Attrition in percentages</a:t>
                      </a:r>
                      <a:endParaRPr lang="en-US" sz="1600"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9933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410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Insights: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808639897"/>
                  </a:ext>
                </a:extLst>
              </a:tr>
              <a:tr h="1055329">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The maximum attrition is in the 3-5 years Tenure bracket followed by 0-3 years.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There is a gradual decrease in attrition levels as the Tenure years increase.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This conforms with our earlier hypothesis that as the Tenure increases chances of leaving decrease</a:t>
                      </a:r>
                      <a:endParaRPr lang="en-US" sz="1200" spc="3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7</a:t>
            </a:fld>
            <a:endParaRPr lang="en-US" sz="1100" dirty="0">
              <a:solidFill>
                <a:schemeClr val="tx2"/>
              </a:solidFill>
            </a:endParaRPr>
          </a:p>
        </p:txBody>
      </p:sp>
      <p:pic>
        <p:nvPicPr>
          <p:cNvPr id="3" name="Picture 2">
            <a:extLst>
              <a:ext uri="{FF2B5EF4-FFF2-40B4-BE49-F238E27FC236}">
                <a16:creationId xmlns:a16="http://schemas.microsoft.com/office/drawing/2014/main" id="{95CB9625-EC2A-4C1A-83E7-616B31AB20A2}"/>
              </a:ext>
            </a:extLst>
          </p:cNvPr>
          <p:cNvPicPr>
            <a:picLocks noChangeAspect="1"/>
          </p:cNvPicPr>
          <p:nvPr/>
        </p:nvPicPr>
        <p:blipFill>
          <a:blip r:embed="rId2"/>
          <a:stretch>
            <a:fillRect/>
          </a:stretch>
        </p:blipFill>
        <p:spPr>
          <a:xfrm>
            <a:off x="486061" y="1858282"/>
            <a:ext cx="3298222" cy="1676545"/>
          </a:xfrm>
          <a:prstGeom prst="rect">
            <a:avLst/>
          </a:prstGeom>
        </p:spPr>
      </p:pic>
      <p:pic>
        <p:nvPicPr>
          <p:cNvPr id="18" name="Picture 17">
            <a:extLst>
              <a:ext uri="{FF2B5EF4-FFF2-40B4-BE49-F238E27FC236}">
                <a16:creationId xmlns:a16="http://schemas.microsoft.com/office/drawing/2014/main" id="{327529AE-65DD-46C9-B3BA-243D956291B8}"/>
              </a:ext>
            </a:extLst>
          </p:cNvPr>
          <p:cNvPicPr>
            <a:picLocks noChangeAspect="1"/>
          </p:cNvPicPr>
          <p:nvPr/>
        </p:nvPicPr>
        <p:blipFill>
          <a:blip r:embed="rId3"/>
          <a:stretch>
            <a:fillRect/>
          </a:stretch>
        </p:blipFill>
        <p:spPr>
          <a:xfrm>
            <a:off x="4396431" y="1782867"/>
            <a:ext cx="7626092" cy="4251245"/>
          </a:xfrm>
          <a:prstGeom prst="rect">
            <a:avLst/>
          </a:prstGeom>
          <a:ln w="9525">
            <a:solidFill>
              <a:schemeClr val="bg2">
                <a:lumMod val="25000"/>
              </a:schemeClr>
            </a:solidFill>
          </a:ln>
        </p:spPr>
      </p:pic>
    </p:spTree>
    <p:extLst>
      <p:ext uri="{BB962C8B-B14F-4D97-AF65-F5344CB8AC3E}">
        <p14:creationId xmlns:p14="http://schemas.microsoft.com/office/powerpoint/2010/main" val="1865857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VISUALIZATION: Performance Issues</a:t>
            </a:r>
          </a:p>
        </p:txBody>
      </p:sp>
      <p:graphicFrame>
        <p:nvGraphicFramePr>
          <p:cNvPr id="8" name="Table 7"/>
          <p:cNvGraphicFramePr>
            <a:graphicFrameLocks noGrp="1"/>
          </p:cNvGraphicFramePr>
          <p:nvPr>
            <p:extLst>
              <p:ext uri="{D42A27DB-BD31-4B8C-83A1-F6EECF244321}">
                <p14:modId xmlns:p14="http://schemas.microsoft.com/office/powerpoint/2010/main" val="3142948198"/>
              </p:ext>
            </p:extLst>
          </p:nvPr>
        </p:nvGraphicFramePr>
        <p:xfrm>
          <a:off x="292231" y="1219517"/>
          <a:ext cx="3685882" cy="4971051"/>
        </p:xfrm>
        <a:graphic>
          <a:graphicData uri="http://schemas.openxmlformats.org/drawingml/2006/table">
            <a:tbl>
              <a:tblPr>
                <a:tableStyleId>{5C22544A-7EE6-4342-B048-85BDC9FD1C3A}</a:tableStyleId>
              </a:tblPr>
              <a:tblGrid>
                <a:gridCol w="3685882">
                  <a:extLst>
                    <a:ext uri="{9D8B030D-6E8A-4147-A177-3AD203B41FA5}">
                      <a16:colId xmlns:a16="http://schemas.microsoft.com/office/drawing/2014/main" val="493813631"/>
                    </a:ext>
                  </a:extLst>
                </a:gridCol>
              </a:tblGrid>
              <a:tr h="429949">
                <a:tc>
                  <a:txBody>
                    <a:bodyPr/>
                    <a:lstStyle/>
                    <a:p>
                      <a:r>
                        <a:rPr lang="en-US" sz="1600" dirty="0">
                          <a:solidFill>
                            <a:schemeClr val="bg1"/>
                          </a:solidFill>
                        </a:rPr>
                        <a:t>How are employees performing across Tenure Brackets: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570369641"/>
                  </a:ext>
                </a:extLst>
              </a:tr>
              <a:tr h="19933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gradFill>
                            <a:gsLst>
                              <a:gs pos="0">
                                <a:schemeClr val="tx1"/>
                              </a:gs>
                              <a:gs pos="100000">
                                <a:schemeClr val="tx1"/>
                              </a:gs>
                            </a:gsLst>
                            <a:lin ang="5400000" scaled="1"/>
                          </a:gradFill>
                        </a:rPr>
                        <a:t>Insights: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0">
                                <a:schemeClr val="tx1"/>
                              </a:gs>
                              <a:gs pos="100000">
                                <a:schemeClr val="tx1"/>
                              </a:gs>
                            </a:gsLst>
                            <a:lin ang="5400000" scaled="1"/>
                          </a:gradFill>
                        </a:rPr>
                        <a:t> Most of the employees are performing below average (Last Rating &lt; 2) across all the Tenure Brackets.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0">
                                <a:schemeClr val="tx1"/>
                              </a:gs>
                              <a:gs pos="100000">
                                <a:schemeClr val="tx1"/>
                              </a:gs>
                            </a:gsLst>
                            <a:lin ang="5400000" scaled="1"/>
                          </a:gradFill>
                        </a:rPr>
                        <a:t>43 % of the employees in the Average Rating Band( Last Rating:2 – 3)  have left the organization.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0">
                                <a:schemeClr val="tx1"/>
                              </a:gs>
                              <a:gs pos="100000">
                                <a:schemeClr val="tx1"/>
                              </a:gs>
                            </a:gsLst>
                            <a:lin ang="5400000" scaled="1"/>
                          </a:gradFill>
                        </a:rPr>
                        <a:t>28% of the below average performers have left.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0">
                                <a:schemeClr val="tx1"/>
                              </a:gs>
                              <a:gs pos="100000">
                                <a:schemeClr val="tx1"/>
                              </a:gs>
                            </a:gsLst>
                            <a:lin ang="5400000" scaled="1"/>
                          </a:gradFill>
                        </a:rPr>
                        <a:t>Overall these visuals suggest performance issues in the company.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dirty="0">
                          <a:gradFill>
                            <a:gsLst>
                              <a:gs pos="0">
                                <a:schemeClr val="tx1"/>
                              </a:gs>
                              <a:gs pos="100000">
                                <a:schemeClr val="tx1"/>
                              </a:gs>
                            </a:gsLst>
                            <a:lin ang="5400000" scaled="1"/>
                          </a:gradFill>
                        </a:rPr>
                        <a:t>Is this because of Departmental problems or job misfit or Burnout?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410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Course of Action</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extLst>
                  <a:ext uri="{0D108BD9-81ED-4DB2-BD59-A6C34878D82A}">
                    <a16:rowId xmlns:a16="http://schemas.microsoft.com/office/drawing/2014/main" val="1808639897"/>
                  </a:ext>
                </a:extLst>
              </a:tr>
              <a:tr h="1055329">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Metrics like Number of Projects , Average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200" spc="30" baseline="0" dirty="0">
                          <a:gradFill>
                            <a:gsLst>
                              <a:gs pos="18000">
                                <a:schemeClr val="tx1"/>
                              </a:gs>
                              <a:gs pos="36000">
                                <a:schemeClr val="tx1"/>
                              </a:gs>
                            </a:gsLst>
                            <a:lin ang="5400000" scaled="1"/>
                          </a:gradFill>
                        </a:rPr>
                        <a:t>working hours would be helpful in  garnering more information.</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8</a:t>
            </a:fld>
            <a:endParaRPr lang="en-US" sz="1100" dirty="0">
              <a:solidFill>
                <a:schemeClr val="tx2"/>
              </a:solidFill>
            </a:endParaRPr>
          </a:p>
        </p:txBody>
      </p:sp>
      <p:pic>
        <p:nvPicPr>
          <p:cNvPr id="7" name="Picture 6">
            <a:extLst>
              <a:ext uri="{FF2B5EF4-FFF2-40B4-BE49-F238E27FC236}">
                <a16:creationId xmlns:a16="http://schemas.microsoft.com/office/drawing/2014/main" id="{12B86710-577D-4AC0-B4C0-F2A02AFD4B58}"/>
              </a:ext>
            </a:extLst>
          </p:cNvPr>
          <p:cNvPicPr>
            <a:picLocks noChangeAspect="1"/>
          </p:cNvPicPr>
          <p:nvPr/>
        </p:nvPicPr>
        <p:blipFill>
          <a:blip r:embed="rId2"/>
          <a:stretch>
            <a:fillRect/>
          </a:stretch>
        </p:blipFill>
        <p:spPr>
          <a:xfrm>
            <a:off x="4867084" y="1197693"/>
            <a:ext cx="6588568" cy="2623621"/>
          </a:xfrm>
          <a:prstGeom prst="rect">
            <a:avLst/>
          </a:prstGeom>
          <a:ln w="9525">
            <a:solidFill>
              <a:schemeClr val="bg2">
                <a:lumMod val="25000"/>
              </a:schemeClr>
            </a:solidFill>
          </a:ln>
        </p:spPr>
      </p:pic>
      <p:pic>
        <p:nvPicPr>
          <p:cNvPr id="10" name="Picture 9">
            <a:extLst>
              <a:ext uri="{FF2B5EF4-FFF2-40B4-BE49-F238E27FC236}">
                <a16:creationId xmlns:a16="http://schemas.microsoft.com/office/drawing/2014/main" id="{F5D4E198-B52A-4C55-96B0-44427195CFB7}"/>
              </a:ext>
            </a:extLst>
          </p:cNvPr>
          <p:cNvPicPr>
            <a:picLocks noChangeAspect="1"/>
          </p:cNvPicPr>
          <p:nvPr/>
        </p:nvPicPr>
        <p:blipFill>
          <a:blip r:embed="rId3"/>
          <a:stretch>
            <a:fillRect/>
          </a:stretch>
        </p:blipFill>
        <p:spPr>
          <a:xfrm>
            <a:off x="4867084" y="3928693"/>
            <a:ext cx="6586001" cy="2340132"/>
          </a:xfrm>
          <a:prstGeom prst="rect">
            <a:avLst/>
          </a:prstGeom>
          <a:ln w="9525">
            <a:solidFill>
              <a:schemeClr val="bg2">
                <a:lumMod val="25000"/>
              </a:schemeClr>
            </a:solidFill>
          </a:ln>
        </p:spPr>
      </p:pic>
    </p:spTree>
    <p:extLst>
      <p:ext uri="{BB962C8B-B14F-4D97-AF65-F5344CB8AC3E}">
        <p14:creationId xmlns:p14="http://schemas.microsoft.com/office/powerpoint/2010/main" val="1493819959"/>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0"/>
            <a:ext cx="12192000" cy="1050758"/>
          </a:xfrm>
        </p:spPr>
        <p:txBody>
          <a:bodyPr/>
          <a:lstStyle/>
          <a:p>
            <a:r>
              <a:rPr lang="en-US" dirty="0"/>
              <a:t>VISUALISATION : Departmental Problems?</a:t>
            </a:r>
          </a:p>
        </p:txBody>
      </p:sp>
      <p:graphicFrame>
        <p:nvGraphicFramePr>
          <p:cNvPr id="8" name="Table 7"/>
          <p:cNvGraphicFramePr>
            <a:graphicFrameLocks noGrp="1"/>
          </p:cNvGraphicFramePr>
          <p:nvPr>
            <p:extLst>
              <p:ext uri="{D42A27DB-BD31-4B8C-83A1-F6EECF244321}">
                <p14:modId xmlns:p14="http://schemas.microsoft.com/office/powerpoint/2010/main" val="173189370"/>
              </p:ext>
            </p:extLst>
          </p:nvPr>
        </p:nvGraphicFramePr>
        <p:xfrm>
          <a:off x="584462" y="2011369"/>
          <a:ext cx="3685882" cy="3595208"/>
        </p:xfrm>
        <a:graphic>
          <a:graphicData uri="http://schemas.openxmlformats.org/drawingml/2006/table">
            <a:tbl>
              <a:tblPr>
                <a:tableStyleId>{5C22544A-7EE6-4342-B048-85BDC9FD1C3A}</a:tableStyleId>
              </a:tblPr>
              <a:tblGrid>
                <a:gridCol w="3685882">
                  <a:extLst>
                    <a:ext uri="{9D8B030D-6E8A-4147-A177-3AD203B41FA5}">
                      <a16:colId xmlns:a16="http://schemas.microsoft.com/office/drawing/2014/main" val="493813631"/>
                    </a:ext>
                  </a:extLst>
                </a:gridCol>
              </a:tblGrid>
              <a:tr h="429949">
                <a:tc>
                  <a:txBody>
                    <a:bodyPr/>
                    <a:lstStyle/>
                    <a:p>
                      <a:r>
                        <a:rPr lang="en-US" sz="1600" dirty="0">
                          <a:solidFill>
                            <a:schemeClr val="bg1"/>
                          </a:solidFill>
                        </a:rPr>
                        <a:t>The departments which get highlighted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2570369641"/>
                  </a:ext>
                </a:extLst>
              </a:tr>
              <a:tr h="114252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1" spc="30" dirty="0">
                          <a:gradFill>
                            <a:gsLst>
                              <a:gs pos="0">
                                <a:schemeClr val="tx1"/>
                              </a:gs>
                              <a:gs pos="100000">
                                <a:schemeClr val="tx1"/>
                              </a:gs>
                            </a:gsLst>
                            <a:lin ang="5400000" scaled="1"/>
                          </a:gradFill>
                        </a:rPr>
                        <a:t>Audit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1" spc="30" dirty="0">
                          <a:gradFill>
                            <a:gsLst>
                              <a:gs pos="0">
                                <a:schemeClr val="tx1"/>
                              </a:gs>
                              <a:gs pos="100000">
                                <a:schemeClr val="tx1"/>
                              </a:gs>
                            </a:gsLst>
                            <a:lin ang="5400000" scaled="1"/>
                          </a:gradFill>
                        </a:rPr>
                        <a:t>Finance and Financial Advisory</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b="1" spc="30" dirty="0">
                          <a:gradFill>
                            <a:gsLst>
                              <a:gs pos="0">
                                <a:schemeClr val="tx1"/>
                              </a:gs>
                              <a:gs pos="100000">
                                <a:schemeClr val="tx1"/>
                              </a:gs>
                            </a:gsLst>
                            <a:lin ang="5400000" scaled="1"/>
                          </a:gradFill>
                        </a:rPr>
                        <a:t>Tax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dirty="0">
                        <a:gradFill>
                          <a:gsLst>
                            <a:gs pos="0">
                              <a:schemeClr val="tx1"/>
                            </a:gs>
                            <a:gs pos="100000">
                              <a:schemeClr val="tx1"/>
                            </a:gs>
                          </a:gsLst>
                          <a:lin ang="5400000" scaled="1"/>
                        </a:gradFill>
                      </a:endParaRPr>
                    </a:p>
                  </a:txBody>
                  <a:tcPr anchor="ctr">
                    <a:lnL w="12700" cmpd="sng">
                      <a:noFill/>
                    </a:lnL>
                    <a:lnR w="12700" cmpd="sng">
                      <a:noFill/>
                    </a:lnR>
                    <a:lnT w="12700" cmpd="sng">
                      <a:noFill/>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17822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spc="30" baseline="0" dirty="0">
                        <a:gradFill>
                          <a:gsLst>
                            <a:gs pos="0">
                              <a:schemeClr val="tx1"/>
                            </a:gs>
                            <a:gs pos="100000">
                              <a:schemeClr val="tx1"/>
                            </a:gs>
                          </a:gsLst>
                          <a:lin ang="5400000" scaled="1"/>
                        </a:gradFill>
                      </a:endParaRP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604512"/>
                  </a:ext>
                </a:extLst>
              </a:tr>
              <a:tr h="410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spc="30" dirty="0">
                          <a:solidFill>
                            <a:schemeClr val="accent3">
                              <a:lumMod val="20000"/>
                              <a:lumOff val="80000"/>
                            </a:schemeClr>
                          </a:solidFill>
                        </a:rPr>
                        <a:t>Insights:</a:t>
                      </a:r>
                    </a:p>
                  </a:txBody>
                  <a:tcPr anchor="ctr">
                    <a:lnL w="12700" cmpd="sng">
                      <a:noFill/>
                    </a:lnL>
                    <a:lnR w="12700" cmpd="sng">
                      <a:noFill/>
                    </a:lnR>
                    <a:lnT w="3175" cap="flat" cmpd="sng" algn="ctr">
                      <a:solidFill>
                        <a:schemeClr val="accent2"/>
                      </a:solidFill>
                      <a:prstDash val="solid"/>
                      <a:round/>
                      <a:headEnd type="none" w="med" len="med"/>
                      <a:tailEnd type="none" w="med" len="med"/>
                    </a:lnT>
                    <a:lnB w="3175"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004568"/>
                    </a:solidFill>
                  </a:tcPr>
                </a:tc>
                <a:extLst>
                  <a:ext uri="{0D108BD9-81ED-4DB2-BD59-A6C34878D82A}">
                    <a16:rowId xmlns:a16="http://schemas.microsoft.com/office/drawing/2014/main" val="1808639897"/>
                  </a:ext>
                </a:extLst>
              </a:tr>
              <a:tr h="1055329">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The attrition rates in these departments is the highest.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Audit (43%) , Finance (36%) , Financial Advisory (36%) and Tax(35%)</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1200" spc="30" baseline="0" dirty="0">
                          <a:gradFill>
                            <a:gsLst>
                              <a:gs pos="18000">
                                <a:schemeClr val="tx1"/>
                              </a:gs>
                              <a:gs pos="36000">
                                <a:schemeClr val="tx1"/>
                              </a:gs>
                            </a:gsLst>
                            <a:lin ang="5400000" scaled="1"/>
                          </a:gradFill>
                        </a:rPr>
                        <a:t>The performance of employees in these departments is mostly below average.</a:t>
                      </a:r>
                    </a:p>
                  </a:txBody>
                  <a:tcPr anchor="ctr">
                    <a:lnL w="12700" cmpd="sng">
                      <a:noFill/>
                    </a:lnL>
                    <a:lnR w="12700" cmpd="sng">
                      <a:noFill/>
                    </a:lnR>
                    <a:lnT w="3175" cap="flat" cmpd="sng" algn="ctr">
                      <a:solidFill>
                        <a:schemeClr val="accent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6136156"/>
                  </a:ext>
                </a:extLst>
              </a:tr>
            </a:tbl>
          </a:graphicData>
        </a:graphic>
      </p:graphicFrame>
      <p:sp>
        <p:nvSpPr>
          <p:cNvPr id="9" name="Slide Number Placeholder 2"/>
          <p:cNvSpPr txBox="1">
            <a:spLocks/>
          </p:cNvSpPr>
          <p:nvPr/>
        </p:nvSpPr>
        <p:spPr>
          <a:xfrm>
            <a:off x="9188115" y="63771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AE1514C-5E56-4738-A1FF-4B1CFD2A3E36}" type="slidenum">
              <a:rPr lang="en-US" sz="1100">
                <a:solidFill>
                  <a:schemeClr val="tx2"/>
                </a:solidFill>
              </a:rPr>
              <a:pPr algn="r"/>
              <a:t>9</a:t>
            </a:fld>
            <a:endParaRPr lang="en-US" sz="1100" dirty="0">
              <a:solidFill>
                <a:schemeClr val="tx2"/>
              </a:solidFill>
            </a:endParaRPr>
          </a:p>
        </p:txBody>
      </p:sp>
      <p:pic>
        <p:nvPicPr>
          <p:cNvPr id="11" name="Picture 10">
            <a:extLst>
              <a:ext uri="{FF2B5EF4-FFF2-40B4-BE49-F238E27FC236}">
                <a16:creationId xmlns:a16="http://schemas.microsoft.com/office/drawing/2014/main" id="{CB949867-53F9-4F7C-A7E8-0805D560DE14}"/>
              </a:ext>
            </a:extLst>
          </p:cNvPr>
          <p:cNvPicPr>
            <a:picLocks noChangeAspect="1"/>
          </p:cNvPicPr>
          <p:nvPr/>
        </p:nvPicPr>
        <p:blipFill rotWithShape="1">
          <a:blip r:embed="rId2"/>
          <a:srcRect/>
          <a:stretch/>
        </p:blipFill>
        <p:spPr>
          <a:xfrm>
            <a:off x="4867084" y="1219517"/>
            <a:ext cx="6039728" cy="2786875"/>
          </a:xfrm>
          <a:prstGeom prst="rect">
            <a:avLst/>
          </a:prstGeom>
          <a:ln>
            <a:solidFill>
              <a:schemeClr val="bg2">
                <a:lumMod val="25000"/>
              </a:schemeClr>
            </a:solidFill>
          </a:ln>
        </p:spPr>
      </p:pic>
      <p:pic>
        <p:nvPicPr>
          <p:cNvPr id="12" name="Picture 11">
            <a:extLst>
              <a:ext uri="{FF2B5EF4-FFF2-40B4-BE49-F238E27FC236}">
                <a16:creationId xmlns:a16="http://schemas.microsoft.com/office/drawing/2014/main" id="{3EA3B9E6-D37B-4942-A43B-DE77650C6A30}"/>
              </a:ext>
            </a:extLst>
          </p:cNvPr>
          <p:cNvPicPr>
            <a:picLocks noChangeAspect="1"/>
          </p:cNvPicPr>
          <p:nvPr/>
        </p:nvPicPr>
        <p:blipFill>
          <a:blip r:embed="rId3"/>
          <a:stretch>
            <a:fillRect/>
          </a:stretch>
        </p:blipFill>
        <p:spPr>
          <a:xfrm>
            <a:off x="4867084" y="4125865"/>
            <a:ext cx="5250896" cy="2616376"/>
          </a:xfrm>
          <a:prstGeom prst="rect">
            <a:avLst/>
          </a:prstGeom>
          <a:ln>
            <a:solidFill>
              <a:schemeClr val="bg2">
                <a:lumMod val="25000"/>
              </a:schemeClr>
            </a:solidFill>
          </a:ln>
        </p:spPr>
      </p:pic>
    </p:spTree>
    <p:extLst>
      <p:ext uri="{BB962C8B-B14F-4D97-AF65-F5344CB8AC3E}">
        <p14:creationId xmlns:p14="http://schemas.microsoft.com/office/powerpoint/2010/main" val="3926029249"/>
      </p:ext>
    </p:extLst>
  </p:cSld>
  <p:clrMapOvr>
    <a:masterClrMapping/>
  </p:clrMapOvr>
  <p:transition spd="slow">
    <p:push/>
  </p:transition>
</p:sld>
</file>

<file path=ppt/theme/theme1.xml><?xml version="1.0" encoding="utf-8"?>
<a:theme xmlns:a="http://schemas.openxmlformats.org/drawingml/2006/main" name="1_Smart Graphics Sampler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8F0ED03E-47FC-4860-B2C9-DA5C377EAA2D}" vid="{600A14AD-66E6-4CC8-A6FA-E99B17BED4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Smart Graphics Sampler</Template>
  <TotalTime>118</TotalTime>
  <Words>2605</Words>
  <Application>Microsoft Office PowerPoint</Application>
  <PresentationFormat>Widescreen</PresentationFormat>
  <Paragraphs>425</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Georgia</vt:lpstr>
      <vt:lpstr>Montserrat</vt:lpstr>
      <vt:lpstr>Segoe UI</vt:lpstr>
      <vt:lpstr>Segoe UI Light</vt:lpstr>
      <vt:lpstr>Segoe UI Semibold</vt:lpstr>
      <vt:lpstr>Times New Roman</vt:lpstr>
      <vt:lpstr>Wingdings</vt:lpstr>
      <vt:lpstr>1_Smart Graphics Sampler Neal Creative</vt:lpstr>
      <vt:lpstr>PowerPoint Presentation</vt:lpstr>
      <vt:lpstr>BUSINESS CASE</vt:lpstr>
      <vt:lpstr>Data Description</vt:lpstr>
      <vt:lpstr>DATA PREPARATION .. 1</vt:lpstr>
      <vt:lpstr>DATA PREPARATION .. 2</vt:lpstr>
      <vt:lpstr>VISUALIZATION</vt:lpstr>
      <vt:lpstr>VISUALIZATION: Attrition by Tenure Bucket - Figures</vt:lpstr>
      <vt:lpstr>VISUALIZATION: Performance Issues</vt:lpstr>
      <vt:lpstr>VISUALISATION : Departmental Problems?</vt:lpstr>
      <vt:lpstr>Visualization : Job Level / Salary Issues ?</vt:lpstr>
      <vt:lpstr>Visualization : Promotions</vt:lpstr>
      <vt:lpstr>Visualization : Attrition across salary levels and departments</vt:lpstr>
      <vt:lpstr>Feature Extraction</vt:lpstr>
      <vt:lpstr>Attrition Risk Model</vt:lpstr>
      <vt:lpstr>Attrition Risk Model │ Model Evaluation (Decision Tree)</vt:lpstr>
      <vt:lpstr>Attrition Risk Model │ Model Interpretation (Decision Tree)</vt:lpstr>
      <vt:lpstr>Attrition Risk Model │ Defining the Risk Profile</vt:lpstr>
      <vt:lpstr>Survival Analysis</vt:lpstr>
      <vt:lpstr>CONCLUSION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PERCENT WITH PIE CHARTS</dc:title>
  <dc:subject/>
  <dc:creator>Arnab Chatterjee</dc:creator>
  <cp:keywords/>
  <dc:description/>
  <cp:lastModifiedBy>Arnab Chatterjee</cp:lastModifiedBy>
  <cp:revision>30</cp:revision>
  <dcterms:created xsi:type="dcterms:W3CDTF">2017-07-17T17:25:10Z</dcterms:created>
  <dcterms:modified xsi:type="dcterms:W3CDTF">2017-07-17T19:23:54Z</dcterms:modified>
  <cp:category/>
</cp:coreProperties>
</file>