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57" r:id="rId3"/>
    <p:sldId id="258" r:id="rId4"/>
    <p:sldId id="259" r:id="rId5"/>
    <p:sldId id="260" r:id="rId6"/>
    <p:sldId id="262" r:id="rId7"/>
    <p:sldId id="263" r:id="rId8"/>
    <p:sldId id="264" r:id="rId9"/>
    <p:sldId id="265" r:id="rId10"/>
    <p:sldId id="267" r:id="rId11"/>
    <p:sldId id="268" r:id="rId12"/>
    <p:sldId id="270" r:id="rId13"/>
    <p:sldId id="269" r:id="rId14"/>
    <p:sldId id="271" r:id="rId15"/>
    <p:sldId id="272" r:id="rId16"/>
    <p:sldId id="274"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74" d="100"/>
          <a:sy n="74" d="100"/>
        </p:scale>
        <p:origin x="51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CF1C19-9899-419E-8DA3-5119AE8254A9}"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F5BA0-C0E5-4906-B62A-86EC37ACA1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59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F1C19-9899-419E-8DA3-5119AE8254A9}"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116254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F1C19-9899-419E-8DA3-5119AE8254A9}"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45453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F1C19-9899-419E-8DA3-5119AE8254A9}"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290797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CF1C19-9899-419E-8DA3-5119AE8254A9}"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F5BA0-C0E5-4906-B62A-86EC37ACA1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0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CF1C19-9899-419E-8DA3-5119AE8254A9}"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161377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F1C19-9899-419E-8DA3-5119AE8254A9}" type="datetimeFigureOut">
              <a:rPr lang="en-US" smtClean="0"/>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351526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F1C19-9899-419E-8DA3-5119AE8254A9}" type="datetimeFigureOut">
              <a:rPr lang="en-US" smtClean="0"/>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335648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CF1C19-9899-419E-8DA3-5119AE8254A9}" type="datetimeFigureOut">
              <a:rPr lang="en-US" smtClean="0"/>
              <a:t>7/17/2017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200955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CF1C19-9899-419E-8DA3-5119AE8254A9}" type="datetimeFigureOut">
              <a:rPr lang="en-US" smtClean="0"/>
              <a:t>7/17/2017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7F5BA0-C0E5-4906-B62A-86EC37ACA1FF}" type="slidenum">
              <a:rPr lang="en-US" smtClean="0"/>
              <a:t>‹#›</a:t>
            </a:fld>
            <a:endParaRPr lang="en-US"/>
          </a:p>
        </p:txBody>
      </p:sp>
    </p:spTree>
    <p:extLst>
      <p:ext uri="{BB962C8B-B14F-4D97-AF65-F5344CB8AC3E}">
        <p14:creationId xmlns:p14="http://schemas.microsoft.com/office/powerpoint/2010/main" val="22702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CF1C19-9899-419E-8DA3-5119AE8254A9}"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F5BA0-C0E5-4906-B62A-86EC37ACA1FF}" type="slidenum">
              <a:rPr lang="en-US" smtClean="0"/>
              <a:t>‹#›</a:t>
            </a:fld>
            <a:endParaRPr lang="en-US"/>
          </a:p>
        </p:txBody>
      </p:sp>
    </p:spTree>
    <p:extLst>
      <p:ext uri="{BB962C8B-B14F-4D97-AF65-F5344CB8AC3E}">
        <p14:creationId xmlns:p14="http://schemas.microsoft.com/office/powerpoint/2010/main" val="126594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CF1C19-9899-419E-8DA3-5119AE8254A9}" type="datetimeFigureOut">
              <a:rPr lang="en-US" smtClean="0"/>
              <a:t>7/17/2017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7F5BA0-C0E5-4906-B62A-86EC37ACA1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2528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242034F-E0C0-4C09-9839-A4E1407F8113}"/>
              </a:ext>
            </a:extLst>
          </p:cNvPr>
          <p:cNvPicPr>
            <a:picLocks noChangeAspect="1"/>
          </p:cNvPicPr>
          <p:nvPr/>
        </p:nvPicPr>
        <p:blipFill rotWithShape="1">
          <a:blip r:embed="rId2"/>
          <a:srcRect l="20114" r="15738" b="-1"/>
          <a:stretch/>
        </p:blipFill>
        <p:spPr>
          <a:xfrm>
            <a:off x="4648759" y="0"/>
            <a:ext cx="7607260" cy="6858000"/>
          </a:xfrm>
          <a:prstGeom prst="rect">
            <a:avLst/>
          </a:prstGeom>
          <a:ln>
            <a:solidFill>
              <a:schemeClr val="bg2">
                <a:lumMod val="25000"/>
              </a:schemeClr>
            </a:solidFill>
          </a:ln>
        </p:spPr>
      </p:pic>
      <p:sp>
        <p:nvSpPr>
          <p:cNvPr id="1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6" y="0"/>
            <a:ext cx="4584734" cy="6858000"/>
          </a:xfrm>
          <a:prstGeom prst="rect">
            <a:avLst/>
          </a:prstGeom>
          <a:solidFill>
            <a:schemeClr val="bg2">
              <a:lumMod val="25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199" y="640080"/>
            <a:ext cx="3817917" cy="2279289"/>
          </a:xfrm>
        </p:spPr>
        <p:txBody>
          <a:bodyPr>
            <a:normAutofit/>
          </a:bodyPr>
          <a:lstStyle/>
          <a:p>
            <a:pPr algn="ctr"/>
            <a:r>
              <a:rPr lang="en-US" sz="4400" b="1" u="sng" dirty="0">
                <a:solidFill>
                  <a:srgbClr val="FFFFFF"/>
                </a:solidFill>
                <a:latin typeface="Times New Roman" panose="02020603050405020304" pitchFamily="18" charset="0"/>
                <a:cs typeface="Times New Roman" panose="02020603050405020304" pitchFamily="18" charset="0"/>
              </a:rPr>
              <a:t>HR </a:t>
            </a:r>
            <a:r>
              <a:rPr lang="en-US" sz="4400" b="1" u="sng" dirty="0" smtClean="0">
                <a:solidFill>
                  <a:srgbClr val="FFFFFF"/>
                </a:solidFill>
                <a:latin typeface="Times New Roman" panose="02020603050405020304" pitchFamily="18" charset="0"/>
                <a:cs typeface="Times New Roman" panose="02020603050405020304" pitchFamily="18" charset="0"/>
              </a:rPr>
              <a:t>Analytics -  </a:t>
            </a:r>
            <a:r>
              <a:rPr lang="en-US" sz="4400" b="1" u="sng" dirty="0">
                <a:solidFill>
                  <a:srgbClr val="FFFFFF"/>
                </a:solidFill>
                <a:latin typeface="Times New Roman" panose="02020603050405020304" pitchFamily="18" charset="0"/>
                <a:cs typeface="Times New Roman" panose="02020603050405020304" pitchFamily="18" charset="0"/>
              </a:rPr>
              <a:t>Employee Attrition</a:t>
            </a:r>
          </a:p>
        </p:txBody>
      </p:sp>
      <p:sp>
        <p:nvSpPr>
          <p:cNvPr id="3" name="Subtitle 2"/>
          <p:cNvSpPr>
            <a:spLocks noGrp="1"/>
          </p:cNvSpPr>
          <p:nvPr>
            <p:ph type="subTitle" idx="1"/>
          </p:nvPr>
        </p:nvSpPr>
        <p:spPr>
          <a:xfrm>
            <a:off x="457200" y="3289110"/>
            <a:ext cx="3759958" cy="3084395"/>
          </a:xfrm>
        </p:spPr>
        <p:txBody>
          <a:bodyPr>
            <a:noAutofit/>
          </a:bodyPr>
          <a:lstStyle/>
          <a:p>
            <a:pPr>
              <a:lnSpc>
                <a:spcPct val="70000"/>
              </a:lnSpc>
              <a:buClr>
                <a:schemeClr val="bg1"/>
              </a:buClr>
            </a:pPr>
            <a:endParaRPr lang="en-US" sz="1600" b="1" dirty="0" smtClean="0">
              <a:solidFill>
                <a:schemeClr val="tx1"/>
              </a:solidFill>
              <a:latin typeface="Times New Roman" panose="02020603050405020304" pitchFamily="18" charset="0"/>
              <a:cs typeface="Times New Roman" panose="02020603050405020304" pitchFamily="18" charset="0"/>
            </a:endParaRPr>
          </a:p>
          <a:p>
            <a:pPr marL="285750" indent="-285750">
              <a:lnSpc>
                <a:spcPct val="70000"/>
              </a:lnSpc>
              <a:buClr>
                <a:schemeClr val="bg1"/>
              </a:buClr>
              <a:buFont typeface="Wingdings" panose="05000000000000000000" pitchFamily="2" charset="2"/>
              <a:buChar char="Ø"/>
            </a:pPr>
            <a:r>
              <a:rPr lang="en-US" sz="1600" b="1" dirty="0" smtClean="0">
                <a:solidFill>
                  <a:schemeClr val="tx1"/>
                </a:solidFill>
                <a:latin typeface="Times New Roman" panose="02020603050405020304" pitchFamily="18" charset="0"/>
                <a:cs typeface="Times New Roman" panose="02020603050405020304" pitchFamily="18" charset="0"/>
              </a:rPr>
              <a:t>  </a:t>
            </a:r>
            <a:r>
              <a:rPr lang="en-US" sz="1600" b="1" dirty="0" smtClean="0">
                <a:solidFill>
                  <a:schemeClr val="bg1"/>
                </a:solidFill>
                <a:latin typeface="Times New Roman" panose="02020603050405020304" pitchFamily="18" charset="0"/>
                <a:cs typeface="Times New Roman" panose="02020603050405020304" pitchFamily="18" charset="0"/>
              </a:rPr>
              <a:t>Business Case</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Data </a:t>
            </a:r>
            <a:r>
              <a:rPr lang="en-US" sz="1600" b="1" dirty="0" smtClean="0">
                <a:solidFill>
                  <a:schemeClr val="bg1"/>
                </a:solidFill>
                <a:latin typeface="Times New Roman" panose="02020603050405020304" pitchFamily="18" charset="0"/>
                <a:cs typeface="Times New Roman" panose="02020603050405020304" pitchFamily="18" charset="0"/>
              </a:rPr>
              <a:t>Description</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Data </a:t>
            </a:r>
            <a:r>
              <a:rPr lang="en-US" sz="1600" b="1" dirty="0" smtClean="0">
                <a:solidFill>
                  <a:schemeClr val="bg1"/>
                </a:solidFill>
                <a:latin typeface="Times New Roman" panose="02020603050405020304" pitchFamily="18" charset="0"/>
                <a:cs typeface="Times New Roman" panose="02020603050405020304" pitchFamily="18" charset="0"/>
              </a:rPr>
              <a:t>Preparation</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DATA </a:t>
            </a:r>
            <a:r>
              <a:rPr lang="en-US" sz="1600" b="1" dirty="0" smtClean="0">
                <a:solidFill>
                  <a:schemeClr val="bg1"/>
                </a:solidFill>
                <a:latin typeface="Times New Roman" panose="02020603050405020304" pitchFamily="18" charset="0"/>
                <a:cs typeface="Times New Roman" panose="02020603050405020304" pitchFamily="18" charset="0"/>
              </a:rPr>
              <a:t>exploration</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smtClean="0">
                <a:solidFill>
                  <a:schemeClr val="bg1"/>
                </a:solidFill>
                <a:latin typeface="Times New Roman" panose="02020603050405020304" pitchFamily="18" charset="0"/>
                <a:cs typeface="Times New Roman" panose="02020603050405020304" pitchFamily="18" charset="0"/>
              </a:rPr>
              <a:t>Insights</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Attrition </a:t>
            </a:r>
            <a:r>
              <a:rPr lang="en-US" sz="1600" b="1" dirty="0" smtClean="0">
                <a:solidFill>
                  <a:schemeClr val="bg1"/>
                </a:solidFill>
                <a:latin typeface="Times New Roman" panose="02020603050405020304" pitchFamily="18" charset="0"/>
                <a:cs typeface="Times New Roman" panose="02020603050405020304" pitchFamily="18" charset="0"/>
              </a:rPr>
              <a:t>Prediction</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Timeline of </a:t>
            </a:r>
            <a:r>
              <a:rPr lang="en-US" sz="1600" b="1" dirty="0" smtClean="0">
                <a:solidFill>
                  <a:schemeClr val="bg1"/>
                </a:solidFill>
                <a:latin typeface="Times New Roman" panose="02020603050405020304" pitchFamily="18" charset="0"/>
                <a:cs typeface="Times New Roman" panose="02020603050405020304" pitchFamily="18" charset="0"/>
              </a:rPr>
              <a:t>attrition</a:t>
            </a:r>
            <a:endParaRPr lang="en-US" sz="1600" b="1" dirty="0">
              <a:solidFill>
                <a:schemeClr val="bg1"/>
              </a:solidFill>
              <a:latin typeface="Times New Roman" panose="02020603050405020304" pitchFamily="18" charset="0"/>
              <a:cs typeface="Times New Roman" panose="02020603050405020304" pitchFamily="18" charset="0"/>
            </a:endParaRPr>
          </a:p>
          <a:p>
            <a:pPr marL="457200" indent="-457200">
              <a:lnSpc>
                <a:spcPct val="70000"/>
              </a:lnSpc>
              <a:buClr>
                <a:schemeClr val="bg1"/>
              </a:buClr>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Way </a:t>
            </a:r>
            <a:r>
              <a:rPr lang="en-US" sz="1600" b="1" dirty="0" smtClean="0">
                <a:solidFill>
                  <a:schemeClr val="bg1"/>
                </a:solidFill>
                <a:latin typeface="Times New Roman" panose="02020603050405020304" pitchFamily="18" charset="0"/>
                <a:cs typeface="Times New Roman" panose="02020603050405020304" pitchFamily="18" charset="0"/>
              </a:rPr>
              <a:t>forward</a:t>
            </a: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647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Content Placeholder 7"/>
          <p:cNvPicPr>
            <a:picLocks noChangeAspect="1"/>
          </p:cNvPicPr>
          <p:nvPr/>
        </p:nvPicPr>
        <p:blipFill>
          <a:blip r:embed="rId2"/>
          <a:stretch>
            <a:fillRect/>
          </a:stretch>
        </p:blipFill>
        <p:spPr>
          <a:xfrm>
            <a:off x="7721955" y="92363"/>
            <a:ext cx="4371975" cy="2811780"/>
          </a:xfrm>
          <a:prstGeom prst="rect">
            <a:avLst/>
          </a:prstGeom>
          <a:ln>
            <a:solidFill>
              <a:schemeClr val="bg2">
                <a:lumMod val="25000"/>
              </a:schemeClr>
            </a:solidFill>
          </a:ln>
        </p:spPr>
      </p:pic>
      <p:sp>
        <p:nvSpPr>
          <p:cNvPr id="39"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p:cNvSpPr>
            <a:spLocks noGrp="1"/>
          </p:cNvSpPr>
          <p:nvPr>
            <p:ph idx="1"/>
          </p:nvPr>
        </p:nvSpPr>
        <p:spPr>
          <a:xfrm>
            <a:off x="272954" y="518615"/>
            <a:ext cx="7055893" cy="6059606"/>
          </a:xfrm>
        </p:spPr>
        <p:txBody>
          <a:bodyPr>
            <a:normAutofit lnSpcReduction="10000"/>
          </a:bodyPr>
          <a:lstStyle/>
          <a:p>
            <a:pPr algn="ctr"/>
            <a:r>
              <a:rPr lang="en-US" sz="4000" u="sng" dirty="0">
                <a:solidFill>
                  <a:srgbClr val="FFFFFF"/>
                </a:solidFill>
                <a:latin typeface="Times New Roman" panose="02020603050405020304" pitchFamily="18" charset="0"/>
                <a:cs typeface="Times New Roman" panose="02020603050405020304" pitchFamily="18" charset="0"/>
              </a:rPr>
              <a:t>Visualization : Job Level / Salary Issues </a:t>
            </a:r>
            <a:r>
              <a:rPr lang="en-US" sz="4000" u="sng" dirty="0" smtClean="0">
                <a:solidFill>
                  <a:srgbClr val="FFFFFF"/>
                </a:solidFill>
                <a:latin typeface="Times New Roman" panose="02020603050405020304" pitchFamily="18" charset="0"/>
                <a:cs typeface="Times New Roman" panose="02020603050405020304" pitchFamily="18" charset="0"/>
              </a:rPr>
              <a:t>?</a:t>
            </a:r>
          </a:p>
          <a:p>
            <a:endParaRPr lang="en-US" sz="4000" u="sng" dirty="0">
              <a:solidFill>
                <a:srgbClr val="FFFFFF"/>
              </a:solidFill>
            </a:endParaRPr>
          </a:p>
          <a:p>
            <a:r>
              <a:rPr lang="en-US" sz="1400" dirty="0">
                <a:solidFill>
                  <a:schemeClr val="bg1"/>
                </a:solidFill>
                <a:latin typeface="Times New Roman" panose="02020603050405020304" pitchFamily="18" charset="0"/>
                <a:cs typeface="Times New Roman" panose="02020603050405020304" pitchFamily="18" charset="0"/>
              </a:rPr>
              <a:t>There are a lot of people leaving in the </a:t>
            </a:r>
            <a:endParaRPr lang="en-US" sz="1400" dirty="0" smtClean="0">
              <a:solidFill>
                <a:schemeClr val="bg1"/>
              </a:solidFill>
              <a:latin typeface="Times New Roman" panose="02020603050405020304" pitchFamily="18" charset="0"/>
              <a:cs typeface="Times New Roman" panose="02020603050405020304" pitchFamily="18" charset="0"/>
            </a:endParaRPr>
          </a:p>
          <a:p>
            <a:r>
              <a:rPr lang="en-US" sz="1400" b="1" dirty="0" smtClean="0">
                <a:solidFill>
                  <a:schemeClr val="bg1"/>
                </a:solidFill>
                <a:latin typeface="Times New Roman" panose="02020603050405020304" pitchFamily="18" charset="0"/>
                <a:cs typeface="Times New Roman" panose="02020603050405020304" pitchFamily="18" charset="0"/>
              </a:rPr>
              <a:t>Low</a:t>
            </a:r>
            <a:r>
              <a:rPr lang="en-US" sz="1400" b="1" dirty="0">
                <a:solidFill>
                  <a:schemeClr val="bg1"/>
                </a:solidFill>
                <a:latin typeface="Times New Roman" panose="02020603050405020304" pitchFamily="18" charset="0"/>
                <a:cs typeface="Times New Roman" panose="02020603050405020304" pitchFamily="18" charset="0"/>
              </a:rPr>
              <a:t>(&lt;= 1715 Annual Income) to Medium salary (1715 – 3000 Annual Income) </a:t>
            </a:r>
            <a:r>
              <a:rPr lang="en-US" sz="1400" dirty="0">
                <a:solidFill>
                  <a:schemeClr val="bg1"/>
                </a:solidFill>
                <a:latin typeface="Times New Roman" panose="02020603050405020304" pitchFamily="18" charset="0"/>
                <a:cs typeface="Times New Roman" panose="02020603050405020304" pitchFamily="18" charset="0"/>
              </a:rPr>
              <a:t>bracket.</a:t>
            </a:r>
          </a:p>
          <a:p>
            <a:r>
              <a:rPr lang="en-US" sz="1400" dirty="0">
                <a:solidFill>
                  <a:schemeClr val="bg1"/>
                </a:solidFill>
                <a:latin typeface="Times New Roman" panose="02020603050405020304" pitchFamily="18" charset="0"/>
                <a:cs typeface="Times New Roman" panose="02020603050405020304" pitchFamily="18" charset="0"/>
              </a:rPr>
              <a:t>The </a:t>
            </a:r>
            <a:r>
              <a:rPr lang="en-US" sz="1400" b="1" dirty="0">
                <a:solidFill>
                  <a:schemeClr val="bg1"/>
                </a:solidFill>
                <a:latin typeface="Times New Roman" panose="02020603050405020304" pitchFamily="18" charset="0"/>
                <a:cs typeface="Times New Roman" panose="02020603050405020304" pitchFamily="18" charset="0"/>
              </a:rPr>
              <a:t>Staff I Level </a:t>
            </a:r>
            <a:r>
              <a:rPr lang="en-US" sz="1400" dirty="0">
                <a:solidFill>
                  <a:schemeClr val="bg1"/>
                </a:solidFill>
                <a:latin typeface="Times New Roman" panose="02020603050405020304" pitchFamily="18" charset="0"/>
                <a:cs typeface="Times New Roman" panose="02020603050405020304" pitchFamily="18" charset="0"/>
              </a:rPr>
              <a:t>has the maximum attrition levels </a:t>
            </a:r>
            <a:r>
              <a:rPr lang="en-US" sz="1400" dirty="0" smtClean="0">
                <a:solidFill>
                  <a:schemeClr val="bg1"/>
                </a:solidFill>
                <a:latin typeface="Times New Roman" panose="02020603050405020304" pitchFamily="18" charset="0"/>
                <a:cs typeface="Times New Roman" panose="02020603050405020304" pitchFamily="18" charset="0"/>
              </a:rPr>
              <a:t>among   </a:t>
            </a:r>
            <a:r>
              <a:rPr lang="en-US" sz="1400" dirty="0">
                <a:solidFill>
                  <a:schemeClr val="bg1"/>
                </a:solidFill>
                <a:latin typeface="Times New Roman" panose="02020603050405020304" pitchFamily="18" charset="0"/>
                <a:cs typeface="Times New Roman" panose="02020603050405020304" pitchFamily="18" charset="0"/>
              </a:rPr>
              <a:t>all the Job Levels.</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 </a:t>
            </a:r>
            <a:r>
              <a:rPr lang="en-US" sz="1400" b="1" u="sng" dirty="0">
                <a:solidFill>
                  <a:schemeClr val="bg1"/>
                </a:solidFill>
                <a:latin typeface="Times New Roman" panose="02020603050405020304" pitchFamily="18" charset="0"/>
                <a:cs typeface="Times New Roman" panose="02020603050405020304" pitchFamily="18" charset="0"/>
              </a:rPr>
              <a:t>Insights:</a:t>
            </a:r>
          </a:p>
          <a:p>
            <a:pPr>
              <a:buClr>
                <a:schemeClr val="bg1"/>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 </a:t>
            </a:r>
            <a:r>
              <a:rPr lang="en-US" sz="1400" b="1" dirty="0">
                <a:solidFill>
                  <a:schemeClr val="bg1"/>
                </a:solidFill>
                <a:latin typeface="Times New Roman" panose="02020603050405020304" pitchFamily="18" charset="0"/>
                <a:cs typeface="Times New Roman" panose="02020603050405020304" pitchFamily="18" charset="0"/>
              </a:rPr>
              <a:t>40.4% and 40.7% of the employees in the Low – Medium Salary Bracket have left.</a:t>
            </a:r>
          </a:p>
          <a:p>
            <a:pPr>
              <a:buClr>
                <a:schemeClr val="bg1"/>
              </a:buClr>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 Staff I , Staff II Job Levels have attrition Levels of about 41%.</a:t>
            </a:r>
          </a:p>
          <a:p>
            <a:pPr>
              <a:buClr>
                <a:schemeClr val="bg1"/>
              </a:buClr>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 The Senior Analyst Job Level has the highest attrition rate of about 42% .</a:t>
            </a:r>
          </a:p>
          <a:p>
            <a:pPr>
              <a:buClr>
                <a:schemeClr val="bg1"/>
              </a:buClr>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 The attrition level across all Analysts job level is around 38%.</a:t>
            </a:r>
          </a:p>
          <a:p>
            <a:pPr marL="0" indent="0">
              <a:buNone/>
            </a:pPr>
            <a:r>
              <a:rPr lang="en-US" sz="1400" b="1" u="sng" dirty="0">
                <a:solidFill>
                  <a:schemeClr val="bg1"/>
                </a:solidFill>
                <a:latin typeface="Times New Roman" panose="02020603050405020304" pitchFamily="18" charset="0"/>
                <a:cs typeface="Times New Roman" panose="02020603050405020304" pitchFamily="18" charset="0"/>
              </a:rPr>
              <a:t>Course of Action</a:t>
            </a:r>
            <a:r>
              <a:rPr lang="en-US" sz="1400" b="1" dirty="0">
                <a:solidFill>
                  <a:schemeClr val="bg1"/>
                </a:solidFill>
                <a:latin typeface="Times New Roman" panose="02020603050405020304" pitchFamily="18" charset="0"/>
                <a:cs typeface="Times New Roman" panose="02020603050405020304" pitchFamily="18" charset="0"/>
              </a:rPr>
              <a:t>:</a:t>
            </a:r>
          </a:p>
          <a:p>
            <a:pPr>
              <a:buClr>
                <a:schemeClr val="bg1"/>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 Are the employees at various Job Levels not satisfied : </a:t>
            </a:r>
            <a:endParaRPr lang="en-US" sz="14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400" dirty="0" smtClean="0">
                <a:solidFill>
                  <a:schemeClr val="bg1"/>
                </a:solidFill>
                <a:latin typeface="Times New Roman" panose="02020603050405020304" pitchFamily="18" charset="0"/>
                <a:cs typeface="Times New Roman" panose="02020603050405020304" pitchFamily="18" charset="0"/>
              </a:rPr>
              <a:t>A </a:t>
            </a:r>
            <a:r>
              <a:rPr lang="en-US" sz="1400" dirty="0">
                <a:solidFill>
                  <a:schemeClr val="bg1"/>
                </a:solidFill>
                <a:latin typeface="Times New Roman" panose="02020603050405020304" pitchFamily="18" charset="0"/>
                <a:cs typeface="Times New Roman" panose="02020603050405020304" pitchFamily="18" charset="0"/>
              </a:rPr>
              <a:t>metric like </a:t>
            </a:r>
            <a:r>
              <a:rPr lang="en-US" sz="1400" b="1" dirty="0" smtClean="0">
                <a:solidFill>
                  <a:srgbClr val="FFC000"/>
                </a:solidFill>
                <a:latin typeface="Times New Roman" panose="02020603050405020304" pitchFamily="18" charset="0"/>
                <a:cs typeface="Times New Roman" panose="02020603050405020304" pitchFamily="18" charset="0"/>
              </a:rPr>
              <a:t>satisfaction indicator</a:t>
            </a: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which can be captured from</a:t>
            </a:r>
            <a:r>
              <a:rPr lang="en-US" sz="1400" b="1" dirty="0">
                <a:solidFill>
                  <a:srgbClr val="FFC000"/>
                </a:solidFill>
                <a:latin typeface="Times New Roman" panose="02020603050405020304" pitchFamily="18" charset="0"/>
                <a:cs typeface="Times New Roman" panose="02020603050405020304" pitchFamily="18" charset="0"/>
              </a:rPr>
              <a:t> internal employee surveys  </a:t>
            </a:r>
            <a:r>
              <a:rPr lang="en-US" sz="1400" dirty="0">
                <a:solidFill>
                  <a:schemeClr val="bg1"/>
                </a:solidFill>
                <a:latin typeface="Times New Roman" panose="02020603050405020304" pitchFamily="18" charset="0"/>
                <a:cs typeface="Times New Roman" panose="02020603050405020304" pitchFamily="18" charset="0"/>
              </a:rPr>
              <a:t>would help in capturing the sentiment of the workforce.</a:t>
            </a:r>
          </a:p>
          <a:p>
            <a:pPr marL="0" indent="0">
              <a:buNone/>
            </a:pPr>
            <a:endParaRPr lang="en-US" sz="1400" dirty="0">
              <a:solidFill>
                <a:srgbClr val="FFFFFF"/>
              </a:solidFill>
            </a:endParaRPr>
          </a:p>
        </p:txBody>
      </p:sp>
      <p:pic>
        <p:nvPicPr>
          <p:cNvPr id="2" name="Picture 1">
            <a:extLst>
              <a:ext uri="{FF2B5EF4-FFF2-40B4-BE49-F238E27FC236}">
                <a16:creationId xmlns:a16="http://schemas.microsoft.com/office/drawing/2014/main" xmlns="" id="{2D0373D4-04D8-4228-AF57-2361ED714ADF}"/>
              </a:ext>
            </a:extLst>
          </p:cNvPr>
          <p:cNvPicPr>
            <a:picLocks noChangeAspect="1"/>
          </p:cNvPicPr>
          <p:nvPr/>
        </p:nvPicPr>
        <p:blipFill>
          <a:blip r:embed="rId3"/>
          <a:stretch>
            <a:fillRect/>
          </a:stretch>
        </p:blipFill>
        <p:spPr>
          <a:xfrm>
            <a:off x="7790813" y="3569941"/>
            <a:ext cx="4225583" cy="3342527"/>
          </a:xfrm>
          <a:prstGeom prst="rect">
            <a:avLst/>
          </a:prstGeom>
          <a:ln>
            <a:solidFill>
              <a:schemeClr val="bg2">
                <a:lumMod val="25000"/>
              </a:schemeClr>
            </a:solidFill>
          </a:ln>
        </p:spPr>
      </p:pic>
    </p:spTree>
    <p:extLst>
      <p:ext uri="{BB962C8B-B14F-4D97-AF65-F5344CB8AC3E}">
        <p14:creationId xmlns:p14="http://schemas.microsoft.com/office/powerpoint/2010/main" val="992963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32E59EAB-7707-45A9-B95E-8D949A1A8EF7}"/>
              </a:ext>
            </a:extLst>
          </p:cNvPr>
          <p:cNvPicPr>
            <a:picLocks noChangeAspect="1"/>
          </p:cNvPicPr>
          <p:nvPr/>
        </p:nvPicPr>
        <p:blipFill>
          <a:blip r:embed="rId2"/>
          <a:stretch>
            <a:fillRect/>
          </a:stretch>
        </p:blipFill>
        <p:spPr>
          <a:xfrm>
            <a:off x="7850910" y="679724"/>
            <a:ext cx="4156364" cy="2627166"/>
          </a:xfrm>
          <a:prstGeom prst="rect">
            <a:avLst/>
          </a:prstGeom>
          <a:ln>
            <a:solidFill>
              <a:schemeClr val="bg2">
                <a:lumMod val="25000"/>
              </a:schemeClr>
            </a:solidFill>
          </a:ln>
        </p:spPr>
      </p:pic>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xmlns="" id="{9C1B64DF-EC4F-4B3A-BDF0-0F60D056328F}"/>
              </a:ext>
            </a:extLst>
          </p:cNvPr>
          <p:cNvSpPr>
            <a:spLocks noGrp="1"/>
          </p:cNvSpPr>
          <p:nvPr>
            <p:ph idx="1"/>
          </p:nvPr>
        </p:nvSpPr>
        <p:spPr>
          <a:xfrm>
            <a:off x="286603" y="555285"/>
            <a:ext cx="7028597" cy="6214970"/>
          </a:xfrm>
        </p:spPr>
        <p:txBody>
          <a:bodyPr>
            <a:norm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Visualization : Promotions</a:t>
            </a:r>
          </a:p>
          <a:p>
            <a:pPr marL="0" indent="0">
              <a:buClr>
                <a:schemeClr val="bg1"/>
              </a:buClr>
              <a:buNone/>
            </a:pPr>
            <a:r>
              <a:rPr lang="en-US" sz="1400" dirty="0">
                <a:solidFill>
                  <a:schemeClr val="bg1"/>
                </a:solidFill>
                <a:latin typeface="Times New Roman" panose="02020603050405020304" pitchFamily="18" charset="0"/>
                <a:cs typeface="Times New Roman" panose="02020603050405020304" pitchFamily="18" charset="0"/>
              </a:rPr>
              <a:t>Overall the Promotions are quite high across the company at about 85%.</a:t>
            </a:r>
          </a:p>
          <a:p>
            <a:pPr marL="0" indent="0">
              <a:buClr>
                <a:schemeClr val="bg1"/>
              </a:buClr>
              <a:buNone/>
            </a:pPr>
            <a:r>
              <a:rPr lang="en-US" sz="1400" dirty="0">
                <a:solidFill>
                  <a:schemeClr val="bg1"/>
                </a:solidFill>
                <a:latin typeface="Times New Roman" panose="02020603050405020304" pitchFamily="18" charset="0"/>
                <a:cs typeface="Times New Roman" panose="02020603050405020304" pitchFamily="18" charset="0"/>
              </a:rPr>
              <a:t>But people who have not been promoted are also leaving quite heavily.</a:t>
            </a:r>
          </a:p>
          <a:p>
            <a:pPr marL="0" indent="0">
              <a:buClr>
                <a:schemeClr val="bg1"/>
              </a:buClr>
              <a:buNone/>
            </a:pPr>
            <a:r>
              <a:rPr lang="en-US" sz="1400" b="1" u="sng" dirty="0">
                <a:solidFill>
                  <a:schemeClr val="bg1"/>
                </a:solidFill>
                <a:latin typeface="Times New Roman" panose="02020603050405020304" pitchFamily="18" charset="0"/>
                <a:cs typeface="Times New Roman" panose="02020603050405020304" pitchFamily="18" charset="0"/>
              </a:rPr>
              <a:t>Insights : </a:t>
            </a:r>
          </a:p>
          <a:p>
            <a:pPr>
              <a:buClr>
                <a:schemeClr val="bg1"/>
              </a:buClr>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In the Audit Department 286 people out of 287 who have not been given promotion have left.</a:t>
            </a:r>
          </a:p>
          <a:p>
            <a:pPr>
              <a:buClr>
                <a:schemeClr val="bg1"/>
              </a:buClr>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In Finance 362 out of 365 who had not been promoted have left.</a:t>
            </a:r>
          </a:p>
          <a:p>
            <a:pPr>
              <a:buClr>
                <a:schemeClr val="bg1"/>
              </a:buClr>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In Financial Advisory 451 out of 453 people who had not been promoted have left.</a:t>
            </a:r>
          </a:p>
          <a:p>
            <a:pPr marL="0" indent="0">
              <a:buClr>
                <a:schemeClr val="bg1"/>
              </a:buClr>
              <a:buNone/>
            </a:pPr>
            <a:r>
              <a:rPr lang="en-US" sz="1400" dirty="0">
                <a:solidFill>
                  <a:schemeClr val="bg1"/>
                </a:solidFill>
                <a:latin typeface="Times New Roman" panose="02020603050405020304" pitchFamily="18" charset="0"/>
                <a:cs typeface="Times New Roman" panose="02020603050405020304" pitchFamily="18" charset="0"/>
              </a:rPr>
              <a:t>Given that there are a large number of average – below average performers in the company and we have already seen some departments like Audit, Finance etc. have high attrition.</a:t>
            </a:r>
          </a:p>
          <a:p>
            <a:pPr marL="0" indent="0">
              <a:buClr>
                <a:schemeClr val="bg1"/>
              </a:buClr>
              <a:buNone/>
            </a:pPr>
            <a:r>
              <a:rPr lang="en-US" sz="1400" dirty="0">
                <a:solidFill>
                  <a:schemeClr val="bg1"/>
                </a:solidFill>
                <a:latin typeface="Times New Roman" panose="02020603050405020304" pitchFamily="18" charset="0"/>
                <a:cs typeface="Times New Roman" panose="02020603050405020304" pitchFamily="18" charset="0"/>
              </a:rPr>
              <a:t>It can be hypothesized that these low performers have not been given promotions, but that is not a reason for leaving. It may be that they have been overworked but still were not promoted. </a:t>
            </a:r>
          </a:p>
          <a:p>
            <a:pPr marL="0" indent="0">
              <a:buClr>
                <a:schemeClr val="bg1"/>
              </a:buClr>
              <a:buNone/>
            </a:pPr>
            <a:r>
              <a:rPr lang="en-US" sz="1400" b="1" u="sng" dirty="0">
                <a:solidFill>
                  <a:schemeClr val="bg1"/>
                </a:solidFill>
                <a:latin typeface="Times New Roman" panose="02020603050405020304" pitchFamily="18" charset="0"/>
                <a:cs typeface="Times New Roman" panose="02020603050405020304" pitchFamily="18" charset="0"/>
              </a:rPr>
              <a:t>It needs a mention here that other variables like :</a:t>
            </a:r>
          </a:p>
          <a:p>
            <a:pPr marL="0" indent="0">
              <a:buClr>
                <a:schemeClr val="bg1"/>
              </a:buClr>
              <a:buNone/>
            </a:pPr>
            <a:r>
              <a:rPr lang="en-US" sz="1400" b="1" dirty="0">
                <a:solidFill>
                  <a:schemeClr val="bg1"/>
                </a:solidFill>
                <a:latin typeface="Times New Roman" panose="02020603050405020304" pitchFamily="18" charset="0"/>
                <a:cs typeface="Times New Roman" panose="02020603050405020304" pitchFamily="18" charset="0"/>
              </a:rPr>
              <a:t>1. Number of projects currently working on.</a:t>
            </a:r>
          </a:p>
          <a:p>
            <a:pPr marL="0" indent="0">
              <a:buClr>
                <a:schemeClr val="bg1"/>
              </a:buClr>
              <a:buNone/>
            </a:pPr>
            <a:r>
              <a:rPr lang="en-US" sz="1400" b="1" dirty="0" smtClean="0">
                <a:solidFill>
                  <a:schemeClr val="bg1"/>
                </a:solidFill>
                <a:latin typeface="Times New Roman" panose="02020603050405020304" pitchFamily="18" charset="0"/>
                <a:cs typeface="Times New Roman" panose="02020603050405020304" pitchFamily="18" charset="0"/>
              </a:rPr>
              <a:t>2. </a:t>
            </a:r>
            <a:r>
              <a:rPr lang="en-US" sz="1400" b="1" dirty="0">
                <a:solidFill>
                  <a:schemeClr val="bg1"/>
                </a:solidFill>
                <a:latin typeface="Times New Roman" panose="02020603050405020304" pitchFamily="18" charset="0"/>
                <a:cs typeface="Times New Roman" panose="02020603050405020304" pitchFamily="18" charset="0"/>
              </a:rPr>
              <a:t>Average number of working hours.</a:t>
            </a:r>
          </a:p>
          <a:p>
            <a:pPr marL="0" indent="0">
              <a:buClr>
                <a:schemeClr val="bg1"/>
              </a:buClr>
              <a:buNone/>
            </a:pPr>
            <a:r>
              <a:rPr lang="en-US" sz="1400" b="1" dirty="0">
                <a:solidFill>
                  <a:schemeClr val="bg1"/>
                </a:solidFill>
                <a:latin typeface="Times New Roman" panose="02020603050405020304" pitchFamily="18" charset="0"/>
                <a:cs typeface="Times New Roman" panose="02020603050405020304" pitchFamily="18" charset="0"/>
              </a:rPr>
              <a:t>3. Satisfaction Level.</a:t>
            </a:r>
          </a:p>
          <a:p>
            <a:pPr marL="0" indent="0">
              <a:buClr>
                <a:schemeClr val="bg1"/>
              </a:buClr>
              <a:buNone/>
            </a:pPr>
            <a:r>
              <a:rPr lang="en-US" sz="1400" dirty="0" smtClean="0">
                <a:solidFill>
                  <a:schemeClr val="bg1"/>
                </a:solidFill>
                <a:latin typeface="Times New Roman" panose="02020603050405020304" pitchFamily="18" charset="0"/>
                <a:cs typeface="Times New Roman" panose="02020603050405020304" pitchFamily="18" charset="0"/>
              </a:rPr>
              <a:t>will </a:t>
            </a:r>
            <a:r>
              <a:rPr lang="en-US" sz="1400" dirty="0">
                <a:solidFill>
                  <a:schemeClr val="bg1"/>
                </a:solidFill>
                <a:latin typeface="Times New Roman" panose="02020603050405020304" pitchFamily="18" charset="0"/>
                <a:cs typeface="Times New Roman" panose="02020603050405020304" pitchFamily="18" charset="0"/>
              </a:rPr>
              <a:t>be more helpful in capturing the attrition levels across the company.</a:t>
            </a:r>
            <a:endParaRPr lang="en-US" sz="1400" b="1" dirty="0">
              <a:solidFill>
                <a:schemeClr val="bg1"/>
              </a:solidFill>
              <a:latin typeface="Times New Roman" panose="02020603050405020304" pitchFamily="18" charset="0"/>
              <a:cs typeface="Times New Roman" panose="02020603050405020304" pitchFamily="18" charset="0"/>
            </a:endParaRPr>
          </a:p>
          <a:p>
            <a:endParaRPr lang="en-US" sz="1400" b="1" dirty="0">
              <a:solidFill>
                <a:srgbClr val="FFFFFF"/>
              </a:solidFill>
            </a:endParaRPr>
          </a:p>
          <a:p>
            <a:pPr marL="0" indent="0">
              <a:buNone/>
            </a:pPr>
            <a:endParaRPr lang="en-US" sz="1400" dirty="0">
              <a:solidFill>
                <a:srgbClr val="FFFFFF"/>
              </a:solidFill>
            </a:endParaRPr>
          </a:p>
          <a:p>
            <a:endParaRPr lang="en-US" sz="1400" dirty="0">
              <a:solidFill>
                <a:srgbClr val="FFFFFF"/>
              </a:solidFill>
            </a:endParaRPr>
          </a:p>
          <a:p>
            <a:endParaRPr lang="en-US" sz="1400" dirty="0">
              <a:solidFill>
                <a:srgbClr val="FFFFFF"/>
              </a:solidFill>
            </a:endParaRPr>
          </a:p>
          <a:p>
            <a:endParaRPr lang="en-US" sz="1400" dirty="0">
              <a:solidFill>
                <a:srgbClr val="FFFFFF"/>
              </a:solidFill>
            </a:endParaRPr>
          </a:p>
        </p:txBody>
      </p:sp>
      <p:pic>
        <p:nvPicPr>
          <p:cNvPr id="7" name="Picture 6">
            <a:extLst>
              <a:ext uri="{FF2B5EF4-FFF2-40B4-BE49-F238E27FC236}">
                <a16:creationId xmlns:a16="http://schemas.microsoft.com/office/drawing/2014/main" xmlns="" id="{8FB89277-46DA-4C36-BCE4-2565A78CAA83}"/>
              </a:ext>
            </a:extLst>
          </p:cNvPr>
          <p:cNvPicPr>
            <a:picLocks noChangeAspect="1"/>
          </p:cNvPicPr>
          <p:nvPr/>
        </p:nvPicPr>
        <p:blipFill>
          <a:blip r:embed="rId3"/>
          <a:stretch>
            <a:fillRect/>
          </a:stretch>
        </p:blipFill>
        <p:spPr>
          <a:xfrm>
            <a:off x="7850911" y="3429000"/>
            <a:ext cx="4202980" cy="3176516"/>
          </a:xfrm>
          <a:prstGeom prst="rect">
            <a:avLst/>
          </a:prstGeom>
          <a:ln>
            <a:solidFill>
              <a:schemeClr val="bg2">
                <a:lumMod val="25000"/>
              </a:schemeClr>
            </a:solidFill>
          </a:ln>
        </p:spPr>
      </p:pic>
    </p:spTree>
    <p:extLst>
      <p:ext uri="{BB962C8B-B14F-4D97-AF65-F5344CB8AC3E}">
        <p14:creationId xmlns:p14="http://schemas.microsoft.com/office/powerpoint/2010/main" val="2663579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xmlns="" id="{88A06CA6-80A8-429F-A975-A848142BBAAC}"/>
              </a:ext>
            </a:extLst>
          </p:cNvPr>
          <p:cNvPicPr>
            <a:picLocks noChangeAspect="1"/>
          </p:cNvPicPr>
          <p:nvPr/>
        </p:nvPicPr>
        <p:blipFill rotWithShape="1">
          <a:blip r:embed="rId2"/>
          <a:srcRect t="6968" r="-3" b="-3"/>
          <a:stretch/>
        </p:blipFill>
        <p:spPr>
          <a:xfrm>
            <a:off x="7611902" y="10"/>
            <a:ext cx="4578557" cy="3396985"/>
          </a:xfrm>
          <a:prstGeom prst="rect">
            <a:avLst/>
          </a:prstGeom>
          <a:ln>
            <a:solidFill>
              <a:schemeClr val="bg2">
                <a:lumMod val="25000"/>
              </a:schemeClr>
            </a:solidFill>
          </a:ln>
        </p:spPr>
      </p:pic>
      <p:sp>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C1B64DF-EC4F-4B3A-BDF0-0F60D056328F}"/>
              </a:ext>
            </a:extLst>
          </p:cNvPr>
          <p:cNvSpPr>
            <a:spLocks noGrp="1"/>
          </p:cNvSpPr>
          <p:nvPr>
            <p:ph idx="1"/>
          </p:nvPr>
        </p:nvSpPr>
        <p:spPr>
          <a:xfrm>
            <a:off x="368490" y="424874"/>
            <a:ext cx="6706727" cy="6022108"/>
          </a:xfrm>
        </p:spPr>
        <p:txBody>
          <a:bodyPr>
            <a:norm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Visualization : Attrition across salary levels and </a:t>
            </a:r>
            <a:r>
              <a:rPr lang="en-US" sz="4000" u="sng" dirty="0" smtClean="0">
                <a:solidFill>
                  <a:srgbClr val="FFFFFF"/>
                </a:solidFill>
                <a:latin typeface="Times New Roman" panose="02020603050405020304" pitchFamily="18" charset="0"/>
                <a:cs typeface="Times New Roman" panose="02020603050405020304" pitchFamily="18" charset="0"/>
              </a:rPr>
              <a:t>departments</a:t>
            </a:r>
          </a:p>
          <a:p>
            <a:pPr algn="ctr"/>
            <a:endParaRPr lang="en-US" sz="3200" b="1" u="sng" dirty="0">
              <a:solidFill>
                <a:srgbClr val="FFFFFF"/>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1800" dirty="0">
                <a:solidFill>
                  <a:schemeClr val="bg1"/>
                </a:solidFill>
              </a:rPr>
              <a:t> </a:t>
            </a:r>
            <a:r>
              <a:rPr lang="en-US" sz="1400" dirty="0">
                <a:solidFill>
                  <a:schemeClr val="bg1"/>
                </a:solidFill>
              </a:rPr>
              <a:t>The attrition levels across the low and  medium salary band are  the maximum.</a:t>
            </a:r>
          </a:p>
          <a:p>
            <a:pPr>
              <a:buClr>
                <a:schemeClr val="bg1"/>
              </a:buClr>
              <a:buFont typeface="Wingdings" panose="05000000000000000000" pitchFamily="2" charset="2"/>
              <a:buChar char="Ø"/>
            </a:pPr>
            <a:r>
              <a:rPr lang="en-US" sz="1400" dirty="0">
                <a:solidFill>
                  <a:schemeClr val="bg1"/>
                </a:solidFill>
              </a:rPr>
              <a:t>The Audit ,Finance , Financial Advisory and Tax are the departments which have the most people in the Low , Medium  Salary bracket.</a:t>
            </a:r>
          </a:p>
          <a:p>
            <a:pPr marL="0" indent="0">
              <a:buClr>
                <a:schemeClr val="bg1"/>
              </a:buClr>
              <a:buNone/>
            </a:pPr>
            <a:r>
              <a:rPr lang="en-US" sz="1400" b="1" u="sng" dirty="0">
                <a:solidFill>
                  <a:schemeClr val="bg1"/>
                </a:solidFill>
              </a:rPr>
              <a:t>Insights:</a:t>
            </a:r>
          </a:p>
          <a:p>
            <a:pPr>
              <a:buClr>
                <a:schemeClr val="bg1"/>
              </a:buClr>
              <a:buFont typeface="Wingdings" panose="05000000000000000000" pitchFamily="2" charset="2"/>
              <a:buChar char="Ø"/>
            </a:pPr>
            <a:r>
              <a:rPr lang="en-US" sz="1400" dirty="0">
                <a:solidFill>
                  <a:schemeClr val="bg1"/>
                </a:solidFill>
              </a:rPr>
              <a:t>83 % of the employees in the Low salary bucket of Audit Department have left.</a:t>
            </a:r>
          </a:p>
          <a:p>
            <a:pPr>
              <a:buClr>
                <a:schemeClr val="bg1"/>
              </a:buClr>
              <a:buFont typeface="Wingdings" panose="05000000000000000000" pitchFamily="2" charset="2"/>
              <a:buChar char="Ø"/>
            </a:pPr>
            <a:r>
              <a:rPr lang="en-US" sz="1400" dirty="0">
                <a:solidFill>
                  <a:schemeClr val="bg1"/>
                </a:solidFill>
              </a:rPr>
              <a:t>55% of the employees in the Medium salary bucket of Consulting have left.</a:t>
            </a:r>
          </a:p>
          <a:p>
            <a:pPr>
              <a:buClr>
                <a:schemeClr val="bg1"/>
              </a:buClr>
              <a:buFont typeface="Wingdings" panose="05000000000000000000" pitchFamily="2" charset="2"/>
              <a:buChar char="Ø"/>
            </a:pPr>
            <a:r>
              <a:rPr lang="en-US" sz="1400" dirty="0">
                <a:solidFill>
                  <a:schemeClr val="bg1"/>
                </a:solidFill>
              </a:rPr>
              <a:t>The visualizations suggest that Tenure , Promotions , Department and Salary are the most important factors which influence leaving or staying decisions.</a:t>
            </a: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xmlns="" id="{48A07181-0291-4ABF-892C-BF8842D25461}"/>
              </a:ext>
            </a:extLst>
          </p:cNvPr>
          <p:cNvPicPr>
            <a:picLocks noChangeAspect="1"/>
          </p:cNvPicPr>
          <p:nvPr/>
        </p:nvPicPr>
        <p:blipFill>
          <a:blip r:embed="rId3"/>
          <a:stretch>
            <a:fillRect/>
          </a:stretch>
        </p:blipFill>
        <p:spPr>
          <a:xfrm>
            <a:off x="7611902" y="3461004"/>
            <a:ext cx="4580098" cy="3367299"/>
          </a:xfrm>
          <a:prstGeom prst="rect">
            <a:avLst/>
          </a:prstGeom>
          <a:ln>
            <a:solidFill>
              <a:schemeClr val="bg2">
                <a:lumMod val="25000"/>
              </a:schemeClr>
            </a:solidFill>
          </a:ln>
        </p:spPr>
      </p:pic>
    </p:spTree>
    <p:extLst>
      <p:ext uri="{BB962C8B-B14F-4D97-AF65-F5344CB8AC3E}">
        <p14:creationId xmlns:p14="http://schemas.microsoft.com/office/powerpoint/2010/main" val="3918152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xmlns="" id="{8F12F718-D27B-43ED-8CFB-B16F28F6E6C1}"/>
              </a:ext>
            </a:extLst>
          </p:cNvPr>
          <p:cNvPicPr>
            <a:picLocks noChangeAspect="1"/>
          </p:cNvPicPr>
          <p:nvPr/>
        </p:nvPicPr>
        <p:blipFill rotWithShape="1">
          <a:blip r:embed="rId2"/>
          <a:srcRect t="9727" r="-1" b="6547"/>
          <a:stretch/>
        </p:blipFill>
        <p:spPr>
          <a:xfrm>
            <a:off x="4742017" y="640080"/>
            <a:ext cx="6798082" cy="5577840"/>
          </a:xfrm>
          <a:prstGeom prst="rect">
            <a:avLst/>
          </a:prstGeom>
          <a:ln>
            <a:solidFill>
              <a:schemeClr val="bg2">
                <a:lumMod val="25000"/>
              </a:schemeClr>
            </a:solidFill>
          </a:ln>
        </p:spPr>
      </p:pic>
      <p:sp>
        <p:nvSpPr>
          <p:cNvPr id="3" name="Content Placeholder 2">
            <a:extLst>
              <a:ext uri="{FF2B5EF4-FFF2-40B4-BE49-F238E27FC236}">
                <a16:creationId xmlns:a16="http://schemas.microsoft.com/office/drawing/2014/main" xmlns="" id="{E87FA28E-D3C0-4DCD-AF13-1BA59F672757}"/>
              </a:ext>
            </a:extLst>
          </p:cNvPr>
          <p:cNvSpPr>
            <a:spLocks noGrp="1"/>
          </p:cNvSpPr>
          <p:nvPr>
            <p:ph idx="1"/>
          </p:nvPr>
        </p:nvSpPr>
        <p:spPr>
          <a:xfrm>
            <a:off x="218364" y="1542473"/>
            <a:ext cx="3466532" cy="4899269"/>
          </a:xfrm>
        </p:spPr>
        <p:txBody>
          <a:bodyPr vert="horz" lIns="0" tIns="45720" rIns="0" bIns="45720" rtlCol="0">
            <a:noAutofit/>
          </a:bodyPr>
          <a:lstStyle/>
          <a:p>
            <a:pPr>
              <a:buClr>
                <a:schemeClr val="bg1"/>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This plot shows the features ranked in descending order of their importance based on how each variable improves the information gain of the model.</a:t>
            </a:r>
          </a:p>
          <a:p>
            <a:pPr>
              <a:buClr>
                <a:schemeClr val="bg1"/>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We can see that Tenure, TimeLastPos, Promotions , Salary  and Department come out to be the most important ones as we had hypothesized earlier from the visualizations.</a:t>
            </a:r>
          </a:p>
          <a:p>
            <a:pPr>
              <a:buClr>
                <a:schemeClr val="bg1"/>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TimeLastPos is highly correlated with Tenure and also this variable seemed to contain some spurious information we are not going to use it in our modelling phase.</a:t>
            </a:r>
          </a:p>
          <a:p>
            <a:pPr>
              <a:buClr>
                <a:schemeClr val="bg1"/>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We have created categories across variables like Tenure and Salary because dividing continuous variables into buckets makes it easier to capture information which exists in silos. Ex. A difference of 1-100 dollars will not affect the probability of attrition as much as 1000 dollars which makes an employee lie in another salary band altogether. Also, when employees choose to leave due to Salary issues they are looking at far more than a few units increase in Salary.</a:t>
            </a:r>
          </a:p>
          <a:p>
            <a:pPr>
              <a:buClr>
                <a:schemeClr val="bg1"/>
              </a:buClr>
              <a:buFont typeface="Wingdings" panose="05000000000000000000" pitchFamily="2" charset="2"/>
              <a:buChar char="Ø"/>
            </a:pP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D616CF3B-2CC8-4CD8-99D9-220BAEBED598}"/>
              </a:ext>
            </a:extLst>
          </p:cNvPr>
          <p:cNvSpPr txBox="1"/>
          <p:nvPr/>
        </p:nvSpPr>
        <p:spPr>
          <a:xfrm>
            <a:off x="368490" y="296214"/>
            <a:ext cx="3316406" cy="1082210"/>
          </a:xfrm>
          <a:prstGeom prst="rect">
            <a:avLst/>
          </a:prstGeom>
        </p:spPr>
        <p:txBody>
          <a:bodyPr vert="horz" lIns="91440" tIns="45720" rIns="91440" bIns="45720" rtlCol="0" anchor="b">
            <a:noAutofit/>
          </a:bodyPr>
          <a:lstStyle/>
          <a:p>
            <a:pPr algn="ctr" defTabSz="914400">
              <a:lnSpc>
                <a:spcPct val="85000"/>
              </a:lnSpc>
              <a:spcBef>
                <a:spcPct val="0"/>
              </a:spcBef>
            </a:pPr>
            <a:r>
              <a:rPr lang="en-US" sz="4000" u="sng" spc="-50" dirty="0">
                <a:solidFill>
                  <a:srgbClr val="FFFFFF"/>
                </a:solidFill>
                <a:latin typeface="Times New Roman" panose="02020603050405020304" pitchFamily="18" charset="0"/>
                <a:ea typeface="+mj-ea"/>
                <a:cs typeface="Times New Roman" panose="02020603050405020304" pitchFamily="18" charset="0"/>
              </a:rPr>
              <a:t>Feature E</a:t>
            </a:r>
            <a:r>
              <a:rPr lang="en-US" sz="4000" u="sng" spc="-50" dirty="0" smtClean="0">
                <a:solidFill>
                  <a:srgbClr val="FFFFFF"/>
                </a:solidFill>
                <a:latin typeface="Times New Roman" panose="02020603050405020304" pitchFamily="18" charset="0"/>
                <a:ea typeface="+mj-ea"/>
                <a:cs typeface="Times New Roman" panose="02020603050405020304" pitchFamily="18" charset="0"/>
              </a:rPr>
              <a:t>xtraction</a:t>
            </a:r>
            <a:endParaRPr lang="en-US" sz="4000" u="sng" spc="-50" dirty="0">
              <a:solidFill>
                <a:srgbClr val="FFFFFF"/>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1953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C24B1E5-1099-48C9-A470-7803A21B7EB6}"/>
              </a:ext>
            </a:extLst>
          </p:cNvPr>
          <p:cNvPicPr>
            <a:picLocks noChangeAspect="1"/>
          </p:cNvPicPr>
          <p:nvPr/>
        </p:nvPicPr>
        <p:blipFill>
          <a:blip r:embed="rId2"/>
          <a:stretch>
            <a:fillRect/>
          </a:stretch>
        </p:blipFill>
        <p:spPr>
          <a:xfrm>
            <a:off x="7552266" y="1930400"/>
            <a:ext cx="4128655" cy="2364509"/>
          </a:xfrm>
          <a:prstGeom prst="rect">
            <a:avLst/>
          </a:prstGeom>
          <a:ln>
            <a:solidFill>
              <a:schemeClr val="bg2">
                <a:lumMod val="25000"/>
              </a:schemeClr>
            </a:solidFill>
          </a:ln>
        </p:spPr>
      </p:pic>
      <p:sp>
        <p:nvSpPr>
          <p:cNvPr id="2" name="Title 1">
            <a:extLst>
              <a:ext uri="{FF2B5EF4-FFF2-40B4-BE49-F238E27FC236}">
                <a16:creationId xmlns:a16="http://schemas.microsoft.com/office/drawing/2014/main" xmlns="" id="{8E82F8B8-CE3E-4016-BBC4-E6F45B352B75}"/>
              </a:ext>
            </a:extLst>
          </p:cNvPr>
          <p:cNvSpPr>
            <a:spLocks noGrp="1"/>
          </p:cNvSpPr>
          <p:nvPr>
            <p:ph type="title"/>
          </p:nvPr>
        </p:nvSpPr>
        <p:spPr>
          <a:xfrm>
            <a:off x="1097280" y="286604"/>
            <a:ext cx="10058400" cy="1132764"/>
          </a:xfrm>
        </p:spPr>
        <p:txBody>
          <a:bodyPr>
            <a:normAutofit/>
          </a:bodyPr>
          <a:lstStyle/>
          <a:p>
            <a:pPr algn="ctr"/>
            <a:r>
              <a:rPr lang="en-US" sz="4000" u="sng" dirty="0">
                <a:solidFill>
                  <a:schemeClr val="bg2">
                    <a:lumMod val="25000"/>
                  </a:schemeClr>
                </a:solidFill>
                <a:latin typeface="Times New Roman" panose="02020603050405020304" pitchFamily="18" charset="0"/>
                <a:cs typeface="Times New Roman" panose="02020603050405020304" pitchFamily="18" charset="0"/>
              </a:rPr>
              <a:t>Attrition Risk Model</a:t>
            </a:r>
          </a:p>
        </p:txBody>
      </p:sp>
      <p:sp>
        <p:nvSpPr>
          <p:cNvPr id="3" name="Content Placeholder 2">
            <a:extLst>
              <a:ext uri="{FF2B5EF4-FFF2-40B4-BE49-F238E27FC236}">
                <a16:creationId xmlns:a16="http://schemas.microsoft.com/office/drawing/2014/main" xmlns="" id="{A0AAE8A7-B08C-433C-9428-F2846435A36F}"/>
              </a:ext>
            </a:extLst>
          </p:cNvPr>
          <p:cNvSpPr>
            <a:spLocks noGrp="1"/>
          </p:cNvSpPr>
          <p:nvPr>
            <p:ph idx="1"/>
          </p:nvPr>
        </p:nvSpPr>
        <p:spPr>
          <a:xfrm>
            <a:off x="566382" y="2045648"/>
            <a:ext cx="6651513" cy="4023360"/>
          </a:xfrm>
        </p:spPr>
        <p:txBody>
          <a:bodyPr>
            <a:normAutofit/>
          </a:bodyPr>
          <a:lstStyle/>
          <a:p>
            <a:pPr>
              <a:lnSpc>
                <a:spcPct val="70000"/>
              </a:lnSpc>
            </a:pPr>
            <a:r>
              <a:rPr lang="en-US" sz="1900" dirty="0">
                <a:solidFill>
                  <a:schemeClr val="bg2">
                    <a:lumMod val="25000"/>
                  </a:schemeClr>
                </a:solidFill>
              </a:rPr>
              <a:t>I have considered three models:</a:t>
            </a:r>
          </a:p>
          <a:p>
            <a:pPr>
              <a:lnSpc>
                <a:spcPct val="70000"/>
              </a:lnSpc>
            </a:pPr>
            <a:r>
              <a:rPr lang="en-US" sz="1900" dirty="0">
                <a:solidFill>
                  <a:schemeClr val="bg2">
                    <a:lumMod val="25000"/>
                  </a:schemeClr>
                </a:solidFill>
              </a:rPr>
              <a:t>1. </a:t>
            </a:r>
            <a:r>
              <a:rPr lang="en-US" sz="1900" b="1" u="sng" dirty="0">
                <a:solidFill>
                  <a:schemeClr val="bg2">
                    <a:lumMod val="25000"/>
                  </a:schemeClr>
                </a:solidFill>
              </a:rPr>
              <a:t>Logistic Regression </a:t>
            </a:r>
            <a:r>
              <a:rPr lang="en-US" sz="1900" dirty="0">
                <a:solidFill>
                  <a:schemeClr val="bg2">
                    <a:lumMod val="25000"/>
                  </a:schemeClr>
                </a:solidFill>
              </a:rPr>
              <a:t>: A generalized linear model which works well for binary classification problems and when the data is linearly separable.</a:t>
            </a:r>
          </a:p>
          <a:p>
            <a:pPr>
              <a:lnSpc>
                <a:spcPct val="70000"/>
              </a:lnSpc>
            </a:pPr>
            <a:r>
              <a:rPr lang="en-US" sz="1900" dirty="0">
                <a:solidFill>
                  <a:schemeClr val="bg2">
                    <a:lumMod val="25000"/>
                  </a:schemeClr>
                </a:solidFill>
              </a:rPr>
              <a:t>2. </a:t>
            </a:r>
            <a:r>
              <a:rPr lang="en-US" sz="1900" b="1" u="sng" dirty="0">
                <a:solidFill>
                  <a:schemeClr val="bg2">
                    <a:lumMod val="25000"/>
                  </a:schemeClr>
                </a:solidFill>
              </a:rPr>
              <a:t>Decision Trees </a:t>
            </a:r>
            <a:r>
              <a:rPr lang="en-US" sz="1900" dirty="0">
                <a:solidFill>
                  <a:schemeClr val="bg2">
                    <a:lumMod val="25000"/>
                  </a:schemeClr>
                </a:solidFill>
              </a:rPr>
              <a:t>: Used when the data is non-linear and business rules are needed which can be integrated into IT systems. Can capture complex relationships between the variables.</a:t>
            </a:r>
          </a:p>
          <a:p>
            <a:pPr>
              <a:lnSpc>
                <a:spcPct val="70000"/>
              </a:lnSpc>
            </a:pPr>
            <a:r>
              <a:rPr lang="en-US" sz="1900" dirty="0">
                <a:solidFill>
                  <a:schemeClr val="bg2">
                    <a:lumMod val="25000"/>
                  </a:schemeClr>
                </a:solidFill>
              </a:rPr>
              <a:t>3. </a:t>
            </a:r>
            <a:r>
              <a:rPr lang="en-US" sz="1900" b="1" u="sng" dirty="0">
                <a:solidFill>
                  <a:schemeClr val="bg2">
                    <a:lumMod val="25000"/>
                  </a:schemeClr>
                </a:solidFill>
              </a:rPr>
              <a:t>Random Forests </a:t>
            </a:r>
            <a:r>
              <a:rPr lang="en-US" sz="1900" dirty="0">
                <a:solidFill>
                  <a:schemeClr val="bg2">
                    <a:lumMod val="25000"/>
                  </a:schemeClr>
                </a:solidFill>
              </a:rPr>
              <a:t>: An ensemble of Decision Trees which helps in removing bias and variance. </a:t>
            </a:r>
          </a:p>
          <a:p>
            <a:pPr>
              <a:lnSpc>
                <a:spcPct val="70000"/>
              </a:lnSpc>
            </a:pPr>
            <a:r>
              <a:rPr lang="en-US" sz="1900" dirty="0">
                <a:solidFill>
                  <a:schemeClr val="bg2">
                    <a:lumMod val="25000"/>
                  </a:schemeClr>
                </a:solidFill>
              </a:rPr>
              <a:t>Based on the AUC metric of the three models I have chosen the one with the lowest AUC as that signifies a model with lowest variance which is one of the considerations while solving binary classification problems.</a:t>
            </a:r>
          </a:p>
        </p:txBody>
      </p:sp>
      <p:sp>
        <p:nvSpPr>
          <p:cNvPr id="5" name="TextBox 4">
            <a:extLst>
              <a:ext uri="{FF2B5EF4-FFF2-40B4-BE49-F238E27FC236}">
                <a16:creationId xmlns:a16="http://schemas.microsoft.com/office/drawing/2014/main" xmlns="" id="{40032D04-6DB6-4602-A793-1405609AF438}"/>
              </a:ext>
            </a:extLst>
          </p:cNvPr>
          <p:cNvSpPr txBox="1"/>
          <p:nvPr/>
        </p:nvSpPr>
        <p:spPr>
          <a:xfrm>
            <a:off x="7629236" y="4461164"/>
            <a:ext cx="4051685" cy="1477328"/>
          </a:xfrm>
          <a:prstGeom prst="rect">
            <a:avLst/>
          </a:prstGeom>
          <a:solidFill>
            <a:schemeClr val="accent1">
              <a:lumMod val="40000"/>
              <a:lumOff val="60000"/>
            </a:schemeClr>
          </a:solidFill>
          <a:ln>
            <a:solidFill>
              <a:schemeClr val="bg2">
                <a:lumMod val="25000"/>
              </a:schemeClr>
            </a:solidFill>
          </a:ln>
        </p:spPr>
        <p:txBody>
          <a:bodyPr wrap="square" rtlCol="0">
            <a:spAutoFit/>
          </a:bodyPr>
          <a:lstStyle/>
          <a:p>
            <a:r>
              <a:rPr lang="en-US" dirty="0"/>
              <a:t>The decision tree has lowest Standard Deviation for the AUC metric and also it has the lowest run time , which is an important factor when running in production.</a:t>
            </a:r>
          </a:p>
        </p:txBody>
      </p:sp>
      <p:sp>
        <p:nvSpPr>
          <p:cNvPr id="6" name="Rectangle 5"/>
          <p:cNvSpPr/>
          <p:nvPr/>
        </p:nvSpPr>
        <p:spPr>
          <a:xfrm>
            <a:off x="464024" y="1930400"/>
            <a:ext cx="6856230" cy="400809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5528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98063E7B-E79E-4A23-A117-EC23CC35D9A7}"/>
              </a:ext>
            </a:extLst>
          </p:cNvPr>
          <p:cNvPicPr>
            <a:picLocks noChangeAspect="1"/>
          </p:cNvPicPr>
          <p:nvPr/>
        </p:nvPicPr>
        <p:blipFill>
          <a:blip r:embed="rId2"/>
          <a:stretch>
            <a:fillRect/>
          </a:stretch>
        </p:blipFill>
        <p:spPr>
          <a:xfrm>
            <a:off x="7727601" y="3559894"/>
            <a:ext cx="4422965" cy="3202970"/>
          </a:xfrm>
          <a:prstGeom prst="rect">
            <a:avLst/>
          </a:prstGeom>
          <a:ln>
            <a:solidFill>
              <a:schemeClr val="bg2">
                <a:lumMod val="25000"/>
              </a:schemeClr>
            </a:solidFill>
          </a:ln>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xmlns="" id="{4E021624-AE46-4084-A9F8-3161943C9969}"/>
              </a:ext>
            </a:extLst>
          </p:cNvPr>
          <p:cNvPicPr>
            <a:picLocks noChangeAspect="1"/>
          </p:cNvPicPr>
          <p:nvPr/>
        </p:nvPicPr>
        <p:blipFill>
          <a:blip r:embed="rId3"/>
          <a:stretch>
            <a:fillRect/>
          </a:stretch>
        </p:blipFill>
        <p:spPr>
          <a:xfrm>
            <a:off x="7712364" y="203200"/>
            <a:ext cx="4438202" cy="3004024"/>
          </a:xfrm>
          <a:prstGeom prst="rect">
            <a:avLst/>
          </a:prstGeom>
          <a:ln>
            <a:solidFill>
              <a:schemeClr val="bg2">
                <a:lumMod val="25000"/>
              </a:schemeClr>
            </a:solidFill>
          </a:ln>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6865EF-E4C5-4645-B89D-8FDCC2733069}"/>
              </a:ext>
            </a:extLst>
          </p:cNvPr>
          <p:cNvSpPr>
            <a:spLocks noGrp="1"/>
          </p:cNvSpPr>
          <p:nvPr>
            <p:ph type="title"/>
          </p:nvPr>
        </p:nvSpPr>
        <p:spPr>
          <a:xfrm>
            <a:off x="341194" y="516835"/>
            <a:ext cx="6734023" cy="1188377"/>
          </a:xfrm>
          <a:ln>
            <a:solidFill>
              <a:schemeClr val="bg2">
                <a:lumMod val="25000"/>
              </a:schemeClr>
            </a:solidFill>
          </a:ln>
        </p:spPr>
        <p:txBody>
          <a:bodyPr>
            <a:norm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Attrition Risk Model : Model Evaluation (Decision Tree)</a:t>
            </a:r>
          </a:p>
        </p:txBody>
      </p:sp>
      <p:sp>
        <p:nvSpPr>
          <p:cNvPr id="3" name="Content Placeholder 2">
            <a:extLst>
              <a:ext uri="{FF2B5EF4-FFF2-40B4-BE49-F238E27FC236}">
                <a16:creationId xmlns:a16="http://schemas.microsoft.com/office/drawing/2014/main" xmlns="" id="{094F291D-D9E3-4518-841A-220B41C0271C}"/>
              </a:ext>
            </a:extLst>
          </p:cNvPr>
          <p:cNvSpPr>
            <a:spLocks noGrp="1"/>
          </p:cNvSpPr>
          <p:nvPr>
            <p:ph idx="1"/>
          </p:nvPr>
        </p:nvSpPr>
        <p:spPr>
          <a:xfrm>
            <a:off x="655093" y="2236304"/>
            <a:ext cx="6420124" cy="3652667"/>
          </a:xfrm>
        </p:spPr>
        <p:txBody>
          <a:bodyPr>
            <a:normAutofit/>
          </a:bodyPr>
          <a:lstStyle/>
          <a:p>
            <a:pPr marL="0" indent="0">
              <a:buClr>
                <a:schemeClr val="bg1"/>
              </a:buClr>
              <a:buNone/>
            </a:pPr>
            <a:r>
              <a:rPr lang="en-US" sz="1800" b="1" u="sng" dirty="0">
                <a:solidFill>
                  <a:schemeClr val="bg1"/>
                </a:solidFill>
              </a:rPr>
              <a:t>Metrics :</a:t>
            </a:r>
          </a:p>
          <a:p>
            <a:r>
              <a:rPr lang="en-US" sz="1600" b="1" dirty="0">
                <a:solidFill>
                  <a:schemeClr val="bg1"/>
                </a:solidFill>
              </a:rPr>
              <a:t>Accuracy</a:t>
            </a:r>
            <a:r>
              <a:rPr lang="en-US" sz="1800" b="1" dirty="0">
                <a:solidFill>
                  <a:schemeClr val="bg1"/>
                </a:solidFill>
              </a:rPr>
              <a:t> : </a:t>
            </a:r>
            <a:r>
              <a:rPr lang="en-US" sz="1800" dirty="0">
                <a:solidFill>
                  <a:schemeClr val="bg1"/>
                </a:solidFill>
              </a:rPr>
              <a:t>76%.</a:t>
            </a:r>
          </a:p>
          <a:p>
            <a:r>
              <a:rPr lang="en-US" sz="1600" b="1" dirty="0">
                <a:solidFill>
                  <a:schemeClr val="bg1"/>
                </a:solidFill>
              </a:rPr>
              <a:t>AUC score </a:t>
            </a:r>
            <a:r>
              <a:rPr lang="en-US" sz="1800" b="1" dirty="0">
                <a:solidFill>
                  <a:schemeClr val="bg1"/>
                </a:solidFill>
              </a:rPr>
              <a:t>:</a:t>
            </a:r>
            <a:r>
              <a:rPr lang="en-US" sz="1800" dirty="0">
                <a:solidFill>
                  <a:schemeClr val="bg1"/>
                </a:solidFill>
              </a:rPr>
              <a:t> 75%.</a:t>
            </a:r>
          </a:p>
          <a:p>
            <a:r>
              <a:rPr lang="en-US" sz="1600" b="1" dirty="0">
                <a:solidFill>
                  <a:schemeClr val="bg1"/>
                </a:solidFill>
              </a:rPr>
              <a:t>Precision</a:t>
            </a:r>
            <a:r>
              <a:rPr lang="en-US" sz="1600" dirty="0">
                <a:solidFill>
                  <a:schemeClr val="bg1"/>
                </a:solidFill>
              </a:rPr>
              <a:t> (Number of Employees who have actually left across all the ones whose Prediction is ‘Left</a:t>
            </a:r>
            <a:r>
              <a:rPr lang="en-US" sz="1600" dirty="0" smtClean="0">
                <a:solidFill>
                  <a:schemeClr val="bg1"/>
                </a:solidFill>
              </a:rPr>
              <a:t>’) :  </a:t>
            </a:r>
            <a:r>
              <a:rPr lang="en-US" dirty="0">
                <a:solidFill>
                  <a:schemeClr val="bg1"/>
                </a:solidFill>
              </a:rPr>
              <a:t>68%.</a:t>
            </a:r>
          </a:p>
          <a:p>
            <a:r>
              <a:rPr lang="en-US" sz="1600" b="1" dirty="0">
                <a:solidFill>
                  <a:schemeClr val="bg1"/>
                </a:solidFill>
              </a:rPr>
              <a:t>Recall</a:t>
            </a:r>
            <a:r>
              <a:rPr lang="en-US" sz="1600" dirty="0">
                <a:solidFill>
                  <a:schemeClr val="bg1"/>
                </a:solidFill>
              </a:rPr>
              <a:t> (Number of Employees who have left out of all the employees who have left) </a:t>
            </a:r>
            <a:r>
              <a:rPr lang="en-US" sz="1800" dirty="0">
                <a:solidFill>
                  <a:schemeClr val="bg1"/>
                </a:solidFill>
              </a:rPr>
              <a:t>: 74%</a:t>
            </a:r>
          </a:p>
          <a:p>
            <a:r>
              <a:rPr lang="en-US" sz="1600" b="1" dirty="0">
                <a:solidFill>
                  <a:schemeClr val="bg1"/>
                </a:solidFill>
              </a:rPr>
              <a:t>F1-Score</a:t>
            </a:r>
            <a:r>
              <a:rPr lang="en-US" sz="1800" b="1" dirty="0">
                <a:solidFill>
                  <a:schemeClr val="bg1"/>
                </a:solidFill>
              </a:rPr>
              <a:t> : </a:t>
            </a:r>
            <a:r>
              <a:rPr lang="en-US" sz="1800" dirty="0">
                <a:solidFill>
                  <a:schemeClr val="bg1"/>
                </a:solidFill>
              </a:rPr>
              <a:t>0.71</a:t>
            </a:r>
          </a:p>
        </p:txBody>
      </p:sp>
    </p:spTree>
    <p:extLst>
      <p:ext uri="{BB962C8B-B14F-4D97-AF65-F5344CB8AC3E}">
        <p14:creationId xmlns:p14="http://schemas.microsoft.com/office/powerpoint/2010/main" val="3098217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8B336E52-7E79-4FD9-9A68-975F7FC9D182}"/>
              </a:ext>
            </a:extLst>
          </p:cNvPr>
          <p:cNvPicPr>
            <a:picLocks noChangeAspect="1"/>
          </p:cNvPicPr>
          <p:nvPr/>
        </p:nvPicPr>
        <p:blipFill rotWithShape="1">
          <a:blip r:embed="rId2"/>
          <a:srcRect t="2765" r="3" b="36975"/>
          <a:stretch/>
        </p:blipFill>
        <p:spPr>
          <a:xfrm>
            <a:off x="7611902" y="3461004"/>
            <a:ext cx="4580097" cy="3396995"/>
          </a:xfrm>
          <a:prstGeom prst="rect">
            <a:avLst/>
          </a:prstGeom>
          <a:ln>
            <a:solidFill>
              <a:schemeClr val="bg2">
                <a:lumMod val="25000"/>
              </a:schemeClr>
            </a:solidFill>
          </a:ln>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6865EF-E4C5-4645-B89D-8FDCC2733069}"/>
              </a:ext>
            </a:extLst>
          </p:cNvPr>
          <p:cNvSpPr>
            <a:spLocks noGrp="1"/>
          </p:cNvSpPr>
          <p:nvPr>
            <p:ph type="title"/>
          </p:nvPr>
        </p:nvSpPr>
        <p:spPr>
          <a:xfrm>
            <a:off x="382138" y="516835"/>
            <a:ext cx="6693080" cy="1339261"/>
          </a:xfrm>
          <a:ln>
            <a:solidFill>
              <a:schemeClr val="bg2">
                <a:lumMod val="25000"/>
              </a:schemeClr>
            </a:solidFill>
          </a:ln>
        </p:spPr>
        <p:txBody>
          <a:bodyPr>
            <a:norm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Attrition Risk Model : Model Interpretation (Decision Tree)</a:t>
            </a:r>
          </a:p>
        </p:txBody>
      </p:sp>
      <p:sp>
        <p:nvSpPr>
          <p:cNvPr id="3" name="Content Placeholder 2">
            <a:extLst>
              <a:ext uri="{FF2B5EF4-FFF2-40B4-BE49-F238E27FC236}">
                <a16:creationId xmlns:a16="http://schemas.microsoft.com/office/drawing/2014/main" xmlns="" id="{094F291D-D9E3-4518-841A-220B41C0271C}"/>
              </a:ext>
            </a:extLst>
          </p:cNvPr>
          <p:cNvSpPr>
            <a:spLocks noGrp="1"/>
          </p:cNvSpPr>
          <p:nvPr>
            <p:ph idx="1"/>
          </p:nvPr>
        </p:nvSpPr>
        <p:spPr>
          <a:xfrm>
            <a:off x="573206" y="2236304"/>
            <a:ext cx="6502011" cy="3652667"/>
          </a:xfrm>
        </p:spPr>
        <p:txBody>
          <a:bodyPr>
            <a:normAutofit/>
          </a:bodyPr>
          <a:lstStyle/>
          <a:p>
            <a:pPr>
              <a:buClr>
                <a:schemeClr val="bg1"/>
              </a:buClr>
              <a:buFont typeface="Wingdings" panose="05000000000000000000" pitchFamily="2" charset="2"/>
              <a:buChar char="Ø"/>
            </a:pPr>
            <a:r>
              <a:rPr lang="en-US" sz="1400" dirty="0">
                <a:solidFill>
                  <a:schemeClr val="bg1"/>
                </a:solidFill>
              </a:rPr>
              <a:t>Decision Trees generate rules and a tree structure can be visualized from those rules as shown in the top figure.</a:t>
            </a:r>
          </a:p>
          <a:p>
            <a:pPr>
              <a:buClr>
                <a:schemeClr val="bg1"/>
              </a:buClr>
              <a:buFont typeface="Wingdings" panose="05000000000000000000" pitchFamily="2" charset="2"/>
              <a:buChar char="Ø"/>
            </a:pPr>
            <a:r>
              <a:rPr lang="en-US" sz="1400" dirty="0">
                <a:solidFill>
                  <a:schemeClr val="bg1"/>
                </a:solidFill>
              </a:rPr>
              <a:t>These rules can be converted to if-else statements which can easily be integrated into the business systems for implementation purposes.</a:t>
            </a:r>
          </a:p>
          <a:p>
            <a:pPr marL="0" indent="0">
              <a:buClr>
                <a:schemeClr val="bg1"/>
              </a:buClr>
              <a:buNone/>
            </a:pPr>
            <a:r>
              <a:rPr lang="en-US" sz="1400" b="1" u="sng" dirty="0">
                <a:solidFill>
                  <a:schemeClr val="bg1"/>
                </a:solidFill>
              </a:rPr>
              <a:t>Interpretation :</a:t>
            </a:r>
          </a:p>
          <a:p>
            <a:pPr>
              <a:buClr>
                <a:schemeClr val="bg1"/>
              </a:buClr>
              <a:buFont typeface="Wingdings" panose="05000000000000000000" pitchFamily="2" charset="2"/>
              <a:buChar char="Ø"/>
            </a:pPr>
            <a:r>
              <a:rPr lang="en-US" sz="1400" dirty="0">
                <a:solidFill>
                  <a:schemeClr val="bg1"/>
                </a:solidFill>
              </a:rPr>
              <a:t>When has_been_promoted is No and Tenure year bucket is ‘3-5’ years and Department is Audit then the probability of an employee leaving is about 49%.</a:t>
            </a:r>
          </a:p>
          <a:p>
            <a:pPr>
              <a:buClr>
                <a:schemeClr val="bg1"/>
              </a:buClr>
              <a:buFont typeface="Wingdings" panose="05000000000000000000" pitchFamily="2" charset="2"/>
              <a:buChar char="Ø"/>
            </a:pPr>
            <a:r>
              <a:rPr lang="en-US" sz="1400" dirty="0">
                <a:solidFill>
                  <a:schemeClr val="bg1"/>
                </a:solidFill>
              </a:rPr>
              <a:t>Further down, if has_been_promoted is No and Tenure year bucket is 3-5 years and Department is Audit and </a:t>
            </a:r>
            <a:r>
              <a:rPr lang="en-US" sz="1400" dirty="0" err="1">
                <a:solidFill>
                  <a:schemeClr val="bg1"/>
                </a:solidFill>
              </a:rPr>
              <a:t>salary_bucket</a:t>
            </a:r>
            <a:r>
              <a:rPr lang="en-US" sz="1400" dirty="0">
                <a:solidFill>
                  <a:schemeClr val="bg1"/>
                </a:solidFill>
              </a:rPr>
              <a:t> is High then probability of leaving is 38%.</a:t>
            </a:r>
          </a:p>
          <a:p>
            <a:pPr>
              <a:buClr>
                <a:schemeClr val="bg1"/>
              </a:buClr>
              <a:buFont typeface="Wingdings" panose="05000000000000000000" pitchFamily="2" charset="2"/>
              <a:buChar char="Ø"/>
            </a:pPr>
            <a:endParaRPr lang="en-US" sz="1400" dirty="0">
              <a:solidFill>
                <a:schemeClr val="bg1"/>
              </a:solidFill>
            </a:endParaRPr>
          </a:p>
        </p:txBody>
      </p:sp>
    </p:spTree>
    <p:extLst>
      <p:ext uri="{BB962C8B-B14F-4D97-AF65-F5344CB8AC3E}">
        <p14:creationId xmlns:p14="http://schemas.microsoft.com/office/powerpoint/2010/main" val="324331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C77E98A5-4E28-4755-A2CB-8C0356558A16}"/>
              </a:ext>
            </a:extLst>
          </p:cNvPr>
          <p:cNvPicPr>
            <a:picLocks noChangeAspect="1"/>
          </p:cNvPicPr>
          <p:nvPr/>
        </p:nvPicPr>
        <p:blipFill>
          <a:blip r:embed="rId2"/>
          <a:stretch>
            <a:fillRect/>
          </a:stretch>
        </p:blipFill>
        <p:spPr>
          <a:xfrm>
            <a:off x="7708813" y="407405"/>
            <a:ext cx="4408926" cy="2840761"/>
          </a:xfrm>
          <a:prstGeom prst="rect">
            <a:avLst/>
          </a:prstGeom>
          <a:ln>
            <a:solidFill>
              <a:schemeClr val="bg2">
                <a:lumMod val="50000"/>
              </a:schemeClr>
            </a:solidFill>
          </a:ln>
        </p:spPr>
      </p:pic>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E6865EF-E4C5-4645-B89D-8FDCC2733069}"/>
              </a:ext>
            </a:extLst>
          </p:cNvPr>
          <p:cNvSpPr>
            <a:spLocks noGrp="1"/>
          </p:cNvSpPr>
          <p:nvPr>
            <p:ph type="title"/>
          </p:nvPr>
        </p:nvSpPr>
        <p:spPr>
          <a:xfrm>
            <a:off x="327546" y="516835"/>
            <a:ext cx="6747671" cy="1049415"/>
          </a:xfrm>
          <a:solidFill>
            <a:schemeClr val="bg2">
              <a:lumMod val="25000"/>
            </a:schemeClr>
          </a:solidFill>
          <a:ln>
            <a:solidFill>
              <a:schemeClr val="bg2">
                <a:lumMod val="25000"/>
              </a:schemeClr>
            </a:solidFill>
          </a:ln>
        </p:spPr>
        <p:txBody>
          <a:bodyPr>
            <a:no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Attrition Risk Model : Defining the Risk </a:t>
            </a:r>
            <a:r>
              <a:rPr lang="en-US" sz="4000" u="sng" dirty="0" smtClean="0">
                <a:solidFill>
                  <a:srgbClr val="FFFFFF"/>
                </a:solidFill>
                <a:latin typeface="Times New Roman" panose="02020603050405020304" pitchFamily="18" charset="0"/>
                <a:cs typeface="Times New Roman" panose="02020603050405020304" pitchFamily="18" charset="0"/>
              </a:rPr>
              <a:t>Profile</a:t>
            </a:r>
            <a:endParaRPr lang="en-US" sz="4000" u="sng"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94F291D-D9E3-4518-841A-220B41C0271C}"/>
              </a:ext>
            </a:extLst>
          </p:cNvPr>
          <p:cNvSpPr>
            <a:spLocks noGrp="1"/>
          </p:cNvSpPr>
          <p:nvPr>
            <p:ph idx="1"/>
          </p:nvPr>
        </p:nvSpPr>
        <p:spPr>
          <a:xfrm>
            <a:off x="646903" y="1827785"/>
            <a:ext cx="6272512" cy="4245469"/>
          </a:xfrm>
        </p:spPr>
        <p:txBody>
          <a:bodyPr>
            <a:normAutofit/>
          </a:bodyPr>
          <a:lstStyle/>
          <a:p>
            <a:r>
              <a:rPr lang="en-US" sz="1400" dirty="0">
                <a:solidFill>
                  <a:schemeClr val="bg1"/>
                </a:solidFill>
                <a:latin typeface="Times New Roman" panose="02020603050405020304" pitchFamily="18" charset="0"/>
                <a:cs typeface="Times New Roman" panose="02020603050405020304" pitchFamily="18" charset="0"/>
              </a:rPr>
              <a:t>Using the rules generated by the Decision Tree we can define the risk profile of the employees who have not left based on their attributes and assigning a cutoff probability for each risk bracket.</a:t>
            </a:r>
          </a:p>
          <a:p>
            <a:r>
              <a:rPr lang="en-US" sz="1400" dirty="0">
                <a:solidFill>
                  <a:schemeClr val="bg1"/>
                </a:solidFill>
                <a:latin typeface="Times New Roman" panose="02020603050405020304" pitchFamily="18" charset="0"/>
                <a:cs typeface="Times New Roman" panose="02020603050405020304" pitchFamily="18" charset="0"/>
              </a:rPr>
              <a:t>Based on the </a:t>
            </a:r>
            <a:r>
              <a:rPr lang="en-US" sz="1400" dirty="0" smtClean="0">
                <a:solidFill>
                  <a:schemeClr val="bg1"/>
                </a:solidFill>
                <a:latin typeface="Times New Roman" panose="02020603050405020304" pitchFamily="18" charset="0"/>
                <a:cs typeface="Times New Roman" panose="02020603050405020304" pitchFamily="18" charset="0"/>
              </a:rPr>
              <a:t>histogram of predicted </a:t>
            </a:r>
            <a:r>
              <a:rPr lang="en-US" sz="1400" dirty="0">
                <a:solidFill>
                  <a:schemeClr val="bg1"/>
                </a:solidFill>
                <a:latin typeface="Times New Roman" panose="02020603050405020304" pitchFamily="18" charset="0"/>
                <a:cs typeface="Times New Roman" panose="02020603050405020304" pitchFamily="18" charset="0"/>
              </a:rPr>
              <a:t>probabilities, the risk profile is defined as:</a:t>
            </a:r>
          </a:p>
          <a:p>
            <a:r>
              <a:rPr lang="en-US" sz="1400" b="1" dirty="0">
                <a:solidFill>
                  <a:schemeClr val="bg1"/>
                </a:solidFill>
                <a:latin typeface="Times New Roman" panose="02020603050405020304" pitchFamily="18" charset="0"/>
                <a:cs typeface="Times New Roman" panose="02020603050405020304" pitchFamily="18" charset="0"/>
              </a:rPr>
              <a:t>1. </a:t>
            </a:r>
            <a:r>
              <a:rPr lang="en-US" sz="1400" dirty="0">
                <a:solidFill>
                  <a:schemeClr val="bg1"/>
                </a:solidFill>
                <a:latin typeface="Times New Roman" panose="02020603050405020304" pitchFamily="18" charset="0"/>
                <a:cs typeface="Times New Roman" panose="02020603050405020304" pitchFamily="18" charset="0"/>
              </a:rPr>
              <a:t>Predicted Probability &gt;= 0.0 and Predicted Probability &lt; 0.20 :</a:t>
            </a:r>
          </a:p>
          <a:p>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a:solidFill>
                  <a:srgbClr val="FFC000"/>
                </a:solidFill>
                <a:latin typeface="Times New Roman" panose="02020603050405020304" pitchFamily="18" charset="0"/>
                <a:cs typeface="Times New Roman" panose="02020603050405020304" pitchFamily="18" charset="0"/>
              </a:rPr>
              <a:t>risk_profile = 'Low</a:t>
            </a:r>
            <a:r>
              <a:rPr lang="en-US" sz="1400" b="1" dirty="0" smtClean="0">
                <a:solidFill>
                  <a:srgbClr val="FFC000"/>
                </a:solidFill>
                <a:latin typeface="Times New Roman" panose="02020603050405020304" pitchFamily="18" charset="0"/>
                <a:cs typeface="Times New Roman" panose="02020603050405020304" pitchFamily="18" charset="0"/>
              </a:rPr>
              <a:t>’</a:t>
            </a:r>
            <a:endParaRPr lang="en-US" sz="1400" b="1" dirty="0">
              <a:solidFill>
                <a:srgbClr val="FFC000"/>
              </a:solidFill>
              <a:latin typeface="Times New Roman" panose="02020603050405020304" pitchFamily="18" charset="0"/>
              <a:cs typeface="Times New Roman" panose="02020603050405020304" pitchFamily="18" charset="0"/>
            </a:endParaRPr>
          </a:p>
          <a:p>
            <a:r>
              <a:rPr lang="en-US" sz="1400" b="1" dirty="0">
                <a:solidFill>
                  <a:schemeClr val="bg1"/>
                </a:solidFill>
                <a:latin typeface="Times New Roman" panose="02020603050405020304" pitchFamily="18" charset="0"/>
                <a:cs typeface="Times New Roman" panose="02020603050405020304" pitchFamily="18" charset="0"/>
              </a:rPr>
              <a:t>2. </a:t>
            </a:r>
            <a:r>
              <a:rPr lang="en-US" sz="1400" dirty="0">
                <a:solidFill>
                  <a:schemeClr val="bg1"/>
                </a:solidFill>
                <a:latin typeface="Times New Roman" panose="02020603050405020304" pitchFamily="18" charset="0"/>
                <a:cs typeface="Times New Roman" panose="02020603050405020304" pitchFamily="18" charset="0"/>
              </a:rPr>
              <a:t>Predicted Probability &gt;= 0.20 and Predicted Probability &lt; 0.40:</a:t>
            </a:r>
          </a:p>
          <a:p>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a:solidFill>
                  <a:srgbClr val="FFC000"/>
                </a:solidFill>
                <a:latin typeface="Times New Roman" panose="02020603050405020304" pitchFamily="18" charset="0"/>
                <a:cs typeface="Times New Roman" panose="02020603050405020304" pitchFamily="18" charset="0"/>
              </a:rPr>
              <a:t>risk_profile = 'Medium’</a:t>
            </a:r>
          </a:p>
          <a:p>
            <a:r>
              <a:rPr lang="en-US" sz="1400" b="1" dirty="0">
                <a:solidFill>
                  <a:schemeClr val="bg1"/>
                </a:solidFill>
                <a:latin typeface="Times New Roman" panose="02020603050405020304" pitchFamily="18" charset="0"/>
                <a:cs typeface="Times New Roman" panose="02020603050405020304" pitchFamily="18" charset="0"/>
              </a:rPr>
              <a:t>3. </a:t>
            </a:r>
            <a:r>
              <a:rPr lang="en-US" sz="1400" dirty="0">
                <a:solidFill>
                  <a:schemeClr val="bg1"/>
                </a:solidFill>
                <a:latin typeface="Times New Roman" panose="02020603050405020304" pitchFamily="18" charset="0"/>
                <a:cs typeface="Times New Roman" panose="02020603050405020304" pitchFamily="18" charset="0"/>
              </a:rPr>
              <a:t>Predicted Probability &gt;= 0.40:</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b="1" dirty="0">
                <a:solidFill>
                  <a:srgbClr val="FFC000"/>
                </a:solidFill>
                <a:latin typeface="Times New Roman" panose="02020603050405020304" pitchFamily="18" charset="0"/>
                <a:cs typeface="Times New Roman" panose="02020603050405020304" pitchFamily="18" charset="0"/>
              </a:rPr>
              <a:t>risk_profile = 'High'</a:t>
            </a:r>
          </a:p>
          <a:p>
            <a:endParaRPr lang="en-US" sz="1400" dirty="0">
              <a:solidFill>
                <a:schemeClr val="bg1"/>
              </a:solidFill>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2120BEA-860B-48BC-829A-E91D477D3DE9}"/>
              </a:ext>
            </a:extLst>
          </p:cNvPr>
          <p:cNvPicPr>
            <a:picLocks noChangeAspect="1"/>
          </p:cNvPicPr>
          <p:nvPr/>
        </p:nvPicPr>
        <p:blipFill>
          <a:blip r:embed="rId3"/>
          <a:stretch>
            <a:fillRect/>
          </a:stretch>
        </p:blipFill>
        <p:spPr>
          <a:xfrm>
            <a:off x="7708813" y="3558011"/>
            <a:ext cx="4380591" cy="3114393"/>
          </a:xfrm>
          <a:prstGeom prst="rect">
            <a:avLst/>
          </a:prstGeom>
          <a:ln>
            <a:solidFill>
              <a:schemeClr val="bg2">
                <a:lumMod val="50000"/>
              </a:schemeClr>
            </a:solidFill>
          </a:ln>
        </p:spPr>
      </p:pic>
    </p:spTree>
    <p:extLst>
      <p:ext uri="{BB962C8B-B14F-4D97-AF65-F5344CB8AC3E}">
        <p14:creationId xmlns:p14="http://schemas.microsoft.com/office/powerpoint/2010/main" val="128937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076CD2FD-9B61-4BD7-BE7F-2ED002E9AAAF}"/>
              </a:ext>
            </a:extLst>
          </p:cNvPr>
          <p:cNvPicPr>
            <a:picLocks noChangeAspect="1"/>
          </p:cNvPicPr>
          <p:nvPr/>
        </p:nvPicPr>
        <p:blipFill rotWithShape="1">
          <a:blip r:embed="rId2"/>
          <a:srcRect r="3006" b="-1"/>
          <a:stretch/>
        </p:blipFill>
        <p:spPr>
          <a:xfrm>
            <a:off x="7611902" y="3461004"/>
            <a:ext cx="4580097" cy="3396995"/>
          </a:xfrm>
          <a:prstGeom prst="rect">
            <a:avLst/>
          </a:prstGeom>
          <a:ln>
            <a:solidFill>
              <a:schemeClr val="bg2">
                <a:lumMod val="25000"/>
              </a:schemeClr>
            </a:solidFill>
          </a:ln>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xmlns="" id="{52714182-6918-4DB2-A870-5701E7C45E35}"/>
              </a:ext>
            </a:extLst>
          </p:cNvPr>
          <p:cNvPicPr>
            <a:picLocks noChangeAspect="1"/>
          </p:cNvPicPr>
          <p:nvPr/>
        </p:nvPicPr>
        <p:blipFill rotWithShape="1">
          <a:blip r:embed="rId3"/>
          <a:srcRect l="2283" r="1901" b="-3"/>
          <a:stretch/>
        </p:blipFill>
        <p:spPr>
          <a:xfrm>
            <a:off x="7611902" y="10"/>
            <a:ext cx="4578557" cy="3396985"/>
          </a:xfrm>
          <a:prstGeom prst="rect">
            <a:avLst/>
          </a:prstGeom>
          <a:ln>
            <a:solidFill>
              <a:schemeClr val="bg2">
                <a:lumMod val="25000"/>
              </a:schemeClr>
            </a:solidFill>
          </a:ln>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C55F206-F6D5-4390-86B0-D203F8F556A2}"/>
              </a:ext>
            </a:extLst>
          </p:cNvPr>
          <p:cNvSpPr>
            <a:spLocks noGrp="1"/>
          </p:cNvSpPr>
          <p:nvPr>
            <p:ph type="title"/>
          </p:nvPr>
        </p:nvSpPr>
        <p:spPr>
          <a:xfrm>
            <a:off x="409434" y="516836"/>
            <a:ext cx="6665784" cy="1011714"/>
          </a:xfrm>
        </p:spPr>
        <p:txBody>
          <a:bodyPr>
            <a:normAutofit/>
          </a:bodyPr>
          <a:lstStyle/>
          <a:p>
            <a:pPr algn="ctr"/>
            <a:r>
              <a:rPr lang="en-US" sz="4000" b="1" u="sng" dirty="0">
                <a:solidFill>
                  <a:schemeClr val="bg1"/>
                </a:solidFill>
              </a:rPr>
              <a:t>Survival Analysis</a:t>
            </a:r>
          </a:p>
        </p:txBody>
      </p:sp>
      <p:pic>
        <p:nvPicPr>
          <p:cNvPr id="6" name="Content Placeholder 5">
            <a:extLst>
              <a:ext uri="{FF2B5EF4-FFF2-40B4-BE49-F238E27FC236}">
                <a16:creationId xmlns:a16="http://schemas.microsoft.com/office/drawing/2014/main" xmlns="" id="{B4694291-9B76-4654-B5B0-5D55D18CE9EE}"/>
              </a:ext>
            </a:extLst>
          </p:cNvPr>
          <p:cNvPicPr>
            <a:picLocks noGrp="1" noChangeAspect="1"/>
          </p:cNvPicPr>
          <p:nvPr>
            <p:ph idx="1"/>
          </p:nvPr>
        </p:nvPicPr>
        <p:blipFill>
          <a:blip r:embed="rId4"/>
          <a:stretch>
            <a:fillRect/>
          </a:stretch>
        </p:blipFill>
        <p:spPr>
          <a:xfrm>
            <a:off x="5478180" y="3015848"/>
            <a:ext cx="1647397" cy="2033823"/>
          </a:xfrm>
          <a:prstGeom prst="rect">
            <a:avLst/>
          </a:prstGeom>
        </p:spPr>
      </p:pic>
      <p:sp>
        <p:nvSpPr>
          <p:cNvPr id="7" name="TextBox 6">
            <a:extLst>
              <a:ext uri="{FF2B5EF4-FFF2-40B4-BE49-F238E27FC236}">
                <a16:creationId xmlns:a16="http://schemas.microsoft.com/office/drawing/2014/main" xmlns="" id="{AA131A1B-F928-4F10-BE55-47520D01E70F}"/>
              </a:ext>
            </a:extLst>
          </p:cNvPr>
          <p:cNvSpPr txBox="1"/>
          <p:nvPr/>
        </p:nvSpPr>
        <p:spPr>
          <a:xfrm>
            <a:off x="486455" y="1817043"/>
            <a:ext cx="4481466" cy="3108543"/>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chemeClr val="bg1"/>
                </a:solidFill>
              </a:rPr>
              <a:t>The survival function shows that after about 4 years 70% of the sample would have left.</a:t>
            </a:r>
          </a:p>
          <a:p>
            <a:pPr marL="285750" indent="-285750">
              <a:buFont typeface="Wingdings" panose="05000000000000000000" pitchFamily="2" charset="2"/>
              <a:buChar char="Ø"/>
            </a:pPr>
            <a:r>
              <a:rPr lang="en-US" sz="1400" dirty="0">
                <a:solidFill>
                  <a:schemeClr val="bg1"/>
                </a:solidFill>
              </a:rPr>
              <a:t>The department wise breakup demonstrates that across the departments Audit, Finance, Tax the attrition rates are almost similar while in IT </a:t>
            </a:r>
            <a:r>
              <a:rPr lang="en-US" sz="1400" dirty="0" err="1">
                <a:solidFill>
                  <a:schemeClr val="bg1"/>
                </a:solidFill>
              </a:rPr>
              <a:t>it</a:t>
            </a:r>
            <a:r>
              <a:rPr lang="en-US" sz="1400" dirty="0">
                <a:solidFill>
                  <a:schemeClr val="bg1"/>
                </a:solidFill>
              </a:rPr>
              <a:t> is very low.</a:t>
            </a:r>
          </a:p>
          <a:p>
            <a:pPr marL="285750" indent="-285750">
              <a:buFont typeface="Wingdings" panose="05000000000000000000" pitchFamily="2" charset="2"/>
              <a:buChar char="Ø"/>
            </a:pPr>
            <a:r>
              <a:rPr lang="en-US" sz="1400" dirty="0">
                <a:solidFill>
                  <a:schemeClr val="bg1"/>
                </a:solidFill>
              </a:rPr>
              <a:t>The sharpest decline is in the range of 0-6 years as is evident from the drop in the survival function in this range.</a:t>
            </a:r>
          </a:p>
          <a:p>
            <a:pPr marL="285750" indent="-285750">
              <a:buFont typeface="Wingdings" panose="05000000000000000000" pitchFamily="2" charset="2"/>
              <a:buChar char="Ø"/>
            </a:pPr>
            <a:r>
              <a:rPr lang="en-US" sz="1400" dirty="0">
                <a:solidFill>
                  <a:schemeClr val="bg1"/>
                </a:solidFill>
              </a:rPr>
              <a:t>This shows that it is in the initial years of an employee that he is most likely to leave because of external or internal factors.</a:t>
            </a:r>
          </a:p>
          <a:p>
            <a:pPr marL="285750" indent="-285750">
              <a:buFont typeface="Wingdings" panose="05000000000000000000" pitchFamily="2" charset="2"/>
              <a:buChar char="Ø"/>
            </a:pPr>
            <a:r>
              <a:rPr lang="en-US" sz="1400" dirty="0">
                <a:solidFill>
                  <a:schemeClr val="bg1"/>
                </a:solidFill>
              </a:rPr>
              <a:t>But once the threshold of 6-7 years is crossed the chances of an employee leaving reduce.</a:t>
            </a:r>
          </a:p>
        </p:txBody>
      </p:sp>
    </p:spTree>
    <p:extLst>
      <p:ext uri="{BB962C8B-B14F-4D97-AF65-F5344CB8AC3E}">
        <p14:creationId xmlns:p14="http://schemas.microsoft.com/office/powerpoint/2010/main" val="1094470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6EAF45-84FD-4C36-B714-5EA4E161046C}"/>
              </a:ext>
            </a:extLst>
          </p:cNvPr>
          <p:cNvSpPr>
            <a:spLocks noGrp="1"/>
          </p:cNvSpPr>
          <p:nvPr>
            <p:ph type="title" idx="4294967295"/>
          </p:nvPr>
        </p:nvSpPr>
        <p:spPr>
          <a:xfrm>
            <a:off x="232012" y="287338"/>
            <a:ext cx="11959988" cy="1227137"/>
          </a:xfrm>
        </p:spPr>
        <p:txBody>
          <a:bodyPr>
            <a:normAutofit/>
          </a:bodyPr>
          <a:lstStyle/>
          <a:p>
            <a:pPr algn="ctr"/>
            <a:r>
              <a:rPr lang="en-US" sz="4000" b="1" u="sng" dirty="0" smtClean="0">
                <a:solidFill>
                  <a:schemeClr val="bg2">
                    <a:lumMod val="25000"/>
                  </a:schemeClr>
                </a:solidFill>
                <a:latin typeface="Times New Roman" panose="02020603050405020304" pitchFamily="18" charset="0"/>
                <a:cs typeface="Times New Roman" panose="02020603050405020304" pitchFamily="18" charset="0"/>
              </a:rPr>
              <a:t>CONCLUSION</a:t>
            </a:r>
            <a:endParaRPr lang="en-US" sz="4000" b="1" u="sng"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6003637"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837126" y="1803042"/>
            <a:ext cx="9813701" cy="283154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t>Promotions, Tenure , Department and Performance Rating as major causes of employees leaving.</a:t>
            </a:r>
          </a:p>
          <a:p>
            <a:pPr marL="285750" indent="-285750">
              <a:buFont typeface="Wingdings" panose="05000000000000000000" pitchFamily="2" charset="2"/>
              <a:buChar char="Ø"/>
            </a:pPr>
            <a:r>
              <a:rPr lang="en-US" sz="1400" dirty="0" smtClean="0"/>
              <a:t>Certain departments like Audit have high percentage of low performers and also people who have left.</a:t>
            </a:r>
          </a:p>
          <a:p>
            <a:pPr marL="285750" indent="-285750">
              <a:buFont typeface="Wingdings" panose="05000000000000000000" pitchFamily="2" charset="2"/>
              <a:buChar char="Ø"/>
            </a:pPr>
            <a:r>
              <a:rPr lang="en-US" sz="1400" dirty="0" smtClean="0"/>
              <a:t>From the data it is evident that Performance is a major issue in the company.</a:t>
            </a:r>
          </a:p>
          <a:p>
            <a:pPr marL="285750" indent="-285750">
              <a:buFont typeface="Wingdings" panose="05000000000000000000" pitchFamily="2" charset="2"/>
              <a:buChar char="Ø"/>
            </a:pPr>
            <a:r>
              <a:rPr lang="en-US" sz="1400" dirty="0" smtClean="0"/>
              <a:t>Further data to suggest if performance issues are due to role misfit or some other factor like working concurrently on too many projects is not available.</a:t>
            </a:r>
          </a:p>
          <a:p>
            <a:endParaRPr lang="en-US" sz="1400" dirty="0"/>
          </a:p>
          <a:p>
            <a:r>
              <a:rPr lang="en-US" sz="1400" b="1" u="sng" dirty="0" smtClean="0"/>
              <a:t>Recommendations:</a:t>
            </a:r>
          </a:p>
          <a:p>
            <a:pPr marL="285750" indent="-285750">
              <a:buFont typeface="Wingdings" panose="05000000000000000000" pitchFamily="2" charset="2"/>
              <a:buChar char="Ø"/>
            </a:pPr>
            <a:r>
              <a:rPr lang="en-US" sz="1400" dirty="0" smtClean="0"/>
              <a:t>Internal survey to capture the sentiment of the workforce.</a:t>
            </a:r>
          </a:p>
          <a:p>
            <a:pPr marL="285750" indent="-285750">
              <a:buFont typeface="Wingdings" panose="05000000000000000000" pitchFamily="2" charset="2"/>
              <a:buChar char="Ø"/>
            </a:pPr>
            <a:r>
              <a:rPr lang="en-US" sz="1400" dirty="0" smtClean="0"/>
              <a:t>Define more variables to be captured : WorkHours, NumberOfPromotions, AverageRating</a:t>
            </a:r>
            <a:r>
              <a:rPr lang="en-US" sz="1400" dirty="0"/>
              <a:t> </a:t>
            </a:r>
            <a:r>
              <a:rPr lang="en-US" sz="1400" dirty="0" smtClean="0"/>
              <a:t>etc. as applicable.</a:t>
            </a:r>
          </a:p>
          <a:p>
            <a:pPr marL="285750" indent="-285750">
              <a:buFont typeface="Wingdings" panose="05000000000000000000" pitchFamily="2" charset="2"/>
              <a:buChar char="Ø"/>
            </a:pPr>
            <a:r>
              <a:rPr lang="en-US" sz="1400" dirty="0" smtClean="0"/>
              <a:t>Integrate exit interview data with current data cuts if applicable.</a:t>
            </a:r>
          </a:p>
          <a:p>
            <a:pPr marL="285750" indent="-285750">
              <a:buFont typeface="Wingdings" panose="05000000000000000000" pitchFamily="2" charset="2"/>
              <a:buChar char="Ø"/>
            </a:pPr>
            <a:endParaRPr lang="en-US" sz="1400" dirty="0"/>
          </a:p>
          <a:p>
            <a:pPr algn="ctr"/>
            <a:r>
              <a:rPr lang="en-US" sz="2400" b="1" dirty="0" smtClean="0"/>
              <a:t>A HAPPY EMPLOYEE IS A LOYAL AND PRODUCTIVE EMPLOYEE!!</a:t>
            </a:r>
          </a:p>
        </p:txBody>
      </p:sp>
      <p:pic>
        <p:nvPicPr>
          <p:cNvPr id="12" name="Picture 11"/>
          <p:cNvPicPr>
            <a:picLocks noChangeAspect="1"/>
          </p:cNvPicPr>
          <p:nvPr/>
        </p:nvPicPr>
        <p:blipFill>
          <a:blip r:embed="rId2"/>
          <a:stretch>
            <a:fillRect/>
          </a:stretch>
        </p:blipFill>
        <p:spPr>
          <a:xfrm>
            <a:off x="3657600" y="4507605"/>
            <a:ext cx="4309796" cy="1777285"/>
          </a:xfrm>
          <a:prstGeom prst="rect">
            <a:avLst/>
          </a:prstGeom>
          <a:ln>
            <a:solidFill>
              <a:schemeClr val="bg1"/>
            </a:solidFill>
          </a:ln>
        </p:spPr>
      </p:pic>
    </p:spTree>
    <p:extLst>
      <p:ext uri="{BB962C8B-B14F-4D97-AF65-F5344CB8AC3E}">
        <p14:creationId xmlns:p14="http://schemas.microsoft.com/office/powerpoint/2010/main" val="2343579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chemeClr val="bg2">
                    <a:lumMod val="25000"/>
                  </a:schemeClr>
                </a:solidFill>
                <a:latin typeface="Times New Roman" panose="02020603050405020304" pitchFamily="18" charset="0"/>
                <a:cs typeface="Times New Roman" panose="02020603050405020304" pitchFamily="18" charset="0"/>
              </a:rPr>
              <a:t>BUSINESS CASE</a:t>
            </a:r>
            <a:r>
              <a:rPr lang="en-US" sz="4000" u="sng" dirty="0">
                <a:solidFill>
                  <a:schemeClr val="bg2">
                    <a:lumMod val="25000"/>
                  </a:schemeClr>
                </a:solidFill>
              </a:rPr>
              <a:t>	</a:t>
            </a:r>
          </a:p>
        </p:txBody>
      </p:sp>
      <p:sp>
        <p:nvSpPr>
          <p:cNvPr id="3" name="Content Placeholder 2"/>
          <p:cNvSpPr>
            <a:spLocks noGrp="1"/>
          </p:cNvSpPr>
          <p:nvPr>
            <p:ph idx="1"/>
          </p:nvPr>
        </p:nvSpPr>
        <p:spPr>
          <a:xfrm>
            <a:off x="862149" y="1845733"/>
            <a:ext cx="10711152" cy="4145633"/>
          </a:xfrm>
          <a:ln>
            <a:solidFill>
              <a:schemeClr val="bg2">
                <a:lumMod val="25000"/>
              </a:schemeClr>
            </a:solidFill>
          </a:ln>
        </p:spPr>
        <p:txBody>
          <a:bodyPr>
            <a:noAutofit/>
          </a:bodyPr>
          <a:lstStyle/>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In this case study, we will explore a real life HR dataset of a company and try to answer three questions:</a:t>
            </a: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
            </a:r>
            <a:br>
              <a:rPr lang="en-US" sz="1600" dirty="0">
                <a:solidFill>
                  <a:schemeClr val="bg2">
                    <a:lumMod val="25000"/>
                  </a:schemeClr>
                </a:solidFill>
                <a:latin typeface="Times New Roman" panose="02020603050405020304" pitchFamily="18" charset="0"/>
                <a:cs typeface="Times New Roman" panose="02020603050405020304" pitchFamily="18" charset="0"/>
              </a:rPr>
            </a:br>
            <a:r>
              <a:rPr lang="en-US" sz="1600" dirty="0">
                <a:solidFill>
                  <a:schemeClr val="bg2">
                    <a:lumMod val="25000"/>
                  </a:schemeClr>
                </a:solidFill>
                <a:latin typeface="Times New Roman" panose="02020603050405020304" pitchFamily="18" charset="0"/>
                <a:cs typeface="Times New Roman" panose="02020603050405020304" pitchFamily="18" charset="0"/>
              </a:rPr>
              <a:t>1.What are the key drivers that is causing people to leave the company?</a:t>
            </a: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2.Who is at high, medium or low risk of leaving?</a:t>
            </a: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3.What are the thresholds that are important in an employee’s journey map?</a:t>
            </a:r>
            <a:endParaRPr lang="en-US" sz="1600" i="1" dirty="0">
              <a:solidFill>
                <a:schemeClr val="bg2">
                  <a:lumMod val="25000"/>
                </a:schemeClr>
              </a:solidFill>
              <a:latin typeface="Times New Roman" panose="02020603050405020304" pitchFamily="18" charset="0"/>
              <a:cs typeface="Times New Roman" panose="02020603050405020304" pitchFamily="18" charset="0"/>
            </a:endParaRPr>
          </a:p>
          <a:p>
            <a:pPr algn="just"/>
            <a:r>
              <a:rPr lang="en-US" sz="1600" b="1" i="1" u="sng" dirty="0">
                <a:solidFill>
                  <a:schemeClr val="bg2">
                    <a:lumMod val="25000"/>
                  </a:schemeClr>
                </a:solidFill>
                <a:latin typeface="Times New Roman" panose="02020603050405020304" pitchFamily="18" charset="0"/>
                <a:cs typeface="Times New Roman" panose="02020603050405020304" pitchFamily="18" charset="0"/>
              </a:rPr>
              <a:t>The case study is in four parts: </a:t>
            </a:r>
            <a:endParaRPr lang="en-US" sz="1600" b="1" i="1" dirty="0">
              <a:solidFill>
                <a:schemeClr val="bg2">
                  <a:lumMod val="25000"/>
                </a:schemeClr>
              </a:solidFill>
              <a:latin typeface="Times New Roman" panose="02020603050405020304" pitchFamily="18" charset="0"/>
              <a:cs typeface="Times New Roman" panose="02020603050405020304" pitchFamily="18" charset="0"/>
            </a:endParaRP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1. </a:t>
            </a:r>
            <a:r>
              <a:rPr lang="en-US" sz="1600" b="1" i="1" dirty="0">
                <a:solidFill>
                  <a:schemeClr val="bg2">
                    <a:lumMod val="25000"/>
                  </a:schemeClr>
                </a:solidFill>
                <a:latin typeface="Times New Roman" panose="02020603050405020304" pitchFamily="18" charset="0"/>
                <a:cs typeface="Times New Roman" panose="02020603050405020304" pitchFamily="18" charset="0"/>
              </a:rPr>
              <a:t>Data Preparation and Visualization</a:t>
            </a:r>
            <a:r>
              <a:rPr lang="en-US" sz="1600" i="1"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  Generate insights as to the plausible causes of attrition. </a:t>
            </a: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2. </a:t>
            </a:r>
            <a:r>
              <a:rPr lang="en-US" sz="1600" b="1" i="1" dirty="0">
                <a:solidFill>
                  <a:schemeClr val="bg2">
                    <a:lumMod val="25000"/>
                  </a:schemeClr>
                </a:solidFill>
                <a:latin typeface="Times New Roman" panose="02020603050405020304" pitchFamily="18" charset="0"/>
                <a:cs typeface="Times New Roman" panose="02020603050405020304" pitchFamily="18" charset="0"/>
              </a:rPr>
              <a:t>Feature extraction </a:t>
            </a:r>
            <a:r>
              <a:rPr lang="en-US" sz="1600" dirty="0">
                <a:solidFill>
                  <a:schemeClr val="bg2">
                    <a:lumMod val="25000"/>
                  </a:schemeClr>
                </a:solidFill>
                <a:latin typeface="Times New Roman" panose="02020603050405020304" pitchFamily="18" charset="0"/>
                <a:cs typeface="Times New Roman" panose="02020603050405020304" pitchFamily="18" charset="0"/>
              </a:rPr>
              <a:t>– Finding the most important variables leading to attrition. </a:t>
            </a: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3. </a:t>
            </a:r>
            <a:r>
              <a:rPr lang="en-US" sz="1600" b="1" i="1" dirty="0">
                <a:solidFill>
                  <a:schemeClr val="bg2">
                    <a:lumMod val="25000"/>
                  </a:schemeClr>
                </a:solidFill>
                <a:latin typeface="Times New Roman" panose="02020603050405020304" pitchFamily="18" charset="0"/>
                <a:cs typeface="Times New Roman" panose="02020603050405020304" pitchFamily="18" charset="0"/>
              </a:rPr>
              <a:t>Attrition risk model </a:t>
            </a:r>
            <a:r>
              <a:rPr lang="en-US" sz="1600" dirty="0">
                <a:solidFill>
                  <a:schemeClr val="bg2">
                    <a:lumMod val="25000"/>
                  </a:schemeClr>
                </a:solidFill>
                <a:latin typeface="Times New Roman" panose="02020603050405020304" pitchFamily="18" charset="0"/>
                <a:cs typeface="Times New Roman" panose="02020603050405020304" pitchFamily="18" charset="0"/>
              </a:rPr>
              <a:t>- Using machine learning to predict who is at low , medium  </a:t>
            </a:r>
            <a:r>
              <a:rPr lang="en-US" sz="1600" dirty="0" smtClean="0">
                <a:solidFill>
                  <a:schemeClr val="bg2">
                    <a:lumMod val="25000"/>
                  </a:schemeClr>
                </a:solidFill>
                <a:latin typeface="Times New Roman" panose="02020603050405020304" pitchFamily="18" charset="0"/>
                <a:cs typeface="Times New Roman" panose="02020603050405020304" pitchFamily="18" charset="0"/>
              </a:rPr>
              <a:t>or high </a:t>
            </a:r>
            <a:r>
              <a:rPr lang="en-US" sz="1600" dirty="0">
                <a:solidFill>
                  <a:schemeClr val="bg2">
                    <a:lumMod val="25000"/>
                  </a:schemeClr>
                </a:solidFill>
                <a:latin typeface="Times New Roman" panose="02020603050405020304" pitchFamily="18" charset="0"/>
                <a:cs typeface="Times New Roman" panose="02020603050405020304" pitchFamily="18" charset="0"/>
              </a:rPr>
              <a:t>risk of leaving.</a:t>
            </a:r>
          </a:p>
          <a:p>
            <a:pPr algn="just"/>
            <a:r>
              <a:rPr lang="en-US" sz="1600" dirty="0">
                <a:solidFill>
                  <a:schemeClr val="bg2">
                    <a:lumMod val="25000"/>
                  </a:schemeClr>
                </a:solidFill>
                <a:latin typeface="Times New Roman" panose="02020603050405020304" pitchFamily="18" charset="0"/>
                <a:cs typeface="Times New Roman" panose="02020603050405020304" pitchFamily="18" charset="0"/>
              </a:rPr>
              <a:t>4</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i="1" dirty="0">
                <a:solidFill>
                  <a:schemeClr val="bg2">
                    <a:lumMod val="25000"/>
                  </a:schemeClr>
                </a:solidFill>
                <a:latin typeface="Times New Roman" panose="02020603050405020304" pitchFamily="18" charset="0"/>
                <a:cs typeface="Times New Roman" panose="02020603050405020304" pitchFamily="18" charset="0"/>
              </a:rPr>
              <a:t>Survival Analysis </a:t>
            </a:r>
            <a:r>
              <a:rPr lang="en-US" sz="1600" dirty="0" smtClean="0">
                <a:solidFill>
                  <a:schemeClr val="bg2">
                    <a:lumMod val="25000"/>
                  </a:schemeClr>
                </a:solidFill>
                <a:latin typeface="Times New Roman" panose="02020603050405020304" pitchFamily="18" charset="0"/>
                <a:cs typeface="Times New Roman" panose="02020603050405020304" pitchFamily="18" charset="0"/>
              </a:rPr>
              <a:t>– By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‘WHEN</a:t>
            </a:r>
            <a:r>
              <a:rPr lang="en-US" sz="1600" b="1" dirty="0">
                <a:solidFill>
                  <a:schemeClr val="bg2">
                    <a:lumMod val="25000"/>
                  </a:schemeClr>
                </a:solidFill>
                <a:latin typeface="Times New Roman" panose="02020603050405020304" pitchFamily="18" charset="0"/>
                <a:cs typeface="Times New Roman" panose="02020603050405020304" pitchFamily="18" charset="0"/>
              </a:rPr>
              <a:t>’</a:t>
            </a:r>
            <a:r>
              <a:rPr lang="en-US" sz="160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smtClean="0">
                <a:solidFill>
                  <a:schemeClr val="bg2">
                    <a:lumMod val="25000"/>
                  </a:schemeClr>
                </a:solidFill>
                <a:latin typeface="Times New Roman" panose="02020603050405020304" pitchFamily="18" charset="0"/>
                <a:cs typeface="Times New Roman" panose="02020603050405020304" pitchFamily="18" charset="0"/>
              </a:rPr>
              <a:t>a certain percentage of the employees would have left.</a:t>
            </a:r>
            <a:endParaRPr lang="en-US" sz="1600" dirty="0">
              <a:solidFill>
                <a:schemeClr val="bg2">
                  <a:lumMod val="25000"/>
                </a:schemeClr>
              </a:solidFill>
              <a:latin typeface="Times New Roman" panose="02020603050405020304" pitchFamily="18" charset="0"/>
              <a:cs typeface="Times New Roman" panose="02020603050405020304" pitchFamily="18" charset="0"/>
            </a:endParaRPr>
          </a:p>
          <a:p>
            <a:r>
              <a:rPr lang="en-US" sz="1600" dirty="0">
                <a:solidFill>
                  <a:schemeClr val="bg2">
                    <a:lumMod val="25000"/>
                  </a:schemeClr>
                </a:solidFill>
                <a:latin typeface="Times New Roman" panose="02020603050405020304" pitchFamily="18" charset="0"/>
                <a:cs typeface="Times New Roman" panose="02020603050405020304" pitchFamily="18" charset="0"/>
              </a:rPr>
              <a:t/>
            </a:r>
            <a:br>
              <a:rPr lang="en-US" sz="1600" dirty="0">
                <a:solidFill>
                  <a:schemeClr val="bg2">
                    <a:lumMod val="25000"/>
                  </a:schemeClr>
                </a:solidFill>
                <a:latin typeface="Times New Roman" panose="02020603050405020304" pitchFamily="18" charset="0"/>
                <a:cs typeface="Times New Roman" panose="02020603050405020304" pitchFamily="18" charset="0"/>
              </a:rPr>
            </a:br>
            <a:endParaRPr lang="en-US" sz="16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707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2956"/>
            <a:ext cx="10058400" cy="846160"/>
          </a:xfrm>
        </p:spPr>
        <p:txBody>
          <a:bodyPr>
            <a:normAutofit/>
          </a:bodyPr>
          <a:lstStyle/>
          <a:p>
            <a:pPr algn="ctr"/>
            <a:r>
              <a:rPr lang="en-US" sz="4000" u="sng" dirty="0">
                <a:latin typeface="Times New Roman" panose="02020603050405020304" pitchFamily="18" charset="0"/>
                <a:cs typeface="Times New Roman" panose="02020603050405020304" pitchFamily="18" charset="0"/>
              </a:rPr>
              <a:t>DATA </a:t>
            </a:r>
            <a:r>
              <a:rPr lang="en-US" sz="4000" u="sng" dirty="0">
                <a:solidFill>
                  <a:schemeClr val="bg2">
                    <a:lumMod val="25000"/>
                  </a:schemeClr>
                </a:solidFill>
                <a:latin typeface="Times New Roman" panose="02020603050405020304" pitchFamily="18" charset="0"/>
                <a:cs typeface="Times New Roman" panose="02020603050405020304" pitchFamily="18" charset="0"/>
              </a:rPr>
              <a:t>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838101"/>
              </p:ext>
            </p:extLst>
          </p:nvPr>
        </p:nvGraphicFramePr>
        <p:xfrm>
          <a:off x="137104" y="1378425"/>
          <a:ext cx="8134476" cy="4817657"/>
        </p:xfrm>
        <a:graphic>
          <a:graphicData uri="http://schemas.openxmlformats.org/drawingml/2006/table">
            <a:tbl>
              <a:tblPr>
                <a:tableStyleId>{5C22544A-7EE6-4342-B048-85BDC9FD1C3A}</a:tableStyleId>
              </a:tblPr>
              <a:tblGrid>
                <a:gridCol w="408806">
                  <a:extLst>
                    <a:ext uri="{9D8B030D-6E8A-4147-A177-3AD203B41FA5}">
                      <a16:colId xmlns:a16="http://schemas.microsoft.com/office/drawing/2014/main" xmlns="" val="2861045024"/>
                    </a:ext>
                  </a:extLst>
                </a:gridCol>
                <a:gridCol w="423081">
                  <a:extLst>
                    <a:ext uri="{9D8B030D-6E8A-4147-A177-3AD203B41FA5}">
                      <a16:colId xmlns:a16="http://schemas.microsoft.com/office/drawing/2014/main" xmlns="" val="2528590404"/>
                    </a:ext>
                  </a:extLst>
                </a:gridCol>
                <a:gridCol w="491319">
                  <a:extLst>
                    <a:ext uri="{9D8B030D-6E8A-4147-A177-3AD203B41FA5}">
                      <a16:colId xmlns:a16="http://schemas.microsoft.com/office/drawing/2014/main" xmlns="" val="1644598209"/>
                    </a:ext>
                  </a:extLst>
                </a:gridCol>
                <a:gridCol w="573206">
                  <a:extLst>
                    <a:ext uri="{9D8B030D-6E8A-4147-A177-3AD203B41FA5}">
                      <a16:colId xmlns:a16="http://schemas.microsoft.com/office/drawing/2014/main" xmlns="" val="3283048283"/>
                    </a:ext>
                  </a:extLst>
                </a:gridCol>
                <a:gridCol w="518615">
                  <a:extLst>
                    <a:ext uri="{9D8B030D-6E8A-4147-A177-3AD203B41FA5}">
                      <a16:colId xmlns:a16="http://schemas.microsoft.com/office/drawing/2014/main" xmlns="" val="1172048303"/>
                    </a:ext>
                  </a:extLst>
                </a:gridCol>
                <a:gridCol w="436729">
                  <a:extLst>
                    <a:ext uri="{9D8B030D-6E8A-4147-A177-3AD203B41FA5}">
                      <a16:colId xmlns:a16="http://schemas.microsoft.com/office/drawing/2014/main" xmlns="" val="3671484820"/>
                    </a:ext>
                  </a:extLst>
                </a:gridCol>
                <a:gridCol w="682388">
                  <a:extLst>
                    <a:ext uri="{9D8B030D-6E8A-4147-A177-3AD203B41FA5}">
                      <a16:colId xmlns:a16="http://schemas.microsoft.com/office/drawing/2014/main" xmlns="" val="3016913304"/>
                    </a:ext>
                  </a:extLst>
                </a:gridCol>
                <a:gridCol w="586853">
                  <a:extLst>
                    <a:ext uri="{9D8B030D-6E8A-4147-A177-3AD203B41FA5}">
                      <a16:colId xmlns:a16="http://schemas.microsoft.com/office/drawing/2014/main" xmlns="" val="3793687039"/>
                    </a:ext>
                  </a:extLst>
                </a:gridCol>
                <a:gridCol w="736980">
                  <a:extLst>
                    <a:ext uri="{9D8B030D-6E8A-4147-A177-3AD203B41FA5}">
                      <a16:colId xmlns:a16="http://schemas.microsoft.com/office/drawing/2014/main" xmlns="" val="2999016000"/>
                    </a:ext>
                  </a:extLst>
                </a:gridCol>
                <a:gridCol w="736979">
                  <a:extLst>
                    <a:ext uri="{9D8B030D-6E8A-4147-A177-3AD203B41FA5}">
                      <a16:colId xmlns:a16="http://schemas.microsoft.com/office/drawing/2014/main" xmlns="" val="732349688"/>
                    </a:ext>
                  </a:extLst>
                </a:gridCol>
                <a:gridCol w="655092">
                  <a:extLst>
                    <a:ext uri="{9D8B030D-6E8A-4147-A177-3AD203B41FA5}">
                      <a16:colId xmlns:a16="http://schemas.microsoft.com/office/drawing/2014/main" xmlns="" val="849292051"/>
                    </a:ext>
                  </a:extLst>
                </a:gridCol>
                <a:gridCol w="464024">
                  <a:extLst>
                    <a:ext uri="{9D8B030D-6E8A-4147-A177-3AD203B41FA5}">
                      <a16:colId xmlns:a16="http://schemas.microsoft.com/office/drawing/2014/main" xmlns="" val="562553742"/>
                    </a:ext>
                  </a:extLst>
                </a:gridCol>
                <a:gridCol w="477672">
                  <a:extLst>
                    <a:ext uri="{9D8B030D-6E8A-4147-A177-3AD203B41FA5}">
                      <a16:colId xmlns:a16="http://schemas.microsoft.com/office/drawing/2014/main" xmlns="" val="350835615"/>
                    </a:ext>
                  </a:extLst>
                </a:gridCol>
                <a:gridCol w="504967">
                  <a:extLst>
                    <a:ext uri="{9D8B030D-6E8A-4147-A177-3AD203B41FA5}">
                      <a16:colId xmlns:a16="http://schemas.microsoft.com/office/drawing/2014/main" xmlns="" val="3724019972"/>
                    </a:ext>
                  </a:extLst>
                </a:gridCol>
                <a:gridCol w="437765">
                  <a:extLst>
                    <a:ext uri="{9D8B030D-6E8A-4147-A177-3AD203B41FA5}">
                      <a16:colId xmlns:a16="http://schemas.microsoft.com/office/drawing/2014/main" xmlns="" val="213708208"/>
                    </a:ext>
                  </a:extLst>
                </a:gridCol>
              </a:tblGrid>
              <a:tr h="510150">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Rehire</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Terminated</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err="1">
                          <a:solidFill>
                            <a:schemeClr val="tx1"/>
                          </a:solidFill>
                          <a:effectLst/>
                          <a:latin typeface="Times New Roman" panose="02020603050405020304" pitchFamily="18" charset="0"/>
                          <a:cs typeface="Times New Roman" panose="02020603050405020304" pitchFamily="18" charset="0"/>
                        </a:rPr>
                        <a:t>Employee_code</a:t>
                      </a:r>
                      <a:endParaRPr lang="en-US" sz="1000" b="1"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Times New Roman" panose="02020603050405020304" pitchFamily="18" charset="0"/>
                          <a:cs typeface="Times New Roman" panose="02020603050405020304" pitchFamily="18" charset="0"/>
                        </a:rPr>
                        <a:t>Department</a:t>
                      </a:r>
                      <a:endParaRPr lang="en-US" sz="1000" b="1"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Job Level</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Times New Roman" panose="02020603050405020304" pitchFamily="18" charset="0"/>
                          <a:cs typeface="Times New Roman" panose="02020603050405020304" pitchFamily="18" charset="0"/>
                        </a:rPr>
                        <a:t>Tenure</a:t>
                      </a:r>
                      <a:endParaRPr lang="en-US" sz="1000" b="1"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TimeLastPos</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Times New Roman" panose="02020603050405020304" pitchFamily="18" charset="0"/>
                          <a:cs typeface="Times New Roman" panose="02020603050405020304" pitchFamily="18" charset="0"/>
                        </a:rPr>
                        <a:t>Has been promoted</a:t>
                      </a:r>
                      <a:endParaRPr lang="en-US" sz="1000" b="1"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smtClean="0">
                          <a:solidFill>
                            <a:schemeClr val="tx1"/>
                          </a:solidFill>
                          <a:effectLst/>
                          <a:latin typeface="Times New Roman" panose="02020603050405020304" pitchFamily="18" charset="0"/>
                          <a:cs typeface="Times New Roman" panose="02020603050405020304" pitchFamily="18" charset="0"/>
                        </a:rPr>
                        <a:t>Last Rating</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Client work travel</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Times New Roman" panose="02020603050405020304" pitchFamily="18" charset="0"/>
                          <a:cs typeface="Times New Roman" panose="02020603050405020304" pitchFamily="18" charset="0"/>
                        </a:rPr>
                        <a:t>Education</a:t>
                      </a:r>
                      <a:endParaRPr lang="en-US" sz="1000" b="1"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smtClean="0">
                          <a:solidFill>
                            <a:schemeClr val="tx1"/>
                          </a:solidFill>
                          <a:effectLst/>
                          <a:latin typeface="Times New Roman" panose="02020603050405020304" pitchFamily="18" charset="0"/>
                          <a:cs typeface="Times New Roman" panose="02020603050405020304" pitchFamily="18" charset="0"/>
                        </a:rPr>
                        <a:t>Gen</a:t>
                      </a:r>
                    </a:p>
                    <a:p>
                      <a:pPr algn="ctr" fontAlgn="b"/>
                      <a:r>
                        <a:rPr lang="en-US" sz="1000" b="1" u="none" strike="noStrike" dirty="0" smtClean="0">
                          <a:solidFill>
                            <a:schemeClr val="tx1"/>
                          </a:solidFill>
                          <a:effectLst/>
                          <a:latin typeface="Times New Roman" panose="02020603050405020304" pitchFamily="18" charset="0"/>
                          <a:cs typeface="Times New Roman" panose="02020603050405020304" pitchFamily="18" charset="0"/>
                        </a:rPr>
                        <a:t>-der</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Times New Roman" panose="02020603050405020304" pitchFamily="18" charset="0"/>
                          <a:cs typeface="Times New Roman" panose="02020603050405020304" pitchFamily="18" charset="0"/>
                        </a:rPr>
                        <a:t>Marital Status</a:t>
                      </a:r>
                      <a:endParaRPr lang="en-US" sz="1000" b="1"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Annual Income</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Times New Roman" panose="02020603050405020304" pitchFamily="18" charset="0"/>
                          <a:cs typeface="Times New Roman" panose="02020603050405020304" pitchFamily="18" charset="0"/>
                        </a:rPr>
                        <a:t>Year of Birth</a:t>
                      </a:r>
                      <a:endParaRPr lang="en-US" sz="10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01873570"/>
                  </a:ext>
                </a:extLst>
              </a:tr>
              <a:tr h="626545">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140384</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Risk Management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Senior Analyst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253</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253</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No</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1.965571042</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High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Bachelors Degree</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Single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1678</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1963</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50863742"/>
                  </a:ext>
                </a:extLst>
              </a:tr>
              <a:tr h="626545">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120921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Tax</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Senior Analyst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1384</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118</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Medium Travel</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Bachelors Degree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Married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2144</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1966</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80178707"/>
                  </a:ext>
                </a:extLst>
              </a:tr>
              <a:tr h="472010">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88512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Audit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Staff I</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1188</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482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Medium Travel</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err="1" smtClean="0">
                          <a:solidFill>
                            <a:schemeClr val="tx1"/>
                          </a:solidFill>
                          <a:effectLst/>
                          <a:latin typeface="Times New Roman" panose="02020603050405020304" pitchFamily="18" charset="0"/>
                          <a:cs typeface="Times New Roman" panose="02020603050405020304" pitchFamily="18" charset="0"/>
                        </a:rPr>
                        <a:t>M.Sc</a:t>
                      </a:r>
                      <a:r>
                        <a:rPr lang="en-US" sz="1000" u="none" strike="noStrike" dirty="0" smtClean="0">
                          <a:solidFill>
                            <a:schemeClr val="tx1"/>
                          </a:solidFill>
                          <a:effectLst/>
                          <a:latin typeface="Times New Roman" panose="02020603050405020304" pitchFamily="18" charset="0"/>
                          <a:cs typeface="Times New Roman" panose="02020603050405020304" pitchFamily="18" charset="0"/>
                        </a:rPr>
                        <a:t> </a:t>
                      </a:r>
                      <a:r>
                        <a:rPr lang="en-US" sz="1000" u="none" strike="noStrike" dirty="0">
                          <a:solidFill>
                            <a:schemeClr val="tx1"/>
                          </a:solidFill>
                          <a:effectLst/>
                          <a:latin typeface="Times New Roman" panose="02020603050405020304" pitchFamily="18" charset="0"/>
                          <a:cs typeface="Times New Roman" panose="02020603050405020304" pitchFamily="18" charset="0"/>
                        </a:rPr>
                        <a:t>Analytics</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Married</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584</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1977</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24590149"/>
                  </a:ext>
                </a:extLst>
              </a:tr>
              <a:tr h="325977">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80636</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Financial Advisory</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Lead Analyst</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1013</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1013</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No</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Medium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MA</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Married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6205</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1970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52242604"/>
                  </a:ext>
                </a:extLst>
              </a:tr>
              <a:tr h="325977">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123543</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Sales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Lead Analyst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1300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1132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Medium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Married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6986</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1970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6596960"/>
                  </a:ext>
                </a:extLst>
              </a:tr>
              <a:tr h="626545">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32530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Tax</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Lead Analyst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1020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1020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No</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3</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High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Bachelors Degree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Single</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4494</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1985</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8580536"/>
                  </a:ext>
                </a:extLst>
              </a:tr>
              <a:tr h="325977">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124815</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Finance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Staff I</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4352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1357</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High Travel</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MSc </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Divorced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334</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1987</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36209108"/>
                  </a:ext>
                </a:extLst>
              </a:tr>
              <a:tr h="325977">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76118</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Audit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Senior Analyst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1025</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306</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Medium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Bcom</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Married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1817</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1989</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79418789"/>
                  </a:ext>
                </a:extLst>
              </a:tr>
              <a:tr h="325977">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99950</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Financial Advisory</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Staff II</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1761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894</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Medium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Bcom</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Married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2289</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1988</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00699831"/>
                  </a:ext>
                </a:extLst>
              </a:tr>
              <a:tr h="325977">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FALSE</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54216</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Audit</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Staff I</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1566</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384</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Yes</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2</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High Travel</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MSc </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F</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Divorced</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Times New Roman" panose="02020603050405020304" pitchFamily="18" charset="0"/>
                          <a:cs typeface="Times New Roman" panose="02020603050405020304" pitchFamily="18" charset="0"/>
                        </a:rPr>
                        <a:t>355</a:t>
                      </a:r>
                      <a:endParaRPr lang="en-US" sz="1000" b="0" i="0" u="none" strike="noStrike">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Times New Roman" panose="02020603050405020304" pitchFamily="18" charset="0"/>
                          <a:cs typeface="Times New Roman" panose="02020603050405020304" pitchFamily="18" charset="0"/>
                        </a:rPr>
                        <a:t>1978</a:t>
                      </a:r>
                      <a:endParaRPr lang="en-US" sz="1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48736560"/>
                  </a:ext>
                </a:extLst>
              </a:tr>
            </a:tbl>
          </a:graphicData>
        </a:graphic>
      </p:graphicFrame>
      <p:graphicFrame>
        <p:nvGraphicFramePr>
          <p:cNvPr id="6" name="Table 5">
            <a:extLst>
              <a:ext uri="{FF2B5EF4-FFF2-40B4-BE49-F238E27FC236}">
                <a16:creationId xmlns:a16="http://schemas.microsoft.com/office/drawing/2014/main" xmlns="" id="{819F38CC-3E8F-4776-A207-DD12976EB60F}"/>
              </a:ext>
            </a:extLst>
          </p:cNvPr>
          <p:cNvGraphicFramePr>
            <a:graphicFrameLocks noGrp="1"/>
          </p:cNvGraphicFramePr>
          <p:nvPr>
            <p:extLst>
              <p:ext uri="{D42A27DB-BD31-4B8C-83A1-F6EECF244321}">
                <p14:modId xmlns:p14="http://schemas.microsoft.com/office/powerpoint/2010/main" val="2139182027"/>
              </p:ext>
            </p:extLst>
          </p:nvPr>
        </p:nvGraphicFramePr>
        <p:xfrm>
          <a:off x="8421082" y="1408029"/>
          <a:ext cx="3588947" cy="4897237"/>
        </p:xfrm>
        <a:graphic>
          <a:graphicData uri="http://schemas.openxmlformats.org/drawingml/2006/table">
            <a:tbl>
              <a:tblPr/>
              <a:tblGrid>
                <a:gridCol w="1812902">
                  <a:extLst>
                    <a:ext uri="{9D8B030D-6E8A-4147-A177-3AD203B41FA5}">
                      <a16:colId xmlns:a16="http://schemas.microsoft.com/office/drawing/2014/main" xmlns="" val="2667334633"/>
                    </a:ext>
                  </a:extLst>
                </a:gridCol>
                <a:gridCol w="1776045">
                  <a:extLst>
                    <a:ext uri="{9D8B030D-6E8A-4147-A177-3AD203B41FA5}">
                      <a16:colId xmlns:a16="http://schemas.microsoft.com/office/drawing/2014/main" xmlns="" val="2441228833"/>
                    </a:ext>
                  </a:extLst>
                </a:gridCol>
              </a:tblGrid>
              <a:tr h="174483">
                <a:tc>
                  <a:txBody>
                    <a:bodyPr/>
                    <a:lstStyle/>
                    <a:p>
                      <a:pPr algn="ctr"/>
                      <a:r>
                        <a:rPr lang="en-US" sz="1000" b="1" i="0" dirty="0">
                          <a:solidFill>
                            <a:schemeClr val="bg2">
                              <a:lumMod val="25000"/>
                            </a:schemeClr>
                          </a:solidFill>
                          <a:effectLst/>
                          <a:latin typeface="arial" panose="020B0604020202020204" pitchFamily="34" charset="0"/>
                        </a:rPr>
                        <a:t>Feature</a:t>
                      </a:r>
                    </a:p>
                  </a:txBody>
                  <a:tcPr marL="6945" marR="6945" marT="6945" marB="6945" anchor="ctr">
                    <a:lnL>
                      <a:noFill/>
                    </a:lnL>
                    <a:lnR>
                      <a:noFill/>
                    </a:lnR>
                    <a:lnT>
                      <a:noFill/>
                    </a:lnT>
                    <a:lnB>
                      <a:noFill/>
                    </a:lnB>
                    <a:solidFill>
                      <a:srgbClr val="FFFFFF"/>
                    </a:solidFill>
                  </a:tcPr>
                </a:tc>
                <a:tc>
                  <a:txBody>
                    <a:bodyPr/>
                    <a:lstStyle/>
                    <a:p>
                      <a:pPr algn="ctr"/>
                      <a:r>
                        <a:rPr lang="en-US" sz="1000" b="1" i="1">
                          <a:solidFill>
                            <a:schemeClr val="bg2">
                              <a:lumMod val="25000"/>
                            </a:schemeClr>
                          </a:solidFill>
                          <a:effectLst/>
                          <a:latin typeface="arial" panose="020B0604020202020204" pitchFamily="34" charset="0"/>
                        </a:rPr>
                        <a:t>Description</a:t>
                      </a:r>
                      <a:endParaRPr lang="en-US" sz="1000">
                        <a:solidFill>
                          <a:schemeClr val="bg2">
                            <a:lumMod val="25000"/>
                          </a:schemeClr>
                        </a:solidFill>
                        <a:effectLst/>
                        <a:latin typeface="arial" panose="020B0604020202020204" pitchFamily="34" charset="0"/>
                      </a:endParaRP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1006850028"/>
                  </a:ext>
                </a:extLst>
              </a:tr>
              <a:tr h="494301">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1.Rehire</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endParaRPr lang="en-US" sz="1050" dirty="0" smtClean="0">
                        <a:solidFill>
                          <a:schemeClr val="bg2">
                            <a:lumMod val="25000"/>
                          </a:schemeClr>
                        </a:solidFill>
                        <a:effectLst/>
                        <a:latin typeface="Times New Roman" panose="02020603050405020304" pitchFamily="18" charset="0"/>
                        <a:cs typeface="Times New Roman" panose="02020603050405020304" pitchFamily="18" charset="0"/>
                      </a:endParaRPr>
                    </a:p>
                    <a:p>
                      <a:pPr algn="l"/>
                      <a:r>
                        <a:rPr lang="en-US" sz="1050" dirty="0" smtClean="0">
                          <a:solidFill>
                            <a:schemeClr val="bg2">
                              <a:lumMod val="25000"/>
                            </a:schemeClr>
                          </a:solidFill>
                          <a:effectLst/>
                          <a:latin typeface="Times New Roman" panose="02020603050405020304" pitchFamily="18" charset="0"/>
                          <a:cs typeface="Times New Roman" panose="02020603050405020304" pitchFamily="18" charset="0"/>
                        </a:rPr>
                        <a:t>If </a:t>
                      </a:r>
                      <a:r>
                        <a:rPr lang="en-US" sz="1050" dirty="0">
                          <a:solidFill>
                            <a:schemeClr val="bg2">
                              <a:lumMod val="25000"/>
                            </a:schemeClr>
                          </a:solidFill>
                          <a:effectLst/>
                          <a:latin typeface="Times New Roman" panose="02020603050405020304" pitchFamily="18" charset="0"/>
                          <a:cs typeface="Times New Roman" panose="02020603050405020304" pitchFamily="18" charset="0"/>
                        </a:rPr>
                        <a:t>the employee left the organization at some point, but rejoined later</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87511351"/>
                  </a:ext>
                </a:extLst>
              </a:tr>
              <a:tr h="174483">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2.Terminated</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Left the company</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1536531677"/>
                  </a:ext>
                </a:extLst>
              </a:tr>
              <a:tr h="294420">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3.Employee_code</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Times New Roman" panose="02020603050405020304" pitchFamily="18" charset="0"/>
                          <a:cs typeface="Times New Roman" panose="02020603050405020304" pitchFamily="18" charset="0"/>
                        </a:rPr>
                        <a:t>Unique employee number</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52504212"/>
                  </a:ext>
                </a:extLst>
              </a:tr>
              <a:tr h="578869">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4.Department</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Times New Roman" panose="02020603050405020304" pitchFamily="18" charset="0"/>
                          <a:cs typeface="Times New Roman" panose="02020603050405020304" pitchFamily="18" charset="0"/>
                        </a:rPr>
                        <a:t>Name of the department the employee is/was working</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3590215161"/>
                  </a:ext>
                </a:extLst>
              </a:tr>
              <a:tr h="174483">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5.Job </a:t>
                      </a:r>
                      <a:r>
                        <a:rPr lang="en-US" sz="1050" b="1" i="0" dirty="0">
                          <a:solidFill>
                            <a:schemeClr val="bg2">
                              <a:lumMod val="25000"/>
                            </a:schemeClr>
                          </a:solidFill>
                          <a:effectLst/>
                          <a:latin typeface="Times New Roman" panose="02020603050405020304" pitchFamily="18" charset="0"/>
                          <a:cs typeface="Times New Roman" panose="02020603050405020304" pitchFamily="18" charset="0"/>
                        </a:rPr>
                        <a:t>Level</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Job title</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3111990105"/>
                  </a:ext>
                </a:extLst>
              </a:tr>
              <a:tr h="334392">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6.Tenure</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Times New Roman" panose="02020603050405020304" pitchFamily="18" charset="0"/>
                          <a:cs typeface="Times New Roman" panose="02020603050405020304" pitchFamily="18" charset="0"/>
                        </a:rPr>
                        <a:t>Number of days in the company</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589752764"/>
                  </a:ext>
                </a:extLst>
              </a:tr>
              <a:tr h="334392">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7.TimeLastPos</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Number of days since last promotion</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920897650"/>
                  </a:ext>
                </a:extLst>
              </a:tr>
              <a:tr h="334392">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8.Has </a:t>
                      </a:r>
                      <a:r>
                        <a:rPr lang="en-US" sz="1050" b="1" i="0" dirty="0">
                          <a:solidFill>
                            <a:schemeClr val="bg2">
                              <a:lumMod val="25000"/>
                            </a:schemeClr>
                          </a:solidFill>
                          <a:effectLst/>
                          <a:latin typeface="Times New Roman" panose="02020603050405020304" pitchFamily="18" charset="0"/>
                          <a:cs typeface="Times New Roman" panose="02020603050405020304" pitchFamily="18" charset="0"/>
                        </a:rPr>
                        <a:t>been promoted</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Times New Roman" panose="02020603050405020304" pitchFamily="18" charset="0"/>
                          <a:cs typeface="Times New Roman" panose="02020603050405020304" pitchFamily="18" charset="0"/>
                        </a:rPr>
                        <a:t>Whether the employee was promoted</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1316562806"/>
                  </a:ext>
                </a:extLst>
              </a:tr>
              <a:tr h="174483">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9.LastRating</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Performance Rating</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2868428690"/>
                  </a:ext>
                </a:extLst>
              </a:tr>
              <a:tr h="436644">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10.Client </a:t>
                      </a:r>
                      <a:r>
                        <a:rPr lang="en-US" sz="1050" b="1" i="0" dirty="0">
                          <a:solidFill>
                            <a:schemeClr val="bg2">
                              <a:lumMod val="25000"/>
                            </a:schemeClr>
                          </a:solidFill>
                          <a:effectLst/>
                          <a:latin typeface="Times New Roman" panose="02020603050405020304" pitchFamily="18" charset="0"/>
                          <a:cs typeface="Times New Roman" panose="02020603050405020304" pitchFamily="18" charset="0"/>
                        </a:rPr>
                        <a:t>work travel</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Times New Roman" panose="02020603050405020304" pitchFamily="18" charset="0"/>
                          <a:cs typeface="Times New Roman" panose="02020603050405020304" pitchFamily="18" charset="0"/>
                        </a:rPr>
                        <a:t>How much travelling does the employee do for work</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2756939720"/>
                  </a:ext>
                </a:extLst>
              </a:tr>
              <a:tr h="294420">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11.Education</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Highest level of education</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1574836139"/>
                  </a:ext>
                </a:extLst>
              </a:tr>
              <a:tr h="174483">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12.Gender</a:t>
                      </a:r>
                      <a:endParaRPr lang="en-US" sz="1050" b="1" i="0" dirty="0">
                        <a:solidFill>
                          <a:schemeClr val="bg2">
                            <a:lumMod val="25000"/>
                          </a:schemeClr>
                        </a:solidFill>
                        <a:effectLst/>
                        <a:latin typeface="Times New Roman" panose="02020603050405020304" pitchFamily="18" charset="0"/>
                        <a:cs typeface="Times New Roman" panose="02020603050405020304" pitchFamily="18" charset="0"/>
                      </a:endParaRP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Male or Female</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3752788775"/>
                  </a:ext>
                </a:extLst>
              </a:tr>
              <a:tr h="294420">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13.Marital </a:t>
                      </a:r>
                      <a:r>
                        <a:rPr lang="en-US" sz="1050" b="1" i="0" dirty="0">
                          <a:solidFill>
                            <a:schemeClr val="bg2">
                              <a:lumMod val="25000"/>
                            </a:schemeClr>
                          </a:solidFill>
                          <a:effectLst/>
                          <a:latin typeface="Times New Roman" panose="02020603050405020304" pitchFamily="18" charset="0"/>
                          <a:cs typeface="Times New Roman" panose="02020603050405020304" pitchFamily="18" charset="0"/>
                        </a:rPr>
                        <a:t>Status</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Married, divorce or single</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2995862052"/>
                  </a:ext>
                </a:extLst>
              </a:tr>
              <a:tr h="174483">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14.Annual </a:t>
                      </a:r>
                      <a:r>
                        <a:rPr lang="en-US" sz="1050" b="1" i="0" dirty="0">
                          <a:solidFill>
                            <a:schemeClr val="bg2">
                              <a:lumMod val="25000"/>
                            </a:schemeClr>
                          </a:solidFill>
                          <a:effectLst/>
                          <a:latin typeface="Times New Roman" panose="02020603050405020304" pitchFamily="18" charset="0"/>
                          <a:cs typeface="Times New Roman" panose="02020603050405020304" pitchFamily="18" charset="0"/>
                        </a:rPr>
                        <a:t>Income</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Times New Roman" panose="02020603050405020304" pitchFamily="18" charset="0"/>
                          <a:cs typeface="Times New Roman" panose="02020603050405020304" pitchFamily="18" charset="0"/>
                        </a:rPr>
                        <a:t>Salary for the year</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1591700150"/>
                  </a:ext>
                </a:extLst>
              </a:tr>
              <a:tr h="294420">
                <a:tc>
                  <a:txBody>
                    <a:bodyPr/>
                    <a:lstStyle/>
                    <a:p>
                      <a:pPr algn="l"/>
                      <a:r>
                        <a:rPr lang="en-US" sz="1050" b="1" i="0" dirty="0" smtClean="0">
                          <a:solidFill>
                            <a:schemeClr val="bg2">
                              <a:lumMod val="25000"/>
                            </a:schemeClr>
                          </a:solidFill>
                          <a:effectLst/>
                          <a:latin typeface="Times New Roman" panose="02020603050405020304" pitchFamily="18" charset="0"/>
                          <a:cs typeface="Times New Roman" panose="02020603050405020304" pitchFamily="18" charset="0"/>
                        </a:rPr>
                        <a:t>15.Year </a:t>
                      </a:r>
                      <a:r>
                        <a:rPr lang="en-US" sz="1050" b="1" i="0" dirty="0">
                          <a:solidFill>
                            <a:schemeClr val="bg2">
                              <a:lumMod val="25000"/>
                            </a:schemeClr>
                          </a:solidFill>
                          <a:effectLst/>
                          <a:latin typeface="Times New Roman" panose="02020603050405020304" pitchFamily="18" charset="0"/>
                          <a:cs typeface="Times New Roman" panose="02020603050405020304" pitchFamily="18" charset="0"/>
                        </a:rPr>
                        <a:t>of Birth</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Times New Roman" panose="02020603050405020304" pitchFamily="18" charset="0"/>
                          <a:cs typeface="Times New Roman" panose="02020603050405020304" pitchFamily="18" charset="0"/>
                        </a:rPr>
                        <a:t>Year the employee was born</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xmlns="" val="1685727061"/>
                  </a:ext>
                </a:extLst>
              </a:tr>
            </a:tbl>
          </a:graphicData>
        </a:graphic>
      </p:graphicFrame>
      <p:cxnSp>
        <p:nvCxnSpPr>
          <p:cNvPr id="13" name="Straight Connector 12"/>
          <p:cNvCxnSpPr>
            <a:stCxn id="19" idx="0"/>
            <a:endCxn id="19" idx="2"/>
          </p:cNvCxnSpPr>
          <p:nvPr/>
        </p:nvCxnSpPr>
        <p:spPr>
          <a:xfrm>
            <a:off x="10201702" y="1337480"/>
            <a:ext cx="0" cy="4967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393373" y="1337480"/>
            <a:ext cx="3616657" cy="49677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a:off x="8393372" y="1569492"/>
            <a:ext cx="361665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486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0" name="Picture 9" descr="A screenshot of a cell phone&#10;&#10;Description generated with very high confidence"/>
          <p:cNvPicPr>
            <a:picLocks noChangeAspect="1"/>
          </p:cNvPicPr>
          <p:nvPr/>
        </p:nvPicPr>
        <p:blipFill>
          <a:blip r:embed="rId2"/>
          <a:stretch>
            <a:fillRect/>
          </a:stretch>
        </p:blipFill>
        <p:spPr>
          <a:xfrm>
            <a:off x="7793372" y="1577130"/>
            <a:ext cx="4102217" cy="3640821"/>
          </a:xfrm>
          <a:prstGeom prst="rect">
            <a:avLst/>
          </a:prstGeom>
          <a:solidFill>
            <a:schemeClr val="accent2">
              <a:lumMod val="75000"/>
            </a:schemeClr>
          </a:solidFill>
          <a:ln w="19050">
            <a:solidFill>
              <a:schemeClr val="bg2">
                <a:lumMod val="25000"/>
              </a:schemeClr>
            </a:solidFill>
          </a:ln>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34238" y="353062"/>
            <a:ext cx="6679432" cy="957123"/>
          </a:xfrm>
        </p:spPr>
        <p:txBody>
          <a:bodyPr>
            <a:norm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DATA PREPARATION .. 1	</a:t>
            </a:r>
          </a:p>
        </p:txBody>
      </p:sp>
      <p:sp>
        <p:nvSpPr>
          <p:cNvPr id="3" name="Content Placeholder 2"/>
          <p:cNvSpPr>
            <a:spLocks noGrp="1"/>
          </p:cNvSpPr>
          <p:nvPr>
            <p:ph idx="1"/>
          </p:nvPr>
        </p:nvSpPr>
        <p:spPr>
          <a:xfrm>
            <a:off x="536596" y="1577130"/>
            <a:ext cx="6474716" cy="5280870"/>
          </a:xfrm>
        </p:spPr>
        <p:txBody>
          <a:bodyPr>
            <a:noAutofit/>
          </a:bodyPr>
          <a:lstStyle/>
          <a:p>
            <a:pPr marL="0" indent="0">
              <a:lnSpc>
                <a:spcPct val="70000"/>
              </a:lnSpc>
              <a:buClr>
                <a:schemeClr val="bg1"/>
              </a:buClr>
              <a:buNone/>
            </a:pPr>
            <a:r>
              <a:rPr lang="en-US" sz="1400" dirty="0">
                <a:solidFill>
                  <a:srgbClr val="FFFFFF"/>
                </a:solidFill>
                <a:latin typeface="Times New Roman" panose="02020603050405020304" pitchFamily="18" charset="0"/>
                <a:cs typeface="Times New Roman" panose="02020603050405020304" pitchFamily="18" charset="0"/>
              </a:rPr>
              <a:t>The data is more or less proper albeit some missing / wrong information:</a:t>
            </a:r>
          </a:p>
          <a:p>
            <a:pPr>
              <a:lnSpc>
                <a:spcPct val="7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There are 41 records which contain no department information – assigned </a:t>
            </a:r>
            <a:r>
              <a:rPr lang="en-US" sz="1400" dirty="0" smtClean="0">
                <a:solidFill>
                  <a:srgbClr val="FFFFFF"/>
                </a:solidFill>
                <a:latin typeface="Times New Roman" panose="02020603050405020304" pitchFamily="18" charset="0"/>
                <a:cs typeface="Times New Roman" panose="02020603050405020304" pitchFamily="18" charset="0"/>
              </a:rPr>
              <a:t>  ‘</a:t>
            </a:r>
            <a:r>
              <a:rPr lang="en-US" sz="1400" dirty="0">
                <a:solidFill>
                  <a:srgbClr val="FFFFFF"/>
                </a:solidFill>
                <a:latin typeface="Times New Roman" panose="02020603050405020304" pitchFamily="18" charset="0"/>
                <a:cs typeface="Times New Roman" panose="02020603050405020304" pitchFamily="18" charset="0"/>
              </a:rPr>
              <a:t>unknown’ category to Department in these records.</a:t>
            </a:r>
          </a:p>
          <a:p>
            <a:pPr>
              <a:lnSpc>
                <a:spcPct val="7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There are 10 records where Tenure is negative:-</a:t>
            </a:r>
          </a:p>
          <a:p>
            <a:pPr>
              <a:lnSpc>
                <a:spcPct val="7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Since it is only 0.08% of the sample I have removed them.</a:t>
            </a:r>
          </a:p>
          <a:p>
            <a:pPr marL="0" indent="0">
              <a:lnSpc>
                <a:spcPct val="70000"/>
              </a:lnSpc>
              <a:buClr>
                <a:schemeClr val="bg1"/>
              </a:buClr>
              <a:buNone/>
            </a:pPr>
            <a:r>
              <a:rPr lang="en-US" sz="1400" b="1" u="sng" dirty="0">
                <a:solidFill>
                  <a:srgbClr val="FFFFFF"/>
                </a:solidFill>
                <a:latin typeface="Times New Roman" panose="02020603050405020304" pitchFamily="18" charset="0"/>
                <a:cs typeface="Times New Roman" panose="02020603050405020304" pitchFamily="18" charset="0"/>
              </a:rPr>
              <a:t>Observations from the summary shown</a:t>
            </a:r>
            <a:r>
              <a:rPr lang="en-US" sz="1400" b="1" u="sng" dirty="0" smtClean="0">
                <a:solidFill>
                  <a:srgbClr val="FFFFFF"/>
                </a:solidFill>
                <a:latin typeface="Times New Roman" panose="02020603050405020304" pitchFamily="18" charset="0"/>
                <a:cs typeface="Times New Roman" panose="02020603050405020304" pitchFamily="18" charset="0"/>
              </a:rPr>
              <a:t>:</a:t>
            </a:r>
            <a:endParaRPr lang="en-US" sz="1400" b="1" u="sng" dirty="0">
              <a:solidFill>
                <a:srgbClr val="FFFFFF"/>
              </a:solidFill>
              <a:latin typeface="Times New Roman" panose="02020603050405020304" pitchFamily="18" charset="0"/>
              <a:cs typeface="Times New Roman" panose="02020603050405020304" pitchFamily="18" charset="0"/>
            </a:endParaRPr>
          </a:p>
          <a:p>
            <a:pPr>
              <a:lnSpc>
                <a:spcPct val="7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 75% of the sample had been last promoted about 4 years earlier . </a:t>
            </a:r>
          </a:p>
          <a:p>
            <a:pPr>
              <a:lnSpc>
                <a:spcPct val="7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 median rating is 2 and also 75% of the sample have their rating as 2.</a:t>
            </a:r>
          </a:p>
          <a:p>
            <a:pPr>
              <a:lnSpc>
                <a:spcPct val="7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 median Tenure is about 3.5 years and the average Tenure is 5.9 years.</a:t>
            </a:r>
          </a:p>
          <a:p>
            <a:pPr>
              <a:lnSpc>
                <a:spcPct val="70000"/>
              </a:lnSpc>
            </a:pPr>
            <a:r>
              <a:rPr lang="en-US" sz="1400" b="1" u="sng" dirty="0">
                <a:solidFill>
                  <a:srgbClr val="FFFFFF"/>
                </a:solidFill>
                <a:latin typeface="Times New Roman" panose="02020603050405020304" pitchFamily="18" charset="0"/>
                <a:cs typeface="Times New Roman" panose="02020603050405020304" pitchFamily="18" charset="0"/>
              </a:rPr>
              <a:t>Inference:</a:t>
            </a:r>
          </a:p>
          <a:p>
            <a:pPr>
              <a:lnSpc>
                <a:spcPct val="70000"/>
              </a:lnSpc>
            </a:pPr>
            <a:r>
              <a:rPr lang="en-US" sz="1400" dirty="0">
                <a:solidFill>
                  <a:srgbClr val="FFFFFF"/>
                </a:solidFill>
                <a:latin typeface="Times New Roman" panose="02020603050405020304" pitchFamily="18" charset="0"/>
                <a:cs typeface="Times New Roman" panose="02020603050405020304" pitchFamily="18" charset="0"/>
              </a:rPr>
              <a:t>1. Promotions are low in the company.</a:t>
            </a:r>
          </a:p>
          <a:p>
            <a:pPr>
              <a:lnSpc>
                <a:spcPct val="70000"/>
              </a:lnSpc>
            </a:pPr>
            <a:r>
              <a:rPr lang="en-US" sz="1400" dirty="0">
                <a:solidFill>
                  <a:srgbClr val="FFFFFF"/>
                </a:solidFill>
                <a:latin typeface="Times New Roman" panose="02020603050405020304" pitchFamily="18" charset="0"/>
                <a:cs typeface="Times New Roman" panose="02020603050405020304" pitchFamily="18" charset="0"/>
              </a:rPr>
              <a:t>2. Most of the employees are having performance issues.</a:t>
            </a:r>
          </a:p>
          <a:p>
            <a:pPr>
              <a:lnSpc>
                <a:spcPct val="70000"/>
              </a:lnSpc>
            </a:pPr>
            <a:r>
              <a:rPr lang="en-US" sz="1400" dirty="0">
                <a:solidFill>
                  <a:srgbClr val="FFFFFF"/>
                </a:solidFill>
                <a:latin typeface="Times New Roman" panose="02020603050405020304" pitchFamily="18" charset="0"/>
                <a:cs typeface="Times New Roman" panose="02020603050405020304" pitchFamily="18" charset="0"/>
              </a:rPr>
              <a:t>3. There are many people who are in the Tenure bucket of 0-5 years who are </a:t>
            </a:r>
            <a:r>
              <a:rPr lang="en-US" sz="1400" dirty="0" smtClean="0">
                <a:solidFill>
                  <a:srgbClr val="FFFFFF"/>
                </a:solidFill>
                <a:latin typeface="Times New Roman" panose="02020603050405020304" pitchFamily="18" charset="0"/>
                <a:cs typeface="Times New Roman" panose="02020603050405020304" pitchFamily="18" charset="0"/>
              </a:rPr>
              <a:t>leaving</a:t>
            </a:r>
            <a:r>
              <a:rPr lang="en-US" sz="1400" dirty="0">
                <a:solidFill>
                  <a:srgbClr val="FFFFFF"/>
                </a:solidFill>
                <a:latin typeface="Times New Roman" panose="02020603050405020304" pitchFamily="18" charset="0"/>
                <a:cs typeface="Times New Roman" panose="02020603050405020304" pitchFamily="18" charset="0"/>
              </a:rPr>
              <a:t>.</a:t>
            </a:r>
          </a:p>
          <a:p>
            <a:pPr>
              <a:lnSpc>
                <a:spcPct val="70000"/>
              </a:lnSpc>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23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xmlns="" id="{6940E0F1-415F-4223-BD9C-0A6733D93D4F}"/>
              </a:ext>
            </a:extLst>
          </p:cNvPr>
          <p:cNvPicPr>
            <a:picLocks noChangeAspect="1"/>
          </p:cNvPicPr>
          <p:nvPr/>
        </p:nvPicPr>
        <p:blipFill>
          <a:blip r:embed="rId2"/>
          <a:stretch>
            <a:fillRect/>
          </a:stretch>
        </p:blipFill>
        <p:spPr>
          <a:xfrm>
            <a:off x="8366078" y="3782735"/>
            <a:ext cx="3220871" cy="2590632"/>
          </a:xfrm>
          <a:prstGeom prst="rect">
            <a:avLst/>
          </a:prstGeom>
          <a:ln>
            <a:solidFill>
              <a:schemeClr val="bg2">
                <a:lumMod val="25000"/>
              </a:schemeClr>
            </a:solidFill>
          </a:ln>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close up of a map&#10;&#10;Description generated with very high confidence"/>
          <p:cNvPicPr>
            <a:picLocks noGrp="1" noChangeAspect="1"/>
          </p:cNvPicPr>
          <p:nvPr>
            <p:ph idx="1"/>
          </p:nvPr>
        </p:nvPicPr>
        <p:blipFill>
          <a:blip r:embed="rId3"/>
          <a:stretch>
            <a:fillRect/>
          </a:stretch>
        </p:blipFill>
        <p:spPr>
          <a:xfrm>
            <a:off x="8323743" y="484631"/>
            <a:ext cx="3130966" cy="2590634"/>
          </a:xfrm>
          <a:prstGeom prst="rect">
            <a:avLst/>
          </a:prstGeom>
          <a:ln w="19050">
            <a:solidFill>
              <a:schemeClr val="bg2">
                <a:lumMod val="25000"/>
              </a:schemeClr>
            </a:solidFill>
          </a:ln>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0126" y="516836"/>
            <a:ext cx="6925092" cy="725110"/>
          </a:xfrm>
        </p:spPr>
        <p:txBody>
          <a:bodyPr vert="horz" lIns="91440" tIns="45720" rIns="91440" bIns="45720" rtlCol="0" anchor="b">
            <a:normAutofit/>
          </a:bodyPr>
          <a:lstStyle/>
          <a:p>
            <a:pPr algn="ctr"/>
            <a:r>
              <a:rPr lang="en-US" sz="4000" u="sng" dirty="0">
                <a:solidFill>
                  <a:srgbClr val="FFFFFF"/>
                </a:solidFill>
                <a:latin typeface="Times New Roman" panose="02020603050405020304" pitchFamily="18" charset="0"/>
                <a:cs typeface="Times New Roman" panose="02020603050405020304" pitchFamily="18" charset="0"/>
              </a:rPr>
              <a:t>DATA PREPARATION .. 2</a:t>
            </a:r>
          </a:p>
        </p:txBody>
      </p:sp>
      <p:sp>
        <p:nvSpPr>
          <p:cNvPr id="6" name="TextBox 5"/>
          <p:cNvSpPr txBox="1"/>
          <p:nvPr/>
        </p:nvSpPr>
        <p:spPr>
          <a:xfrm>
            <a:off x="395786" y="1473958"/>
            <a:ext cx="6679432" cy="5172501"/>
          </a:xfrm>
          <a:prstGeom prst="rect">
            <a:avLst/>
          </a:prstGeom>
        </p:spPr>
        <p:txBody>
          <a:bodyPr vert="horz" lIns="0" tIns="45720" rIns="0" bIns="45720" rtlCol="0">
            <a:normAutofit/>
          </a:bodyPr>
          <a:lstStyle/>
          <a:p>
            <a:pPr defTabSz="914400">
              <a:lnSpc>
                <a:spcPct val="80000"/>
              </a:lnSpc>
              <a:buClr>
                <a:schemeClr val="accent1"/>
              </a:buClr>
              <a:buFont typeface="Calibri" panose="020F0502020204030204" pitchFamily="34" charset="0"/>
            </a:pPr>
            <a:r>
              <a:rPr lang="en-US" sz="1400" b="1" u="sng" dirty="0">
                <a:solidFill>
                  <a:srgbClr val="FFFFFF"/>
                </a:solidFill>
                <a:latin typeface="Times New Roman" panose="02020603050405020304" pitchFamily="18" charset="0"/>
                <a:cs typeface="Times New Roman" panose="02020603050405020304" pitchFamily="18" charset="0"/>
              </a:rPr>
              <a:t>PLOT 1:</a:t>
            </a:r>
          </a:p>
          <a:p>
            <a:pPr marL="285750" indent="-285750" defTabSz="914400">
              <a:lnSpc>
                <a:spcPct val="80000"/>
              </a:lnSpc>
              <a:buClr>
                <a:schemeClr val="bg1"/>
              </a:buClr>
              <a:buFont typeface="Wingdings" panose="05000000000000000000" pitchFamily="2" charset="2"/>
              <a:buChar char="Ø"/>
            </a:pPr>
            <a:endParaRPr lang="en-US" sz="1400" b="1" u="sng" dirty="0">
              <a:solidFill>
                <a:srgbClr val="FFFFFF"/>
              </a:solidFill>
              <a:latin typeface="Times New Roman" panose="02020603050405020304" pitchFamily="18" charset="0"/>
              <a:cs typeface="Times New Roman" panose="02020603050405020304" pitchFamily="18" charset="0"/>
            </a:endParaRPr>
          </a:p>
          <a:p>
            <a:pPr marL="285750" indent="-285750" defTabSz="914400">
              <a:lnSpc>
                <a:spcPct val="8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There are a large number of people leaving where both the Tenure and TimeLastPos are very low or zero.</a:t>
            </a:r>
          </a:p>
          <a:p>
            <a:pPr marL="285750" indent="-285750" defTabSz="914400">
              <a:lnSpc>
                <a:spcPct val="8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At some places the TimeLastPos is less than the Tenure which is clearly absurd.</a:t>
            </a:r>
          </a:p>
          <a:p>
            <a:pPr marL="285750" indent="-285750" defTabSz="914400">
              <a:lnSpc>
                <a:spcPct val="80000"/>
              </a:lnSpc>
              <a:buClr>
                <a:schemeClr val="bg1"/>
              </a:buClr>
              <a:buFont typeface="Wingdings" panose="05000000000000000000" pitchFamily="2" charset="2"/>
              <a:buChar char="Ø"/>
            </a:pPr>
            <a:r>
              <a:rPr lang="en-US" sz="1400" dirty="0">
                <a:solidFill>
                  <a:srgbClr val="FFFFFF"/>
                </a:solidFill>
                <a:latin typeface="Times New Roman" panose="02020603050405020304" pitchFamily="18" charset="0"/>
                <a:cs typeface="Times New Roman" panose="02020603050405020304" pitchFamily="18" charset="0"/>
              </a:rPr>
              <a:t>There is high correlation between Tenure and Days since last promotion.(77</a:t>
            </a:r>
            <a:r>
              <a:rPr lang="en-US" sz="1400" dirty="0" smtClean="0">
                <a:solidFill>
                  <a:srgbClr val="FFFFFF"/>
                </a:solidFill>
                <a:latin typeface="Times New Roman" panose="02020603050405020304" pitchFamily="18" charset="0"/>
                <a:cs typeface="Times New Roman" panose="02020603050405020304" pitchFamily="18" charset="0"/>
              </a:rPr>
              <a:t>%).</a:t>
            </a:r>
            <a:endParaRPr lang="en-US" sz="1400" dirty="0">
              <a:solidFill>
                <a:srgbClr val="FFFFFF"/>
              </a:solidFill>
              <a:latin typeface="Times New Roman" panose="02020603050405020304" pitchFamily="18" charset="0"/>
              <a:cs typeface="Times New Roman" panose="02020603050405020304" pitchFamily="18" charset="0"/>
            </a:endParaRPr>
          </a:p>
          <a:p>
            <a:pPr defTabSz="914400">
              <a:lnSpc>
                <a:spcPct val="80000"/>
              </a:lnSpc>
              <a:buClr>
                <a:schemeClr val="accent1"/>
              </a:buClr>
              <a:buFont typeface="Calibri" panose="020F0502020204030204" pitchFamily="34" charset="0"/>
            </a:pPr>
            <a:endParaRPr lang="en-US" sz="1400" dirty="0">
              <a:solidFill>
                <a:srgbClr val="FFFFFF"/>
              </a:solidFill>
              <a:latin typeface="Times New Roman" panose="02020603050405020304" pitchFamily="18" charset="0"/>
              <a:cs typeface="Times New Roman" panose="02020603050405020304" pitchFamily="18" charset="0"/>
            </a:endParaRPr>
          </a:p>
          <a:p>
            <a:pPr defTabSz="914400">
              <a:lnSpc>
                <a:spcPct val="80000"/>
              </a:lnSpc>
              <a:buClr>
                <a:schemeClr val="accent1"/>
              </a:buClr>
              <a:buFont typeface="Calibri" panose="020F0502020204030204" pitchFamily="34" charset="0"/>
            </a:pPr>
            <a:r>
              <a:rPr lang="en-US" sz="1400" b="1" u="sng" dirty="0">
                <a:solidFill>
                  <a:srgbClr val="FFFFFF"/>
                </a:solidFill>
                <a:latin typeface="Times New Roman" panose="02020603050405020304" pitchFamily="18" charset="0"/>
                <a:cs typeface="Times New Roman" panose="02020603050405020304" pitchFamily="18" charset="0"/>
              </a:rPr>
              <a:t>ANALYSIS:</a:t>
            </a:r>
          </a:p>
          <a:p>
            <a:pPr defTabSz="914400">
              <a:lnSpc>
                <a:spcPct val="80000"/>
              </a:lnSpc>
              <a:buClr>
                <a:schemeClr val="accent1"/>
              </a:buClr>
              <a:buFont typeface="Calibri" panose="020F0502020204030204" pitchFamily="34" charset="0"/>
            </a:pPr>
            <a:endParaRPr lang="en-US" sz="1400" b="1" u="sng" dirty="0">
              <a:solidFill>
                <a:srgbClr val="FFFFF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There are a total to 1288 records where either the Tenure is less than Days since last  promotion or TimeLastPos is 0. </a:t>
            </a:r>
          </a:p>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Also in all these records where TimeLastPos = 0 the field ‘Has been promoted’ contains the value ‘Yes’ which is clearly a contradiction. </a:t>
            </a:r>
          </a:p>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Removing 1288 records will result in a loss of more than 10% of the sample.</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b="1" u="sng" dirty="0">
                <a:solidFill>
                  <a:schemeClr val="bg1"/>
                </a:solidFill>
                <a:latin typeface="Times New Roman" panose="02020603050405020304" pitchFamily="18" charset="0"/>
                <a:cs typeface="Times New Roman" panose="02020603050405020304" pitchFamily="18" charset="0"/>
              </a:rPr>
              <a:t>SOLUTION (PLOT 2):</a:t>
            </a:r>
          </a:p>
          <a:p>
            <a:endParaRPr lang="en-US" sz="1400" b="1" u="sng"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We will find out how important the variable TimeLastPos is for predicting Attrition by using feature importance algorithm</a:t>
            </a:r>
            <a:r>
              <a:rPr lang="en-US" sz="1400"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1400" dirty="0">
              <a:solidFill>
                <a:schemeClr val="bg1"/>
              </a:solidFill>
              <a:latin typeface="Times New Roman" panose="02020603050405020304" pitchFamily="18" charset="0"/>
              <a:cs typeface="Times New Roman" panose="02020603050405020304" pitchFamily="18" charset="0"/>
            </a:endParaRPr>
          </a:p>
          <a:p>
            <a:r>
              <a:rPr lang="en-US" sz="1400" b="1" u="sng" dirty="0">
                <a:solidFill>
                  <a:schemeClr val="bg1"/>
                </a:solidFill>
                <a:latin typeface="Times New Roman" panose="02020603050405020304" pitchFamily="18" charset="0"/>
                <a:cs typeface="Times New Roman" panose="02020603050405020304" pitchFamily="18" charset="0"/>
              </a:rPr>
              <a:t>RESULT</a:t>
            </a:r>
            <a:r>
              <a:rPr lang="en-US" sz="1400" b="1" dirty="0">
                <a:solidFill>
                  <a:schemeClr val="bg1"/>
                </a:solidFill>
                <a:latin typeface="Times New Roman" panose="02020603050405020304" pitchFamily="18" charset="0"/>
                <a:cs typeface="Times New Roman" panose="02020603050405020304" pitchFamily="18" charset="0"/>
              </a:rPr>
              <a:t>:</a:t>
            </a:r>
          </a:p>
          <a:p>
            <a:endParaRPr lang="en-US" sz="14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Though it is the second most important variable it is also highly correlated with </a:t>
            </a:r>
            <a:r>
              <a:rPr lang="en-US" sz="1400" dirty="0" smtClean="0">
                <a:solidFill>
                  <a:schemeClr val="bg1"/>
                </a:solidFill>
                <a:latin typeface="Times New Roman" panose="02020603050405020304" pitchFamily="18" charset="0"/>
                <a:cs typeface="Times New Roman" panose="02020603050405020304" pitchFamily="18" charset="0"/>
              </a:rPr>
              <a:t>Tenure. Hence </a:t>
            </a:r>
            <a:r>
              <a:rPr lang="en-US" sz="1400" dirty="0">
                <a:solidFill>
                  <a:schemeClr val="bg1"/>
                </a:solidFill>
                <a:latin typeface="Times New Roman" panose="02020603050405020304" pitchFamily="18" charset="0"/>
                <a:cs typeface="Times New Roman" panose="02020603050405020304" pitchFamily="18" charset="0"/>
              </a:rPr>
              <a:t>for modeling attrition we will use not use TimeLastPos to avoid multi-collinearity.</a:t>
            </a:r>
          </a:p>
          <a:p>
            <a:pPr defTabSz="914400">
              <a:lnSpc>
                <a:spcPct val="80000"/>
              </a:lnSpc>
              <a:buClr>
                <a:schemeClr val="accent1"/>
              </a:buClr>
              <a:buFont typeface="Calibri" panose="020F0502020204030204" pitchFamily="34" charset="0"/>
            </a:pPr>
            <a:endParaRPr lang="en-US" sz="1400" dirty="0">
              <a:solidFill>
                <a:srgbClr val="FFFFFF"/>
              </a:solidFill>
              <a:latin typeface="Times New Roman" panose="02020603050405020304" pitchFamily="18" charset="0"/>
              <a:cs typeface="Times New Roman" panose="02020603050405020304" pitchFamily="18" charset="0"/>
            </a:endParaRPr>
          </a:p>
          <a:p>
            <a:pPr defTabSz="914400">
              <a:lnSpc>
                <a:spcPct val="80000"/>
              </a:lnSpc>
              <a:buClr>
                <a:schemeClr val="accent1"/>
              </a:buClr>
              <a:buFont typeface="Calibri" panose="020F0502020204030204" pitchFamily="34" charset="0"/>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3298"/>
          </a:xfrm>
        </p:spPr>
        <p:txBody>
          <a:bodyPr>
            <a:normAutofit/>
          </a:bodyPr>
          <a:lstStyle/>
          <a:p>
            <a:pPr algn="ctr"/>
            <a:r>
              <a:rPr lang="en-US" sz="4000" u="sng" dirty="0" smtClean="0">
                <a:solidFill>
                  <a:schemeClr val="bg2">
                    <a:lumMod val="25000"/>
                  </a:schemeClr>
                </a:solidFill>
                <a:latin typeface="Times New Roman" panose="02020603050405020304" pitchFamily="18" charset="0"/>
                <a:cs typeface="Times New Roman" panose="02020603050405020304" pitchFamily="18" charset="0"/>
              </a:rPr>
              <a:t>VISUALIZATION</a:t>
            </a:r>
            <a:endParaRPr lang="en-US" sz="4000" u="sng"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307" y="1136897"/>
            <a:ext cx="11851457" cy="5373085"/>
          </a:xfrm>
        </p:spPr>
        <p:txBody>
          <a:bodyPr/>
          <a:lstStyle/>
          <a:p>
            <a:r>
              <a:rPr lang="en-US" sz="1800" dirty="0" smtClean="0">
                <a:latin typeface="Times New Roman" panose="02020603050405020304" pitchFamily="18" charset="0"/>
                <a:cs typeface="Times New Roman" panose="02020603050405020304" pitchFamily="18" charset="0"/>
              </a:rPr>
              <a:t>   Let </a:t>
            </a:r>
            <a:r>
              <a:rPr lang="en-US" sz="1800" dirty="0">
                <a:latin typeface="Times New Roman" panose="02020603050405020304" pitchFamily="18" charset="0"/>
                <a:cs typeface="Times New Roman" panose="02020603050405020304" pitchFamily="18" charset="0"/>
              </a:rPr>
              <a:t>us take a look at Tenure (converted in years)</a:t>
            </a:r>
          </a:p>
          <a:p>
            <a:endParaRPr lang="en-US" dirty="0"/>
          </a:p>
        </p:txBody>
      </p:sp>
      <p:pic>
        <p:nvPicPr>
          <p:cNvPr id="4" name="Picture 3"/>
          <p:cNvPicPr>
            <a:picLocks noChangeAspect="1"/>
          </p:cNvPicPr>
          <p:nvPr/>
        </p:nvPicPr>
        <p:blipFill>
          <a:blip r:embed="rId2"/>
          <a:stretch>
            <a:fillRect/>
          </a:stretch>
        </p:blipFill>
        <p:spPr>
          <a:xfrm>
            <a:off x="797029" y="1868466"/>
            <a:ext cx="3724275" cy="2129855"/>
          </a:xfrm>
          <a:prstGeom prst="rect">
            <a:avLst/>
          </a:prstGeom>
          <a:ln w="12700">
            <a:solidFill>
              <a:schemeClr val="bg2">
                <a:lumMod val="25000"/>
              </a:schemeClr>
            </a:solidFill>
          </a:ln>
        </p:spPr>
      </p:pic>
      <p:pic>
        <p:nvPicPr>
          <p:cNvPr id="5" name="Picture 4"/>
          <p:cNvPicPr>
            <a:picLocks noChangeAspect="1"/>
          </p:cNvPicPr>
          <p:nvPr/>
        </p:nvPicPr>
        <p:blipFill>
          <a:blip r:embed="rId3"/>
          <a:stretch>
            <a:fillRect/>
          </a:stretch>
        </p:blipFill>
        <p:spPr>
          <a:xfrm>
            <a:off x="4802384" y="1868467"/>
            <a:ext cx="3352800" cy="2129855"/>
          </a:xfrm>
          <a:prstGeom prst="rect">
            <a:avLst/>
          </a:prstGeom>
          <a:ln w="19050">
            <a:solidFill>
              <a:schemeClr val="bg2">
                <a:lumMod val="25000"/>
              </a:schemeClr>
            </a:solidFill>
          </a:ln>
        </p:spPr>
      </p:pic>
      <p:pic>
        <p:nvPicPr>
          <p:cNvPr id="6" name="Picture 5"/>
          <p:cNvPicPr>
            <a:picLocks noChangeAspect="1"/>
          </p:cNvPicPr>
          <p:nvPr/>
        </p:nvPicPr>
        <p:blipFill>
          <a:blip r:embed="rId4"/>
          <a:stretch>
            <a:fillRect/>
          </a:stretch>
        </p:blipFill>
        <p:spPr>
          <a:xfrm>
            <a:off x="8366077" y="1868467"/>
            <a:ext cx="3544843" cy="2129856"/>
          </a:xfrm>
          <a:prstGeom prst="rect">
            <a:avLst/>
          </a:prstGeom>
          <a:ln>
            <a:solidFill>
              <a:schemeClr val="bg2">
                <a:lumMod val="25000"/>
              </a:schemeClr>
            </a:solidFill>
          </a:ln>
        </p:spPr>
      </p:pic>
      <p:sp>
        <p:nvSpPr>
          <p:cNvPr id="8" name="TextBox 7"/>
          <p:cNvSpPr txBox="1"/>
          <p:nvPr/>
        </p:nvSpPr>
        <p:spPr>
          <a:xfrm>
            <a:off x="532261" y="4025146"/>
            <a:ext cx="11501487" cy="2246769"/>
          </a:xfrm>
          <a:prstGeom prst="rect">
            <a:avLst/>
          </a:prstGeom>
          <a:noFill/>
          <a:ln>
            <a:solidFill>
              <a:schemeClr val="bg2">
                <a:lumMod val="25000"/>
              </a:schemeClr>
            </a:solidFill>
          </a:ln>
        </p:spPr>
        <p:txBody>
          <a:bodyPr wrap="square" rtlCol="0">
            <a:spAutoFit/>
          </a:bodyPr>
          <a:lstStyle/>
          <a:p>
            <a:pPr algn="just"/>
            <a:r>
              <a:rPr lang="en-US" sz="1400" b="1" u="sng" dirty="0">
                <a:solidFill>
                  <a:schemeClr val="bg2">
                    <a:lumMod val="25000"/>
                  </a:schemeClr>
                </a:solidFill>
                <a:latin typeface="Times New Roman" panose="02020603050405020304" pitchFamily="18" charset="0"/>
                <a:cs typeface="Times New Roman" panose="02020603050405020304" pitchFamily="18" charset="0"/>
              </a:rPr>
              <a:t>INSIGHTS</a:t>
            </a:r>
            <a:r>
              <a:rPr lang="en-US" sz="1400" b="1" u="sng" dirty="0" smtClean="0">
                <a:solidFill>
                  <a:schemeClr val="bg2">
                    <a:lumMod val="25000"/>
                  </a:schemeClr>
                </a:solidFill>
                <a:latin typeface="Times New Roman" panose="02020603050405020304" pitchFamily="18" charset="0"/>
                <a:cs typeface="Times New Roman" panose="02020603050405020304" pitchFamily="18" charset="0"/>
              </a:rPr>
              <a:t>:</a:t>
            </a:r>
            <a:endParaRPr lang="en-US" sz="1400" b="1" u="sng" dirty="0">
              <a:solidFill>
                <a:schemeClr val="bg2">
                  <a:lumMod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The distribution is right skewed with many people who have been in the company for a long time (15 + years.)</a:t>
            </a: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If we take a look at the Attrition by Tenure buckets we can see that most of the people are leaving in the 0-3 to 5-10 years range.</a:t>
            </a: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The 3-5 bracket has the most attrition. </a:t>
            </a:r>
            <a:endParaRPr lang="en-US" sz="1400" dirty="0" smtClean="0">
              <a:solidFill>
                <a:schemeClr val="bg2">
                  <a:lumMod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400" dirty="0">
              <a:solidFill>
                <a:schemeClr val="bg2">
                  <a:lumMod val="25000"/>
                </a:schemeClr>
              </a:solidFill>
              <a:latin typeface="Times New Roman" panose="02020603050405020304" pitchFamily="18" charset="0"/>
              <a:cs typeface="Times New Roman" panose="02020603050405020304" pitchFamily="18" charset="0"/>
            </a:endParaRPr>
          </a:p>
          <a:p>
            <a:pPr algn="just"/>
            <a:r>
              <a:rPr lang="en-US" sz="1400" b="1" u="sng" dirty="0">
                <a:solidFill>
                  <a:schemeClr val="bg2">
                    <a:lumMod val="25000"/>
                  </a:schemeClr>
                </a:solidFill>
                <a:latin typeface="Times New Roman" panose="02020603050405020304" pitchFamily="18" charset="0"/>
                <a:cs typeface="Times New Roman" panose="02020603050405020304" pitchFamily="18" charset="0"/>
              </a:rPr>
              <a:t>HYPOTHESIS:</a:t>
            </a: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Most employees leave in the 0-5 years range as they might be looking for : </a:t>
            </a:r>
            <a:r>
              <a:rPr lang="en-US" sz="1400" b="1" dirty="0">
                <a:solidFill>
                  <a:schemeClr val="bg2">
                    <a:lumMod val="25000"/>
                  </a:schemeClr>
                </a:solidFill>
                <a:latin typeface="Times New Roman" panose="02020603050405020304" pitchFamily="18" charset="0"/>
                <a:cs typeface="Times New Roman" panose="02020603050405020304" pitchFamily="18" charset="0"/>
              </a:rPr>
              <a:t>better salary , better role . Trial and error time which leads to job shopping.</a:t>
            </a:r>
          </a:p>
          <a:p>
            <a:pPr marL="285750" indent="-285750" algn="just">
              <a:buFont typeface="Wingdings" panose="05000000000000000000" pitchFamily="2" charset="2"/>
              <a:buChar char="Ø"/>
            </a:pPr>
            <a:r>
              <a:rPr lang="en-US" sz="1400" b="1" dirty="0">
                <a:solidFill>
                  <a:schemeClr val="bg2">
                    <a:lumMod val="25000"/>
                  </a:schemeClr>
                </a:solidFill>
                <a:latin typeface="Times New Roman" panose="02020603050405020304" pitchFamily="18" charset="0"/>
                <a:cs typeface="Times New Roman" panose="02020603050405020304" pitchFamily="18" charset="0"/>
              </a:rPr>
              <a:t>Performance</a:t>
            </a:r>
            <a:r>
              <a:rPr lang="en-US" sz="1400" dirty="0">
                <a:solidFill>
                  <a:schemeClr val="bg2">
                    <a:lumMod val="25000"/>
                  </a:schemeClr>
                </a:solidFill>
                <a:latin typeface="Times New Roman" panose="02020603050405020304" pitchFamily="18" charset="0"/>
                <a:cs typeface="Times New Roman" panose="02020603050405020304" pitchFamily="18" charset="0"/>
              </a:rPr>
              <a:t> during these years might also be the cause for leaving as it takes time to understand the business and how one can contribute meaningfully.</a:t>
            </a: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People who have been in the company for a long time ( &gt; 5-7 years) are more settled and much less inclined to leave.</a:t>
            </a:r>
          </a:p>
        </p:txBody>
      </p:sp>
    </p:spTree>
    <p:extLst>
      <p:ext uri="{BB962C8B-B14F-4D97-AF65-F5344CB8AC3E}">
        <p14:creationId xmlns:p14="http://schemas.microsoft.com/office/powerpoint/2010/main" val="2983765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 y="286604"/>
            <a:ext cx="10541531" cy="1019256"/>
          </a:xfrm>
        </p:spPr>
        <p:txBody>
          <a:bodyPr>
            <a:noAutofit/>
          </a:bodyPr>
          <a:lstStyle/>
          <a:p>
            <a:pPr algn="ctr"/>
            <a:r>
              <a:rPr lang="en-US" sz="4000" u="sng" dirty="0">
                <a:solidFill>
                  <a:schemeClr val="bg2">
                    <a:lumMod val="25000"/>
                  </a:schemeClr>
                </a:solidFill>
                <a:latin typeface="Times New Roman" panose="02020603050405020304" pitchFamily="18" charset="0"/>
                <a:cs typeface="Times New Roman" panose="02020603050405020304" pitchFamily="18" charset="0"/>
              </a:rPr>
              <a:t>VISUALIZATION: Attrition by Tenure Bucket - Figures</a:t>
            </a:r>
          </a:p>
        </p:txBody>
      </p:sp>
      <p:sp>
        <p:nvSpPr>
          <p:cNvPr id="5" name="TextBox 4"/>
          <p:cNvSpPr txBox="1"/>
          <p:nvPr/>
        </p:nvSpPr>
        <p:spPr>
          <a:xfrm>
            <a:off x="191071" y="1877351"/>
            <a:ext cx="3248166" cy="923330"/>
          </a:xfrm>
          <a:prstGeom prst="rect">
            <a:avLst/>
          </a:prstGeom>
          <a:noFill/>
        </p:spPr>
        <p:txBody>
          <a:bodyPr wrap="square" rtlCol="0">
            <a:spAutoFit/>
          </a:bodyPr>
          <a:lstStyle/>
          <a:p>
            <a:pPr algn="ctr"/>
            <a:r>
              <a:rPr lang="en-US" b="1" u="sng" dirty="0">
                <a:solidFill>
                  <a:schemeClr val="bg2">
                    <a:lumMod val="25000"/>
                  </a:schemeClr>
                </a:solidFill>
                <a:latin typeface="Times New Roman" panose="02020603050405020304" pitchFamily="18" charset="0"/>
                <a:cs typeface="Times New Roman" panose="02020603050405020304" pitchFamily="18" charset="0"/>
              </a:rPr>
              <a:t>Attrition in percentages</a:t>
            </a:r>
            <a:endParaRPr lang="en-US" u="sng" dirty="0">
              <a:solidFill>
                <a:schemeClr val="bg2">
                  <a:lumMod val="25000"/>
                </a:schemeClr>
              </a:solidFill>
              <a:latin typeface="Times New Roman" panose="02020603050405020304" pitchFamily="18" charset="0"/>
              <a:cs typeface="Times New Roman" panose="02020603050405020304" pitchFamily="18" charset="0"/>
            </a:endParaRPr>
          </a:p>
          <a:p>
            <a:pPr algn="ctr"/>
            <a:endParaRPr lang="en-US" u="sng" dirty="0">
              <a:solidFill>
                <a:schemeClr val="bg2">
                  <a:lumMod val="25000"/>
                </a:schemeClr>
              </a:solidFill>
              <a:latin typeface="Times New Roman" panose="02020603050405020304" pitchFamily="18" charset="0"/>
              <a:cs typeface="Times New Roman" panose="02020603050405020304" pitchFamily="18" charset="0"/>
            </a:endParaRPr>
          </a:p>
          <a:p>
            <a:pPr algn="ctr"/>
            <a:endParaRPr lang="en-US" u="sng"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44276895"/>
              </p:ext>
            </p:extLst>
          </p:nvPr>
        </p:nvGraphicFramePr>
        <p:xfrm>
          <a:off x="280170" y="2339016"/>
          <a:ext cx="3268247" cy="1577607"/>
        </p:xfrm>
        <a:graphic>
          <a:graphicData uri="http://schemas.openxmlformats.org/drawingml/2006/table">
            <a:tbl>
              <a:tblPr>
                <a:tableStyleId>{5C22544A-7EE6-4342-B048-85BDC9FD1C3A}</a:tableStyleId>
              </a:tblPr>
              <a:tblGrid>
                <a:gridCol w="1351490">
                  <a:extLst>
                    <a:ext uri="{9D8B030D-6E8A-4147-A177-3AD203B41FA5}">
                      <a16:colId xmlns:a16="http://schemas.microsoft.com/office/drawing/2014/main" xmlns="" val="844426991"/>
                    </a:ext>
                  </a:extLst>
                </a:gridCol>
                <a:gridCol w="1916757">
                  <a:extLst>
                    <a:ext uri="{9D8B030D-6E8A-4147-A177-3AD203B41FA5}">
                      <a16:colId xmlns:a16="http://schemas.microsoft.com/office/drawing/2014/main" xmlns="" val="916104100"/>
                    </a:ext>
                  </a:extLst>
                </a:gridCol>
              </a:tblGrid>
              <a:tr h="237825">
                <a:tc>
                  <a:txBody>
                    <a:bodyPr/>
                    <a:lstStyle/>
                    <a:p>
                      <a:pPr algn="ctr" fontAlgn="b"/>
                      <a:r>
                        <a:rPr lang="en-US" sz="1100" b="1" u="none" strike="noStrike" dirty="0">
                          <a:effectLst/>
                          <a:latin typeface="Times New Roman" panose="02020603050405020304" pitchFamily="18" charset="0"/>
                          <a:cs typeface="Times New Roman" panose="02020603050405020304" pitchFamily="18" charset="0"/>
                        </a:rPr>
                        <a:t>Attrition %</a:t>
                      </a:r>
                      <a:endParaRPr lang="en-US"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b="1" u="none" strike="noStrike" dirty="0" err="1">
                          <a:effectLst/>
                          <a:latin typeface="Times New Roman" panose="02020603050405020304" pitchFamily="18" charset="0"/>
                          <a:cs typeface="Times New Roman" panose="02020603050405020304" pitchFamily="18" charset="0"/>
                        </a:rPr>
                        <a:t>Tenure_Bucket</a:t>
                      </a:r>
                      <a:endParaRPr lang="en-US"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1785544472"/>
                  </a:ext>
                </a:extLst>
              </a:tr>
              <a:tr h="223297">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42%</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0-3</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2314094624"/>
                  </a:ext>
                </a:extLst>
              </a:tr>
              <a:tr h="223297">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55%</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3-5</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1476147018"/>
                  </a:ext>
                </a:extLst>
              </a:tr>
              <a:tr h="223297">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38%</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5-10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1292384505"/>
                  </a:ext>
                </a:extLst>
              </a:tr>
              <a:tr h="223297">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17%</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10-15</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3720419429"/>
                  </a:ext>
                </a:extLst>
              </a:tr>
              <a:tr h="223297">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6.50%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15-20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1780389572"/>
                  </a:ext>
                </a:extLst>
              </a:tr>
              <a:tr h="223297">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2%</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u="none" strike="noStrike" dirty="0">
                          <a:effectLst/>
                          <a:latin typeface="Times New Roman" panose="02020603050405020304" pitchFamily="18" charset="0"/>
                          <a:cs typeface="Times New Roman" panose="02020603050405020304" pitchFamily="18" charset="0"/>
                        </a:rPr>
                        <a:t>+20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1186181654"/>
                  </a:ext>
                </a:extLst>
              </a:tr>
            </a:tbl>
          </a:graphicData>
        </a:graphic>
      </p:graphicFrame>
      <p:sp>
        <p:nvSpPr>
          <p:cNvPr id="7" name="TextBox 6"/>
          <p:cNvSpPr txBox="1"/>
          <p:nvPr/>
        </p:nvSpPr>
        <p:spPr>
          <a:xfrm>
            <a:off x="191070" y="4030853"/>
            <a:ext cx="3357348" cy="2062103"/>
          </a:xfrm>
          <a:prstGeom prst="rect">
            <a:avLst/>
          </a:prstGeom>
          <a:noFill/>
          <a:ln w="12700">
            <a:solidFill>
              <a:schemeClr val="bg2">
                <a:lumMod val="25000"/>
              </a:schemeClr>
            </a:solidFill>
          </a:ln>
        </p:spPr>
        <p:txBody>
          <a:bodyPr wrap="square" rtlCol="0">
            <a:spAutoFit/>
          </a:bodyPr>
          <a:lstStyle/>
          <a:p>
            <a:pPr algn="just"/>
            <a:r>
              <a:rPr lang="en-US" sz="1600" b="1" u="sng" dirty="0">
                <a:solidFill>
                  <a:schemeClr val="bg2">
                    <a:lumMod val="25000"/>
                  </a:schemeClr>
                </a:solidFill>
                <a:latin typeface="Times New Roman" panose="02020603050405020304" pitchFamily="18" charset="0"/>
                <a:cs typeface="Times New Roman" panose="02020603050405020304" pitchFamily="18" charset="0"/>
              </a:rPr>
              <a:t>Insights</a:t>
            </a:r>
            <a:r>
              <a:rPr lang="en-US" sz="1600" b="1" u="sng" dirty="0" smtClean="0">
                <a:solidFill>
                  <a:schemeClr val="bg2">
                    <a:lumMod val="25000"/>
                  </a:schemeClr>
                </a:solidFill>
                <a:latin typeface="Times New Roman" panose="02020603050405020304" pitchFamily="18" charset="0"/>
                <a:cs typeface="Times New Roman" panose="02020603050405020304" pitchFamily="18" charset="0"/>
              </a:rPr>
              <a:t>:</a:t>
            </a:r>
            <a:endParaRPr lang="en-US" sz="1400" b="1" u="sng" dirty="0">
              <a:solidFill>
                <a:schemeClr val="bg2">
                  <a:lumMod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The maximum attrition is in the 3-5 years Tenure bracket followed by 0-3 years.</a:t>
            </a: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There is a gradual decrease in attrition levels as the Tenure years increase.</a:t>
            </a:r>
          </a:p>
          <a:p>
            <a:pPr marL="285750" indent="-285750" algn="just">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This conforms with our earlier hypothesis that as the Tenure increases chances of leaving decrease.</a:t>
            </a:r>
          </a:p>
        </p:txBody>
      </p:sp>
      <p:pic>
        <p:nvPicPr>
          <p:cNvPr id="9" name="Picture 8"/>
          <p:cNvPicPr>
            <a:picLocks noChangeAspect="1"/>
          </p:cNvPicPr>
          <p:nvPr/>
        </p:nvPicPr>
        <p:blipFill>
          <a:blip r:embed="rId2"/>
          <a:stretch>
            <a:fillRect/>
          </a:stretch>
        </p:blipFill>
        <p:spPr>
          <a:xfrm>
            <a:off x="3802543" y="1877350"/>
            <a:ext cx="7626092" cy="4251245"/>
          </a:xfrm>
          <a:prstGeom prst="rect">
            <a:avLst/>
          </a:prstGeom>
          <a:ln w="9525">
            <a:solidFill>
              <a:schemeClr val="bg2">
                <a:lumMod val="25000"/>
              </a:schemeClr>
            </a:solidFill>
          </a:ln>
        </p:spPr>
      </p:pic>
    </p:spTree>
    <p:extLst>
      <p:ext uri="{BB962C8B-B14F-4D97-AF65-F5344CB8AC3E}">
        <p14:creationId xmlns:p14="http://schemas.microsoft.com/office/powerpoint/2010/main" val="368652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463" y="287338"/>
            <a:ext cx="10904537" cy="971550"/>
          </a:xfrm>
        </p:spPr>
        <p:txBody>
          <a:bodyPr>
            <a:normAutofit/>
          </a:bodyPr>
          <a:lstStyle/>
          <a:p>
            <a:pPr algn="ctr"/>
            <a:r>
              <a:rPr lang="en-US" sz="4000" u="sng" dirty="0">
                <a:solidFill>
                  <a:schemeClr val="bg2">
                    <a:lumMod val="25000"/>
                  </a:schemeClr>
                </a:solidFill>
                <a:latin typeface="Times New Roman" panose="02020603050405020304" pitchFamily="18" charset="0"/>
                <a:cs typeface="Times New Roman" panose="02020603050405020304" pitchFamily="18" charset="0"/>
              </a:rPr>
              <a:t>VISUALIZATION: Performance </a:t>
            </a:r>
            <a:r>
              <a:rPr lang="en-US" sz="4000" u="sng" dirty="0" smtClean="0">
                <a:solidFill>
                  <a:schemeClr val="bg2">
                    <a:lumMod val="25000"/>
                  </a:schemeClr>
                </a:solidFill>
                <a:latin typeface="Times New Roman" panose="02020603050405020304" pitchFamily="18" charset="0"/>
                <a:cs typeface="Times New Roman" panose="02020603050405020304" pitchFamily="18" charset="0"/>
              </a:rPr>
              <a:t>Issues</a:t>
            </a:r>
            <a:endParaRPr lang="en-US" sz="4000" u="sng"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68491" y="1709257"/>
            <a:ext cx="11823510" cy="4596293"/>
          </a:xfrm>
        </p:spPr>
        <p:txBody>
          <a:bodyPr>
            <a:noAutofit/>
          </a:bodyPr>
          <a:lstStyle/>
          <a:p>
            <a:r>
              <a:rPr lang="en-US" sz="1400" b="1" u="sng" dirty="0">
                <a:solidFill>
                  <a:schemeClr val="bg2">
                    <a:lumMod val="25000"/>
                  </a:schemeClr>
                </a:solidFill>
                <a:latin typeface="Times New Roman" panose="02020603050405020304" pitchFamily="18" charset="0"/>
                <a:cs typeface="Times New Roman" panose="02020603050405020304" pitchFamily="18" charset="0"/>
              </a:rPr>
              <a:t>How are employees performing across Tenure Brackets:</a:t>
            </a:r>
          </a:p>
          <a:p>
            <a:r>
              <a:rPr lang="en-US" sz="1400" b="1" u="sng" dirty="0">
                <a:solidFill>
                  <a:schemeClr val="bg2">
                    <a:lumMod val="25000"/>
                  </a:schemeClr>
                </a:solidFill>
                <a:latin typeface="Times New Roman" panose="02020603050405020304" pitchFamily="18" charset="0"/>
                <a:cs typeface="Times New Roman" panose="02020603050405020304" pitchFamily="18" charset="0"/>
              </a:rPr>
              <a:t>Insights</a:t>
            </a:r>
            <a:r>
              <a:rPr lang="en-US" sz="1400" b="1" dirty="0">
                <a:solidFill>
                  <a:schemeClr val="bg2">
                    <a:lumMod val="25000"/>
                  </a:schemeClr>
                </a:solidFill>
                <a:latin typeface="Times New Roman" panose="02020603050405020304" pitchFamily="18" charset="0"/>
                <a:cs typeface="Times New Roman" panose="02020603050405020304" pitchFamily="18" charset="0"/>
              </a:rPr>
              <a:t>:</a:t>
            </a:r>
          </a:p>
          <a:p>
            <a:pPr>
              <a:buClr>
                <a:schemeClr val="bg2">
                  <a:lumMod val="25000"/>
                </a:schemeClr>
              </a:buClr>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 Most of the employees are performing below average</a:t>
            </a:r>
          </a:p>
          <a:p>
            <a:pPr>
              <a:buClr>
                <a:schemeClr val="bg2">
                  <a:lumMod val="25000"/>
                </a:schemeClr>
              </a:buClr>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 </a:t>
            </a:r>
            <a:r>
              <a:rPr lang="en-US" sz="1400" dirty="0" smtClean="0">
                <a:solidFill>
                  <a:schemeClr val="bg2">
                    <a:lumMod val="25000"/>
                  </a:schemeClr>
                </a:solidFill>
                <a:latin typeface="Times New Roman" panose="02020603050405020304" pitchFamily="18" charset="0"/>
                <a:cs typeface="Times New Roman" panose="02020603050405020304" pitchFamily="18" charset="0"/>
              </a:rPr>
              <a:t>(</a:t>
            </a:r>
            <a:r>
              <a:rPr lang="en-US" sz="1400" dirty="0">
                <a:solidFill>
                  <a:schemeClr val="bg2">
                    <a:lumMod val="25000"/>
                  </a:schemeClr>
                </a:solidFill>
                <a:latin typeface="Times New Roman" panose="02020603050405020304" pitchFamily="18" charset="0"/>
                <a:cs typeface="Times New Roman" panose="02020603050405020304" pitchFamily="18" charset="0"/>
              </a:rPr>
              <a:t>Last Rating &lt; 2) across all the Tenure Brackets.</a:t>
            </a:r>
          </a:p>
          <a:p>
            <a:pPr>
              <a:buClr>
                <a:schemeClr val="bg2">
                  <a:lumMod val="25000"/>
                </a:schemeClr>
              </a:buClr>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43 % of the employees in the Average Rating Band( Last Rating:2 – 3)</a:t>
            </a:r>
          </a:p>
          <a:p>
            <a:pPr marL="0" indent="0">
              <a:buClr>
                <a:schemeClr val="bg2">
                  <a:lumMod val="25000"/>
                </a:schemeClr>
              </a:buClr>
              <a:buNone/>
            </a:pPr>
            <a:r>
              <a:rPr lang="en-US" sz="1400" dirty="0">
                <a:solidFill>
                  <a:schemeClr val="bg2">
                    <a:lumMod val="25000"/>
                  </a:schemeClr>
                </a:solidFill>
                <a:latin typeface="Times New Roman" panose="02020603050405020304" pitchFamily="18" charset="0"/>
                <a:cs typeface="Times New Roman" panose="02020603050405020304" pitchFamily="18" charset="0"/>
              </a:rPr>
              <a:t> </a:t>
            </a:r>
            <a:r>
              <a:rPr lang="en-US" sz="1400" dirty="0" smtClean="0">
                <a:solidFill>
                  <a:schemeClr val="bg2">
                    <a:lumMod val="25000"/>
                  </a:schemeClr>
                </a:solidFill>
                <a:latin typeface="Times New Roman" panose="02020603050405020304" pitchFamily="18" charset="0"/>
                <a:cs typeface="Times New Roman" panose="02020603050405020304" pitchFamily="18" charset="0"/>
              </a:rPr>
              <a:t>   have </a:t>
            </a:r>
            <a:r>
              <a:rPr lang="en-US" sz="1400" dirty="0">
                <a:solidFill>
                  <a:schemeClr val="bg2">
                    <a:lumMod val="25000"/>
                  </a:schemeClr>
                </a:solidFill>
                <a:latin typeface="Times New Roman" panose="02020603050405020304" pitchFamily="18" charset="0"/>
                <a:cs typeface="Times New Roman" panose="02020603050405020304" pitchFamily="18" charset="0"/>
              </a:rPr>
              <a:t>left the organization.</a:t>
            </a:r>
          </a:p>
          <a:p>
            <a:pPr>
              <a:buClr>
                <a:schemeClr val="bg2">
                  <a:lumMod val="25000"/>
                </a:schemeClr>
              </a:buClr>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28% of the below average performers have left.</a:t>
            </a:r>
          </a:p>
          <a:p>
            <a:pPr>
              <a:buClr>
                <a:schemeClr val="bg2">
                  <a:lumMod val="25000"/>
                </a:schemeClr>
              </a:buClr>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Overall these visuals suggest performance issues in the company.</a:t>
            </a:r>
          </a:p>
          <a:p>
            <a:pPr>
              <a:buClr>
                <a:schemeClr val="bg2">
                  <a:lumMod val="25000"/>
                </a:schemeClr>
              </a:buClr>
              <a:buFont typeface="Wingdings" panose="05000000000000000000" pitchFamily="2" charset="2"/>
              <a:buChar char="Ø"/>
            </a:pPr>
            <a:r>
              <a:rPr lang="en-US" sz="1400" dirty="0">
                <a:solidFill>
                  <a:schemeClr val="bg2">
                    <a:lumMod val="25000"/>
                  </a:schemeClr>
                </a:solidFill>
                <a:latin typeface="Times New Roman" panose="02020603050405020304" pitchFamily="18" charset="0"/>
                <a:cs typeface="Times New Roman" panose="02020603050405020304" pitchFamily="18" charset="0"/>
              </a:rPr>
              <a:t>Is this because of Departmental problems or job </a:t>
            </a:r>
            <a:r>
              <a:rPr lang="en-US" sz="1400" dirty="0" smtClean="0">
                <a:solidFill>
                  <a:schemeClr val="bg2">
                    <a:lumMod val="25000"/>
                  </a:schemeClr>
                </a:solidFill>
                <a:latin typeface="Times New Roman" panose="02020603050405020304" pitchFamily="18" charset="0"/>
                <a:cs typeface="Times New Roman" panose="02020603050405020304" pitchFamily="18" charset="0"/>
              </a:rPr>
              <a:t>misfit or Burnout?</a:t>
            </a:r>
            <a:endParaRPr lang="en-US" sz="1400"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US" sz="1400" dirty="0">
                <a:solidFill>
                  <a:schemeClr val="bg2">
                    <a:lumMod val="25000"/>
                  </a:schemeClr>
                </a:solidFill>
                <a:latin typeface="Times New Roman" panose="02020603050405020304" pitchFamily="18" charset="0"/>
                <a:cs typeface="Times New Roman" panose="02020603050405020304" pitchFamily="18" charset="0"/>
              </a:rPr>
              <a:t> </a:t>
            </a:r>
            <a:r>
              <a:rPr lang="en-US" sz="1400" b="1" u="sng" dirty="0">
                <a:solidFill>
                  <a:schemeClr val="bg2">
                    <a:lumMod val="25000"/>
                  </a:schemeClr>
                </a:solidFill>
                <a:latin typeface="Times New Roman" panose="02020603050405020304" pitchFamily="18" charset="0"/>
                <a:cs typeface="Times New Roman" panose="02020603050405020304" pitchFamily="18" charset="0"/>
              </a:rPr>
              <a:t>Course of Action</a:t>
            </a:r>
            <a:r>
              <a:rPr lang="en-US" sz="1400" b="1" u="sng" dirty="0" smtClean="0">
                <a:solidFill>
                  <a:schemeClr val="bg2">
                    <a:lumMod val="25000"/>
                  </a:schemeClr>
                </a:solidFill>
                <a:latin typeface="Times New Roman" panose="02020603050405020304" pitchFamily="18" charset="0"/>
                <a:cs typeface="Times New Roman" panose="02020603050405020304" pitchFamily="18" charset="0"/>
              </a:rPr>
              <a:t>:</a:t>
            </a:r>
            <a:r>
              <a:rPr lang="en-US" sz="14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1400" dirty="0">
                <a:solidFill>
                  <a:schemeClr val="bg2">
                    <a:lumMod val="25000"/>
                  </a:schemeClr>
                </a:solidFill>
                <a:latin typeface="Times New Roman" panose="02020603050405020304" pitchFamily="18" charset="0"/>
                <a:cs typeface="Times New Roman" panose="02020603050405020304" pitchFamily="18" charset="0"/>
              </a:rPr>
              <a:t>Metrics like Number of Projects , Average </a:t>
            </a:r>
            <a:endParaRPr lang="en-US" sz="1400" dirty="0" smtClean="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US" sz="1400" dirty="0" smtClean="0">
                <a:solidFill>
                  <a:schemeClr val="bg2">
                    <a:lumMod val="25000"/>
                  </a:schemeClr>
                </a:solidFill>
                <a:latin typeface="Times New Roman" panose="02020603050405020304" pitchFamily="18" charset="0"/>
                <a:cs typeface="Times New Roman" panose="02020603050405020304" pitchFamily="18" charset="0"/>
              </a:rPr>
              <a:t>working </a:t>
            </a:r>
            <a:r>
              <a:rPr lang="en-US" sz="1400" dirty="0">
                <a:solidFill>
                  <a:schemeClr val="bg2">
                    <a:lumMod val="25000"/>
                  </a:schemeClr>
                </a:solidFill>
                <a:latin typeface="Times New Roman" panose="02020603050405020304" pitchFamily="18" charset="0"/>
                <a:cs typeface="Times New Roman" panose="02020603050405020304" pitchFamily="18" charset="0"/>
              </a:rPr>
              <a:t>hours would be helpful in </a:t>
            </a:r>
            <a:r>
              <a:rPr lang="en-US" sz="14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1400" dirty="0">
                <a:solidFill>
                  <a:schemeClr val="bg2">
                    <a:lumMod val="25000"/>
                  </a:schemeClr>
                </a:solidFill>
                <a:latin typeface="Times New Roman" panose="02020603050405020304" pitchFamily="18" charset="0"/>
                <a:cs typeface="Times New Roman" panose="02020603050405020304" pitchFamily="18" charset="0"/>
              </a:rPr>
              <a:t>garnering more information.</a:t>
            </a:r>
          </a:p>
          <a:p>
            <a:endParaRPr lang="en-US" sz="1400" dirty="0">
              <a:solidFill>
                <a:schemeClr val="bg2">
                  <a:lumMod val="25000"/>
                </a:schemeClr>
              </a:solidFill>
              <a:latin typeface="Times New Roman" panose="02020603050405020304" pitchFamily="18" charset="0"/>
              <a:cs typeface="Times New Roman" panose="02020603050405020304" pitchFamily="18" charset="0"/>
            </a:endParaRPr>
          </a:p>
          <a:p>
            <a:endParaRPr lang="en-US" sz="14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149129" y="4189237"/>
            <a:ext cx="5919392" cy="2103273"/>
          </a:xfrm>
          <a:prstGeom prst="rect">
            <a:avLst/>
          </a:prstGeom>
          <a:ln w="9525">
            <a:solidFill>
              <a:schemeClr val="bg2">
                <a:lumMod val="25000"/>
              </a:schemeClr>
            </a:solidFill>
          </a:ln>
        </p:spPr>
      </p:pic>
      <p:pic>
        <p:nvPicPr>
          <p:cNvPr id="5" name="Picture 4"/>
          <p:cNvPicPr>
            <a:picLocks noChangeAspect="1"/>
          </p:cNvPicPr>
          <p:nvPr/>
        </p:nvPicPr>
        <p:blipFill>
          <a:blip r:embed="rId3"/>
          <a:stretch>
            <a:fillRect/>
          </a:stretch>
        </p:blipFill>
        <p:spPr>
          <a:xfrm>
            <a:off x="6149129" y="1709257"/>
            <a:ext cx="5919393" cy="2357150"/>
          </a:xfrm>
          <a:prstGeom prst="rect">
            <a:avLst/>
          </a:prstGeom>
          <a:ln w="9525">
            <a:solidFill>
              <a:schemeClr val="bg2">
                <a:lumMod val="25000"/>
              </a:schemeClr>
            </a:solidFill>
          </a:ln>
        </p:spPr>
      </p:pic>
      <p:sp>
        <p:nvSpPr>
          <p:cNvPr id="6" name="Rectangle 5"/>
          <p:cNvSpPr/>
          <p:nvPr/>
        </p:nvSpPr>
        <p:spPr>
          <a:xfrm>
            <a:off x="368490" y="1709257"/>
            <a:ext cx="5677468" cy="441858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1135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 y="0"/>
            <a:ext cx="754787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xmlns="" id="{7B647D57-8FC0-4799-A2EF-DF29D04FD775}"/>
              </a:ext>
            </a:extLst>
          </p:cNvPr>
          <p:cNvPicPr>
            <a:picLocks noChangeAspect="1"/>
          </p:cNvPicPr>
          <p:nvPr/>
        </p:nvPicPr>
        <p:blipFill rotWithShape="1">
          <a:blip r:embed="rId2"/>
          <a:srcRect/>
          <a:stretch/>
        </p:blipFill>
        <p:spPr>
          <a:xfrm>
            <a:off x="7682415" y="369454"/>
            <a:ext cx="4439071" cy="2984693"/>
          </a:xfrm>
          <a:prstGeom prst="rect">
            <a:avLst/>
          </a:prstGeom>
          <a:ln>
            <a:solidFill>
              <a:schemeClr val="bg2">
                <a:lumMod val="25000"/>
              </a:schemeClr>
            </a:solidFill>
          </a:ln>
        </p:spPr>
      </p:pic>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4716" y="516835"/>
            <a:ext cx="6870501" cy="1211297"/>
          </a:xfrm>
        </p:spPr>
        <p:txBody>
          <a:bodyPr>
            <a:normAutofit/>
          </a:bodyPr>
          <a:lstStyle/>
          <a:p>
            <a:pPr algn="ctr"/>
            <a:r>
              <a:rPr lang="en-US" sz="4000" u="sng" dirty="0" smtClean="0">
                <a:solidFill>
                  <a:srgbClr val="FFFFFF"/>
                </a:solidFill>
                <a:latin typeface="Times New Roman" panose="02020603050405020304" pitchFamily="18" charset="0"/>
                <a:cs typeface="Times New Roman" panose="02020603050405020304" pitchFamily="18" charset="0"/>
              </a:rPr>
              <a:t>VISUALISATION </a:t>
            </a:r>
            <a:r>
              <a:rPr lang="en-US" sz="4000" u="sng" dirty="0">
                <a:solidFill>
                  <a:srgbClr val="FFFFFF"/>
                </a:solidFill>
                <a:latin typeface="Times New Roman" panose="02020603050405020304" pitchFamily="18" charset="0"/>
                <a:cs typeface="Times New Roman" panose="02020603050405020304" pitchFamily="18" charset="0"/>
              </a:rPr>
              <a:t>: Departmental Problems?</a:t>
            </a:r>
          </a:p>
        </p:txBody>
      </p:sp>
      <p:sp>
        <p:nvSpPr>
          <p:cNvPr id="9" name="Content Placeholder 8">
            <a:extLst>
              <a:ext uri="{FF2B5EF4-FFF2-40B4-BE49-F238E27FC236}">
                <a16:creationId xmlns:a16="http://schemas.microsoft.com/office/drawing/2014/main" xmlns="" id="{ED5256D3-7CE1-447E-B2E2-E774360EAF8A}"/>
              </a:ext>
            </a:extLst>
          </p:cNvPr>
          <p:cNvSpPr>
            <a:spLocks noGrp="1"/>
          </p:cNvSpPr>
          <p:nvPr>
            <p:ph idx="1"/>
          </p:nvPr>
        </p:nvSpPr>
        <p:spPr>
          <a:xfrm>
            <a:off x="354842" y="2236304"/>
            <a:ext cx="6720375" cy="3652667"/>
          </a:xfrm>
        </p:spPr>
        <p:txBody>
          <a:bodyPr>
            <a:normAutofit/>
          </a:bodyPr>
          <a:lstStyle/>
          <a:p>
            <a:r>
              <a:rPr lang="en-US" sz="1400" dirty="0">
                <a:solidFill>
                  <a:schemeClr val="bg1"/>
                </a:solidFill>
              </a:rPr>
              <a:t>The departments which get highlighted </a:t>
            </a:r>
            <a:r>
              <a:rPr lang="en-US" sz="1400" dirty="0" smtClean="0">
                <a:solidFill>
                  <a:schemeClr val="bg1"/>
                </a:solidFill>
              </a:rPr>
              <a:t> are :</a:t>
            </a:r>
            <a:endParaRPr lang="en-US" sz="1400" dirty="0">
              <a:solidFill>
                <a:schemeClr val="bg1"/>
              </a:solidFill>
            </a:endParaRPr>
          </a:p>
          <a:p>
            <a:r>
              <a:rPr lang="en-US" sz="1400" b="1" dirty="0">
                <a:solidFill>
                  <a:schemeClr val="bg1"/>
                </a:solidFill>
              </a:rPr>
              <a:t>1. </a:t>
            </a:r>
            <a:r>
              <a:rPr lang="en-US" sz="1400" b="1" dirty="0" smtClean="0">
                <a:solidFill>
                  <a:schemeClr val="bg1"/>
                </a:solidFill>
              </a:rPr>
              <a:t>Audit</a:t>
            </a:r>
            <a:endParaRPr lang="en-US" sz="1400" b="1" dirty="0">
              <a:solidFill>
                <a:schemeClr val="bg1"/>
              </a:solidFill>
            </a:endParaRPr>
          </a:p>
          <a:p>
            <a:r>
              <a:rPr lang="en-US" sz="1400" b="1" dirty="0">
                <a:solidFill>
                  <a:schemeClr val="bg1"/>
                </a:solidFill>
              </a:rPr>
              <a:t>2.Finance and Financial </a:t>
            </a:r>
            <a:r>
              <a:rPr lang="en-US" sz="1400" b="1" dirty="0" smtClean="0">
                <a:solidFill>
                  <a:schemeClr val="bg1"/>
                </a:solidFill>
              </a:rPr>
              <a:t>Advisory</a:t>
            </a:r>
            <a:endParaRPr lang="en-US" sz="1400" b="1" dirty="0">
              <a:solidFill>
                <a:schemeClr val="bg1"/>
              </a:solidFill>
            </a:endParaRPr>
          </a:p>
          <a:p>
            <a:r>
              <a:rPr lang="en-US" sz="1400" b="1" dirty="0" smtClean="0">
                <a:solidFill>
                  <a:schemeClr val="bg1"/>
                </a:solidFill>
              </a:rPr>
              <a:t>3.Tax</a:t>
            </a:r>
            <a:endParaRPr lang="en-US" sz="1400" b="1" dirty="0">
              <a:solidFill>
                <a:schemeClr val="bg1"/>
              </a:solidFill>
            </a:endParaRPr>
          </a:p>
          <a:p>
            <a:r>
              <a:rPr lang="en-US" sz="1400" b="1" u="sng" dirty="0">
                <a:solidFill>
                  <a:schemeClr val="bg1"/>
                </a:solidFill>
              </a:rPr>
              <a:t>Insights:</a:t>
            </a:r>
          </a:p>
          <a:p>
            <a:pPr>
              <a:buClr>
                <a:schemeClr val="bg1"/>
              </a:buClr>
              <a:buFont typeface="Wingdings" panose="05000000000000000000" pitchFamily="2" charset="2"/>
              <a:buChar char="Ø"/>
            </a:pPr>
            <a:r>
              <a:rPr lang="en-US" sz="1400" b="1" dirty="0">
                <a:solidFill>
                  <a:schemeClr val="bg1"/>
                </a:solidFill>
              </a:rPr>
              <a:t>The attrition rates in these departments is the highest.</a:t>
            </a:r>
          </a:p>
          <a:p>
            <a:pPr>
              <a:buClr>
                <a:schemeClr val="bg1"/>
              </a:buClr>
              <a:buFont typeface="Wingdings" panose="05000000000000000000" pitchFamily="2" charset="2"/>
              <a:buChar char="Ø"/>
            </a:pPr>
            <a:r>
              <a:rPr lang="en-US" sz="1400" b="1" dirty="0">
                <a:solidFill>
                  <a:schemeClr val="bg1"/>
                </a:solidFill>
              </a:rPr>
              <a:t>Audit (43%) , Finance (36%) , Financial Advisory (36%) and Tax(35%)</a:t>
            </a:r>
          </a:p>
          <a:p>
            <a:pPr>
              <a:buClr>
                <a:schemeClr val="bg1"/>
              </a:buClr>
              <a:buFont typeface="Wingdings" panose="05000000000000000000" pitchFamily="2" charset="2"/>
              <a:buChar char="Ø"/>
            </a:pPr>
            <a:r>
              <a:rPr lang="en-US" sz="1400" b="1" dirty="0">
                <a:solidFill>
                  <a:schemeClr val="bg1"/>
                </a:solidFill>
              </a:rPr>
              <a:t>The performance of employees in these departments is mostly below average.</a:t>
            </a:r>
          </a:p>
        </p:txBody>
      </p:sp>
      <p:pic>
        <p:nvPicPr>
          <p:cNvPr id="11" name="Picture 10">
            <a:extLst>
              <a:ext uri="{FF2B5EF4-FFF2-40B4-BE49-F238E27FC236}">
                <a16:creationId xmlns:a16="http://schemas.microsoft.com/office/drawing/2014/main" xmlns="" id="{A663C9EB-00AD-4C3F-8C1C-1732A99B787F}"/>
              </a:ext>
            </a:extLst>
          </p:cNvPr>
          <p:cNvPicPr>
            <a:picLocks noChangeAspect="1"/>
          </p:cNvPicPr>
          <p:nvPr/>
        </p:nvPicPr>
        <p:blipFill>
          <a:blip r:embed="rId3"/>
          <a:stretch>
            <a:fillRect/>
          </a:stretch>
        </p:blipFill>
        <p:spPr>
          <a:xfrm>
            <a:off x="7682415" y="3526552"/>
            <a:ext cx="4439071" cy="3152777"/>
          </a:xfrm>
          <a:prstGeom prst="rect">
            <a:avLst/>
          </a:prstGeom>
          <a:ln>
            <a:solidFill>
              <a:schemeClr val="bg2">
                <a:lumMod val="25000"/>
              </a:schemeClr>
            </a:solidFill>
          </a:ln>
        </p:spPr>
      </p:pic>
    </p:spTree>
    <p:extLst>
      <p:ext uri="{BB962C8B-B14F-4D97-AF65-F5344CB8AC3E}">
        <p14:creationId xmlns:p14="http://schemas.microsoft.com/office/powerpoint/2010/main" val="235789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1313</TotalTime>
  <Words>2403</Words>
  <Application>Microsoft Office PowerPoint</Application>
  <PresentationFormat>Widescreen</PresentationFormat>
  <Paragraphs>397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HR Analytics -  Employee Attrition</vt:lpstr>
      <vt:lpstr>BUSINESS CASE </vt:lpstr>
      <vt:lpstr>DATA DESCRIPTION</vt:lpstr>
      <vt:lpstr>DATA PREPARATION .. 1 </vt:lpstr>
      <vt:lpstr>DATA PREPARATION .. 2</vt:lpstr>
      <vt:lpstr>VISUALIZATION</vt:lpstr>
      <vt:lpstr>VISUALIZATION: Attrition by Tenure Bucket - Figures</vt:lpstr>
      <vt:lpstr>VISUALIZATION: Performance Issues</vt:lpstr>
      <vt:lpstr>VISUALISATION : Departmental Problems?</vt:lpstr>
      <vt:lpstr>PowerPoint Presentation</vt:lpstr>
      <vt:lpstr>PowerPoint Presentation</vt:lpstr>
      <vt:lpstr>PowerPoint Presentation</vt:lpstr>
      <vt:lpstr>PowerPoint Presentation</vt:lpstr>
      <vt:lpstr>Attrition Risk Model</vt:lpstr>
      <vt:lpstr>Attrition Risk Model : Model Evaluation (Decision Tree)</vt:lpstr>
      <vt:lpstr>Attrition Risk Model : Model Interpretation (Decision Tree)</vt:lpstr>
      <vt:lpstr>Attrition Risk Model : Defining the Risk Profile</vt:lpstr>
      <vt:lpstr>Survival Analysis</vt:lpstr>
      <vt:lpstr>CONCLUSION</vt:lpstr>
    </vt:vector>
  </TitlesOfParts>
  <Company>Infosys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 Employee Attrition</dc:title>
  <dc:creator>Shuvayan Das</dc:creator>
  <cp:lastModifiedBy>Shuvayan Das</cp:lastModifiedBy>
  <cp:revision>242</cp:revision>
  <dcterms:created xsi:type="dcterms:W3CDTF">2017-07-14T08:31:25Z</dcterms:created>
  <dcterms:modified xsi:type="dcterms:W3CDTF">2017-07-17T08:45:38Z</dcterms:modified>
</cp:coreProperties>
</file>