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7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8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5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CF1C19-9899-419E-8DA3-5119AE8254A9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7F5BA0-C0E5-4906-B62A-86EC37ACA1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25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9552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HR Analytics – Employee Attrition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1894114"/>
            <a:ext cx="10058400" cy="3704506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Business Case.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Description.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Preparation.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exploration.</a:t>
            </a:r>
          </a:p>
          <a:p>
            <a:pPr marL="457200" indent="-457200">
              <a:buAutoNum type="arabicPeriod"/>
            </a:pPr>
            <a:r>
              <a:rPr lang="en-US" dirty="0" smtClean="0"/>
              <a:t>Insights.</a:t>
            </a:r>
          </a:p>
          <a:p>
            <a:pPr marL="457200" indent="-457200">
              <a:buAutoNum type="arabicPeriod"/>
            </a:pPr>
            <a:r>
              <a:rPr lang="en-US" dirty="0" smtClean="0"/>
              <a:t>Attrition prediction.</a:t>
            </a:r>
          </a:p>
          <a:p>
            <a:pPr marL="457200" indent="-457200">
              <a:buAutoNum type="arabicPeriod"/>
            </a:pPr>
            <a:r>
              <a:rPr lang="en-US" dirty="0" smtClean="0"/>
              <a:t>Timeline of attrition.</a:t>
            </a:r>
          </a:p>
          <a:p>
            <a:pPr marL="457200" indent="-457200">
              <a:buAutoNum type="arabicPeriod"/>
            </a:pPr>
            <a:r>
              <a:rPr lang="en-US" dirty="0" smtClean="0"/>
              <a:t>Way forward.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3" y="1894114"/>
            <a:ext cx="685242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4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Departmental Problems?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917" y="1845734"/>
            <a:ext cx="5915031" cy="4022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89" y="1845734"/>
            <a:ext cx="391994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9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Departments: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973" y="1737360"/>
            <a:ext cx="3676650" cy="2114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1737360"/>
            <a:ext cx="6486253" cy="4296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951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9" y="1845734"/>
            <a:ext cx="10293531" cy="402336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404144"/>
                </a:solidFill>
                <a:latin typeface="Tahoma" panose="020B0604030504040204" pitchFamily="34" charset="0"/>
              </a:rPr>
              <a:t>In </a:t>
            </a:r>
            <a:r>
              <a:rPr lang="en-US" sz="1800" dirty="0">
                <a:solidFill>
                  <a:srgbClr val="404144"/>
                </a:solidFill>
                <a:latin typeface="Tahoma" panose="020B0604030504040204" pitchFamily="34" charset="0"/>
              </a:rPr>
              <a:t>this case study, we will explore a real life HR dataset of a company and apply analytics to investigate why people are leaving there. </a:t>
            </a:r>
            <a:endParaRPr lang="en-US" sz="1800" dirty="0" smtClean="0">
              <a:solidFill>
                <a:srgbClr val="404144"/>
              </a:solidFill>
              <a:latin typeface="Tahoma" panose="020B0604030504040204" pitchFamily="34" charset="0"/>
            </a:endParaRPr>
          </a:p>
          <a:p>
            <a:r>
              <a:rPr lang="en-US" sz="1800" dirty="0" smtClean="0">
                <a:solidFill>
                  <a:srgbClr val="404144"/>
                </a:solidFill>
                <a:latin typeface="Tahoma" panose="020B0604030504040204" pitchFamily="34" charset="0"/>
              </a:rPr>
              <a:t>The </a:t>
            </a:r>
            <a:r>
              <a:rPr lang="en-US" sz="1800" dirty="0">
                <a:solidFill>
                  <a:srgbClr val="404144"/>
                </a:solidFill>
                <a:latin typeface="Tahoma" panose="020B0604030504040204" pitchFamily="34" charset="0"/>
              </a:rPr>
              <a:t>case study is in two parts: </a:t>
            </a:r>
            <a:endParaRPr lang="en-US" sz="1800" dirty="0" smtClean="0">
              <a:solidFill>
                <a:srgbClr val="404144"/>
              </a:solidFill>
              <a:latin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404144"/>
                </a:solidFill>
                <a:latin typeface="Tahoma" panose="020B0604030504040204" pitchFamily="34" charset="0"/>
              </a:rPr>
              <a:t> We </a:t>
            </a:r>
            <a:r>
              <a:rPr lang="en-US" sz="1800" dirty="0">
                <a:solidFill>
                  <a:srgbClr val="404144"/>
                </a:solidFill>
                <a:latin typeface="Tahoma" panose="020B0604030504040204" pitchFamily="34" charset="0"/>
              </a:rPr>
              <a:t>will use </a:t>
            </a:r>
            <a:r>
              <a:rPr lang="en-US" sz="1800" dirty="0" smtClean="0">
                <a:solidFill>
                  <a:srgbClr val="404144"/>
                </a:solidFill>
                <a:latin typeface="Tahoma" panose="020B0604030504040204" pitchFamily="34" charset="0"/>
              </a:rPr>
              <a:t>visualization to generate insights as to the plausible causes of attrition.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404144"/>
                </a:solidFill>
                <a:latin typeface="Tahoma" panose="020B0604030504040204" pitchFamily="34" charset="0"/>
              </a:rPr>
              <a:t> Then </a:t>
            </a:r>
            <a:r>
              <a:rPr lang="en-US" sz="1800" dirty="0">
                <a:solidFill>
                  <a:srgbClr val="404144"/>
                </a:solidFill>
                <a:latin typeface="Tahoma" panose="020B0604030504040204" pitchFamily="34" charset="0"/>
              </a:rPr>
              <a:t>we will build machine learning model to compare our findings and select a model to make </a:t>
            </a:r>
            <a:r>
              <a:rPr lang="en-US" sz="1800" dirty="0" smtClean="0">
                <a:solidFill>
                  <a:srgbClr val="404144"/>
                </a:solidFill>
                <a:latin typeface="Tahoma" panose="020B0604030504040204" pitchFamily="34" charset="0"/>
              </a:rPr>
              <a:t>   predictions</a:t>
            </a:r>
            <a:r>
              <a:rPr lang="en-US" sz="1800" dirty="0">
                <a:solidFill>
                  <a:srgbClr val="404144"/>
                </a:solidFill>
                <a:latin typeface="Tahoma" panose="020B0604030504040204" pitchFamily="34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970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734946"/>
              </p:ext>
            </p:extLst>
          </p:nvPr>
        </p:nvGraphicFramePr>
        <p:xfrm>
          <a:off x="927459" y="1955973"/>
          <a:ext cx="10332723" cy="2987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874">
                  <a:extLst>
                    <a:ext uri="{9D8B030D-6E8A-4147-A177-3AD203B41FA5}">
                      <a16:colId xmlns:a16="http://schemas.microsoft.com/office/drawing/2014/main" val="2861045024"/>
                    </a:ext>
                  </a:extLst>
                </a:gridCol>
                <a:gridCol w="794606">
                  <a:extLst>
                    <a:ext uri="{9D8B030D-6E8A-4147-A177-3AD203B41FA5}">
                      <a16:colId xmlns:a16="http://schemas.microsoft.com/office/drawing/2014/main" val="2528590404"/>
                    </a:ext>
                  </a:extLst>
                </a:gridCol>
                <a:gridCol w="515450">
                  <a:extLst>
                    <a:ext uri="{9D8B030D-6E8A-4147-A177-3AD203B41FA5}">
                      <a16:colId xmlns:a16="http://schemas.microsoft.com/office/drawing/2014/main" val="1644598209"/>
                    </a:ext>
                  </a:extLst>
                </a:gridCol>
                <a:gridCol w="824030">
                  <a:extLst>
                    <a:ext uri="{9D8B030D-6E8A-4147-A177-3AD203B41FA5}">
                      <a16:colId xmlns:a16="http://schemas.microsoft.com/office/drawing/2014/main" val="3283048283"/>
                    </a:ext>
                  </a:extLst>
                </a:gridCol>
                <a:gridCol w="771903">
                  <a:extLst>
                    <a:ext uri="{9D8B030D-6E8A-4147-A177-3AD203B41FA5}">
                      <a16:colId xmlns:a16="http://schemas.microsoft.com/office/drawing/2014/main" val="1172048303"/>
                    </a:ext>
                  </a:extLst>
                </a:gridCol>
                <a:gridCol w="544874">
                  <a:extLst>
                    <a:ext uri="{9D8B030D-6E8A-4147-A177-3AD203B41FA5}">
                      <a16:colId xmlns:a16="http://schemas.microsoft.com/office/drawing/2014/main" val="3671484820"/>
                    </a:ext>
                  </a:extLst>
                </a:gridCol>
                <a:gridCol w="851363">
                  <a:extLst>
                    <a:ext uri="{9D8B030D-6E8A-4147-A177-3AD203B41FA5}">
                      <a16:colId xmlns:a16="http://schemas.microsoft.com/office/drawing/2014/main" val="3016913304"/>
                    </a:ext>
                  </a:extLst>
                </a:gridCol>
                <a:gridCol w="544874">
                  <a:extLst>
                    <a:ext uri="{9D8B030D-6E8A-4147-A177-3AD203B41FA5}">
                      <a16:colId xmlns:a16="http://schemas.microsoft.com/office/drawing/2014/main" val="3793687039"/>
                    </a:ext>
                  </a:extLst>
                </a:gridCol>
                <a:gridCol w="760552">
                  <a:extLst>
                    <a:ext uri="{9D8B030D-6E8A-4147-A177-3AD203B41FA5}">
                      <a16:colId xmlns:a16="http://schemas.microsoft.com/office/drawing/2014/main" val="2999016000"/>
                    </a:ext>
                  </a:extLst>
                </a:gridCol>
                <a:gridCol w="1047177">
                  <a:extLst>
                    <a:ext uri="{9D8B030D-6E8A-4147-A177-3AD203B41FA5}">
                      <a16:colId xmlns:a16="http://schemas.microsoft.com/office/drawing/2014/main" val="732349688"/>
                    </a:ext>
                  </a:extLst>
                </a:gridCol>
                <a:gridCol w="544874">
                  <a:extLst>
                    <a:ext uri="{9D8B030D-6E8A-4147-A177-3AD203B41FA5}">
                      <a16:colId xmlns:a16="http://schemas.microsoft.com/office/drawing/2014/main" val="849292051"/>
                    </a:ext>
                  </a:extLst>
                </a:gridCol>
                <a:gridCol w="544874">
                  <a:extLst>
                    <a:ext uri="{9D8B030D-6E8A-4147-A177-3AD203B41FA5}">
                      <a16:colId xmlns:a16="http://schemas.microsoft.com/office/drawing/2014/main" val="562553742"/>
                    </a:ext>
                  </a:extLst>
                </a:gridCol>
                <a:gridCol w="681091">
                  <a:extLst>
                    <a:ext uri="{9D8B030D-6E8A-4147-A177-3AD203B41FA5}">
                      <a16:colId xmlns:a16="http://schemas.microsoft.com/office/drawing/2014/main" val="350835615"/>
                    </a:ext>
                  </a:extLst>
                </a:gridCol>
                <a:gridCol w="647036">
                  <a:extLst>
                    <a:ext uri="{9D8B030D-6E8A-4147-A177-3AD203B41FA5}">
                      <a16:colId xmlns:a16="http://schemas.microsoft.com/office/drawing/2014/main" val="3724019972"/>
                    </a:ext>
                  </a:extLst>
                </a:gridCol>
                <a:gridCol w="715145">
                  <a:extLst>
                    <a:ext uri="{9D8B030D-6E8A-4147-A177-3AD203B41FA5}">
                      <a16:colId xmlns:a16="http://schemas.microsoft.com/office/drawing/2014/main" val="213708208"/>
                    </a:ext>
                  </a:extLst>
                </a:gridCol>
              </a:tblGrid>
              <a:tr h="300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Rehire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Terminated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Employee_code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Department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 Level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Tenure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TimeLastPos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Has been promoted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LastRating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Client work travel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Education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Marital Status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Annual Income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 of Birth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73570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140384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Risk Management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Senior Analyst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1.965571042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Bachelors Degree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Single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863742"/>
                  </a:ext>
                </a:extLst>
              </a:tr>
              <a:tr h="30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120921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Senior Analyst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Medium 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Bachelors Degree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Married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78707"/>
                  </a:ext>
                </a:extLst>
              </a:tr>
              <a:tr h="30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88512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Staff 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Medium 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Msc Analytics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Married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590149"/>
                  </a:ext>
                </a:extLst>
              </a:tr>
              <a:tr h="30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80636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Advisory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Lead Analyst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Medium 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Married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6205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242604"/>
                  </a:ext>
                </a:extLst>
              </a:tr>
              <a:tr h="165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123543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Lead Analyst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Medium 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Married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6986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96960"/>
                  </a:ext>
                </a:extLst>
              </a:tr>
              <a:tr h="30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32530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Lead Analyst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Bachelors Degree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Single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0536"/>
                  </a:ext>
                </a:extLst>
              </a:tr>
              <a:tr h="165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124815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Staff 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MSc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Divorced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09108"/>
                  </a:ext>
                </a:extLst>
              </a:tr>
              <a:tr h="165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76118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Senior Analyst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Medium 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Married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18789"/>
                  </a:ext>
                </a:extLst>
              </a:tr>
              <a:tr h="30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99950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Advisory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Staff 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Medium 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Married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99831"/>
                  </a:ext>
                </a:extLst>
              </a:tr>
              <a:tr h="165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54216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Staff 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MSc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Divorced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1978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" marR="8290" marT="8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7365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7459" y="5251269"/>
            <a:ext cx="103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Categorical explanatory variables : Rehire, Department, Job Level, </a:t>
            </a:r>
            <a:r>
              <a:rPr lang="en-US" sz="1400" dirty="0" err="1" smtClean="0"/>
              <a:t>HasbeenPromoted</a:t>
            </a:r>
            <a:r>
              <a:rPr lang="en-US" sz="1400" dirty="0" smtClean="0"/>
              <a:t>, </a:t>
            </a:r>
            <a:r>
              <a:rPr lang="en-US" sz="1400" dirty="0" err="1" smtClean="0"/>
              <a:t>ClientWorkTravel</a:t>
            </a:r>
            <a:r>
              <a:rPr lang="en-US" sz="1400" dirty="0" smtClean="0"/>
              <a:t>, </a:t>
            </a:r>
            <a:r>
              <a:rPr lang="en-US" sz="1400" dirty="0" err="1" smtClean="0"/>
              <a:t>Education,Gender,Marital</a:t>
            </a:r>
            <a:r>
              <a:rPr lang="en-US" sz="1400" dirty="0" smtClean="0"/>
              <a:t> Status.</a:t>
            </a:r>
          </a:p>
          <a:p>
            <a:r>
              <a:rPr lang="en-US" sz="1400" dirty="0" smtClean="0"/>
              <a:t>Numerical explanatory variables : Tenure, </a:t>
            </a:r>
            <a:r>
              <a:rPr lang="en-US" sz="1400" dirty="0" err="1" smtClean="0"/>
              <a:t>TimeLastPos</a:t>
            </a:r>
            <a:r>
              <a:rPr lang="en-US" sz="1400" dirty="0" smtClean="0"/>
              <a:t>, </a:t>
            </a:r>
            <a:r>
              <a:rPr lang="en-US" sz="1400" dirty="0" err="1" smtClean="0"/>
              <a:t>LastRating</a:t>
            </a:r>
            <a:r>
              <a:rPr lang="en-US" sz="1400" dirty="0" smtClean="0"/>
              <a:t>, Annual Income.</a:t>
            </a:r>
          </a:p>
          <a:p>
            <a:r>
              <a:rPr lang="en-US" sz="1400" dirty="0" smtClean="0"/>
              <a:t>Date field : Year of Birth.</a:t>
            </a:r>
          </a:p>
          <a:p>
            <a:r>
              <a:rPr lang="en-US" sz="1400" dirty="0" smtClean="0"/>
              <a:t>Response variable : Terminated (1 – Left, 0 – Stayed)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048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..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The data is more or less proper albeit some missing / wrong information:</a:t>
            </a:r>
          </a:p>
          <a:p>
            <a:r>
              <a:rPr lang="en-US" sz="1600" dirty="0" smtClean="0"/>
              <a:t>1. There are 41 records which contain no department information – assigned unknown category to Department in these records.</a:t>
            </a:r>
          </a:p>
          <a:p>
            <a:r>
              <a:rPr lang="en-US" sz="1600" dirty="0" smtClean="0"/>
              <a:t>2. There are 10 records where Tenure is negative.</a:t>
            </a:r>
          </a:p>
          <a:p>
            <a:r>
              <a:rPr lang="en-US" sz="1600" dirty="0" smtClean="0"/>
              <a:t>Since it is only 0.08% of the sample I have removed them.</a:t>
            </a:r>
          </a:p>
          <a:p>
            <a:r>
              <a:rPr lang="en-US" sz="1600" dirty="0" smtClean="0"/>
              <a:t>3. Next we will explore how Tenure and Days since last promotion </a:t>
            </a:r>
            <a:endParaRPr lang="en-US" sz="1600" dirty="0"/>
          </a:p>
          <a:p>
            <a:r>
              <a:rPr lang="en-US" sz="1600" dirty="0" smtClean="0"/>
              <a:t> is affecting decisions of leaving or staying.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855" y="2577873"/>
            <a:ext cx="4314825" cy="29215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4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..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6605" y="1851115"/>
            <a:ext cx="4225018" cy="3583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1959429"/>
            <a:ext cx="60293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large number of people leaving where both the Tenure and </a:t>
            </a:r>
            <a:r>
              <a:rPr lang="en-US" dirty="0" err="1" smtClean="0"/>
              <a:t>TimeLastPos</a:t>
            </a:r>
            <a:r>
              <a:rPr lang="en-US" dirty="0" smtClean="0"/>
              <a:t> are very low and also zero.</a:t>
            </a:r>
          </a:p>
          <a:p>
            <a:r>
              <a:rPr lang="en-US" dirty="0" smtClean="0"/>
              <a:t>Also it is evident that at some places the </a:t>
            </a:r>
            <a:r>
              <a:rPr lang="en-US" dirty="0" err="1" smtClean="0"/>
              <a:t>TimeLastPos</a:t>
            </a:r>
            <a:r>
              <a:rPr lang="en-US" dirty="0" smtClean="0"/>
              <a:t> is less than the Tenure which is clearly absurd.</a:t>
            </a:r>
          </a:p>
          <a:p>
            <a:endParaRPr lang="en-US" dirty="0"/>
          </a:p>
          <a:p>
            <a:r>
              <a:rPr lang="en-US" dirty="0"/>
              <a:t>There are 1278 records which contain Tenure values which are less than </a:t>
            </a:r>
            <a:r>
              <a:rPr lang="en-US" dirty="0" err="1"/>
              <a:t>TimeLastPos</a:t>
            </a:r>
            <a:r>
              <a:rPr lang="en-US" dirty="0"/>
              <a:t> and where </a:t>
            </a:r>
            <a:r>
              <a:rPr lang="en-US" dirty="0" err="1"/>
              <a:t>TimeLastPos</a:t>
            </a:r>
            <a:r>
              <a:rPr lang="en-US" dirty="0"/>
              <a:t> =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&lt;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Insert another slide here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For </a:t>
            </a:r>
            <a:r>
              <a:rPr lang="en-US" dirty="0"/>
              <a:t>the records where </a:t>
            </a:r>
            <a:r>
              <a:rPr lang="en-US" dirty="0" err="1"/>
              <a:t>TimeLastPos</a:t>
            </a:r>
            <a:r>
              <a:rPr lang="en-US" dirty="0"/>
              <a:t> = 0 it can be assumed that they have been promoted recently and it is not updated in the </a:t>
            </a:r>
            <a:r>
              <a:rPr lang="en-US" dirty="0" err="1" smtClean="0"/>
              <a:t>system.But</a:t>
            </a:r>
            <a:r>
              <a:rPr lang="en-US" dirty="0" smtClean="0"/>
              <a:t> </a:t>
            </a:r>
            <a:r>
              <a:rPr lang="en-US" dirty="0"/>
              <a:t>what about the records where Tenure &lt; </a:t>
            </a:r>
            <a:r>
              <a:rPr lang="en-US" dirty="0" err="1"/>
              <a:t>TimeLastPos</a:t>
            </a:r>
            <a:r>
              <a:rPr lang="en-US" dirty="0" smtClean="0"/>
              <a:t>. It </a:t>
            </a:r>
            <a:r>
              <a:rPr lang="en-US" dirty="0"/>
              <a:t>is clearly an error and in absence of interaction with the database maintainer/business</a:t>
            </a:r>
            <a:r>
              <a:rPr lang="en-US" dirty="0" smtClean="0"/>
              <a:t>, inclination </a:t>
            </a:r>
            <a:r>
              <a:rPr lang="en-US" dirty="0"/>
              <a:t>is to either remove such records or remove the variable </a:t>
            </a:r>
            <a:r>
              <a:rPr lang="en-US" dirty="0" err="1"/>
              <a:t>TimeLastPos</a:t>
            </a:r>
            <a:r>
              <a:rPr lang="en-US" dirty="0" smtClean="0"/>
              <a:t>. But </a:t>
            </a:r>
            <a:r>
              <a:rPr lang="en-US" dirty="0"/>
              <a:t>let's see the distribution of Terminated in these set of records.</a:t>
            </a:r>
          </a:p>
        </p:txBody>
      </p:sp>
    </p:spTree>
    <p:extLst>
      <p:ext uri="{BB962C8B-B14F-4D97-AF65-F5344CB8AC3E}">
        <p14:creationId xmlns:p14="http://schemas.microsoft.com/office/powerpoint/2010/main" val="276346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PREPARATION.. 3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There are a total to 1288 records where either the Tenure is less than Days since last promotion or </a:t>
            </a:r>
            <a:r>
              <a:rPr lang="en-US" sz="1600" dirty="0" err="1" smtClean="0"/>
              <a:t>TimeLastPos</a:t>
            </a:r>
            <a:r>
              <a:rPr lang="en-US" sz="1600" dirty="0" smtClean="0"/>
              <a:t> is 0. Also in all these records where </a:t>
            </a:r>
            <a:r>
              <a:rPr lang="en-US" sz="1600" dirty="0" err="1" smtClean="0"/>
              <a:t>TimeLastPos</a:t>
            </a:r>
            <a:r>
              <a:rPr lang="en-US" sz="1600" dirty="0" smtClean="0"/>
              <a:t> = 0 the field has been promoted is ‘Yes’ which is clearly a contradiction. </a:t>
            </a:r>
          </a:p>
          <a:p>
            <a:r>
              <a:rPr lang="en-US" sz="1600" dirty="0" smtClean="0"/>
              <a:t>Removing 1288 records will result in a loss of more than 10% of the sample.</a:t>
            </a:r>
          </a:p>
          <a:p>
            <a:r>
              <a:rPr lang="en-US" sz="1600" dirty="0" smtClean="0"/>
              <a:t>We will find out how important the variable </a:t>
            </a:r>
            <a:r>
              <a:rPr lang="en-US" sz="1600" dirty="0" err="1" smtClean="0"/>
              <a:t>TimeLastPos</a:t>
            </a:r>
            <a:r>
              <a:rPr lang="en-US" sz="1600" dirty="0" smtClean="0"/>
              <a:t> is for predicting Attrition by using Random Forest feature importance.</a:t>
            </a:r>
          </a:p>
          <a:p>
            <a:r>
              <a:rPr lang="en-US" sz="1600" dirty="0" smtClean="0"/>
              <a:t>Though it is the second most important</a:t>
            </a:r>
          </a:p>
          <a:p>
            <a:r>
              <a:rPr lang="en-US" sz="1600" dirty="0" smtClean="0"/>
              <a:t>Variable it is also highly correlated (77%) with Tenure.</a:t>
            </a:r>
          </a:p>
          <a:p>
            <a:r>
              <a:rPr lang="en-US" sz="1600" dirty="0" smtClean="0"/>
              <a:t>Hence for </a:t>
            </a:r>
            <a:r>
              <a:rPr lang="en-US" sz="1600" dirty="0" smtClean="0"/>
              <a:t>modeling </a:t>
            </a:r>
            <a:r>
              <a:rPr lang="en-US" sz="1600" dirty="0" smtClean="0"/>
              <a:t>attrition we will use not </a:t>
            </a:r>
          </a:p>
          <a:p>
            <a:r>
              <a:rPr lang="en-US" sz="1600" dirty="0"/>
              <a:t>u</a:t>
            </a:r>
            <a:r>
              <a:rPr lang="en-US" sz="1600" dirty="0" smtClean="0"/>
              <a:t>se </a:t>
            </a:r>
            <a:r>
              <a:rPr lang="en-US" sz="1600" dirty="0" err="1" smtClean="0"/>
              <a:t>TimeLastPos</a:t>
            </a:r>
            <a:r>
              <a:rPr lang="en-US" sz="1600" dirty="0" smtClean="0"/>
              <a:t> 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977" y="3605485"/>
            <a:ext cx="5381897" cy="23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9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02369"/>
          </a:xfrm>
        </p:spPr>
        <p:txBody>
          <a:bodyPr/>
          <a:lstStyle/>
          <a:p>
            <a:r>
              <a:rPr lang="en-US" dirty="0" smtClean="0"/>
              <a:t>Let us take a look at Tenure (converted in years)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55530" y="2159243"/>
            <a:ext cx="10936470" cy="2724150"/>
            <a:chOff x="1255530" y="2159243"/>
            <a:chExt cx="10936470" cy="2724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5530" y="2159243"/>
              <a:ext cx="3724275" cy="27241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8055" y="2359268"/>
              <a:ext cx="3352800" cy="25241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4375" y="2273543"/>
              <a:ext cx="3857625" cy="260985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097280" y="5225143"/>
            <a:ext cx="1085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distribution is right skewed with many people who have been in the company for a long time (15 + years.)</a:t>
            </a:r>
          </a:p>
          <a:p>
            <a:r>
              <a:rPr lang="en-US" sz="1600" dirty="0" smtClean="0"/>
              <a:t>If we take a look at the Attrition by Tenure buckets we can see that most of the people are leaving in the 0-3 to 5-10 years range.</a:t>
            </a:r>
          </a:p>
          <a:p>
            <a:r>
              <a:rPr lang="en-US" sz="1600" dirty="0" smtClean="0"/>
              <a:t>The 3-5 bracket has the most attrition.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376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Tenure Bucket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8274" y="2103120"/>
            <a:ext cx="2481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Attrition in percentages:</a:t>
            </a:r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66002"/>
              </p:ext>
            </p:extLst>
          </p:nvPr>
        </p:nvGraphicFramePr>
        <p:xfrm>
          <a:off x="888273" y="2564781"/>
          <a:ext cx="2351315" cy="1563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844426991"/>
                    </a:ext>
                  </a:extLst>
                </a:gridCol>
                <a:gridCol w="1353788">
                  <a:extLst>
                    <a:ext uri="{9D8B030D-6E8A-4147-A177-3AD203B41FA5}">
                      <a16:colId xmlns:a16="http://schemas.microsoft.com/office/drawing/2014/main" val="916104100"/>
                    </a:ext>
                  </a:extLst>
                </a:gridCol>
              </a:tblGrid>
              <a:tr h="2232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Attrition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Tenure_Bucket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544472"/>
                  </a:ext>
                </a:extLst>
              </a:tr>
              <a:tr h="223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94624"/>
                  </a:ext>
                </a:extLst>
              </a:tr>
              <a:tr h="223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147018"/>
                  </a:ext>
                </a:extLst>
              </a:tr>
              <a:tr h="223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384505"/>
                  </a:ext>
                </a:extLst>
              </a:tr>
              <a:tr h="223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19429"/>
                  </a:ext>
                </a:extLst>
              </a:tr>
              <a:tr h="223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89572"/>
                  </a:ext>
                </a:extLst>
              </a:tr>
              <a:tr h="223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8165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9634" y="4558937"/>
            <a:ext cx="3189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maximum attrition is in the 3-5 years Tenure bracket followed by 0-3 years.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9634" y="1845734"/>
            <a:ext cx="10816046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88" y="1877352"/>
            <a:ext cx="7626092" cy="39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2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see the performance of employees across tenure buckets.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5189"/>
            <a:ext cx="5003074" cy="3543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74" y="2233748"/>
            <a:ext cx="5081452" cy="363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351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845</Words>
  <Application>Microsoft Office PowerPoint</Application>
  <PresentationFormat>Widescreen</PresentationFormat>
  <Paragraphs>232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Tahoma</vt:lpstr>
      <vt:lpstr>Retrospect</vt:lpstr>
      <vt:lpstr>HR Analytics – Employee Attrition</vt:lpstr>
      <vt:lpstr>BUSINESS CASE </vt:lpstr>
      <vt:lpstr>DATA DESCRIPTION</vt:lpstr>
      <vt:lpstr>DATA PREPARATION .. 1 </vt:lpstr>
      <vt:lpstr>DATA PREPARATION .. 2</vt:lpstr>
      <vt:lpstr>DATA PREPARATION.. 3  </vt:lpstr>
      <vt:lpstr>DATA EXPLORATION </vt:lpstr>
      <vt:lpstr>Attrition by Tenure Bucket</vt:lpstr>
      <vt:lpstr>Performance Issues?</vt:lpstr>
      <vt:lpstr>Departmental Problems?</vt:lpstr>
      <vt:lpstr>Attrition By Departments: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– Employee Attrition</dc:title>
  <dc:creator>Shuvayan Das</dc:creator>
  <cp:lastModifiedBy>Shuvayan Das</cp:lastModifiedBy>
  <cp:revision>23</cp:revision>
  <dcterms:created xsi:type="dcterms:W3CDTF">2017-07-14T08:31:25Z</dcterms:created>
  <dcterms:modified xsi:type="dcterms:W3CDTF">2017-07-14T11:39:31Z</dcterms:modified>
</cp:coreProperties>
</file>