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5" r:id="rId6"/>
    <p:sldId id="267" r:id="rId7"/>
    <p:sldId id="262" r:id="rId8"/>
    <p:sldId id="266" r:id="rId9"/>
    <p:sldId id="264"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7989" y="300448"/>
            <a:ext cx="9636623" cy="1306284"/>
          </a:xfrm>
        </p:spPr>
        <p:txBody>
          <a:bodyPr>
            <a:normAutofit/>
          </a:bodyPr>
          <a:lstStyle/>
          <a:p>
            <a:pPr algn="ctr"/>
            <a:r>
              <a:rPr lang="en-GB" sz="2300" dirty="0" err="1">
                <a:solidFill>
                  <a:schemeClr val="accent3">
                    <a:lumMod val="75000"/>
                  </a:schemeClr>
                </a:solidFill>
                <a:latin typeface="Times New Roman" panose="02020603050405020304" pitchFamily="18" charset="0"/>
                <a:cs typeface="Times New Roman" panose="02020603050405020304" pitchFamily="18" charset="0"/>
              </a:rPr>
              <a:t>Bundelkhand</a:t>
            </a:r>
            <a:r>
              <a:rPr lang="en-GB" sz="2300">
                <a:solidFill>
                  <a:schemeClr val="accent3">
                    <a:lumMod val="75000"/>
                  </a:schemeClr>
                </a:solidFill>
                <a:latin typeface="Times New Roman" panose="02020603050405020304" pitchFamily="18" charset="0"/>
                <a:cs typeface="Times New Roman" panose="02020603050405020304" pitchFamily="18" charset="0"/>
              </a:rPr>
              <a:t> </a:t>
            </a:r>
            <a:r>
              <a:rPr lang="en-GB" sz="2300" smtClean="0">
                <a:solidFill>
                  <a:schemeClr val="accent3">
                    <a:lumMod val="75000"/>
                  </a:schemeClr>
                </a:solidFill>
                <a:latin typeface="Times New Roman" panose="02020603050405020304" pitchFamily="18" charset="0"/>
                <a:cs typeface="Times New Roman" panose="02020603050405020304" pitchFamily="18" charset="0"/>
              </a:rPr>
              <a:t>Institute </a:t>
            </a:r>
            <a:r>
              <a:rPr lang="en-GB" sz="2300">
                <a:solidFill>
                  <a:schemeClr val="accent3">
                    <a:lumMod val="75000"/>
                  </a:schemeClr>
                </a:solidFill>
                <a:latin typeface="Times New Roman" panose="02020603050405020304" pitchFamily="18" charset="0"/>
                <a:cs typeface="Times New Roman" panose="02020603050405020304" pitchFamily="18" charset="0"/>
              </a:rPr>
              <a:t>of </a:t>
            </a:r>
            <a:r>
              <a:rPr lang="en-GB" sz="2300" smtClean="0">
                <a:solidFill>
                  <a:schemeClr val="accent3">
                    <a:lumMod val="75000"/>
                  </a:schemeClr>
                </a:solidFill>
                <a:latin typeface="Times New Roman" panose="02020603050405020304" pitchFamily="18" charset="0"/>
                <a:cs typeface="Times New Roman" panose="02020603050405020304" pitchFamily="18" charset="0"/>
              </a:rPr>
              <a:t>Engineering </a:t>
            </a:r>
            <a:r>
              <a:rPr lang="en-GB" sz="2300">
                <a:solidFill>
                  <a:schemeClr val="accent3">
                    <a:lumMod val="75000"/>
                  </a:schemeClr>
                </a:solidFill>
                <a:latin typeface="Times New Roman" panose="02020603050405020304" pitchFamily="18" charset="0"/>
                <a:cs typeface="Times New Roman" panose="02020603050405020304" pitchFamily="18" charset="0"/>
              </a:rPr>
              <a:t>and </a:t>
            </a:r>
            <a:r>
              <a:rPr lang="en-GB" sz="2300" smtClean="0">
                <a:solidFill>
                  <a:schemeClr val="accent3">
                    <a:lumMod val="75000"/>
                  </a:schemeClr>
                </a:solidFill>
                <a:latin typeface="Times New Roman" panose="02020603050405020304" pitchFamily="18" charset="0"/>
                <a:cs typeface="Times New Roman" panose="02020603050405020304" pitchFamily="18" charset="0"/>
              </a:rPr>
              <a:t>Technology</a:t>
            </a:r>
            <a:r>
              <a:rPr lang="en-GB" sz="2300" dirty="0">
                <a:solidFill>
                  <a:schemeClr val="accent3">
                    <a:lumMod val="75000"/>
                  </a:schemeClr>
                </a:solidFill>
                <a:latin typeface="Times New Roman" panose="02020603050405020304" pitchFamily="18" charset="0"/>
                <a:cs typeface="Times New Roman" panose="02020603050405020304" pitchFamily="18" charset="0"/>
              </a:rPr>
              <a:t>, Jhansi, </a:t>
            </a:r>
            <a:r>
              <a:rPr lang="en-GB" sz="2300" dirty="0" smtClean="0">
                <a:solidFill>
                  <a:schemeClr val="accent3">
                    <a:lumMod val="75000"/>
                  </a:schemeClr>
                </a:solidFill>
                <a:latin typeface="Times New Roman" panose="02020603050405020304" pitchFamily="18" charset="0"/>
                <a:cs typeface="Times New Roman" panose="02020603050405020304" pitchFamily="18" charset="0"/>
              </a:rPr>
              <a:t>UP</a:t>
            </a:r>
            <a:br>
              <a:rPr lang="en-GB" sz="2300" dirty="0" smtClean="0">
                <a:solidFill>
                  <a:schemeClr val="accent3">
                    <a:lumMod val="75000"/>
                  </a:schemeClr>
                </a:solidFill>
                <a:latin typeface="Times New Roman" panose="02020603050405020304" pitchFamily="18" charset="0"/>
                <a:cs typeface="Times New Roman" panose="02020603050405020304" pitchFamily="18" charset="0"/>
              </a:rPr>
            </a:br>
            <a:r>
              <a:rPr lang="en-GB" sz="500" dirty="0">
                <a:solidFill>
                  <a:schemeClr val="accent3">
                    <a:lumMod val="75000"/>
                  </a:schemeClr>
                </a:solidFill>
                <a:latin typeface="Times New Roman" panose="02020603050405020304" pitchFamily="18" charset="0"/>
                <a:cs typeface="Times New Roman" panose="02020603050405020304" pitchFamily="18" charset="0"/>
              </a:rPr>
              <a:t/>
            </a:r>
            <a:br>
              <a:rPr lang="en-GB" sz="500" dirty="0">
                <a:solidFill>
                  <a:schemeClr val="accent3">
                    <a:lumMod val="75000"/>
                  </a:schemeClr>
                </a:solidFill>
                <a:latin typeface="Times New Roman" panose="02020603050405020304" pitchFamily="18" charset="0"/>
                <a:cs typeface="Times New Roman" panose="02020603050405020304" pitchFamily="18" charset="0"/>
              </a:rPr>
            </a:br>
            <a:r>
              <a:rPr lang="en-GB" sz="1100" dirty="0">
                <a:solidFill>
                  <a:schemeClr val="accent3">
                    <a:lumMod val="75000"/>
                  </a:schemeClr>
                </a:solidFill>
                <a:latin typeface="Times New Roman" panose="02020603050405020304" pitchFamily="18" charset="0"/>
                <a:cs typeface="Times New Roman" panose="02020603050405020304" pitchFamily="18" charset="0"/>
              </a:rPr>
              <a:t/>
            </a:r>
            <a:br>
              <a:rPr lang="en-GB" sz="1100" dirty="0">
                <a:solidFill>
                  <a:schemeClr val="accent3">
                    <a:lumMod val="75000"/>
                  </a:schemeClr>
                </a:solidFill>
                <a:latin typeface="Times New Roman" panose="02020603050405020304" pitchFamily="18" charset="0"/>
                <a:cs typeface="Times New Roman" panose="02020603050405020304" pitchFamily="18" charset="0"/>
              </a:rPr>
            </a:br>
            <a:r>
              <a:rPr lang="en-GB" sz="4000" u="sng" dirty="0">
                <a:solidFill>
                  <a:schemeClr val="accent3">
                    <a:lumMod val="75000"/>
                  </a:schemeClr>
                </a:solidFill>
                <a:latin typeface="Times New Roman" panose="02020603050405020304" pitchFamily="18" charset="0"/>
                <a:cs typeface="Times New Roman" panose="02020603050405020304" pitchFamily="18" charset="0"/>
              </a:rPr>
              <a:t>Smart </a:t>
            </a:r>
            <a:r>
              <a:rPr lang="en-GB" sz="4000" u="sng" dirty="0" smtClean="0">
                <a:solidFill>
                  <a:schemeClr val="accent3">
                    <a:lumMod val="75000"/>
                  </a:schemeClr>
                </a:solidFill>
                <a:latin typeface="Times New Roman" panose="02020603050405020304" pitchFamily="18" charset="0"/>
                <a:cs typeface="Times New Roman" panose="02020603050405020304" pitchFamily="18" charset="0"/>
              </a:rPr>
              <a:t>Assistance Glove</a:t>
            </a:r>
            <a:endParaRPr lang="en-IN" sz="40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67989" y="4206240"/>
            <a:ext cx="9636623" cy="2547256"/>
          </a:xfrm>
        </p:spPr>
        <p:txBody>
          <a:bodyPr>
            <a:normAutofit/>
          </a:bodyPr>
          <a:lstStyle/>
          <a:p>
            <a:r>
              <a:rPr lang="en-GB" sz="1600" b="1" dirty="0" smtClean="0">
                <a:solidFill>
                  <a:schemeClr val="tx1"/>
                </a:solidFill>
                <a:latin typeface="Times New Roman" panose="02020603050405020304" pitchFamily="18" charset="0"/>
                <a:cs typeface="Times New Roman" panose="02020603050405020304" pitchFamily="18" charset="0"/>
              </a:rPr>
              <a:t>GROUP NUMBER 11</a:t>
            </a:r>
            <a:r>
              <a:rPr lang="en-GB" sz="1600" dirty="0" smtClean="0">
                <a:solidFill>
                  <a:schemeClr val="tx1"/>
                </a:solidFill>
                <a:latin typeface="Times New Roman" panose="02020603050405020304" pitchFamily="18" charset="0"/>
                <a:cs typeface="Times New Roman" panose="02020603050405020304" pitchFamily="18" charset="0"/>
              </a:rPr>
              <a:t>:-                                                                               </a:t>
            </a:r>
            <a:r>
              <a:rPr lang="en-GB" sz="1600" b="1" dirty="0" smtClean="0">
                <a:solidFill>
                  <a:schemeClr val="tx1"/>
                </a:solidFill>
                <a:latin typeface="Times New Roman" panose="02020603050405020304" pitchFamily="18" charset="0"/>
                <a:cs typeface="Times New Roman" panose="02020603050405020304" pitchFamily="18" charset="0"/>
              </a:rPr>
              <a:t>UNDER THE SUPERVISION  OF:-</a:t>
            </a:r>
          </a:p>
          <a:p>
            <a:r>
              <a:rPr lang="en-GB" sz="1600" dirty="0" smtClean="0">
                <a:solidFill>
                  <a:schemeClr val="tx1"/>
                </a:solidFill>
                <a:latin typeface="Times New Roman" panose="02020603050405020304" pitchFamily="18" charset="0"/>
                <a:cs typeface="Times New Roman" panose="02020603050405020304" pitchFamily="18" charset="0"/>
              </a:rPr>
              <a:t>AMRITANSHU YADAV (1904331013)                                                       PROF. N. S. BENIWAL</a:t>
            </a:r>
          </a:p>
          <a:p>
            <a:r>
              <a:rPr lang="en-GB" sz="1600" dirty="0" smtClean="0">
                <a:solidFill>
                  <a:schemeClr val="tx1"/>
                </a:solidFill>
                <a:latin typeface="Times New Roman" panose="02020603050405020304" pitchFamily="18" charset="0"/>
                <a:cs typeface="Times New Roman" panose="02020603050405020304" pitchFamily="18" charset="0"/>
              </a:rPr>
              <a:t>POONAM VERMA (1904331039)</a:t>
            </a:r>
          </a:p>
          <a:p>
            <a:r>
              <a:rPr lang="en-GB" sz="1600" dirty="0" smtClean="0">
                <a:solidFill>
                  <a:schemeClr val="tx1"/>
                </a:solidFill>
                <a:latin typeface="Times New Roman" panose="02020603050405020304" pitchFamily="18" charset="0"/>
                <a:cs typeface="Times New Roman" panose="02020603050405020304" pitchFamily="18" charset="0"/>
              </a:rPr>
              <a:t>SHUVI VYAS (1904331060)</a:t>
            </a:r>
          </a:p>
          <a:p>
            <a:endParaRPr lang="en-GB" dirty="0" smtClean="0">
              <a:solidFill>
                <a:schemeClr val="tx1"/>
              </a:solidFill>
              <a:latin typeface="Times New Roman" panose="02020603050405020304" pitchFamily="18" charset="0"/>
              <a:cs typeface="Times New Roman" panose="02020603050405020304" pitchFamily="18" charset="0"/>
            </a:endParaRPr>
          </a:p>
          <a:p>
            <a:pPr algn="ctr"/>
            <a:r>
              <a:rPr lang="en-GB" sz="1400" dirty="0" smtClean="0">
                <a:solidFill>
                  <a:schemeClr val="tx1"/>
                </a:solidFill>
                <a:latin typeface="Times New Roman" panose="02020603050405020304" pitchFamily="18" charset="0"/>
                <a:cs typeface="Times New Roman" panose="02020603050405020304" pitchFamily="18" charset="0"/>
              </a:rPr>
              <a:t>DEPARTMENT OF ELECTRONICS AND COMMUNICATION ENGINEERING, BIET JHANSI</a:t>
            </a:r>
          </a:p>
          <a:p>
            <a:pPr algn="ctr"/>
            <a:r>
              <a:rPr lang="en-GB" sz="1400" dirty="0" smtClean="0">
                <a:solidFill>
                  <a:schemeClr val="tx1"/>
                </a:solidFill>
                <a:latin typeface="Times New Roman" panose="02020603050405020304" pitchFamily="18" charset="0"/>
                <a:cs typeface="Times New Roman" panose="02020603050405020304" pitchFamily="18" charset="0"/>
              </a:rPr>
              <a:t>SESSION 2022-23</a:t>
            </a:r>
            <a:endParaRPr lang="en-GB" sz="1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463" y="1977369"/>
            <a:ext cx="2129246" cy="2348002"/>
          </a:xfrm>
          <a:prstGeom prst="rect">
            <a:avLst/>
          </a:prstGeom>
        </p:spPr>
      </p:pic>
    </p:spTree>
    <p:extLst>
      <p:ext uri="{BB962C8B-B14F-4D97-AF65-F5344CB8AC3E}">
        <p14:creationId xmlns:p14="http://schemas.microsoft.com/office/powerpoint/2010/main" val="158931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11" y="624110"/>
            <a:ext cx="9715001" cy="1280890"/>
          </a:xfrm>
        </p:spPr>
        <p:txBody>
          <a:bodyPr/>
          <a:lstStyle/>
          <a:p>
            <a:r>
              <a:rPr lang="en-GB" dirty="0" smtClean="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611" y="1502229"/>
            <a:ext cx="9715001" cy="4408993"/>
          </a:xfrm>
        </p:spPr>
        <p:txBody>
          <a:bodyPr>
            <a:normAutofit/>
          </a:bodyPr>
          <a:lstStyle/>
          <a:p>
            <a:pPr>
              <a:lnSpc>
                <a:spcPct val="150000"/>
              </a:lnSpc>
            </a:pPr>
            <a:r>
              <a:rPr lang="en-GB" sz="2000" dirty="0" smtClean="0">
                <a:latin typeface="Times New Roman" panose="02020603050405020304" pitchFamily="18" charset="0"/>
                <a:cs typeface="Times New Roman" panose="02020603050405020304" pitchFamily="18" charset="0"/>
              </a:rPr>
              <a:t>Cost</a:t>
            </a:r>
          </a:p>
          <a:p>
            <a:pPr>
              <a:lnSpc>
                <a:spcPct val="150000"/>
              </a:lnSpc>
            </a:pPr>
            <a:r>
              <a:rPr lang="en-GB" sz="2000" dirty="0" smtClean="0">
                <a:latin typeface="Times New Roman" panose="02020603050405020304" pitchFamily="18" charset="0"/>
                <a:cs typeface="Times New Roman" panose="02020603050405020304" pitchFamily="18" charset="0"/>
              </a:rPr>
              <a:t>Battery life</a:t>
            </a:r>
          </a:p>
          <a:p>
            <a:pPr>
              <a:lnSpc>
                <a:spcPct val="150000"/>
              </a:lnSpc>
            </a:pPr>
            <a:r>
              <a:rPr lang="en-GB" sz="2000" dirty="0" smtClean="0">
                <a:latin typeface="Times New Roman" panose="02020603050405020304" pitchFamily="18" charset="0"/>
                <a:cs typeface="Times New Roman" panose="02020603050405020304" pitchFamily="18" charset="0"/>
              </a:rPr>
              <a:t>Accuracy</a:t>
            </a:r>
          </a:p>
          <a:p>
            <a:pPr>
              <a:lnSpc>
                <a:spcPct val="150000"/>
              </a:lnSpc>
            </a:pPr>
            <a:r>
              <a:rPr lang="en-GB" sz="2000" dirty="0" smtClean="0">
                <a:latin typeface="Times New Roman" panose="02020603050405020304" pitchFamily="18" charset="0"/>
                <a:cs typeface="Times New Roman" panose="02020603050405020304" pitchFamily="18" charset="0"/>
              </a:rPr>
              <a:t>User training</a:t>
            </a:r>
          </a:p>
          <a:p>
            <a:pPr>
              <a:lnSpc>
                <a:spcPct val="150000"/>
              </a:lnSpc>
            </a:pPr>
            <a:r>
              <a:rPr lang="en-GB" sz="2000" dirty="0" smtClean="0">
                <a:latin typeface="Times New Roman" panose="02020603050405020304" pitchFamily="18" charset="0"/>
                <a:cs typeface="Times New Roman" panose="02020603050405020304" pitchFamily="18" charset="0"/>
              </a:rPr>
              <a:t>Accessibility</a:t>
            </a:r>
          </a:p>
          <a:p>
            <a:pPr>
              <a:lnSpc>
                <a:spcPct val="150000"/>
              </a:lnSpc>
            </a:pPr>
            <a:r>
              <a:rPr lang="en-GB" sz="2000" dirty="0" smtClean="0">
                <a:latin typeface="Times New Roman" panose="02020603050405020304" pitchFamily="18" charset="0"/>
                <a:cs typeface="Times New Roman" panose="02020603050405020304" pitchFamily="18" charset="0"/>
              </a:rPr>
              <a:t>Limited functionality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95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11" y="624110"/>
            <a:ext cx="9715001" cy="1280890"/>
          </a:xfrm>
        </p:spPr>
        <p:txBody>
          <a:bodyPr/>
          <a:lstStyle/>
          <a:p>
            <a:r>
              <a:rPr lang="en-GB"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611" y="1502229"/>
            <a:ext cx="9715001" cy="4937760"/>
          </a:xfrm>
        </p:spPr>
        <p:txBody>
          <a:bodyPr>
            <a:normAutofit/>
          </a:bodyPr>
          <a:lstStyle/>
          <a:p>
            <a:pPr lvl="0">
              <a:lnSpc>
                <a:spcPct val="150000"/>
              </a:lnSpc>
            </a:pPr>
            <a:r>
              <a:rPr lang="en-US" sz="2000" dirty="0" smtClean="0">
                <a:latin typeface="Times New Roman" panose="02020603050405020304" pitchFamily="18" charset="0"/>
                <a:cs typeface="Times New Roman" panose="02020603050405020304" pitchFamily="18" charset="0"/>
              </a:rPr>
              <a:t>Praveen </a:t>
            </a:r>
            <a:r>
              <a:rPr lang="en-US" sz="2000" dirty="0">
                <a:latin typeface="Times New Roman" panose="02020603050405020304" pitchFamily="18" charset="0"/>
                <a:cs typeface="Times New Roman" panose="02020603050405020304" pitchFamily="18" charset="0"/>
              </a:rPr>
              <a:t>Kumar, S </a:t>
            </a:r>
            <a:r>
              <a:rPr lang="en-US" sz="2000" dirty="0" err="1">
                <a:latin typeface="Times New Roman" panose="02020603050405020304" pitchFamily="18" charset="0"/>
                <a:cs typeface="Times New Roman" panose="02020603050405020304" pitchFamily="18" charset="0"/>
              </a:rPr>
              <a:t>Havalagi</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Shruthi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Urf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Nivedita</a:t>
            </a:r>
            <a:r>
              <a:rPr lang="en-US" sz="2000" dirty="0">
                <a:latin typeface="Times New Roman" panose="02020603050405020304" pitchFamily="18" charset="0"/>
                <a:cs typeface="Times New Roman" panose="02020603050405020304" pitchFamily="18" charset="0"/>
              </a:rPr>
              <a:t>, ―The Amazing Gloves that give Voice to the </a:t>
            </a:r>
            <a:r>
              <a:rPr lang="en-US" sz="2000" dirty="0" smtClean="0">
                <a:latin typeface="Times New Roman" panose="02020603050405020304" pitchFamily="18" charset="0"/>
                <a:cs typeface="Times New Roman" panose="02020603050405020304" pitchFamily="18" charset="0"/>
              </a:rPr>
              <a:t>Voiceless</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International Journal of Advances in Engineering &amp; Technology, Vol. 6, No.1, March 2013</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smtClean="0">
                <a:latin typeface="Times New Roman" panose="02020603050405020304" pitchFamily="18" charset="0"/>
                <a:cs typeface="Times New Roman" panose="02020603050405020304" pitchFamily="18" charset="0"/>
              </a:rPr>
              <a:t>Gaurav </a:t>
            </a:r>
            <a:r>
              <a:rPr lang="en-US" sz="2000" dirty="0">
                <a:latin typeface="Times New Roman" panose="02020603050405020304" pitchFamily="18" charset="0"/>
                <a:cs typeface="Times New Roman" panose="02020603050405020304" pitchFamily="18" charset="0"/>
              </a:rPr>
              <a:t>Pradhan , </a:t>
            </a:r>
            <a:r>
              <a:rPr lang="en-US" sz="2000" dirty="0" err="1">
                <a:latin typeface="Times New Roman" panose="02020603050405020304" pitchFamily="18" charset="0"/>
                <a:cs typeface="Times New Roman" panose="02020603050405020304" pitchFamily="18" charset="0"/>
              </a:rPr>
              <a:t>Balakrishnan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Prabhakaran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Chuanjun</a:t>
            </a:r>
            <a:r>
              <a:rPr lang="en-US" sz="2000" dirty="0">
                <a:latin typeface="Times New Roman" panose="02020603050405020304" pitchFamily="18" charset="0"/>
                <a:cs typeface="Times New Roman" panose="02020603050405020304" pitchFamily="18" charset="0"/>
              </a:rPr>
              <a:t> Li, ―Hand-Gesture Computing for the Hearing and Speech Impaired‖ IEEE, Vol.15, No.2, April - June 2008.</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err="1" smtClean="0">
                <a:latin typeface="Times New Roman" panose="02020603050405020304" pitchFamily="18" charset="0"/>
                <a:cs typeface="Times New Roman" panose="02020603050405020304" pitchFamily="18" charset="0"/>
              </a:rPr>
              <a:t>S.R.Aarthi</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Avanthiga</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V.Balaji</a:t>
            </a:r>
            <a:r>
              <a:rPr lang="en-US" sz="2000" dirty="0">
                <a:latin typeface="Times New Roman" panose="02020603050405020304" pitchFamily="18" charset="0"/>
                <a:cs typeface="Times New Roman" panose="02020603050405020304" pitchFamily="18" charset="0"/>
              </a:rPr>
              <a:t>, “A Design Prototypic Sarcastic Gadget Technology for Perceptual Disabilities” International Journal of Recent Technology and Engineering (IJRTE), Vol.2, Issue 6, January 2014. </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82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2581" y="2534197"/>
            <a:ext cx="8911687" cy="1970315"/>
          </a:xfrm>
        </p:spPr>
        <p:txBody>
          <a:bodyPr>
            <a:normAutofit/>
          </a:bodyPr>
          <a:lstStyle/>
          <a:p>
            <a:pPr algn="ctr"/>
            <a:r>
              <a:rPr lang="en-GB" sz="5000" dirty="0" smtClean="0">
                <a:latin typeface="Times New Roman" panose="02020603050405020304" pitchFamily="18" charset="0"/>
                <a:cs typeface="Times New Roman" panose="02020603050405020304" pitchFamily="18" charset="0"/>
              </a:rPr>
              <a:t>Thank You</a:t>
            </a:r>
            <a:endParaRPr lang="en-IN"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83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11" y="624110"/>
            <a:ext cx="9715001" cy="1280890"/>
          </a:xfrm>
        </p:spPr>
        <p:txBody>
          <a:bodyPr/>
          <a:lstStyle/>
          <a:p>
            <a:r>
              <a:rPr lang="en-GB"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611" y="1580606"/>
            <a:ext cx="9715001" cy="4330616"/>
          </a:xfrm>
        </p:spPr>
        <p:txBody>
          <a:bodyPr>
            <a:normAutofit/>
          </a:bodyPr>
          <a:lstStyle/>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Working</a:t>
            </a:r>
          </a:p>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Block Diagram</a:t>
            </a:r>
          </a:p>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Components</a:t>
            </a:r>
          </a:p>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Limitations</a:t>
            </a:r>
          </a:p>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References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86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11" y="624110"/>
            <a:ext cx="9715001" cy="1280890"/>
          </a:xfrm>
        </p:spPr>
        <p:txBody>
          <a:bodyPr/>
          <a:lstStyle/>
          <a:p>
            <a:r>
              <a:rPr lang="en-GB"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611" y="1580606"/>
            <a:ext cx="9715001" cy="4330616"/>
          </a:xfrm>
        </p:spPr>
        <p:txBody>
          <a:bodyPr>
            <a:normAutofit/>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In India, a recent survey shows that millions of people have speaking and hearing disabilities. The scale goes up to 2.4 million people. </a:t>
            </a:r>
          </a:p>
          <a:p>
            <a:pPr algn="just">
              <a:lnSpc>
                <a:spcPct val="150000"/>
              </a:lnSpc>
            </a:pPr>
            <a:r>
              <a:rPr lang="en-GB" sz="2000" dirty="0" smtClean="0">
                <a:latin typeface="Times New Roman" panose="02020603050405020304" pitchFamily="18" charset="0"/>
                <a:cs typeface="Times New Roman" panose="02020603050405020304" pitchFamily="18" charset="0"/>
              </a:rPr>
              <a:t>So, the glove we have designed allow the person with disabilities to communicate what they want without anyone's help. </a:t>
            </a:r>
          </a:p>
          <a:p>
            <a:pPr algn="just">
              <a:lnSpc>
                <a:spcPct val="150000"/>
              </a:lnSpc>
            </a:pPr>
            <a:r>
              <a:rPr lang="en-GB" sz="2000" dirty="0" smtClean="0">
                <a:latin typeface="Times New Roman" panose="02020603050405020304" pitchFamily="18" charset="0"/>
                <a:cs typeface="Times New Roman" panose="02020603050405020304" pitchFamily="18" charset="0"/>
              </a:rPr>
              <a:t>Smart assistance glove is mainly for faster and smarter response.</a:t>
            </a:r>
          </a:p>
          <a:p>
            <a:pPr algn="just">
              <a:lnSpc>
                <a:spcPct val="150000"/>
              </a:lnSpc>
            </a:pPr>
            <a:r>
              <a:rPr lang="en-GB" sz="2000" dirty="0" smtClean="0">
                <a:latin typeface="Times New Roman" panose="02020603050405020304" pitchFamily="18" charset="0"/>
                <a:cs typeface="Times New Roman" panose="02020603050405020304" pitchFamily="18" charset="0"/>
              </a:rPr>
              <a:t>There are two types of gesture recognition, namely data glove based and vision based. </a:t>
            </a:r>
          </a:p>
          <a:p>
            <a:pPr algn="just">
              <a:lnSpc>
                <a:spcPct val="150000"/>
              </a:lnSpc>
            </a:pPr>
            <a:r>
              <a:rPr lang="en-GB" sz="2000" dirty="0" smtClean="0">
                <a:latin typeface="Times New Roman" panose="02020603050405020304" pitchFamily="18" charset="0"/>
                <a:cs typeface="Times New Roman" panose="02020603050405020304" pitchFamily="18" charset="0"/>
              </a:rPr>
              <a:t>As vision based recognition is not accurate due to noise disturbance and is difficult to process data. Therefore, data based recognition has been used.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70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11" y="624110"/>
            <a:ext cx="9715001" cy="1280890"/>
          </a:xfrm>
        </p:spPr>
        <p:txBody>
          <a:bodyPr/>
          <a:lstStyle/>
          <a:p>
            <a:r>
              <a:rPr lang="en-GB" dirty="0" smtClean="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610" y="1724298"/>
            <a:ext cx="9715001" cy="4408993"/>
          </a:xfrm>
        </p:spPr>
        <p:txBody>
          <a:bodyPr>
            <a:normAutofit/>
          </a:bodyPr>
          <a:lstStyle/>
          <a:p>
            <a:pPr>
              <a:lnSpc>
                <a:spcPct val="150000"/>
              </a:lnSpc>
            </a:pPr>
            <a:r>
              <a:rPr lang="en-GB" sz="2000" dirty="0">
                <a:latin typeface="Times New Roman" panose="02020603050405020304" pitchFamily="18" charset="0"/>
                <a:cs typeface="Times New Roman" panose="02020603050405020304" pitchFamily="18" charset="0"/>
              </a:rPr>
              <a:t>To enhance human interaction with </a:t>
            </a:r>
            <a:r>
              <a:rPr lang="en-GB" sz="2000" dirty="0" smtClean="0">
                <a:latin typeface="Times New Roman" panose="02020603050405020304" pitchFamily="18" charset="0"/>
                <a:cs typeface="Times New Roman" panose="02020603050405020304" pitchFamily="18" charset="0"/>
              </a:rPr>
              <a:t>technology</a:t>
            </a:r>
          </a:p>
          <a:p>
            <a:pPr>
              <a:lnSpc>
                <a:spcPct val="150000"/>
              </a:lnSpc>
            </a:pPr>
            <a:r>
              <a:rPr lang="en-GB" sz="2000" dirty="0">
                <a:latin typeface="Times New Roman" panose="02020603050405020304" pitchFamily="18" charset="0"/>
                <a:cs typeface="Times New Roman" panose="02020603050405020304" pitchFamily="18" charset="0"/>
              </a:rPr>
              <a:t>To provide a seamless </a:t>
            </a:r>
            <a:r>
              <a:rPr lang="en-GB" sz="2000" dirty="0" smtClean="0">
                <a:latin typeface="Times New Roman" panose="02020603050405020304" pitchFamily="18" charset="0"/>
                <a:cs typeface="Times New Roman" panose="02020603050405020304" pitchFamily="18" charset="0"/>
              </a:rPr>
              <a:t>interface</a:t>
            </a:r>
          </a:p>
          <a:p>
            <a:pPr>
              <a:lnSpc>
                <a:spcPct val="150000"/>
              </a:lnSpc>
            </a:pPr>
            <a:r>
              <a:rPr lang="en-GB" sz="2000" dirty="0">
                <a:latin typeface="Times New Roman" panose="02020603050405020304" pitchFamily="18" charset="0"/>
                <a:cs typeface="Times New Roman" panose="02020603050405020304" pitchFamily="18" charset="0"/>
              </a:rPr>
              <a:t>To eliminate the need for traditional input </a:t>
            </a:r>
            <a:r>
              <a:rPr lang="en-GB" sz="2000" dirty="0" smtClean="0">
                <a:latin typeface="Times New Roman" panose="02020603050405020304" pitchFamily="18" charset="0"/>
                <a:cs typeface="Times New Roman" panose="02020603050405020304" pitchFamily="18" charset="0"/>
              </a:rPr>
              <a:t>devices</a:t>
            </a:r>
          </a:p>
          <a:p>
            <a:pPr>
              <a:lnSpc>
                <a:spcPct val="150000"/>
              </a:lnSpc>
            </a:pPr>
            <a:r>
              <a:rPr lang="en-GB" sz="2000" dirty="0" smtClean="0">
                <a:latin typeface="Times New Roman" panose="02020603050405020304" pitchFamily="18" charset="0"/>
                <a:cs typeface="Times New Roman" panose="02020603050405020304" pitchFamily="18" charset="0"/>
              </a:rPr>
              <a:t>To </a:t>
            </a:r>
            <a:r>
              <a:rPr lang="en-GB" sz="2000" dirty="0">
                <a:latin typeface="Times New Roman" panose="02020603050405020304" pitchFamily="18" charset="0"/>
                <a:cs typeface="Times New Roman" panose="02020603050405020304" pitchFamily="18" charset="0"/>
              </a:rPr>
              <a:t>increase safety and efficiency in industrial </a:t>
            </a:r>
            <a:r>
              <a:rPr lang="en-GB" sz="2000" dirty="0" smtClean="0">
                <a:latin typeface="Times New Roman" panose="02020603050405020304" pitchFamily="18" charset="0"/>
                <a:cs typeface="Times New Roman" panose="02020603050405020304" pitchFamily="18" charset="0"/>
              </a:rPr>
              <a:t>settings</a:t>
            </a:r>
          </a:p>
          <a:p>
            <a:pPr>
              <a:lnSpc>
                <a:spcPct val="150000"/>
              </a:lnSpc>
            </a:pPr>
            <a:r>
              <a:rPr lang="en-GB" sz="2000" dirty="0">
                <a:latin typeface="Times New Roman" panose="02020603050405020304" pitchFamily="18" charset="0"/>
                <a:cs typeface="Times New Roman" panose="02020603050405020304" pitchFamily="18" charset="0"/>
              </a:rPr>
              <a:t>To improve gaming and entertainment </a:t>
            </a:r>
            <a:r>
              <a:rPr lang="en-GB" sz="2000" dirty="0" smtClean="0">
                <a:latin typeface="Times New Roman" panose="02020603050405020304" pitchFamily="18" charset="0"/>
                <a:cs typeface="Times New Roman" panose="02020603050405020304" pitchFamily="18" charset="0"/>
              </a:rPr>
              <a:t>experiences</a:t>
            </a:r>
          </a:p>
          <a:p>
            <a:pPr>
              <a:lnSpc>
                <a:spcPct val="150000"/>
              </a:lnSpc>
            </a:pPr>
            <a:r>
              <a:rPr lang="en-IN" sz="2000" dirty="0">
                <a:latin typeface="Times New Roman" panose="02020603050405020304" pitchFamily="18" charset="0"/>
                <a:cs typeface="Times New Roman" panose="02020603050405020304" pitchFamily="18" charset="0"/>
              </a:rPr>
              <a:t>To facilitate medical procedures</a:t>
            </a:r>
          </a:p>
        </p:txBody>
      </p:sp>
    </p:spTree>
    <p:extLst>
      <p:ext uri="{BB962C8B-B14F-4D97-AF65-F5344CB8AC3E}">
        <p14:creationId xmlns:p14="http://schemas.microsoft.com/office/powerpoint/2010/main" val="131949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11" y="624110"/>
            <a:ext cx="9715001" cy="1280890"/>
          </a:xfrm>
        </p:spPr>
        <p:txBody>
          <a:bodyPr/>
          <a:lstStyle/>
          <a:p>
            <a:r>
              <a:rPr lang="en-GB" dirty="0" smtClean="0">
                <a:latin typeface="Times New Roman" panose="02020603050405020304" pitchFamily="18" charset="0"/>
                <a:cs typeface="Times New Roman" panose="02020603050405020304" pitchFamily="18" charset="0"/>
              </a:rPr>
              <a:t>Working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610" y="1763486"/>
            <a:ext cx="9715001" cy="4408993"/>
          </a:xfrm>
        </p:spPr>
        <p:txBody>
          <a:bodyPr>
            <a:noAutofit/>
          </a:bodyPr>
          <a:lstStyle/>
          <a:p>
            <a:pPr>
              <a:lnSpc>
                <a:spcPct val="150000"/>
              </a:lnSpc>
            </a:pPr>
            <a:r>
              <a:rPr lang="en-GB" sz="2000" dirty="0" smtClean="0">
                <a:latin typeface="Times New Roman" panose="02020603050405020304" pitchFamily="18" charset="0"/>
                <a:cs typeface="Times New Roman" panose="02020603050405020304" pitchFamily="18" charset="0"/>
              </a:rPr>
              <a:t>Smart </a:t>
            </a:r>
            <a:r>
              <a:rPr lang="en-GB" sz="2000" dirty="0">
                <a:latin typeface="Times New Roman" panose="02020603050405020304" pitchFamily="18" charset="0"/>
                <a:cs typeface="Times New Roman" panose="02020603050405020304" pitchFamily="18" charset="0"/>
              </a:rPr>
              <a:t>gloves use various </a:t>
            </a:r>
            <a:r>
              <a:rPr lang="en-GB" sz="2000" dirty="0" smtClean="0">
                <a:latin typeface="Times New Roman" panose="02020603050405020304" pitchFamily="18" charset="0"/>
                <a:cs typeface="Times New Roman" panose="02020603050405020304" pitchFamily="18" charset="0"/>
              </a:rPr>
              <a:t>sensors to </a:t>
            </a:r>
            <a:r>
              <a:rPr lang="en-GB" sz="2000" dirty="0">
                <a:latin typeface="Times New Roman" panose="02020603050405020304" pitchFamily="18" charset="0"/>
                <a:cs typeface="Times New Roman" panose="02020603050405020304" pitchFamily="18" charset="0"/>
              </a:rPr>
              <a:t>detect the movements and gestures of the wearer's hands and </a:t>
            </a:r>
            <a:r>
              <a:rPr lang="en-GB" sz="2000" dirty="0" smtClean="0">
                <a:latin typeface="Times New Roman" panose="02020603050405020304" pitchFamily="18" charset="0"/>
                <a:cs typeface="Times New Roman" panose="02020603050405020304" pitchFamily="18" charset="0"/>
              </a:rPr>
              <a:t>fingers.</a:t>
            </a:r>
          </a:p>
          <a:p>
            <a:pPr>
              <a:lnSpc>
                <a:spcPct val="150000"/>
              </a:lnSpc>
            </a:pPr>
            <a:r>
              <a:rPr lang="en-GB" sz="2000" dirty="0" smtClean="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data from the sensors is then processed by a </a:t>
            </a:r>
            <a:r>
              <a:rPr lang="en-GB" sz="2000" dirty="0" smtClean="0">
                <a:latin typeface="Times New Roman" panose="02020603050405020304" pitchFamily="18" charset="0"/>
                <a:cs typeface="Times New Roman" panose="02020603050405020304" pitchFamily="18" charset="0"/>
              </a:rPr>
              <a:t>microcontroller, </a:t>
            </a:r>
            <a:r>
              <a:rPr lang="en-GB" sz="2000" dirty="0">
                <a:latin typeface="Times New Roman" panose="02020603050405020304" pitchFamily="18" charset="0"/>
                <a:cs typeface="Times New Roman" panose="02020603050405020304" pitchFamily="18" charset="0"/>
              </a:rPr>
              <a:t>which translates the movements and gestures into digital signals</a:t>
            </a:r>
            <a:r>
              <a:rPr lang="en-GB" sz="2000" dirty="0" smtClean="0">
                <a:latin typeface="Times New Roman" panose="02020603050405020304" pitchFamily="18" charset="0"/>
                <a:cs typeface="Times New Roman" panose="02020603050405020304" pitchFamily="18" charset="0"/>
              </a:rPr>
              <a:t>.</a:t>
            </a:r>
          </a:p>
          <a:p>
            <a:pPr>
              <a:lnSpc>
                <a:spcPct val="150000"/>
              </a:lnSpc>
            </a:pPr>
            <a:r>
              <a:rPr lang="en-GB" sz="2000" dirty="0" smtClean="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digital signals are transmitted wirelessly to the device or system being controlled, such as a computer, smartphone, or virtual reality headset</a:t>
            </a:r>
            <a:r>
              <a:rPr lang="en-GB"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1151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11" y="624110"/>
            <a:ext cx="9715001" cy="1296130"/>
          </a:xfrm>
        </p:spPr>
        <p:txBody>
          <a:bodyPr/>
          <a:lstStyle/>
          <a:p>
            <a:r>
              <a:rPr lang="en-GB" sz="100" dirty="0">
                <a:latin typeface="Times New Roman" panose="02020603050405020304" pitchFamily="18" charset="0"/>
                <a:cs typeface="Times New Roman" panose="02020603050405020304" pitchFamily="18" charset="0"/>
              </a:rPr>
              <a:t>.</a:t>
            </a:r>
            <a:endParaRPr lang="en-IN" sz="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611" y="2063932"/>
            <a:ext cx="9715001" cy="4408993"/>
          </a:xfrm>
        </p:spPr>
        <p:txBody>
          <a:bodyPr>
            <a:normAutofit/>
          </a:bodyPr>
          <a:lstStyle/>
          <a:p>
            <a:pPr>
              <a:lnSpc>
                <a:spcPct val="150000"/>
              </a:lnSpc>
            </a:pPr>
            <a:r>
              <a:rPr lang="en-GB" sz="2000" dirty="0">
                <a:latin typeface="Times New Roman" panose="02020603050405020304" pitchFamily="18" charset="0"/>
                <a:cs typeface="Times New Roman" panose="02020603050405020304" pitchFamily="18" charset="0"/>
              </a:rPr>
              <a:t>The wearer can then use their hands and fingers to control and interact with digital devices and environments</a:t>
            </a:r>
            <a:r>
              <a:rPr lang="en-GB" sz="2000" dirty="0" smtClean="0">
                <a:latin typeface="Times New Roman" panose="02020603050405020304" pitchFamily="18" charset="0"/>
                <a:cs typeface="Times New Roman" panose="02020603050405020304" pitchFamily="18" charset="0"/>
              </a:rPr>
              <a:t>.</a:t>
            </a:r>
          </a:p>
          <a:p>
            <a:pPr>
              <a:lnSpc>
                <a:spcPct val="150000"/>
              </a:lnSpc>
            </a:pPr>
            <a:r>
              <a:rPr lang="en-GB" sz="2000" dirty="0">
                <a:latin typeface="Times New Roman" panose="02020603050405020304" pitchFamily="18" charset="0"/>
                <a:cs typeface="Times New Roman" panose="02020603050405020304" pitchFamily="18" charset="0"/>
              </a:rPr>
              <a:t>The smart gloves also provide haptic feedback to the wearer's hands to simulate the sensation of touching or interacting with digital objects.</a:t>
            </a: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82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11" y="441228"/>
            <a:ext cx="9715001" cy="1280890"/>
          </a:xfrm>
        </p:spPr>
        <p:txBody>
          <a:bodyPr/>
          <a:lstStyle/>
          <a:p>
            <a:r>
              <a:rPr lang="en-GB" dirty="0" smtClean="0">
                <a:latin typeface="Times New Roman" panose="02020603050405020304" pitchFamily="18" charset="0"/>
                <a:cs typeface="Times New Roman" panose="02020603050405020304" pitchFamily="18" charset="0"/>
              </a:rPr>
              <a:t>Block Diagram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611" y="2133600"/>
            <a:ext cx="9715001" cy="3777622"/>
          </a:xfrm>
        </p:spPr>
        <p:txBody>
          <a:bodyPr/>
          <a:lstStyle/>
          <a:p>
            <a:pPr marL="0" indent="0">
              <a:buNone/>
            </a:pP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image8.jpg"/>
          <p:cNvPicPr/>
          <p:nvPr/>
        </p:nvPicPr>
        <p:blipFill rotWithShape="1">
          <a:blip r:embed="rId2"/>
          <a:srcRect l="7430" t="4969" r="11302" b="4609"/>
          <a:stretch/>
        </p:blipFill>
        <p:spPr>
          <a:xfrm>
            <a:off x="1789611" y="1371600"/>
            <a:ext cx="9431382" cy="5225143"/>
          </a:xfrm>
          <a:prstGeom prst="rect">
            <a:avLst/>
          </a:prstGeom>
          <a:ln/>
        </p:spPr>
      </p:pic>
    </p:spTree>
    <p:extLst>
      <p:ext uri="{BB962C8B-B14F-4D97-AF65-F5344CB8AC3E}">
        <p14:creationId xmlns:p14="http://schemas.microsoft.com/office/powerpoint/2010/main" val="304277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11" y="624110"/>
            <a:ext cx="9715001" cy="1280890"/>
          </a:xfrm>
        </p:spPr>
        <p:txBody>
          <a:bodyPr/>
          <a:lstStyle/>
          <a:p>
            <a:r>
              <a:rPr lang="en-GB" dirty="0" smtClean="0">
                <a:latin typeface="Times New Roman" panose="02020603050405020304" pitchFamily="18" charset="0"/>
                <a:cs typeface="Times New Roman" panose="02020603050405020304" pitchFamily="18" charset="0"/>
              </a:rPr>
              <a:t>Components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610" y="1905000"/>
            <a:ext cx="9715001" cy="4408993"/>
          </a:xfrm>
        </p:spPr>
        <p:txBody>
          <a:bodyPr>
            <a:normAutofit/>
          </a:bodyPr>
          <a:lstStyle/>
          <a:p>
            <a:pPr lvl="0">
              <a:lnSpc>
                <a:spcPct val="150000"/>
              </a:lnSpc>
            </a:pPr>
            <a:r>
              <a:rPr lang="en-US" sz="2000" dirty="0">
                <a:latin typeface="Times New Roman" panose="02020603050405020304" pitchFamily="18" charset="0"/>
                <a:cs typeface="Times New Roman" panose="02020603050405020304" pitchFamily="18" charset="0"/>
              </a:rPr>
              <a:t>Flex </a:t>
            </a:r>
            <a:r>
              <a:rPr lang="en-US" sz="2000" dirty="0" smtClean="0">
                <a:latin typeface="Times New Roman" panose="02020603050405020304" pitchFamily="18" charset="0"/>
                <a:cs typeface="Times New Roman" panose="02020603050405020304" pitchFamily="18" charset="0"/>
              </a:rPr>
              <a:t>sensors : </a:t>
            </a:r>
            <a:r>
              <a:rPr lang="en-GB" sz="2000" dirty="0">
                <a:latin typeface="Times New Roman" panose="02020603050405020304" pitchFamily="18" charset="0"/>
                <a:cs typeface="Times New Roman" panose="02020603050405020304" pitchFamily="18" charset="0"/>
              </a:rPr>
              <a:t>A flex sensor is a kind of sensor which is used to measure the amount of defection otherwise bending. The designing of this sensor can be done by using materials like plastic and carbon.</a:t>
            </a:r>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smtClean="0">
                <a:latin typeface="Times New Roman" panose="02020603050405020304" pitchFamily="18" charset="0"/>
                <a:cs typeface="Times New Roman" panose="02020603050405020304" pitchFamily="18" charset="0"/>
              </a:rPr>
              <a:t>Arduino : </a:t>
            </a:r>
            <a:r>
              <a:rPr lang="en-GB" sz="2000" dirty="0">
                <a:latin typeface="Times New Roman" panose="02020603050405020304" pitchFamily="18" charset="0"/>
                <a:cs typeface="Times New Roman" panose="02020603050405020304" pitchFamily="18" charset="0"/>
              </a:rPr>
              <a:t>Arduino is an open-source hardware and software company, project, and user community that designs and manufactures single-board microcontrollers and microcontroller kits for building digital devices.</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364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11" y="624110"/>
            <a:ext cx="9715001" cy="1280890"/>
          </a:xfrm>
        </p:spPr>
        <p:txBody>
          <a:bodyPr/>
          <a:lstStyle/>
          <a:p>
            <a:r>
              <a:rPr lang="en-GB" sz="100" dirty="0">
                <a:latin typeface="Times New Roman" panose="02020603050405020304" pitchFamily="18" charset="0"/>
                <a:cs typeface="Times New Roman" panose="02020603050405020304" pitchFamily="18" charset="0"/>
              </a:rPr>
              <a:t>.</a:t>
            </a:r>
            <a:endParaRPr lang="en-IN" sz="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610" y="1905000"/>
            <a:ext cx="9715001" cy="4408993"/>
          </a:xfrm>
        </p:spPr>
        <p:txBody>
          <a:bodyPr>
            <a:normAutofit/>
          </a:bodyPr>
          <a:lstStyle/>
          <a:p>
            <a:pPr lvl="0">
              <a:lnSpc>
                <a:spcPct val="150000"/>
              </a:lnSpc>
            </a:pPr>
            <a:r>
              <a:rPr lang="en-US" sz="2000" dirty="0">
                <a:latin typeface="Times New Roman" panose="02020603050405020304" pitchFamily="18" charset="0"/>
                <a:cs typeface="Times New Roman" panose="02020603050405020304" pitchFamily="18" charset="0"/>
              </a:rPr>
              <a:t>Global System for Mobile communication (GSM) </a:t>
            </a:r>
            <a:r>
              <a:rPr lang="en-US" sz="2000" dirty="0" smtClean="0">
                <a:latin typeface="Times New Roman" panose="02020603050405020304" pitchFamily="18" charset="0"/>
                <a:cs typeface="Times New Roman" panose="02020603050405020304" pitchFamily="18" charset="0"/>
              </a:rPr>
              <a:t>: It </a:t>
            </a:r>
            <a:r>
              <a:rPr lang="en-GB" sz="2000" dirty="0" smtClean="0">
                <a:latin typeface="Times New Roman" panose="02020603050405020304" pitchFamily="18" charset="0"/>
                <a:cs typeface="Times New Roman" panose="02020603050405020304" pitchFamily="18" charset="0"/>
              </a:rPr>
              <a:t>is </a:t>
            </a:r>
            <a:r>
              <a:rPr lang="en-GB" sz="2000" dirty="0">
                <a:latin typeface="Times New Roman" panose="02020603050405020304" pitchFamily="18" charset="0"/>
                <a:cs typeface="Times New Roman" panose="02020603050405020304" pitchFamily="18" charset="0"/>
              </a:rPr>
              <a:t>a digital mobile network that is widely used by mobile phone </a:t>
            </a:r>
            <a:r>
              <a:rPr lang="en-GB" sz="2000" dirty="0" smtClean="0">
                <a:latin typeface="Times New Roman" panose="02020603050405020304" pitchFamily="18" charset="0"/>
                <a:cs typeface="Times New Roman" panose="02020603050405020304" pitchFamily="18" charset="0"/>
              </a:rPr>
              <a:t>users.</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Flash </a:t>
            </a:r>
            <a:r>
              <a:rPr lang="en-US" sz="2000" dirty="0" smtClean="0">
                <a:latin typeface="Times New Roman" panose="02020603050405020304" pitchFamily="18" charset="0"/>
                <a:cs typeface="Times New Roman" panose="02020603050405020304" pitchFamily="18" charset="0"/>
              </a:rPr>
              <a:t>memory : </a:t>
            </a:r>
            <a:r>
              <a:rPr lang="en-GB" sz="2000" dirty="0">
                <a:latin typeface="Times New Roman" panose="02020603050405020304" pitchFamily="18" charset="0"/>
                <a:cs typeface="Times New Roman" panose="02020603050405020304" pitchFamily="18" charset="0"/>
              </a:rPr>
              <a:t>Flash memory is an electronic non-volatile computer memory storage medium that can be electrically erased and reprogrammed. The two main types of flash memory, NOR flash and NAND flash, are named for the NOR and NAND logic gates. Both use the same cell design, consisting of floating gate MOSFETs.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505981"/>
      </p:ext>
    </p:extLst>
  </p:cSld>
  <p:clrMapOvr>
    <a:masterClrMapping/>
  </p:clrMapOvr>
</p:sld>
</file>

<file path=ppt/theme/theme1.xml><?xml version="1.0" encoding="utf-8"?>
<a:theme xmlns:a="http://schemas.openxmlformats.org/drawingml/2006/main" name="Wis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974</TotalTime>
  <Words>522</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Bundelkhand Institute of Engineering and Technology, Jhansi, UP   Smart Assistance Glove</vt:lpstr>
      <vt:lpstr>Contents</vt:lpstr>
      <vt:lpstr>Introduction</vt:lpstr>
      <vt:lpstr>Objective</vt:lpstr>
      <vt:lpstr>Working</vt:lpstr>
      <vt:lpstr>.</vt:lpstr>
      <vt:lpstr>Block Diagram</vt:lpstr>
      <vt:lpstr>Components</vt:lpstr>
      <vt:lpstr>.</vt:lpstr>
      <vt:lpstr>Limitations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Bundelkhand institute of engineering and technology, Jhansi, UP  Project title:- Smart assistance glove</dc:title>
  <dc:creator>Microsoft account</dc:creator>
  <cp:lastModifiedBy>Microsoft account</cp:lastModifiedBy>
  <cp:revision>17</cp:revision>
  <dcterms:created xsi:type="dcterms:W3CDTF">2023-05-04T02:15:55Z</dcterms:created>
  <dcterms:modified xsi:type="dcterms:W3CDTF">2023-05-06T03:03:42Z</dcterms:modified>
</cp:coreProperties>
</file>