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Roboto"/>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Lato-regular.fntdata"/><Relationship Id="rId21" Type="http://schemas.openxmlformats.org/officeDocument/2006/relationships/font" Target="fonts/Roboto-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68bed3ae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68bed3ae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7bd4b0d7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27bd4b0d7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68bed3ae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68bed3ae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68bed3ae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68bed3ae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68bed3ae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68bed3ae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7bd4b0d7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7bd4b0d7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68bed3ae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68bed3ae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4.jpg"/><Relationship Id="rId5" Type="http://schemas.openxmlformats.org/officeDocument/2006/relationships/image" Target="../media/image3.jpg"/><Relationship Id="rId6"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n" sz="3000">
                <a:solidFill>
                  <a:schemeClr val="dk1"/>
                </a:solidFill>
              </a:rPr>
              <a:t>A Performance Evaluation of Correlated and Dynamic Topic Modeling on a QA Dataset</a:t>
            </a:r>
            <a:endParaRPr sz="3000">
              <a:solidFill>
                <a:schemeClr val="dk1"/>
              </a:solidFill>
            </a:endParaRPr>
          </a:p>
        </p:txBody>
      </p:sp>
      <p:sp>
        <p:nvSpPr>
          <p:cNvPr id="87" name="Google Shape;87;p13"/>
          <p:cNvSpPr txBox="1"/>
          <p:nvPr>
            <p:ph idx="1" type="subTitle"/>
          </p:nvPr>
        </p:nvSpPr>
        <p:spPr>
          <a:xfrm>
            <a:off x="729625" y="2458850"/>
            <a:ext cx="7688100" cy="2475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solidFill>
                  <a:srgbClr val="000000"/>
                </a:solidFill>
                <a:latin typeface="Times New Roman"/>
                <a:ea typeface="Times New Roman"/>
                <a:cs typeface="Times New Roman"/>
                <a:sym typeface="Times New Roman"/>
              </a:rPr>
              <a:t>Group No - 11 </a:t>
            </a:r>
            <a:endParaRPr sz="18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 sz="1800">
                <a:solidFill>
                  <a:srgbClr val="000000"/>
                </a:solidFill>
                <a:latin typeface="Times New Roman"/>
                <a:ea typeface="Times New Roman"/>
                <a:cs typeface="Times New Roman"/>
                <a:sym typeface="Times New Roman"/>
              </a:rPr>
              <a:t>Md. Anonto Shuvo - 23141036</a:t>
            </a:r>
            <a:endParaRPr sz="1800">
              <a:solidFill>
                <a:srgbClr val="000000"/>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 sz="1800">
                <a:solidFill>
                  <a:srgbClr val="000000"/>
                </a:solidFill>
                <a:latin typeface="Times New Roman"/>
                <a:ea typeface="Times New Roman"/>
                <a:cs typeface="Times New Roman"/>
                <a:sym typeface="Times New Roman"/>
              </a:rPr>
              <a:t>ST - Md Farhadul Islam</a:t>
            </a:r>
            <a:endParaRPr sz="1800">
              <a:solidFill>
                <a:srgbClr val="000000"/>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 sz="1800">
                <a:solidFill>
                  <a:srgbClr val="000000"/>
                </a:solidFill>
                <a:latin typeface="Times New Roman"/>
                <a:ea typeface="Times New Roman"/>
                <a:cs typeface="Times New Roman"/>
                <a:sym typeface="Times New Roman"/>
              </a:rPr>
              <a:t>RA - Md Sabbir Hossain</a:t>
            </a:r>
            <a:endParaRPr/>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510625"/>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300">
                <a:solidFill>
                  <a:srgbClr val="000000"/>
                </a:solidFill>
              </a:rPr>
              <a:t>Why this Paper?</a:t>
            </a:r>
            <a:endParaRPr sz="3800"/>
          </a:p>
        </p:txBody>
      </p:sp>
      <p:sp>
        <p:nvSpPr>
          <p:cNvPr id="94" name="Google Shape;94;p14"/>
          <p:cNvSpPr txBox="1"/>
          <p:nvPr>
            <p:ph idx="1" type="body"/>
          </p:nvPr>
        </p:nvSpPr>
        <p:spPr>
          <a:xfrm>
            <a:off x="729450" y="1659000"/>
            <a:ext cx="7806900" cy="3448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This paper has discussed and worked on Topic modeling which is similar concept to our project.</a:t>
            </a:r>
            <a:endParaRPr>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There are </a:t>
            </a:r>
            <a:r>
              <a:rPr lang="en">
                <a:solidFill>
                  <a:srgbClr val="000000"/>
                </a:solidFill>
                <a:latin typeface="Arial"/>
                <a:ea typeface="Arial"/>
                <a:cs typeface="Arial"/>
                <a:sym typeface="Arial"/>
              </a:rPr>
              <a:t>models used in the paper that will help us to know about its properties, advantages and limitations. </a:t>
            </a:r>
            <a:endParaRPr>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 dataset used in the paper is also a good dataset to work on.  </a:t>
            </a:r>
            <a:endParaRPr>
              <a:solidFill>
                <a:srgbClr val="000000"/>
              </a:solidFill>
              <a:latin typeface="Arial"/>
              <a:ea typeface="Arial"/>
              <a:cs typeface="Arial"/>
              <a:sym typeface="Arial"/>
            </a:endParaRPr>
          </a:p>
          <a:p>
            <a:pPr indent="0" lvl="0" marL="457200" rtl="0" algn="l">
              <a:lnSpc>
                <a:spcPct val="150000"/>
              </a:lnSpc>
              <a:spcBef>
                <a:spcPts val="0"/>
              </a:spcBef>
              <a:spcAft>
                <a:spcPts val="0"/>
              </a:spcAft>
              <a:buNone/>
            </a:pPr>
            <a:r>
              <a:t/>
            </a:r>
            <a:endParaRPr/>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510625"/>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300">
                <a:solidFill>
                  <a:srgbClr val="000000"/>
                </a:solidFill>
              </a:rPr>
              <a:t>Introduction</a:t>
            </a:r>
            <a:endParaRPr sz="3800"/>
          </a:p>
        </p:txBody>
      </p:sp>
      <p:sp>
        <p:nvSpPr>
          <p:cNvPr id="101" name="Google Shape;101;p15"/>
          <p:cNvSpPr txBox="1"/>
          <p:nvPr>
            <p:ph idx="1" type="body"/>
          </p:nvPr>
        </p:nvSpPr>
        <p:spPr>
          <a:xfrm>
            <a:off x="223050" y="1354200"/>
            <a:ext cx="8627100" cy="3448200"/>
          </a:xfrm>
          <a:prstGeom prst="rect">
            <a:avLst/>
          </a:prstGeom>
        </p:spPr>
        <p:txBody>
          <a:bodyPr anchorCtr="0" anchor="t" bIns="91425" lIns="91425" spcFirstLastPara="1" rIns="91425" wrap="square" tIns="91425">
            <a:normAutofit fontScale="77500"/>
          </a:bodyPr>
          <a:lstStyle/>
          <a:p>
            <a:pPr indent="-311465" lvl="0" marL="457200" rtl="0" algn="l">
              <a:lnSpc>
                <a:spcPct val="200000"/>
              </a:lnSpc>
              <a:spcBef>
                <a:spcPts val="0"/>
              </a:spcBef>
              <a:spcAft>
                <a:spcPts val="0"/>
              </a:spcAft>
              <a:buClr>
                <a:srgbClr val="000000"/>
              </a:buClr>
              <a:buSzPct val="100000"/>
              <a:buFont typeface="Arial"/>
              <a:buChar char="●"/>
            </a:pPr>
            <a:r>
              <a:rPr lang="en" sz="1683">
                <a:solidFill>
                  <a:srgbClr val="000000"/>
                </a:solidFill>
                <a:latin typeface="Arial"/>
                <a:ea typeface="Arial"/>
                <a:cs typeface="Arial"/>
                <a:sym typeface="Arial"/>
              </a:rPr>
              <a:t>Topic modeling is a popular and important technique in natural language processing and information retrieval</a:t>
            </a:r>
            <a:endParaRPr sz="1683">
              <a:solidFill>
                <a:srgbClr val="000000"/>
              </a:solidFill>
              <a:latin typeface="Arial"/>
              <a:ea typeface="Arial"/>
              <a:cs typeface="Arial"/>
              <a:sym typeface="Arial"/>
            </a:endParaRPr>
          </a:p>
          <a:p>
            <a:pPr indent="-311465" lvl="0" marL="457200" rtl="0" algn="l">
              <a:lnSpc>
                <a:spcPct val="200000"/>
              </a:lnSpc>
              <a:spcBef>
                <a:spcPts val="0"/>
              </a:spcBef>
              <a:spcAft>
                <a:spcPts val="0"/>
              </a:spcAft>
              <a:buClr>
                <a:srgbClr val="000000"/>
              </a:buClr>
              <a:buSzPct val="100000"/>
              <a:buFont typeface="Arial"/>
              <a:buChar char="●"/>
            </a:pPr>
            <a:r>
              <a:rPr lang="en" sz="1683">
                <a:solidFill>
                  <a:srgbClr val="000000"/>
                </a:solidFill>
                <a:latin typeface="Arial"/>
                <a:ea typeface="Arial"/>
                <a:cs typeface="Arial"/>
                <a:sym typeface="Arial"/>
              </a:rPr>
              <a:t>It involves discovering latent topics or themes in a collection of documents by analyzing the patterns of words that occur together. </a:t>
            </a:r>
            <a:endParaRPr sz="1683">
              <a:solidFill>
                <a:srgbClr val="000000"/>
              </a:solidFill>
              <a:latin typeface="Arial"/>
              <a:ea typeface="Arial"/>
              <a:cs typeface="Arial"/>
              <a:sym typeface="Arial"/>
            </a:endParaRPr>
          </a:p>
          <a:p>
            <a:pPr indent="-311465" lvl="0" marL="457200" rtl="0" algn="l">
              <a:lnSpc>
                <a:spcPct val="200000"/>
              </a:lnSpc>
              <a:spcBef>
                <a:spcPts val="0"/>
              </a:spcBef>
              <a:spcAft>
                <a:spcPts val="0"/>
              </a:spcAft>
              <a:buClr>
                <a:srgbClr val="000000"/>
              </a:buClr>
              <a:buSzPct val="100000"/>
              <a:buFont typeface="Arial"/>
              <a:buChar char="●"/>
            </a:pPr>
            <a:r>
              <a:rPr lang="en" sz="1683">
                <a:solidFill>
                  <a:srgbClr val="000000"/>
                </a:solidFill>
                <a:latin typeface="Arial"/>
                <a:ea typeface="Arial"/>
                <a:cs typeface="Arial"/>
                <a:sym typeface="Arial"/>
              </a:rPr>
              <a:t>It enables us to uncover hidden structures and patterns in unstructured text data, which can help in a variety of applications </a:t>
            </a:r>
            <a:endParaRPr sz="1683">
              <a:solidFill>
                <a:srgbClr val="000000"/>
              </a:solidFill>
              <a:latin typeface="Arial"/>
              <a:ea typeface="Arial"/>
              <a:cs typeface="Arial"/>
              <a:sym typeface="Arial"/>
            </a:endParaRPr>
          </a:p>
          <a:p>
            <a:pPr indent="-311465" lvl="0" marL="457200" rtl="0" algn="l">
              <a:lnSpc>
                <a:spcPct val="200000"/>
              </a:lnSpc>
              <a:spcBef>
                <a:spcPts val="0"/>
              </a:spcBef>
              <a:spcAft>
                <a:spcPts val="0"/>
              </a:spcAft>
              <a:buClr>
                <a:srgbClr val="000000"/>
              </a:buClr>
              <a:buSzPct val="100000"/>
              <a:buFont typeface="Arial"/>
              <a:buChar char="●"/>
            </a:pPr>
            <a:r>
              <a:rPr lang="en" sz="1683">
                <a:solidFill>
                  <a:srgbClr val="000000"/>
                </a:solidFill>
                <a:latin typeface="Arial"/>
                <a:ea typeface="Arial"/>
                <a:cs typeface="Arial"/>
                <a:sym typeface="Arial"/>
              </a:rPr>
              <a:t>The paper evaluates two topic modeling techniques Correlated Topic Model (CTM) and Dynamic Topic Model (DTM) on a Question Answer dataset based on autism.</a:t>
            </a:r>
            <a:endParaRPr sz="1683">
              <a:solidFill>
                <a:srgbClr val="000000"/>
              </a:solidFill>
              <a:latin typeface="Arial"/>
              <a:ea typeface="Arial"/>
              <a:cs typeface="Arial"/>
              <a:sym typeface="Arial"/>
            </a:endParaRPr>
          </a:p>
          <a:p>
            <a:pPr indent="0" lvl="0" marL="457200" rtl="0" algn="l">
              <a:lnSpc>
                <a:spcPct val="150000"/>
              </a:lnSpc>
              <a:spcBef>
                <a:spcPts val="0"/>
              </a:spcBef>
              <a:spcAft>
                <a:spcPts val="0"/>
              </a:spcAft>
              <a:buNone/>
            </a:pPr>
            <a:r>
              <a:t/>
            </a:r>
            <a:endParaRPr/>
          </a:p>
        </p:txBody>
      </p:sp>
      <p:sp>
        <p:nvSpPr>
          <p:cNvPr id="102" name="Google Shape;102;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510625"/>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300">
                <a:solidFill>
                  <a:srgbClr val="000000"/>
                </a:solidFill>
              </a:rPr>
              <a:t>Background</a:t>
            </a:r>
            <a:endParaRPr sz="3800"/>
          </a:p>
        </p:txBody>
      </p:sp>
      <p:sp>
        <p:nvSpPr>
          <p:cNvPr id="108" name="Google Shape;108;p16"/>
          <p:cNvSpPr txBox="1"/>
          <p:nvPr>
            <p:ph idx="1" type="body"/>
          </p:nvPr>
        </p:nvSpPr>
        <p:spPr>
          <a:xfrm>
            <a:off x="223050" y="1354200"/>
            <a:ext cx="8732100" cy="36582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Topic modeling is a statistical method used to identify and extract latent topics or themes from a collection of documents</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It works by analyzing the co-occurrence patterns of words in a corpus of documents. It seeks to identify the most common sets of words that tend to appear together and to group them into topics based on their co-occurrence patterns. </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It can be used for a variety of applications such as document classification, sentiment analysis, content summarization, and trend analysis.</a:t>
            </a:r>
            <a:endParaRPr sz="1200">
              <a:solidFill>
                <a:srgbClr val="000000"/>
              </a:solidFill>
              <a:latin typeface="Arial"/>
              <a:ea typeface="Arial"/>
              <a:cs typeface="Arial"/>
              <a:sym typeface="Arial"/>
            </a:endParaRPr>
          </a:p>
          <a:p>
            <a:pPr indent="-298450" lvl="0" marL="457200" rtl="0" algn="l">
              <a:lnSpc>
                <a:spcPct val="200000"/>
              </a:lnSpc>
              <a:spcBef>
                <a:spcPts val="0"/>
              </a:spcBef>
              <a:spcAft>
                <a:spcPts val="0"/>
              </a:spcAft>
              <a:buClr>
                <a:srgbClr val="000000"/>
              </a:buClr>
              <a:buSzPts val="1100"/>
              <a:buFont typeface="Arial"/>
              <a:buChar char="●"/>
            </a:pPr>
            <a:r>
              <a:rPr lang="en" sz="1200">
                <a:solidFill>
                  <a:srgbClr val="000000"/>
                </a:solidFill>
                <a:latin typeface="Arial"/>
                <a:ea typeface="Arial"/>
                <a:cs typeface="Arial"/>
                <a:sym typeface="Arial"/>
              </a:rPr>
              <a:t>Common topic modeling techniques are </a:t>
            </a:r>
            <a:r>
              <a:rPr lang="en" sz="1150">
                <a:solidFill>
                  <a:srgbClr val="000000"/>
                </a:solidFill>
                <a:latin typeface="Roboto"/>
                <a:ea typeface="Roboto"/>
                <a:cs typeface="Roboto"/>
                <a:sym typeface="Roboto"/>
              </a:rPr>
              <a:t>Latent Dirichlet Allocation (LDA), Non-Negative Matrix Factorization (NMF), Correlated Topic Model (CTM), Dynamic Topic Model (DTM) and Hierarchical Dirichlet Process (HDP)</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Major differences between correlated topic model (CTM) and dynamic topic model (DTM) are seen in </a:t>
            </a:r>
            <a:r>
              <a:rPr lang="en" sz="1200">
                <a:solidFill>
                  <a:srgbClr val="000000"/>
                </a:solidFill>
                <a:latin typeface="Arial"/>
                <a:ea typeface="Arial"/>
                <a:cs typeface="Arial"/>
                <a:sym typeface="Arial"/>
              </a:rPr>
              <a:t>Modeling correlations, Handling time, Scalability, Interpretability </a:t>
            </a:r>
            <a:endParaRPr sz="1200">
              <a:solidFill>
                <a:schemeClr val="dk2"/>
              </a:solidFill>
              <a:latin typeface="Arial"/>
              <a:ea typeface="Arial"/>
              <a:cs typeface="Arial"/>
              <a:sym typeface="Arial"/>
            </a:endParaRPr>
          </a:p>
        </p:txBody>
      </p:sp>
      <p:sp>
        <p:nvSpPr>
          <p:cNvPr id="109" name="Google Shape;109;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510625"/>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300">
                <a:solidFill>
                  <a:srgbClr val="000000"/>
                </a:solidFill>
              </a:rPr>
              <a:t>Dataset</a:t>
            </a:r>
            <a:endParaRPr sz="3800"/>
          </a:p>
        </p:txBody>
      </p:sp>
      <p:sp>
        <p:nvSpPr>
          <p:cNvPr id="115" name="Google Shape;115;p17"/>
          <p:cNvSpPr txBox="1"/>
          <p:nvPr>
            <p:ph idx="1" type="body"/>
          </p:nvPr>
        </p:nvSpPr>
        <p:spPr>
          <a:xfrm>
            <a:off x="729450" y="1506600"/>
            <a:ext cx="7688700" cy="29859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Question Answer dataset based on autism dataset used in the study</a:t>
            </a:r>
            <a:endParaRPr>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 dataset includes 4000 files related to autism</a:t>
            </a:r>
            <a:endParaRPr>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Dataset was preprocessed for topic modeling - Tokenization, Stop words removal, Stemming, Removal of alphanumeric characters,  Term Frequency,  Document Frequency, Term-Frequency Inverse Document Frequency and Normalization</a:t>
            </a:r>
            <a:endParaRPr>
              <a:solidFill>
                <a:srgbClr val="000000"/>
              </a:solidFill>
              <a:latin typeface="Arial"/>
              <a:ea typeface="Arial"/>
              <a:cs typeface="Arial"/>
              <a:sym typeface="Arial"/>
            </a:endParaRPr>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5106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rgbClr val="000000"/>
                </a:solidFill>
              </a:rPr>
              <a:t>Results</a:t>
            </a:r>
            <a:endParaRPr sz="2300"/>
          </a:p>
        </p:txBody>
      </p:sp>
      <p:sp>
        <p:nvSpPr>
          <p:cNvPr id="122" name="Google Shape;122;p18"/>
          <p:cNvSpPr txBox="1"/>
          <p:nvPr>
            <p:ph idx="1" type="body"/>
          </p:nvPr>
        </p:nvSpPr>
        <p:spPr>
          <a:xfrm>
            <a:off x="227800" y="3022825"/>
            <a:ext cx="4890600" cy="2066700"/>
          </a:xfrm>
          <a:prstGeom prst="rect">
            <a:avLst/>
          </a:prstGeom>
        </p:spPr>
        <p:txBody>
          <a:bodyPr anchorCtr="0" anchor="t" bIns="91425" lIns="91425" spcFirstLastPara="1" rIns="91425" wrap="square" tIns="91425">
            <a:normAutofit/>
          </a:bodyPr>
          <a:lstStyle/>
          <a:p>
            <a:pPr indent="0" lvl="0" marL="457200" rtl="0" algn="l">
              <a:lnSpc>
                <a:spcPct val="200000"/>
              </a:lnSpc>
              <a:spcBef>
                <a:spcPts val="0"/>
              </a:spcBef>
              <a:spcAft>
                <a:spcPts val="0"/>
              </a:spcAft>
              <a:buNone/>
            </a:pPr>
            <a:r>
              <a:rPr lang="en">
                <a:solidFill>
                  <a:srgbClr val="000000"/>
                </a:solidFill>
                <a:latin typeface="Arial"/>
                <a:ea typeface="Arial"/>
                <a:cs typeface="Arial"/>
                <a:sym typeface="Arial"/>
              </a:rPr>
              <a:t>Comparing the plot of perplexity values of two models,</a:t>
            </a:r>
            <a:endParaRPr>
              <a:solidFill>
                <a:srgbClr val="000000"/>
              </a:solidFill>
              <a:latin typeface="Arial"/>
              <a:ea typeface="Arial"/>
              <a:cs typeface="Arial"/>
              <a:sym typeface="Arial"/>
            </a:endParaRPr>
          </a:p>
          <a:p>
            <a:pPr indent="0" lvl="0" marL="457200" rtl="0" algn="l">
              <a:lnSpc>
                <a:spcPct val="200000"/>
              </a:lnSpc>
              <a:spcBef>
                <a:spcPts val="0"/>
              </a:spcBef>
              <a:spcAft>
                <a:spcPts val="0"/>
              </a:spcAft>
              <a:buNone/>
            </a:pPr>
            <a:r>
              <a:rPr lang="en">
                <a:solidFill>
                  <a:srgbClr val="000000"/>
                </a:solidFill>
                <a:latin typeface="Arial"/>
                <a:ea typeface="Arial"/>
                <a:cs typeface="Arial"/>
                <a:sym typeface="Arial"/>
              </a:rPr>
              <a:t>it is analyzed that CTM performs better than DTM as</a:t>
            </a:r>
            <a:endParaRPr>
              <a:solidFill>
                <a:srgbClr val="000000"/>
              </a:solidFill>
              <a:latin typeface="Arial"/>
              <a:ea typeface="Arial"/>
              <a:cs typeface="Arial"/>
              <a:sym typeface="Arial"/>
            </a:endParaRPr>
          </a:p>
          <a:p>
            <a:pPr indent="0" lvl="0" marL="457200" rtl="0" algn="l">
              <a:lnSpc>
                <a:spcPct val="200000"/>
              </a:lnSpc>
              <a:spcBef>
                <a:spcPts val="0"/>
              </a:spcBef>
              <a:spcAft>
                <a:spcPts val="0"/>
              </a:spcAft>
              <a:buNone/>
            </a:pPr>
            <a:r>
              <a:rPr lang="en">
                <a:solidFill>
                  <a:srgbClr val="000000"/>
                </a:solidFill>
                <a:latin typeface="Arial"/>
                <a:ea typeface="Arial"/>
                <a:cs typeface="Arial"/>
                <a:sym typeface="Arial"/>
              </a:rPr>
              <a:t>less value for perplexity causes a model to predict a</a:t>
            </a:r>
            <a:endParaRPr>
              <a:solidFill>
                <a:srgbClr val="000000"/>
              </a:solidFill>
              <a:latin typeface="Arial"/>
              <a:ea typeface="Arial"/>
              <a:cs typeface="Arial"/>
              <a:sym typeface="Arial"/>
            </a:endParaRPr>
          </a:p>
          <a:p>
            <a:pPr indent="0" lvl="0" marL="457200" rtl="0" algn="l">
              <a:lnSpc>
                <a:spcPct val="200000"/>
              </a:lnSpc>
              <a:spcBef>
                <a:spcPts val="0"/>
              </a:spcBef>
              <a:spcAft>
                <a:spcPts val="0"/>
              </a:spcAft>
              <a:buNone/>
            </a:pPr>
            <a:r>
              <a:rPr lang="en">
                <a:solidFill>
                  <a:srgbClr val="000000"/>
                </a:solidFill>
                <a:latin typeface="Arial"/>
                <a:ea typeface="Arial"/>
                <a:cs typeface="Arial"/>
                <a:sym typeface="Arial"/>
              </a:rPr>
              <a:t>sample in a better manner.</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4" name="Google Shape;124;p18"/>
          <p:cNvPicPr preferRelativeResize="0"/>
          <p:nvPr/>
        </p:nvPicPr>
        <p:blipFill>
          <a:blip r:embed="rId3">
            <a:alphaModFix/>
          </a:blip>
          <a:stretch>
            <a:fillRect/>
          </a:stretch>
        </p:blipFill>
        <p:spPr>
          <a:xfrm>
            <a:off x="3786975" y="865150"/>
            <a:ext cx="1505348" cy="205825"/>
          </a:xfrm>
          <a:prstGeom prst="rect">
            <a:avLst/>
          </a:prstGeom>
          <a:noFill/>
          <a:ln>
            <a:noFill/>
          </a:ln>
        </p:spPr>
      </p:pic>
      <p:pic>
        <p:nvPicPr>
          <p:cNvPr id="125" name="Google Shape;125;p18"/>
          <p:cNvPicPr preferRelativeResize="0"/>
          <p:nvPr/>
        </p:nvPicPr>
        <p:blipFill>
          <a:blip r:embed="rId4">
            <a:alphaModFix/>
          </a:blip>
          <a:stretch>
            <a:fillRect/>
          </a:stretch>
        </p:blipFill>
        <p:spPr>
          <a:xfrm>
            <a:off x="2957987" y="1098925"/>
            <a:ext cx="3163325" cy="1699425"/>
          </a:xfrm>
          <a:prstGeom prst="rect">
            <a:avLst/>
          </a:prstGeom>
          <a:noFill/>
          <a:ln>
            <a:noFill/>
          </a:ln>
        </p:spPr>
      </p:pic>
      <p:pic>
        <p:nvPicPr>
          <p:cNvPr id="126" name="Google Shape;126;p18"/>
          <p:cNvPicPr preferRelativeResize="0"/>
          <p:nvPr/>
        </p:nvPicPr>
        <p:blipFill>
          <a:blip r:embed="rId5">
            <a:alphaModFix/>
          </a:blip>
          <a:stretch>
            <a:fillRect/>
          </a:stretch>
        </p:blipFill>
        <p:spPr>
          <a:xfrm>
            <a:off x="6257175" y="865150"/>
            <a:ext cx="2675675" cy="1918050"/>
          </a:xfrm>
          <a:prstGeom prst="rect">
            <a:avLst/>
          </a:prstGeom>
          <a:noFill/>
          <a:ln>
            <a:noFill/>
          </a:ln>
        </p:spPr>
      </p:pic>
      <p:pic>
        <p:nvPicPr>
          <p:cNvPr id="127" name="Google Shape;127;p18"/>
          <p:cNvPicPr preferRelativeResize="0"/>
          <p:nvPr/>
        </p:nvPicPr>
        <p:blipFill>
          <a:blip r:embed="rId6">
            <a:alphaModFix/>
          </a:blip>
          <a:stretch>
            <a:fillRect/>
          </a:stretch>
        </p:blipFill>
        <p:spPr>
          <a:xfrm>
            <a:off x="5632349" y="2926103"/>
            <a:ext cx="3163325" cy="19180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595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 of improvement</a:t>
            </a:r>
            <a:endParaRPr/>
          </a:p>
        </p:txBody>
      </p:sp>
      <p:sp>
        <p:nvSpPr>
          <p:cNvPr id="133" name="Google Shape;133;p19"/>
          <p:cNvSpPr txBox="1"/>
          <p:nvPr>
            <p:ph idx="1" type="body"/>
          </p:nvPr>
        </p:nvSpPr>
        <p:spPr>
          <a:xfrm>
            <a:off x="218750" y="1359550"/>
            <a:ext cx="8623800" cy="36702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n">
                <a:solidFill>
                  <a:srgbClr val="000000"/>
                </a:solidFill>
                <a:latin typeface="Arial"/>
                <a:ea typeface="Arial"/>
                <a:cs typeface="Arial"/>
                <a:sym typeface="Arial"/>
              </a:rPr>
              <a:t>Exploring the use of other evaluation metrics in addition to coherence and interpretability, such as topic diversity and topic stability.</a:t>
            </a:r>
            <a:endParaRPr>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Extending the study to include other topic modeling methods beyond CTM and DTM, such as Latent Dirichlet allocation (LDA) and Non-negative Matrix Factorization (NMF)</a:t>
            </a:r>
            <a:endParaRPr>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Applying the topic modeling techniques to other types of text data such as social media posts, news articles, and academic papers.</a:t>
            </a:r>
            <a:endParaRPr>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Integrating the topic modeling techniques with other natural language processing techniques, such as sentiment analysis and named entity recognition, to enable more advanced text analysis and understanding.</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p:txBody>
      </p:sp>
      <p:sp>
        <p:nvSpPr>
          <p:cNvPr id="134" name="Google Shape;134;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29450" y="5106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rgbClr val="000000"/>
                </a:solidFill>
              </a:rPr>
              <a:t>Conclusion</a:t>
            </a:r>
            <a:endParaRPr sz="2300"/>
          </a:p>
        </p:txBody>
      </p:sp>
      <p:sp>
        <p:nvSpPr>
          <p:cNvPr id="140" name="Google Shape;140;p20"/>
          <p:cNvSpPr txBox="1"/>
          <p:nvPr>
            <p:ph idx="1" type="body"/>
          </p:nvPr>
        </p:nvSpPr>
        <p:spPr>
          <a:xfrm>
            <a:off x="729450" y="1603625"/>
            <a:ext cx="7688700" cy="34533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 The study aimed to investigate the effectiveness of these two topic modeling techniques - </a:t>
            </a:r>
            <a:r>
              <a:rPr lang="en">
                <a:solidFill>
                  <a:srgbClr val="000000"/>
                </a:solidFill>
                <a:latin typeface="Arial"/>
                <a:ea typeface="Arial"/>
                <a:cs typeface="Arial"/>
                <a:sym typeface="Arial"/>
              </a:rPr>
              <a:t>Correlated Topic Model (CTM), Dynamic Topic Model</a:t>
            </a:r>
            <a:r>
              <a:rPr lang="en" sz="1400">
                <a:solidFill>
                  <a:srgbClr val="000000"/>
                </a:solidFill>
                <a:latin typeface="Arial"/>
                <a:ea typeface="Arial"/>
                <a:cs typeface="Arial"/>
                <a:sym typeface="Arial"/>
              </a:rPr>
              <a:t> (</a:t>
            </a:r>
            <a:r>
              <a:rPr lang="en">
                <a:solidFill>
                  <a:srgbClr val="000000"/>
                </a:solidFill>
                <a:latin typeface="Arial"/>
                <a:ea typeface="Arial"/>
                <a:cs typeface="Arial"/>
                <a:sym typeface="Arial"/>
              </a:rPr>
              <a:t>DTM) for extracting meaningful topics from a Question - Answer dataset.</a:t>
            </a:r>
            <a:endParaRPr>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 study's findings can be useful for researchers and practitioners who are interested in applying topic modeling techniques to similar datasets and can help to improve the performance of information retrieval systems in various domains.</a:t>
            </a:r>
            <a:endParaRPr>
              <a:solidFill>
                <a:srgbClr val="000000"/>
              </a:solidFill>
              <a:latin typeface="Arial"/>
              <a:ea typeface="Arial"/>
              <a:cs typeface="Arial"/>
              <a:sym typeface="Arial"/>
            </a:endParaRPr>
          </a:p>
        </p:txBody>
      </p:sp>
      <p:sp>
        <p:nvSpPr>
          <p:cNvPr id="141" name="Google Shape;141;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