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9" r:id="rId11"/>
    <p:sldId id="265" r:id="rId12"/>
    <p:sldId id="268" r:id="rId13"/>
    <p:sldId id="267"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658" y="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54532-2E23-4498-B123-35F735744D07}" type="datetimeFigureOut">
              <a:rPr lang="en-US" smtClean="0"/>
              <a:pPr/>
              <a:t>10/19/2023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23B4C-6769-4F51-9878-092C1414FE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C97ECE-BEEA-43C5-BD5D-AC4419B95893}" type="datetime1">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0D009-9A02-4EF6-BD02-44B9DBFCCAE0}" type="datetime1">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5FFBF-C0B4-4D1A-B418-314544B11E15}" type="datetime1">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40" descr="rulogo"/>
          <p:cNvPicPr>
            <a:picLocks noChangeAspect="1" noChangeArrowheads="1"/>
          </p:cNvPicPr>
          <p:nvPr userDrawn="1"/>
        </p:nvPicPr>
        <p:blipFill>
          <a:blip r:embed="rId2">
            <a:lum bright="70000" contrast="-70000"/>
          </a:blip>
          <a:srcRect/>
          <a:stretch>
            <a:fillRect/>
          </a:stretch>
        </p:blipFill>
        <p:spPr bwMode="auto">
          <a:xfrm>
            <a:off x="3200400" y="2514600"/>
            <a:ext cx="2286000" cy="22860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A8AC37-9275-4E19-9749-1F7B144AA502}" type="datetime1">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47921-8615-42F8-91CF-3ED74FEC9D2E}" type="datetime1">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C3A618-2A81-44AD-A4A8-FB7F46235A38}" type="datetime1">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EEA990-942A-4FC2-BE7B-E08A712B1122}" type="datetime1">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DF949-08DF-4A54-9FE0-4FB0C67C2349}" type="datetime1">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0C1B1-A905-4619-86A2-24D9A17147A4}" type="datetime1">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06E11C-1CD3-438A-93D8-A32F3E4BFE5B}" type="datetime1">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BCD89-FC45-443A-AAB0-CF087EEE20D8}" type="datetime1">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3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EAA7A-D881-410F-81AC-E30397DDA491}" type="datetime1">
              <a:rPr lang="en-US" smtClean="0"/>
              <a:pPr/>
              <a:t>10/19/2023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4B740-A5BF-4C4D-A77B-4F9523A0D067}" type="slidenum">
              <a:rPr lang="en-US" smtClean="0"/>
              <a:pPr/>
              <a:t>‹#›</a:t>
            </a:fld>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code/prashant111/arima-model-for-time-series-forecasting/noteboo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bg2">
                <a:lumMod val="50000"/>
              </a:schemeClr>
            </a:solidFill>
          </a:ln>
        </p:spPr>
        <p:txBody>
          <a:bodyPr/>
          <a:lstStyle/>
          <a:p>
            <a:r>
              <a:rPr lang="en-US" dirty="0"/>
              <a:t>Simulation and Modeling</a:t>
            </a:r>
          </a:p>
        </p:txBody>
      </p:sp>
      <p:sp>
        <p:nvSpPr>
          <p:cNvPr id="3" name="Subtitle 2"/>
          <p:cNvSpPr>
            <a:spLocks noGrp="1"/>
          </p:cNvSpPr>
          <p:nvPr>
            <p:ph type="subTitle" idx="1"/>
          </p:nvPr>
        </p:nvSpPr>
        <p:spPr/>
        <p:txBody>
          <a:bodyPr>
            <a:normAutofit/>
          </a:bodyPr>
          <a:lstStyle/>
          <a:p>
            <a:r>
              <a:rPr lang="en-US" sz="2800" dirty="0"/>
              <a:t>CSE4131_CSE4132</a:t>
            </a:r>
            <a:endParaRPr lang="en-US" sz="2800" dirty="0">
              <a:latin typeface="+mj-l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698B85-BB97-6807-56CC-CC1D81D76EAB}"/>
              </a:ext>
            </a:extLst>
          </p:cNvPr>
          <p:cNvSpPr txBox="1"/>
          <p:nvPr/>
        </p:nvSpPr>
        <p:spPr>
          <a:xfrm>
            <a:off x="609600" y="533400"/>
            <a:ext cx="4572000" cy="369332"/>
          </a:xfrm>
          <a:prstGeom prst="rect">
            <a:avLst/>
          </a:prstGeom>
          <a:noFill/>
        </p:spPr>
        <p:txBody>
          <a:bodyPr wrap="square">
            <a:spAutoFit/>
          </a:bodyPr>
          <a:lstStyle/>
          <a:p>
            <a:r>
              <a:rPr lang="en-US" b="1" i="0" dirty="0">
                <a:effectLst/>
                <a:latin typeface="Inter"/>
              </a:rPr>
              <a:t>Partial Autocorrelation (PACF) plot</a:t>
            </a:r>
            <a:r>
              <a:rPr lang="en-US" b="0" i="0" dirty="0">
                <a:effectLst/>
                <a:latin typeface="Inter"/>
              </a:rPr>
              <a:t>.</a:t>
            </a:r>
            <a:endParaRPr lang="en-US" dirty="0"/>
          </a:p>
        </p:txBody>
      </p:sp>
      <p:pic>
        <p:nvPicPr>
          <p:cNvPr id="6" name="Picture 5">
            <a:extLst>
              <a:ext uri="{FF2B5EF4-FFF2-40B4-BE49-F238E27FC236}">
                <a16:creationId xmlns:a16="http://schemas.microsoft.com/office/drawing/2014/main" id="{892B42A2-41C0-E51F-5BAA-A7925F4C197D}"/>
              </a:ext>
            </a:extLst>
          </p:cNvPr>
          <p:cNvPicPr>
            <a:picLocks noChangeAspect="1"/>
          </p:cNvPicPr>
          <p:nvPr/>
        </p:nvPicPr>
        <p:blipFill>
          <a:blip r:embed="rId2"/>
          <a:stretch>
            <a:fillRect/>
          </a:stretch>
        </p:blipFill>
        <p:spPr>
          <a:xfrm>
            <a:off x="56590" y="1295400"/>
            <a:ext cx="8791575" cy="3305175"/>
          </a:xfrm>
          <a:prstGeom prst="rect">
            <a:avLst/>
          </a:prstGeom>
        </p:spPr>
      </p:pic>
      <p:sp>
        <p:nvSpPr>
          <p:cNvPr id="8" name="TextBox 7">
            <a:extLst>
              <a:ext uri="{FF2B5EF4-FFF2-40B4-BE49-F238E27FC236}">
                <a16:creationId xmlns:a16="http://schemas.microsoft.com/office/drawing/2014/main" id="{D211B381-457B-A7B9-315E-44A474B1FE4A}"/>
              </a:ext>
            </a:extLst>
          </p:cNvPr>
          <p:cNvSpPr txBox="1"/>
          <p:nvPr/>
        </p:nvSpPr>
        <p:spPr>
          <a:xfrm>
            <a:off x="582706" y="4993243"/>
            <a:ext cx="8229600" cy="646331"/>
          </a:xfrm>
          <a:prstGeom prst="rect">
            <a:avLst/>
          </a:prstGeom>
          <a:noFill/>
        </p:spPr>
        <p:txBody>
          <a:bodyPr wrap="square">
            <a:spAutoFit/>
          </a:bodyPr>
          <a:lstStyle/>
          <a:p>
            <a:r>
              <a:rPr lang="en-US" dirty="0">
                <a:latin typeface="Inter"/>
              </a:rPr>
              <a:t>T</a:t>
            </a:r>
            <a:r>
              <a:rPr lang="en-US" b="0" i="0" dirty="0">
                <a:effectLst/>
                <a:latin typeface="Inter"/>
              </a:rPr>
              <a:t>he PACF lag 1 is quite significant since it is well above the significance line. So, we will fix the value of p as 1.</a:t>
            </a:r>
            <a:endParaRPr lang="en-US" dirty="0"/>
          </a:p>
        </p:txBody>
      </p:sp>
    </p:spTree>
    <p:extLst>
      <p:ext uri="{BB962C8B-B14F-4D97-AF65-F5344CB8AC3E}">
        <p14:creationId xmlns:p14="http://schemas.microsoft.com/office/powerpoint/2010/main" val="94244472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D24E7B-B040-B10B-0F13-4AD8F3F106D7}"/>
              </a:ext>
            </a:extLst>
          </p:cNvPr>
          <p:cNvSpPr txBox="1"/>
          <p:nvPr/>
        </p:nvSpPr>
        <p:spPr>
          <a:xfrm>
            <a:off x="2185987" y="325425"/>
            <a:ext cx="4572000" cy="461665"/>
          </a:xfrm>
          <a:prstGeom prst="rect">
            <a:avLst/>
          </a:prstGeom>
          <a:noFill/>
        </p:spPr>
        <p:txBody>
          <a:bodyPr wrap="square">
            <a:spAutoFit/>
          </a:bodyPr>
          <a:lstStyle/>
          <a:p>
            <a:pPr algn="ctr"/>
            <a:r>
              <a:rPr lang="en-US" sz="2400" b="1" i="0" dirty="0">
                <a:solidFill>
                  <a:srgbClr val="000000"/>
                </a:solidFill>
                <a:effectLst/>
                <a:latin typeface="Times New Roman" panose="02020603050405020304" pitchFamily="18" charset="0"/>
                <a:cs typeface="Times New Roman" panose="02020603050405020304" pitchFamily="18" charset="0"/>
              </a:rPr>
              <a:t>The order of the MA term (q)</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C0B2F4CB-3475-64A2-4728-CE3F4EC428C4}"/>
              </a:ext>
            </a:extLst>
          </p:cNvPr>
          <p:cNvSpPr txBox="1"/>
          <p:nvPr/>
        </p:nvSpPr>
        <p:spPr>
          <a:xfrm>
            <a:off x="457200" y="1066800"/>
            <a:ext cx="8534400" cy="830997"/>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ACF tells how many MA terms are required to remove any autocorrelation in the </a:t>
            </a:r>
            <a:r>
              <a:rPr lang="en-US" sz="2400" b="0" i="0" dirty="0" err="1">
                <a:effectLst/>
                <a:latin typeface="Times New Roman" panose="02020603050405020304" pitchFamily="18" charset="0"/>
                <a:cs typeface="Times New Roman" panose="02020603050405020304" pitchFamily="18" charset="0"/>
              </a:rPr>
              <a:t>stationarized</a:t>
            </a:r>
            <a:r>
              <a:rPr lang="en-US" sz="2400" b="0" i="0" dirty="0">
                <a:effectLst/>
                <a:latin typeface="Times New Roman" panose="02020603050405020304" pitchFamily="18" charset="0"/>
                <a:cs typeface="Times New Roman" panose="02020603050405020304" pitchFamily="18" charset="0"/>
              </a:rPr>
              <a:t> series.</a:t>
            </a:r>
          </a:p>
        </p:txBody>
      </p:sp>
      <p:pic>
        <p:nvPicPr>
          <p:cNvPr id="9" name="Picture 8">
            <a:extLst>
              <a:ext uri="{FF2B5EF4-FFF2-40B4-BE49-F238E27FC236}">
                <a16:creationId xmlns:a16="http://schemas.microsoft.com/office/drawing/2014/main" id="{9100EA1D-3A49-BAD2-0AF8-B11688D85A04}"/>
              </a:ext>
            </a:extLst>
          </p:cNvPr>
          <p:cNvPicPr>
            <a:picLocks noChangeAspect="1"/>
          </p:cNvPicPr>
          <p:nvPr/>
        </p:nvPicPr>
        <p:blipFill>
          <a:blip r:embed="rId2"/>
          <a:stretch>
            <a:fillRect/>
          </a:stretch>
        </p:blipFill>
        <p:spPr>
          <a:xfrm>
            <a:off x="76200" y="2209800"/>
            <a:ext cx="8791575" cy="3305175"/>
          </a:xfrm>
          <a:prstGeom prst="rect">
            <a:avLst/>
          </a:prstGeom>
        </p:spPr>
      </p:pic>
    </p:spTree>
    <p:extLst>
      <p:ext uri="{BB962C8B-B14F-4D97-AF65-F5344CB8AC3E}">
        <p14:creationId xmlns:p14="http://schemas.microsoft.com/office/powerpoint/2010/main" val="14459825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01284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81372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0878EA-8CE8-BB47-6AC0-A06D86AC7685}"/>
              </a:ext>
            </a:extLst>
          </p:cNvPr>
          <p:cNvSpPr txBox="1"/>
          <p:nvPr/>
        </p:nvSpPr>
        <p:spPr>
          <a:xfrm>
            <a:off x="2286000" y="609600"/>
            <a:ext cx="4572000" cy="584775"/>
          </a:xfrm>
          <a:prstGeom prst="rect">
            <a:avLst/>
          </a:prstGeom>
          <a:noFill/>
        </p:spPr>
        <p:txBody>
          <a:bodyPr wrap="square">
            <a:spAutoFit/>
          </a:bodyPr>
          <a:lstStyle/>
          <a:p>
            <a:pPr algn="l"/>
            <a:r>
              <a:rPr lang="en-US" sz="3200" b="1" i="0" dirty="0">
                <a:solidFill>
                  <a:srgbClr val="000000"/>
                </a:solidFill>
                <a:effectLst/>
                <a:latin typeface="Inter"/>
              </a:rPr>
              <a:t>Types of ARIMA Model</a:t>
            </a:r>
            <a:endParaRPr lang="en-US" sz="3200" b="0" i="0" dirty="0">
              <a:solidFill>
                <a:srgbClr val="000000"/>
              </a:solidFill>
              <a:effectLst/>
              <a:latin typeface="Inter"/>
            </a:endParaRPr>
          </a:p>
        </p:txBody>
      </p:sp>
      <p:sp>
        <p:nvSpPr>
          <p:cNvPr id="3" name="TextBox 2">
            <a:extLst>
              <a:ext uri="{FF2B5EF4-FFF2-40B4-BE49-F238E27FC236}">
                <a16:creationId xmlns:a16="http://schemas.microsoft.com/office/drawing/2014/main" id="{D3D483D0-907A-5123-B17A-8C0A65C4DCD6}"/>
              </a:ext>
            </a:extLst>
          </p:cNvPr>
          <p:cNvSpPr txBox="1"/>
          <p:nvPr/>
        </p:nvSpPr>
        <p:spPr>
          <a:xfrm>
            <a:off x="2286000" y="3105835"/>
            <a:ext cx="4572000" cy="646331"/>
          </a:xfrm>
          <a:prstGeom prst="rect">
            <a:avLst/>
          </a:prstGeom>
          <a:noFill/>
        </p:spPr>
        <p:txBody>
          <a:bodyPr wrap="square">
            <a:spAutoFit/>
          </a:bodyPr>
          <a:lstStyle/>
          <a:p>
            <a:r>
              <a:rPr lang="en-US" dirty="0">
                <a:hlinkClick r:id="rId2"/>
              </a:rPr>
              <a:t>ARIMA Model for Time Series Forecasting | Kaggle</a:t>
            </a:r>
            <a:endParaRPr lang="en-US" dirty="0"/>
          </a:p>
        </p:txBody>
      </p:sp>
    </p:spTree>
    <p:extLst>
      <p:ext uri="{BB962C8B-B14F-4D97-AF65-F5344CB8AC3E}">
        <p14:creationId xmlns:p14="http://schemas.microsoft.com/office/powerpoint/2010/main" val="86138795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C142D0A-DCA7-3281-881A-B15B9FEAB349}"/>
              </a:ext>
            </a:extLst>
          </p:cNvPr>
          <p:cNvSpPr txBox="1"/>
          <p:nvPr/>
        </p:nvSpPr>
        <p:spPr>
          <a:xfrm>
            <a:off x="533400" y="1295400"/>
            <a:ext cx="8229600" cy="4185761"/>
          </a:xfrm>
          <a:prstGeom prst="rect">
            <a:avLst/>
          </a:prstGeom>
          <a:noFill/>
        </p:spPr>
        <p:txBody>
          <a:bodyPr wrap="square">
            <a:spAutoFit/>
          </a:bodyPr>
          <a:lstStyle/>
          <a:p>
            <a:pPr algn="just">
              <a:spcBef>
                <a:spcPts val="1200"/>
              </a:spcBef>
            </a:pPr>
            <a:r>
              <a:rPr lang="en-US" sz="2400" b="1" i="0" dirty="0">
                <a:effectLst/>
                <a:latin typeface="Times New Roman" panose="02020603050405020304" pitchFamily="18" charset="0"/>
                <a:cs typeface="Times New Roman" panose="02020603050405020304" pitchFamily="18" charset="0"/>
              </a:rPr>
              <a:t>Time Series</a:t>
            </a:r>
            <a:r>
              <a:rPr lang="en-US" sz="2400" b="0" i="0" dirty="0">
                <a:effectLst/>
                <a:latin typeface="Times New Roman" panose="02020603050405020304" pitchFamily="18" charset="0"/>
                <a:cs typeface="Times New Roman" panose="02020603050405020304" pitchFamily="18" charset="0"/>
              </a:rPr>
              <a:t>: A series of data points recorded at different time intervals. The interval can be sec, min, hour, day, month, or year.</a:t>
            </a:r>
          </a:p>
          <a:p>
            <a:pPr algn="just">
              <a:spcBef>
                <a:spcPts val="1200"/>
              </a:spcBef>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Time Series forecasting is the process of using a statistical model to predict future values based on past results.</a:t>
            </a:r>
          </a:p>
          <a:p>
            <a:pPr algn="just">
              <a:spcBef>
                <a:spcPts val="1200"/>
              </a:spcBef>
            </a:pPr>
            <a:endParaRPr lang="en-US" sz="2400" b="0" i="0" dirty="0">
              <a:effectLst/>
              <a:latin typeface="Times New Roman" panose="02020603050405020304" pitchFamily="18" charset="0"/>
              <a:cs typeface="Times New Roman" panose="02020603050405020304" pitchFamily="18" charset="0"/>
            </a:endParaRPr>
          </a:p>
          <a:p>
            <a:pPr algn="just">
              <a:spcBef>
                <a:spcPts val="1200"/>
              </a:spcBef>
            </a:pPr>
            <a:r>
              <a:rPr lang="en-US" sz="2400" b="1" i="0" dirty="0">
                <a:solidFill>
                  <a:srgbClr val="000000"/>
                </a:solidFill>
                <a:effectLst/>
                <a:latin typeface="Times New Roman" panose="02020603050405020304" pitchFamily="18" charset="0"/>
                <a:cs typeface="Times New Roman" panose="02020603050405020304" pitchFamily="18" charset="0"/>
              </a:rPr>
              <a:t>Forecasting a time series can be broadly divided into two types.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spcBef>
                <a:spcPts val="1200"/>
              </a:spcBef>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 Univariate Time Series Forecasting.</a:t>
            </a:r>
          </a:p>
          <a:p>
            <a:pPr algn="just">
              <a:spcBef>
                <a:spcPts val="1200"/>
              </a:spcBef>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 Multi Variate Time Series Forecasting.</a:t>
            </a:r>
          </a:p>
        </p:txBody>
      </p:sp>
      <p:sp>
        <p:nvSpPr>
          <p:cNvPr id="11" name="TextBox 10">
            <a:extLst>
              <a:ext uri="{FF2B5EF4-FFF2-40B4-BE49-F238E27FC236}">
                <a16:creationId xmlns:a16="http://schemas.microsoft.com/office/drawing/2014/main" id="{1C084442-39EA-57AD-AF93-7BAED489A7F1}"/>
              </a:ext>
            </a:extLst>
          </p:cNvPr>
          <p:cNvSpPr txBox="1"/>
          <p:nvPr/>
        </p:nvSpPr>
        <p:spPr>
          <a:xfrm>
            <a:off x="2286000" y="457200"/>
            <a:ext cx="4572000" cy="523220"/>
          </a:xfrm>
          <a:prstGeom prst="rect">
            <a:avLst/>
          </a:prstGeom>
          <a:noFill/>
        </p:spPr>
        <p:txBody>
          <a:bodyPr wrap="square">
            <a:spAutoFit/>
          </a:bodyPr>
          <a:lstStyle/>
          <a:p>
            <a:pPr algn="ctr"/>
            <a:r>
              <a:rPr lang="en-US" sz="2800" b="1" i="0" dirty="0">
                <a:solidFill>
                  <a:srgbClr val="000000"/>
                </a:solidFill>
                <a:effectLst/>
                <a:latin typeface="Inter"/>
              </a:rPr>
              <a:t>Time Series Forecasting</a:t>
            </a:r>
            <a:r>
              <a:rPr lang="en-US" sz="2800" b="0" i="0" dirty="0">
                <a:solidFill>
                  <a:srgbClr val="000000"/>
                </a:solidFill>
                <a:effectLst/>
                <a:latin typeface="Inter"/>
              </a:rPr>
              <a:t> </a:t>
            </a:r>
          </a:p>
        </p:txBody>
      </p:sp>
    </p:spTree>
    <p:extLst>
      <p:ext uri="{BB962C8B-B14F-4D97-AF65-F5344CB8AC3E}">
        <p14:creationId xmlns:p14="http://schemas.microsoft.com/office/powerpoint/2010/main" val="19127949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0C3E4-06D9-9F22-9157-4CB21E97320B}"/>
              </a:ext>
            </a:extLst>
          </p:cNvPr>
          <p:cNvSpPr txBox="1"/>
          <p:nvPr/>
        </p:nvSpPr>
        <p:spPr>
          <a:xfrm>
            <a:off x="609600" y="1066800"/>
            <a:ext cx="8229600" cy="5632311"/>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ARIMA</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Autoregressive Integrated Moving Average Model)</a:t>
            </a:r>
            <a:r>
              <a:rPr lang="en-US" sz="2400" b="0" i="0" dirty="0">
                <a:effectLst/>
                <a:latin typeface="Times New Roman" panose="02020603050405020304" pitchFamily="18" charset="0"/>
                <a:cs typeface="Times New Roman" panose="02020603050405020304" pitchFamily="18" charset="0"/>
              </a:rPr>
              <a:t> It is a forecasting algorithm based on the idea that the information in the past values of the time series can alone be used to predict the future values.</a:t>
            </a:r>
          </a:p>
          <a:p>
            <a:pPr algn="just"/>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ARIMA Models</a:t>
            </a:r>
            <a:r>
              <a:rPr lang="en-US" sz="2400" b="0" i="0" dirty="0">
                <a:effectLst/>
                <a:latin typeface="Times New Roman" panose="02020603050405020304" pitchFamily="18" charset="0"/>
                <a:cs typeface="Times New Roman" panose="02020603050405020304" pitchFamily="18" charset="0"/>
              </a:rPr>
              <a:t> are specified by three parameters: (p, d, q),</a:t>
            </a:r>
          </a:p>
          <a:p>
            <a:pPr algn="l"/>
            <a:r>
              <a:rPr lang="en-US" sz="2400" b="0" i="0" dirty="0">
                <a:effectLst/>
                <a:latin typeface="Times New Roman" panose="02020603050405020304" pitchFamily="18" charset="0"/>
                <a:cs typeface="Times New Roman" panose="02020603050405020304" pitchFamily="18" charset="0"/>
              </a:rPr>
              <a:t>where,</a:t>
            </a: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 is the order of the AR term. </a:t>
            </a:r>
            <a:r>
              <a:rPr lang="en-US" sz="2400" b="0" i="0" dirty="0">
                <a:effectLst/>
                <a:latin typeface="Inter"/>
              </a:rPr>
              <a:t>It refers to the number of lags of Y to be used as predictors.</a:t>
            </a:r>
          </a:p>
          <a:p>
            <a:pPr lvl="1" algn="l"/>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q is the order of the MA term. </a:t>
            </a:r>
          </a:p>
          <a:p>
            <a:pPr marL="742950" lvl="1" indent="-28575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d is the number of differencing. </a:t>
            </a:r>
            <a:r>
              <a:rPr lang="en-US" sz="2400" b="0" i="0" dirty="0">
                <a:effectLst/>
                <a:latin typeface="Inter"/>
              </a:rPr>
              <a:t>ARIMA work best when the predictors are not correlated and are independent of each other. So we need to make the time series stationary.</a:t>
            </a:r>
          </a:p>
        </p:txBody>
      </p:sp>
      <p:sp>
        <p:nvSpPr>
          <p:cNvPr id="5" name="TextBox 4">
            <a:extLst>
              <a:ext uri="{FF2B5EF4-FFF2-40B4-BE49-F238E27FC236}">
                <a16:creationId xmlns:a16="http://schemas.microsoft.com/office/drawing/2014/main" id="{D7D58F51-78AA-79F1-8AC1-D160EF134070}"/>
              </a:ext>
            </a:extLst>
          </p:cNvPr>
          <p:cNvSpPr txBox="1"/>
          <p:nvPr/>
        </p:nvSpPr>
        <p:spPr>
          <a:xfrm>
            <a:off x="2743200" y="304800"/>
            <a:ext cx="4572000" cy="584775"/>
          </a:xfrm>
          <a:prstGeom prst="rect">
            <a:avLst/>
          </a:prstGeom>
          <a:noFill/>
        </p:spPr>
        <p:txBody>
          <a:bodyPr wrap="square">
            <a:spAutoFit/>
          </a:bodyPr>
          <a:lstStyle/>
          <a:p>
            <a:pPr algn="ctr"/>
            <a:r>
              <a:rPr lang="en-US" sz="3200" b="1" i="0" dirty="0">
                <a:solidFill>
                  <a:srgbClr val="000000"/>
                </a:solidFill>
                <a:effectLst/>
                <a:latin typeface="Inter"/>
              </a:rPr>
              <a:t>ARIMA Models</a:t>
            </a:r>
            <a:r>
              <a:rPr lang="en-US" sz="3200" b="0" i="0" dirty="0">
                <a:solidFill>
                  <a:srgbClr val="000000"/>
                </a:solidFill>
                <a:effectLst/>
                <a:latin typeface="Inter"/>
              </a:rPr>
              <a:t> </a:t>
            </a:r>
          </a:p>
        </p:txBody>
      </p:sp>
    </p:spTree>
    <p:extLst>
      <p:ext uri="{BB962C8B-B14F-4D97-AF65-F5344CB8AC3E}">
        <p14:creationId xmlns:p14="http://schemas.microsoft.com/office/powerpoint/2010/main" val="36720538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7EF4E-022D-AAAD-6875-A4D742744D55}"/>
              </a:ext>
            </a:extLst>
          </p:cNvPr>
          <p:cNvSpPr txBox="1"/>
          <p:nvPr/>
        </p:nvSpPr>
        <p:spPr>
          <a:xfrm>
            <a:off x="533400" y="2551837"/>
            <a:ext cx="8686800" cy="2185214"/>
          </a:xfrm>
          <a:prstGeom prst="rect">
            <a:avLst/>
          </a:prstGeom>
          <a:noFill/>
        </p:spPr>
        <p:txBody>
          <a:bodyPr wrap="square">
            <a:spAutoFit/>
          </a:bodyPr>
          <a:lstStyle/>
          <a:p>
            <a:pPr algn="l">
              <a:spcBef>
                <a:spcPts val="1200"/>
              </a:spcBef>
              <a:spcAft>
                <a:spcPts val="12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 ARIMA</a:t>
            </a:r>
            <a:r>
              <a:rPr lang="en-US" sz="2400" b="0" i="0" dirty="0">
                <a:effectLst/>
                <a:latin typeface="Times New Roman" panose="02020603050405020304" pitchFamily="18" charset="0"/>
                <a:cs typeface="Times New Roman" panose="02020603050405020304" pitchFamily="18" charset="0"/>
              </a:rPr>
              <a:t> : Non-seasonal Autoregressive Integrated Moving Averages</a:t>
            </a:r>
          </a:p>
          <a:p>
            <a:pPr algn="l">
              <a:spcBef>
                <a:spcPts val="1200"/>
              </a:spcBef>
              <a:spcAft>
                <a:spcPts val="12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 SARIMA</a:t>
            </a:r>
            <a:r>
              <a:rPr lang="en-US" sz="2400" b="0" i="0" dirty="0">
                <a:effectLst/>
                <a:latin typeface="Times New Roman" panose="02020603050405020304" pitchFamily="18" charset="0"/>
                <a:cs typeface="Times New Roman" panose="02020603050405020304" pitchFamily="18" charset="0"/>
              </a:rPr>
              <a:t> : Seasonal ARIMA</a:t>
            </a:r>
          </a:p>
          <a:p>
            <a:pPr algn="l">
              <a:spcBef>
                <a:spcPts val="1200"/>
              </a:spcBef>
              <a:spcAft>
                <a:spcPts val="12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 SARIMAX</a:t>
            </a:r>
            <a:r>
              <a:rPr lang="en-US" sz="2400" b="0" i="0" dirty="0">
                <a:effectLst/>
                <a:latin typeface="Times New Roman" panose="02020603050405020304" pitchFamily="18" charset="0"/>
                <a:cs typeface="Times New Roman" panose="02020603050405020304" pitchFamily="18" charset="0"/>
              </a:rPr>
              <a:t> : Seasonal ARIMA with exogenous variables</a:t>
            </a:r>
          </a:p>
        </p:txBody>
      </p:sp>
      <p:sp>
        <p:nvSpPr>
          <p:cNvPr id="5" name="TextBox 4">
            <a:extLst>
              <a:ext uri="{FF2B5EF4-FFF2-40B4-BE49-F238E27FC236}">
                <a16:creationId xmlns:a16="http://schemas.microsoft.com/office/drawing/2014/main" id="{7B0878EA-8CE8-BB47-6AC0-A06D86AC7685}"/>
              </a:ext>
            </a:extLst>
          </p:cNvPr>
          <p:cNvSpPr txBox="1"/>
          <p:nvPr/>
        </p:nvSpPr>
        <p:spPr>
          <a:xfrm>
            <a:off x="2286000" y="609600"/>
            <a:ext cx="4572000" cy="584775"/>
          </a:xfrm>
          <a:prstGeom prst="rect">
            <a:avLst/>
          </a:prstGeom>
          <a:noFill/>
        </p:spPr>
        <p:txBody>
          <a:bodyPr wrap="square">
            <a:spAutoFit/>
          </a:bodyPr>
          <a:lstStyle/>
          <a:p>
            <a:pPr algn="l"/>
            <a:r>
              <a:rPr lang="en-US" sz="3200" b="1" i="0" dirty="0">
                <a:solidFill>
                  <a:srgbClr val="000000"/>
                </a:solidFill>
                <a:effectLst/>
                <a:latin typeface="Inter"/>
              </a:rPr>
              <a:t>Types of ARIMA Model</a:t>
            </a:r>
            <a:endParaRPr lang="en-US" sz="3200" b="0" i="0" dirty="0">
              <a:solidFill>
                <a:srgbClr val="000000"/>
              </a:solidFill>
              <a:effectLst/>
              <a:latin typeface="Inter"/>
            </a:endParaRPr>
          </a:p>
        </p:txBody>
      </p:sp>
    </p:spTree>
    <p:extLst>
      <p:ext uri="{BB962C8B-B14F-4D97-AF65-F5344CB8AC3E}">
        <p14:creationId xmlns:p14="http://schemas.microsoft.com/office/powerpoint/2010/main" val="26719882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14456A-E820-A54E-D0AF-8E4D148163F8}"/>
              </a:ext>
            </a:extLst>
          </p:cNvPr>
          <p:cNvSpPr>
            <a:spLocks noChangeArrowheads="1"/>
          </p:cNvSpPr>
          <p:nvPr/>
        </p:nvSpPr>
        <p:spPr bwMode="auto">
          <a:xfrm>
            <a:off x="388144" y="685800"/>
            <a:ext cx="8229600" cy="159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0306" rIns="91440" bIns="60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one where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24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depends only on its own lags.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function of the lags of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AutoShape 2" descr="AR Model">
            <a:extLst>
              <a:ext uri="{FF2B5EF4-FFF2-40B4-BE49-F238E27FC236}">
                <a16:creationId xmlns:a16="http://schemas.microsoft.com/office/drawing/2014/main" id="{B7EB91F1-213F-7C4F-0958-304306C55A66}"/>
              </a:ext>
            </a:extLst>
          </p:cNvPr>
          <p:cNvSpPr>
            <a:spLocks noChangeAspect="1" noChangeArrowheads="1"/>
          </p:cNvSpPr>
          <p:nvPr/>
        </p:nvSpPr>
        <p:spPr bwMode="auto">
          <a:xfrm>
            <a:off x="57150"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7CCBB11-16BE-5872-7647-8CA5CE127C0F}"/>
              </a:ext>
            </a:extLst>
          </p:cNvPr>
          <p:cNvPicPr>
            <a:picLocks noChangeAspect="1"/>
          </p:cNvPicPr>
          <p:nvPr/>
        </p:nvPicPr>
        <p:blipFill>
          <a:blip r:embed="rId2"/>
          <a:stretch>
            <a:fillRect/>
          </a:stretch>
        </p:blipFill>
        <p:spPr>
          <a:xfrm>
            <a:off x="388144" y="2514600"/>
            <a:ext cx="8451056" cy="714398"/>
          </a:xfrm>
          <a:prstGeom prst="rect">
            <a:avLst/>
          </a:prstGeom>
        </p:spPr>
      </p:pic>
      <p:pic>
        <p:nvPicPr>
          <p:cNvPr id="9" name="Picture 8">
            <a:extLst>
              <a:ext uri="{FF2B5EF4-FFF2-40B4-BE49-F238E27FC236}">
                <a16:creationId xmlns:a16="http://schemas.microsoft.com/office/drawing/2014/main" id="{77D34869-A0C9-D260-81F5-C4E2315792E3}"/>
              </a:ext>
            </a:extLst>
          </p:cNvPr>
          <p:cNvPicPr>
            <a:picLocks noChangeAspect="1"/>
          </p:cNvPicPr>
          <p:nvPr/>
        </p:nvPicPr>
        <p:blipFill>
          <a:blip r:embed="rId3"/>
          <a:stretch>
            <a:fillRect/>
          </a:stretch>
        </p:blipFill>
        <p:spPr>
          <a:xfrm>
            <a:off x="990600" y="3733800"/>
            <a:ext cx="6710082" cy="2185393"/>
          </a:xfrm>
          <a:prstGeom prst="rect">
            <a:avLst/>
          </a:prstGeom>
        </p:spPr>
      </p:pic>
    </p:spTree>
    <p:extLst>
      <p:ext uri="{BB962C8B-B14F-4D97-AF65-F5344CB8AC3E}">
        <p14:creationId xmlns:p14="http://schemas.microsoft.com/office/powerpoint/2010/main" val="82243555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0878EA-8CE8-BB47-6AC0-A06D86AC7685}"/>
              </a:ext>
            </a:extLst>
          </p:cNvPr>
          <p:cNvSpPr txBox="1"/>
          <p:nvPr/>
        </p:nvSpPr>
        <p:spPr>
          <a:xfrm>
            <a:off x="2362200" y="304800"/>
            <a:ext cx="4572000" cy="584775"/>
          </a:xfrm>
          <a:prstGeom prst="rect">
            <a:avLst/>
          </a:prstGeom>
          <a:noFill/>
        </p:spPr>
        <p:txBody>
          <a:bodyPr wrap="square">
            <a:spAutoFit/>
          </a:bodyPr>
          <a:lstStyle/>
          <a:p>
            <a:pPr algn="l"/>
            <a:r>
              <a:rPr lang="en-US" sz="3200" b="1" i="0" dirty="0">
                <a:solidFill>
                  <a:srgbClr val="000000"/>
                </a:solidFill>
                <a:effectLst/>
                <a:latin typeface="Inter"/>
              </a:rPr>
              <a:t>Auto </a:t>
            </a:r>
            <a:endParaRPr lang="en-US" sz="3200" b="0" i="0" dirty="0">
              <a:solidFill>
                <a:srgbClr val="000000"/>
              </a:solidFill>
              <a:effectLst/>
              <a:latin typeface="Inter"/>
            </a:endParaRPr>
          </a:p>
        </p:txBody>
      </p:sp>
      <p:sp>
        <p:nvSpPr>
          <p:cNvPr id="4" name="TextBox 3">
            <a:extLst>
              <a:ext uri="{FF2B5EF4-FFF2-40B4-BE49-F238E27FC236}">
                <a16:creationId xmlns:a16="http://schemas.microsoft.com/office/drawing/2014/main" id="{5DA286AF-F769-9DFF-9E46-CD36F8752E17}"/>
              </a:ext>
            </a:extLst>
          </p:cNvPr>
          <p:cNvSpPr txBox="1"/>
          <p:nvPr/>
        </p:nvSpPr>
        <p:spPr>
          <a:xfrm>
            <a:off x="685800" y="1066800"/>
            <a:ext cx="8229600" cy="1569660"/>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Moving Average (MA) model</a:t>
            </a:r>
            <a:r>
              <a:rPr lang="en-US" sz="2400" b="0" i="0" dirty="0">
                <a:effectLst/>
                <a:latin typeface="Times New Roman" panose="02020603050405020304" pitchFamily="18" charset="0"/>
                <a:cs typeface="Times New Roman" panose="02020603050405020304" pitchFamily="18" charset="0"/>
              </a:rPr>
              <a:t> is one where </a:t>
            </a:r>
            <a:r>
              <a:rPr lang="en-US" sz="2400" b="0" i="0" dirty="0" err="1">
                <a:effectLst/>
                <a:latin typeface="Times New Roman" panose="02020603050405020304" pitchFamily="18" charset="0"/>
                <a:cs typeface="Times New Roman" panose="02020603050405020304" pitchFamily="18" charset="0"/>
              </a:rPr>
              <a:t>Yt</a:t>
            </a:r>
            <a:r>
              <a:rPr lang="en-US" sz="2400" b="0" i="0" dirty="0">
                <a:effectLst/>
                <a:latin typeface="Times New Roman" panose="02020603050405020304" pitchFamily="18" charset="0"/>
                <a:cs typeface="Times New Roman" panose="02020603050405020304" pitchFamily="18" charset="0"/>
              </a:rPr>
              <a:t> depends only on the lagged forecast errors.</a:t>
            </a:r>
          </a:p>
          <a:p>
            <a:pPr algn="just"/>
            <a:r>
              <a:rPr lang="en-US" sz="2400" b="0" i="0" dirty="0">
                <a:effectLst/>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9C43435-D4B3-C4F2-F23E-42DC0ACBBA04}"/>
              </a:ext>
            </a:extLst>
          </p:cNvPr>
          <p:cNvPicPr>
            <a:picLocks noChangeAspect="1"/>
          </p:cNvPicPr>
          <p:nvPr/>
        </p:nvPicPr>
        <p:blipFill>
          <a:blip r:embed="rId2"/>
          <a:stretch>
            <a:fillRect/>
          </a:stretch>
        </p:blipFill>
        <p:spPr>
          <a:xfrm>
            <a:off x="597318" y="2209800"/>
            <a:ext cx="7949361" cy="737260"/>
          </a:xfrm>
          <a:prstGeom prst="rect">
            <a:avLst/>
          </a:prstGeom>
        </p:spPr>
      </p:pic>
      <p:pic>
        <p:nvPicPr>
          <p:cNvPr id="11" name="Picture 10">
            <a:extLst>
              <a:ext uri="{FF2B5EF4-FFF2-40B4-BE49-F238E27FC236}">
                <a16:creationId xmlns:a16="http://schemas.microsoft.com/office/drawing/2014/main" id="{1CAA5222-96F4-D34E-7542-2ABCFD61D1B4}"/>
              </a:ext>
            </a:extLst>
          </p:cNvPr>
          <p:cNvPicPr>
            <a:picLocks noChangeAspect="1"/>
          </p:cNvPicPr>
          <p:nvPr/>
        </p:nvPicPr>
        <p:blipFill>
          <a:blip r:embed="rId3"/>
          <a:stretch>
            <a:fillRect/>
          </a:stretch>
        </p:blipFill>
        <p:spPr>
          <a:xfrm>
            <a:off x="1419223" y="4857750"/>
            <a:ext cx="6305550" cy="1695450"/>
          </a:xfrm>
          <a:prstGeom prst="rect">
            <a:avLst/>
          </a:prstGeom>
        </p:spPr>
      </p:pic>
      <p:sp>
        <p:nvSpPr>
          <p:cNvPr id="13" name="TextBox 12">
            <a:extLst>
              <a:ext uri="{FF2B5EF4-FFF2-40B4-BE49-F238E27FC236}">
                <a16:creationId xmlns:a16="http://schemas.microsoft.com/office/drawing/2014/main" id="{D8C863D2-8F5E-CA65-4055-3ECC61E6A1FA}"/>
              </a:ext>
            </a:extLst>
          </p:cNvPr>
          <p:cNvSpPr txBox="1"/>
          <p:nvPr/>
        </p:nvSpPr>
        <p:spPr>
          <a:xfrm>
            <a:off x="533400" y="3117575"/>
            <a:ext cx="8426240" cy="1569660"/>
          </a:xfrm>
          <a:prstGeom prst="rect">
            <a:avLst/>
          </a:prstGeom>
          <a:noFill/>
        </p:spPr>
        <p:txBody>
          <a:bodyPr wrap="square">
            <a:spAutoFit/>
          </a:bodyPr>
          <a:lstStyle/>
          <a:p>
            <a:pPr algn="just"/>
            <a:r>
              <a:rPr lang="en-US" sz="2400" b="0" i="0" dirty="0">
                <a:effectLst/>
                <a:latin typeface="Inter"/>
              </a:rPr>
              <a:t>where the error terms are the errors of the autoregressive models of the respective lags.</a:t>
            </a:r>
          </a:p>
          <a:p>
            <a:pPr algn="just"/>
            <a:r>
              <a:rPr lang="en-US" sz="2400" b="0" i="0" dirty="0">
                <a:effectLst/>
                <a:latin typeface="Inter"/>
              </a:rPr>
              <a:t>The errors Et and E(t-1) are the errors from the following equations :</a:t>
            </a:r>
          </a:p>
        </p:txBody>
      </p:sp>
    </p:spTree>
    <p:extLst>
      <p:ext uri="{BB962C8B-B14F-4D97-AF65-F5344CB8AC3E}">
        <p14:creationId xmlns:p14="http://schemas.microsoft.com/office/powerpoint/2010/main" val="406638761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0878EA-8CE8-BB47-6AC0-A06D86AC7685}"/>
              </a:ext>
            </a:extLst>
          </p:cNvPr>
          <p:cNvSpPr txBox="1"/>
          <p:nvPr/>
        </p:nvSpPr>
        <p:spPr>
          <a:xfrm>
            <a:off x="2286000" y="609600"/>
            <a:ext cx="4572000" cy="584775"/>
          </a:xfrm>
          <a:prstGeom prst="rect">
            <a:avLst/>
          </a:prstGeom>
          <a:noFill/>
        </p:spPr>
        <p:txBody>
          <a:bodyPr wrap="square">
            <a:spAutoFit/>
          </a:bodyPr>
          <a:lstStyle/>
          <a:p>
            <a:pPr algn="l"/>
            <a:r>
              <a:rPr lang="en-US" sz="3200" b="1" i="0" dirty="0">
                <a:solidFill>
                  <a:srgbClr val="000000"/>
                </a:solidFill>
                <a:effectLst/>
                <a:latin typeface="Inter"/>
              </a:rPr>
              <a:t>Types of ARIMA Model</a:t>
            </a:r>
            <a:endParaRPr lang="en-US" sz="3200" b="0" i="0" dirty="0">
              <a:solidFill>
                <a:srgbClr val="000000"/>
              </a:solidFill>
              <a:effectLst/>
              <a:latin typeface="Inter"/>
            </a:endParaRPr>
          </a:p>
        </p:txBody>
      </p:sp>
      <p:sp>
        <p:nvSpPr>
          <p:cNvPr id="3" name="TextBox 2">
            <a:extLst>
              <a:ext uri="{FF2B5EF4-FFF2-40B4-BE49-F238E27FC236}">
                <a16:creationId xmlns:a16="http://schemas.microsoft.com/office/drawing/2014/main" id="{5BB54F6D-B165-D78E-FC21-244C63E1BE9E}"/>
              </a:ext>
            </a:extLst>
          </p:cNvPr>
          <p:cNvSpPr txBox="1"/>
          <p:nvPr/>
        </p:nvSpPr>
        <p:spPr>
          <a:xfrm>
            <a:off x="685800" y="1371600"/>
            <a:ext cx="8153400" cy="1200329"/>
          </a:xfrm>
          <a:prstGeom prst="rect">
            <a:avLst/>
          </a:prstGeom>
          <a:noFill/>
        </p:spPr>
        <p:txBody>
          <a:bodyPr wrap="square">
            <a:spAutoFit/>
          </a:bodyPr>
          <a:lstStyle/>
          <a:p>
            <a:pPr algn="l"/>
            <a:r>
              <a:rPr lang="en-US" sz="2400" b="0" i="0" dirty="0">
                <a:effectLst/>
                <a:latin typeface="Times New Roman" panose="02020603050405020304" pitchFamily="18" charset="0"/>
                <a:cs typeface="Times New Roman" panose="02020603050405020304" pitchFamily="18" charset="0"/>
              </a:rPr>
              <a:t>An ARIMA model is one where the time series was differenced at least once to make it stationary and we combine the AR and the MA terms. So the equation of an ARIMA model becomes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84F892-8EED-C8E5-6F08-69442A4314E0}"/>
              </a:ext>
            </a:extLst>
          </p:cNvPr>
          <p:cNvPicPr>
            <a:picLocks noChangeAspect="1"/>
          </p:cNvPicPr>
          <p:nvPr/>
        </p:nvPicPr>
        <p:blipFill>
          <a:blip r:embed="rId2"/>
          <a:stretch>
            <a:fillRect/>
          </a:stretch>
        </p:blipFill>
        <p:spPr>
          <a:xfrm>
            <a:off x="452437" y="2749154"/>
            <a:ext cx="8239125" cy="733425"/>
          </a:xfrm>
          <a:prstGeom prst="rect">
            <a:avLst/>
          </a:prstGeom>
        </p:spPr>
      </p:pic>
      <p:sp>
        <p:nvSpPr>
          <p:cNvPr id="7" name="TextBox 6">
            <a:extLst>
              <a:ext uri="{FF2B5EF4-FFF2-40B4-BE49-F238E27FC236}">
                <a16:creationId xmlns:a16="http://schemas.microsoft.com/office/drawing/2014/main" id="{33EA1FAC-FB78-7AE6-B6B5-E0D8EBC1183D}"/>
              </a:ext>
            </a:extLst>
          </p:cNvPr>
          <p:cNvSpPr txBox="1"/>
          <p:nvPr/>
        </p:nvSpPr>
        <p:spPr>
          <a:xfrm>
            <a:off x="474848" y="4114800"/>
            <a:ext cx="8135751" cy="1569660"/>
          </a:xfrm>
          <a:prstGeom prst="rect">
            <a:avLst/>
          </a:prstGeom>
          <a:noFill/>
        </p:spPr>
        <p:txBody>
          <a:bodyPr wrap="square">
            <a:sp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ARIMA model in words</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Predicted </a:t>
            </a:r>
            <a:r>
              <a:rPr lang="en-US" sz="2400" b="0" i="0" dirty="0" err="1">
                <a:effectLst/>
                <a:latin typeface="Times New Roman" panose="02020603050405020304" pitchFamily="18" charset="0"/>
                <a:cs typeface="Times New Roman" panose="02020603050405020304" pitchFamily="18" charset="0"/>
              </a:rPr>
              <a:t>Yt</a:t>
            </a:r>
            <a:r>
              <a:rPr lang="en-US" sz="2400" b="0" i="0" dirty="0">
                <a:effectLst/>
                <a:latin typeface="Times New Roman" panose="02020603050405020304" pitchFamily="18" charset="0"/>
                <a:cs typeface="Times New Roman" panose="02020603050405020304" pitchFamily="18" charset="0"/>
              </a:rPr>
              <a:t> = Constant + Linear combination Lags of Y (</a:t>
            </a:r>
            <a:r>
              <a:rPr lang="en-US" sz="2400" b="0" i="0" dirty="0" err="1">
                <a:effectLst/>
                <a:latin typeface="Times New Roman" panose="02020603050405020304" pitchFamily="18" charset="0"/>
                <a:cs typeface="Times New Roman" panose="02020603050405020304" pitchFamily="18" charset="0"/>
              </a:rPr>
              <a:t>upto</a:t>
            </a:r>
            <a:r>
              <a:rPr lang="en-US" sz="2400" b="0" i="0" dirty="0">
                <a:effectLst/>
                <a:latin typeface="Times New Roman" panose="02020603050405020304" pitchFamily="18" charset="0"/>
                <a:cs typeface="Times New Roman" panose="02020603050405020304" pitchFamily="18" charset="0"/>
              </a:rPr>
              <a:t> p lags) + Linear Combination of Lagged forecast errors (</a:t>
            </a:r>
            <a:r>
              <a:rPr lang="en-US" sz="2400" b="0" i="0" dirty="0" err="1">
                <a:effectLst/>
                <a:latin typeface="Times New Roman" panose="02020603050405020304" pitchFamily="18" charset="0"/>
                <a:cs typeface="Times New Roman" panose="02020603050405020304" pitchFamily="18" charset="0"/>
              </a:rPr>
              <a:t>upto</a:t>
            </a:r>
            <a:r>
              <a:rPr lang="en-US" sz="2400" b="0" i="0" dirty="0">
                <a:effectLst/>
                <a:latin typeface="Times New Roman" panose="02020603050405020304" pitchFamily="18" charset="0"/>
                <a:cs typeface="Times New Roman" panose="02020603050405020304" pitchFamily="18" charset="0"/>
              </a:rPr>
              <a:t> q lags)</a:t>
            </a:r>
          </a:p>
        </p:txBody>
      </p:sp>
    </p:spTree>
    <p:extLst>
      <p:ext uri="{BB962C8B-B14F-4D97-AF65-F5344CB8AC3E}">
        <p14:creationId xmlns:p14="http://schemas.microsoft.com/office/powerpoint/2010/main" val="339681254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71C63-A531-325C-AF50-425644463DBC}"/>
              </a:ext>
            </a:extLst>
          </p:cNvPr>
          <p:cNvSpPr txBox="1"/>
          <p:nvPr/>
        </p:nvSpPr>
        <p:spPr>
          <a:xfrm>
            <a:off x="762000" y="304800"/>
            <a:ext cx="7848600" cy="584775"/>
          </a:xfrm>
          <a:prstGeom prst="rect">
            <a:avLst/>
          </a:prstGeom>
          <a:noFill/>
        </p:spPr>
        <p:txBody>
          <a:bodyPr wrap="square">
            <a:spAutoFit/>
          </a:bodyPr>
          <a:lstStyle/>
          <a:p>
            <a:pPr algn="ctr"/>
            <a:r>
              <a:rPr lang="en-US" sz="3200" b="1" i="0" dirty="0">
                <a:solidFill>
                  <a:srgbClr val="000000"/>
                </a:solidFill>
                <a:effectLst/>
                <a:latin typeface="Times New Roman" panose="02020603050405020304" pitchFamily="18" charset="0"/>
                <a:cs typeface="Times New Roman" panose="02020603050405020304" pitchFamily="18" charset="0"/>
              </a:rPr>
              <a:t>Order of Differencing (d) Calculation</a:t>
            </a:r>
            <a:endParaRPr lang="en-US" sz="3200"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80A46B-67CC-AB2B-A191-1AC339CD50F9}"/>
              </a:ext>
            </a:extLst>
          </p:cNvPr>
          <p:cNvSpPr txBox="1"/>
          <p:nvPr/>
        </p:nvSpPr>
        <p:spPr>
          <a:xfrm>
            <a:off x="533400" y="1143000"/>
            <a:ext cx="8077200" cy="1723549"/>
          </a:xfrm>
          <a:prstGeom prst="rect">
            <a:avLst/>
          </a:prstGeom>
          <a:noFill/>
        </p:spPr>
        <p:txBody>
          <a:bodyPr wrap="square">
            <a:spAutoFit/>
          </a:bodyPr>
          <a:lstStyle/>
          <a:p>
            <a:pPr>
              <a:spcBef>
                <a:spcPts val="1200"/>
              </a:spcBef>
            </a:pPr>
            <a:r>
              <a:rPr lang="en-US" sz="2400" b="0" i="0" dirty="0">
                <a:effectLst/>
                <a:latin typeface="Times New Roman" panose="02020603050405020304" pitchFamily="18" charset="0"/>
                <a:cs typeface="Times New Roman" panose="02020603050405020304" pitchFamily="18" charset="0"/>
              </a:rPr>
              <a:t>ACF are positive for many number of lags (10 or more), then the series needs further differencing. </a:t>
            </a:r>
          </a:p>
          <a:p>
            <a:pPr>
              <a:spcBef>
                <a:spcPts val="1200"/>
              </a:spcBef>
            </a:pPr>
            <a:r>
              <a:rPr lang="en-US" sz="2400" b="0" i="0" dirty="0">
                <a:effectLst/>
                <a:latin typeface="Times New Roman" panose="02020603050405020304" pitchFamily="18" charset="0"/>
                <a:cs typeface="Times New Roman" panose="02020603050405020304" pitchFamily="18" charset="0"/>
              </a:rPr>
              <a:t>If the lag 1 autocorrelation itself is too negative, then the series is probably over-differenced.</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2DB9469-7016-673E-AB82-3C5D1A5A682D}"/>
              </a:ext>
            </a:extLst>
          </p:cNvPr>
          <p:cNvSpPr txBox="1"/>
          <p:nvPr/>
        </p:nvSpPr>
        <p:spPr>
          <a:xfrm>
            <a:off x="457200" y="3048000"/>
            <a:ext cx="8001000" cy="3077766"/>
          </a:xfrm>
          <a:prstGeom prst="rect">
            <a:avLst/>
          </a:prstGeom>
          <a:noFill/>
        </p:spPr>
        <p:txBody>
          <a:bodyPr wrap="square">
            <a:spAutoFit/>
          </a:bodyPr>
          <a:lstStyle/>
          <a:p>
            <a:pPr algn="just">
              <a:spcBef>
                <a:spcPts val="1200"/>
              </a:spcBef>
              <a:spcAft>
                <a:spcPts val="18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Augmented Dickey Fuller test (ADF Test)</a:t>
            </a:r>
            <a:r>
              <a:rPr lang="en-US" sz="2400" b="0" i="0" dirty="0">
                <a:effectLst/>
                <a:latin typeface="Times New Roman" panose="02020603050405020304" pitchFamily="18" charset="0"/>
                <a:cs typeface="Times New Roman" panose="02020603050405020304" pitchFamily="18" charset="0"/>
              </a:rPr>
              <a:t>, </a:t>
            </a:r>
          </a:p>
          <a:p>
            <a:pPr algn="just">
              <a:spcBef>
                <a:spcPts val="1200"/>
              </a:spcBef>
              <a:spcAft>
                <a:spcPts val="1800"/>
              </a:spcAft>
            </a:pPr>
            <a:r>
              <a:rPr lang="en-US" sz="2400" b="0" i="0" dirty="0">
                <a:effectLst/>
                <a:latin typeface="Times New Roman" panose="02020603050405020304" pitchFamily="18" charset="0"/>
                <a:cs typeface="Times New Roman" panose="02020603050405020304" pitchFamily="18" charset="0"/>
              </a:rPr>
              <a:t>The null hypothesis (Ho) of the ADF test is that the time series is non-stationary. </a:t>
            </a:r>
          </a:p>
          <a:p>
            <a:pPr algn="just">
              <a:spcBef>
                <a:spcPts val="1200"/>
              </a:spcBef>
              <a:spcAft>
                <a:spcPts val="1800"/>
              </a:spcAft>
            </a:pPr>
            <a:r>
              <a:rPr lang="en-US" sz="2400" b="0" i="0" dirty="0">
                <a:effectLst/>
                <a:latin typeface="Times New Roman" panose="02020603050405020304" pitchFamily="18" charset="0"/>
                <a:cs typeface="Times New Roman" panose="02020603050405020304" pitchFamily="18" charset="0"/>
              </a:rPr>
              <a:t>So, if the p-value of the test is less than the significance level (0.05) then we reject the null hypothesis and infer that the time series is indeed stationary.</a:t>
            </a:r>
          </a:p>
        </p:txBody>
      </p:sp>
    </p:spTree>
    <p:extLst>
      <p:ext uri="{BB962C8B-B14F-4D97-AF65-F5344CB8AC3E}">
        <p14:creationId xmlns:p14="http://schemas.microsoft.com/office/powerpoint/2010/main" val="140523012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62B260-1C8B-BCB4-9E05-378313628C08}"/>
              </a:ext>
            </a:extLst>
          </p:cNvPr>
          <p:cNvPicPr>
            <a:picLocks noChangeAspect="1"/>
          </p:cNvPicPr>
          <p:nvPr/>
        </p:nvPicPr>
        <p:blipFill>
          <a:blip r:embed="rId2"/>
          <a:stretch>
            <a:fillRect/>
          </a:stretch>
        </p:blipFill>
        <p:spPr>
          <a:xfrm>
            <a:off x="1143000" y="304800"/>
            <a:ext cx="7391400" cy="5777842"/>
          </a:xfrm>
          <a:prstGeom prst="rect">
            <a:avLst/>
          </a:prstGeom>
        </p:spPr>
      </p:pic>
      <p:sp>
        <p:nvSpPr>
          <p:cNvPr id="4" name="TextBox 3">
            <a:extLst>
              <a:ext uri="{FF2B5EF4-FFF2-40B4-BE49-F238E27FC236}">
                <a16:creationId xmlns:a16="http://schemas.microsoft.com/office/drawing/2014/main" id="{632D7676-6D18-46F4-9E5A-6B8022B1942D}"/>
              </a:ext>
            </a:extLst>
          </p:cNvPr>
          <p:cNvSpPr txBox="1"/>
          <p:nvPr/>
        </p:nvSpPr>
        <p:spPr>
          <a:xfrm>
            <a:off x="829235" y="6082642"/>
            <a:ext cx="8305800" cy="461665"/>
          </a:xfrm>
          <a:prstGeom prst="rect">
            <a:avLst/>
          </a:prstGeom>
          <a:noFill/>
        </p:spPr>
        <p:txBody>
          <a:bodyPr wrap="square">
            <a:spAutoFit/>
          </a:bodyPr>
          <a:lstStyle/>
          <a:p>
            <a:pPr algn="ctr"/>
            <a:r>
              <a:rPr lang="en-US" sz="2400" b="0" i="0" dirty="0">
                <a:effectLst/>
                <a:latin typeface="Times New Roman" panose="02020603050405020304" pitchFamily="18" charset="0"/>
                <a:cs typeface="Times New Roman" panose="02020603050405020304" pitchFamily="18" charset="0"/>
              </a:rPr>
              <a:t>Series reaches stationarity with two orders of differencing.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730235"/>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570</Words>
  <Application>Microsoft Office PowerPoint</Application>
  <PresentationFormat>On-screen Show (4:3)</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Inter</vt:lpstr>
      <vt:lpstr>Times New Roman</vt:lpstr>
      <vt:lpstr>Office Theme</vt:lpstr>
      <vt:lpstr>Simulation and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ASIF ZAMAN</dc:creator>
  <cp:lastModifiedBy>MD Shams</cp:lastModifiedBy>
  <cp:revision>71</cp:revision>
  <dcterms:created xsi:type="dcterms:W3CDTF">2012-09-06T17:38:48Z</dcterms:created>
  <dcterms:modified xsi:type="dcterms:W3CDTF">2023-10-18T18:32:56Z</dcterms:modified>
</cp:coreProperties>
</file>